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8" r:id="rId2"/>
    <p:sldId id="259" r:id="rId3"/>
    <p:sldId id="260" r:id="rId4"/>
    <p:sldId id="283" r:id="rId5"/>
    <p:sldId id="286" r:id="rId6"/>
    <p:sldId id="287" r:id="rId7"/>
    <p:sldId id="261" r:id="rId8"/>
    <p:sldId id="262" r:id="rId9"/>
    <p:sldId id="292" r:id="rId10"/>
    <p:sldId id="263" r:id="rId11"/>
    <p:sldId id="264" r:id="rId12"/>
    <p:sldId id="284" r:id="rId13"/>
    <p:sldId id="265" r:id="rId14"/>
    <p:sldId id="285" r:id="rId15"/>
    <p:sldId id="266" r:id="rId16"/>
    <p:sldId id="267" r:id="rId17"/>
    <p:sldId id="288" r:id="rId18"/>
    <p:sldId id="289" r:id="rId19"/>
    <p:sldId id="291" r:id="rId20"/>
    <p:sldId id="290" r:id="rId21"/>
    <p:sldId id="268" r:id="rId22"/>
    <p:sldId id="269" r:id="rId23"/>
    <p:sldId id="270" r:id="rId24"/>
    <p:sldId id="271" r:id="rId25"/>
    <p:sldId id="279" r:id="rId26"/>
    <p:sldId id="280" r:id="rId27"/>
    <p:sldId id="281" r:id="rId28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28"/>
    <a:srgbClr val="6E792B"/>
    <a:srgbClr val="76822E"/>
    <a:srgbClr val="4F571F"/>
    <a:srgbClr val="6F6A07"/>
    <a:srgbClr val="827C08"/>
    <a:srgbClr val="80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1738" autoAdjust="0"/>
    <p:restoredTop sz="94699" autoAdjust="0"/>
  </p:normalViewPr>
  <p:slideViewPr>
    <p:cSldViewPr snapToObjects="1">
      <p:cViewPr>
        <p:scale>
          <a:sx n="66" d="100"/>
          <a:sy n="66" d="100"/>
        </p:scale>
        <p:origin x="-1014" y="-1266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7C1FCED3-D9EC-436E-AB22-B2A2BDA01242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14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61F16373-4C69-407D-B38F-937013F520E7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209EA1-E74F-4FD0-A7D8-57D62A735215}" type="slidenum">
              <a:rPr lang="en-CA"/>
              <a:pPr/>
              <a:t>1</a:t>
            </a:fld>
            <a:endParaRPr lang="en-CA"/>
          </a:p>
        </p:txBody>
      </p:sp>
      <p:sp>
        <p:nvSpPr>
          <p:cNvPr id="576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A86CF-2E09-4A33-8E76-2D3E755FEED9}" type="slidenum">
              <a:rPr lang="en-CA"/>
              <a:pPr/>
              <a:t>16</a:t>
            </a:fld>
            <a:endParaRPr lang="en-CA"/>
          </a:p>
        </p:txBody>
      </p:sp>
      <p:sp>
        <p:nvSpPr>
          <p:cNvPr id="594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FEC68-C4F7-4C0A-A200-F58888833180}" type="slidenum">
              <a:rPr lang="en-CA"/>
              <a:pPr/>
              <a:t>21</a:t>
            </a:fld>
            <a:endParaRPr lang="en-CA"/>
          </a:p>
        </p:txBody>
      </p:sp>
      <p:sp>
        <p:nvSpPr>
          <p:cNvPr id="596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09278-2553-49A1-A155-A1F736E0BD5A}" type="slidenum">
              <a:rPr lang="en-CA"/>
              <a:pPr/>
              <a:t>22</a:t>
            </a:fld>
            <a:endParaRPr lang="en-CA"/>
          </a:p>
        </p:txBody>
      </p:sp>
      <p:sp>
        <p:nvSpPr>
          <p:cNvPr id="59904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2BE321-F881-4EDB-BE2A-341DAE78E791}" type="slidenum">
              <a:rPr lang="en-CA"/>
              <a:pPr/>
              <a:t>23</a:t>
            </a:fld>
            <a:endParaRPr lang="en-CA"/>
          </a:p>
        </p:txBody>
      </p:sp>
      <p:sp>
        <p:nvSpPr>
          <p:cNvPr id="601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F231D-F174-42A5-A70F-E378BF3395F7}" type="slidenum">
              <a:rPr lang="en-CA"/>
              <a:pPr/>
              <a:t>24</a:t>
            </a:fld>
            <a:endParaRPr lang="en-CA"/>
          </a:p>
        </p:txBody>
      </p:sp>
      <p:sp>
        <p:nvSpPr>
          <p:cNvPr id="60313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C413FA-1CCF-437B-A05A-A2D6EBE8602A}" type="slidenum">
              <a:rPr lang="en-CA"/>
              <a:pPr/>
              <a:t>25</a:t>
            </a:fld>
            <a:endParaRPr lang="en-CA"/>
          </a:p>
        </p:txBody>
      </p:sp>
      <p:sp>
        <p:nvSpPr>
          <p:cNvPr id="619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8B0EA1-9134-4D73-A4E3-8FCA0F667C94}" type="slidenum">
              <a:rPr lang="en-CA"/>
              <a:pPr/>
              <a:t>26</a:t>
            </a:fld>
            <a:endParaRPr lang="en-CA"/>
          </a:p>
        </p:txBody>
      </p:sp>
      <p:sp>
        <p:nvSpPr>
          <p:cNvPr id="62157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B8FFC-1B60-4FC4-BECC-7B91FB72F901}" type="slidenum">
              <a:rPr lang="en-CA"/>
              <a:pPr/>
              <a:t>27</a:t>
            </a:fld>
            <a:endParaRPr lang="en-CA"/>
          </a:p>
        </p:txBody>
      </p:sp>
      <p:sp>
        <p:nvSpPr>
          <p:cNvPr id="623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4DF1F-B049-425B-853D-44F43B521480}" type="slidenum">
              <a:rPr lang="en-CA"/>
              <a:pPr/>
              <a:t>2</a:t>
            </a:fld>
            <a:endParaRPr lang="en-CA"/>
          </a:p>
        </p:txBody>
      </p:sp>
      <p:sp>
        <p:nvSpPr>
          <p:cNvPr id="578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BCDBA1-575C-4834-B47C-FDDB8C0014F8}" type="slidenum">
              <a:rPr lang="en-CA"/>
              <a:pPr/>
              <a:t>3</a:t>
            </a:fld>
            <a:endParaRPr lang="en-CA"/>
          </a:p>
        </p:txBody>
      </p:sp>
      <p:sp>
        <p:nvSpPr>
          <p:cNvPr id="580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ECD953-B231-468D-B9A5-0EB5866BAA97}" type="slidenum">
              <a:rPr lang="en-CA"/>
              <a:pPr/>
              <a:t>7</a:t>
            </a:fld>
            <a:endParaRPr lang="en-CA"/>
          </a:p>
        </p:txBody>
      </p:sp>
      <p:sp>
        <p:nvSpPr>
          <p:cNvPr id="582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EAB8CF-DBCE-45B5-8DFB-636427BA29C4}" type="slidenum">
              <a:rPr lang="en-CA"/>
              <a:pPr/>
              <a:t>8</a:t>
            </a:fld>
            <a:endParaRPr lang="en-CA"/>
          </a:p>
        </p:txBody>
      </p:sp>
      <p:sp>
        <p:nvSpPr>
          <p:cNvPr id="58470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DC1147-E634-49F9-8DF4-060BDA716B17}" type="slidenum">
              <a:rPr lang="en-CA"/>
              <a:pPr/>
              <a:t>10</a:t>
            </a:fld>
            <a:endParaRPr lang="en-CA"/>
          </a:p>
        </p:txBody>
      </p:sp>
      <p:sp>
        <p:nvSpPr>
          <p:cNvPr id="586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2CE53-2498-4EAA-A7E3-1E97CAC1488D}" type="slidenum">
              <a:rPr lang="en-CA"/>
              <a:pPr/>
              <a:t>11</a:t>
            </a:fld>
            <a:endParaRPr lang="en-CA"/>
          </a:p>
        </p:txBody>
      </p:sp>
      <p:sp>
        <p:nvSpPr>
          <p:cNvPr id="58880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F28DB7-475A-4015-AAA6-0416D404D556}" type="slidenum">
              <a:rPr lang="en-CA"/>
              <a:pPr/>
              <a:t>13</a:t>
            </a:fld>
            <a:endParaRPr lang="en-CA"/>
          </a:p>
        </p:txBody>
      </p:sp>
      <p:sp>
        <p:nvSpPr>
          <p:cNvPr id="590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75F275-8E36-441E-B2CA-243AC109A624}" type="slidenum">
              <a:rPr lang="en-CA"/>
              <a:pPr/>
              <a:t>15</a:t>
            </a:fld>
            <a:endParaRPr lang="en-CA"/>
          </a:p>
        </p:txBody>
      </p:sp>
      <p:sp>
        <p:nvSpPr>
          <p:cNvPr id="59289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/>
              <a:t>Copyright © 2007 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C01D02A8-6297-43A4-A08F-1EF95A51CD94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EE236BF0-ADA4-4E5B-B091-E37A01B35C36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6D9FFD34-8017-4820-BD6D-D89D521299ED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9C4BB14B-5D12-4715-B1AA-23AFE96C8CC1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9F5AECF5-39BF-4D6C-9399-7CB396B4CF66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D9450E40-20F1-4202-98D2-82E97182EAF2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CAA7E63A-172C-421C-8619-82EE687AB274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0C2AB1E4-F470-4E42-A546-D49B6D695C28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B2002F42-2AC3-4E49-96FB-003FE55349D2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BF5C6B0B-191E-4577-BC96-94438DCD6641}" type="slidenum">
              <a:rPr lang="en-US"/>
              <a:pPr/>
              <a:t>‹#›</a:t>
            </a:fld>
            <a:endParaRPr lang="en-CA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 sz="3200">
                <a:latin typeface="Tahoma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kumimoji="1" lang="en-US" sz="3200">
              <a:latin typeface="Tahoma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/>
              <a:t>Slide 1- </a:t>
            </a:r>
            <a:fld id="{3190A0AB-964D-42E3-8069-6DFA4D335872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900"/>
              <a:t>Copyright © 2007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itchFamily="2" charset="2"/>
        <a:buChar char="n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600">
          <a:solidFill>
            <a:srgbClr val="8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rgbClr val="8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EB09EE0E-94DB-41AF-A17E-2C906D3055E9}" type="slidenum">
              <a:rPr lang="en-US"/>
              <a:pPr/>
              <a:t>1</a:t>
            </a:fld>
            <a:endParaRPr lang="en-CA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Types of Databases and Database Applications</a:t>
            </a:r>
          </a:p>
          <a:p>
            <a:r>
              <a:rPr lang="en-US"/>
              <a:t>Basic Definitions</a:t>
            </a:r>
          </a:p>
          <a:p>
            <a:r>
              <a:rPr lang="en-US"/>
              <a:t>Typical DBMS Functionality</a:t>
            </a:r>
          </a:p>
          <a:p>
            <a:r>
              <a:rPr lang="en-US"/>
              <a:t>Example of a Database (UNIVERSITY)</a:t>
            </a:r>
          </a:p>
          <a:p>
            <a:r>
              <a:rPr lang="en-US"/>
              <a:t>Main Characteristics of the Database Approach</a:t>
            </a:r>
          </a:p>
          <a:p>
            <a:r>
              <a:rPr lang="en-US"/>
              <a:t>Database Users</a:t>
            </a:r>
          </a:p>
          <a:p>
            <a:r>
              <a:rPr lang="en-US"/>
              <a:t>Advantages of Using the Database Approach</a:t>
            </a:r>
          </a:p>
          <a:p>
            <a:r>
              <a:rPr lang="en-US"/>
              <a:t>When Not to Use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21AE9D3F-9FAB-4777-A751-9AC383E12822}" type="slidenum">
              <a:rPr lang="en-US"/>
              <a:pPr/>
              <a:t>10</a:t>
            </a:fld>
            <a:endParaRPr lang="en-CA"/>
          </a:p>
        </p:txBody>
      </p:sp>
      <p:sp>
        <p:nvSpPr>
          <p:cNvPr id="585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Database</a:t>
            </a:r>
            <a:br>
              <a:rPr lang="en-US"/>
            </a:br>
            <a:r>
              <a:rPr lang="en-US"/>
              <a:t>(with a Conceptual Data Model)</a:t>
            </a:r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Mini-world for the example:</a:t>
            </a:r>
          </a:p>
          <a:p>
            <a:pPr lvl="1"/>
            <a:r>
              <a:rPr lang="en-US"/>
              <a:t>Part of a UNIVERSITY environment.</a:t>
            </a:r>
          </a:p>
          <a:p>
            <a:r>
              <a:rPr lang="en-US" b="1"/>
              <a:t>Some mini-world </a:t>
            </a:r>
            <a:r>
              <a:rPr lang="en-US" b="1" i="1"/>
              <a:t>entities</a:t>
            </a:r>
            <a:r>
              <a:rPr lang="en-US" b="1"/>
              <a:t>:</a:t>
            </a:r>
          </a:p>
          <a:p>
            <a:pPr lvl="1"/>
            <a:r>
              <a:rPr lang="en-US"/>
              <a:t>STUDENTs</a:t>
            </a:r>
          </a:p>
          <a:p>
            <a:pPr lvl="1"/>
            <a:r>
              <a:rPr lang="en-US"/>
              <a:t>COURSEs</a:t>
            </a:r>
          </a:p>
          <a:p>
            <a:pPr lvl="1"/>
            <a:r>
              <a:rPr lang="en-US"/>
              <a:t>SECTIONs (of COURSEs)</a:t>
            </a:r>
          </a:p>
          <a:p>
            <a:pPr lvl="1"/>
            <a:r>
              <a:rPr lang="en-US"/>
              <a:t>(academic) DEPARTMENTs</a:t>
            </a:r>
          </a:p>
          <a:p>
            <a:pPr lvl="1"/>
            <a:r>
              <a:rPr lang="en-US"/>
              <a:t>INSTRUCTORs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65397B62-D058-49D0-A779-F456D98E5F3E}" type="slidenum">
              <a:rPr lang="en-US"/>
              <a:pPr/>
              <a:t>11</a:t>
            </a:fld>
            <a:endParaRPr lang="en-CA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Database</a:t>
            </a:r>
            <a:br>
              <a:rPr lang="en-US"/>
            </a:br>
            <a:r>
              <a:rPr lang="en-US"/>
              <a:t>(with a Conceptual Data Model)</a:t>
            </a:r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Some mini-world </a:t>
            </a:r>
            <a:r>
              <a:rPr lang="en-US" sz="2400" b="1" i="1"/>
              <a:t>relationships</a:t>
            </a:r>
            <a:r>
              <a:rPr lang="en-US" sz="2400" b="1"/>
              <a:t>:</a:t>
            </a:r>
          </a:p>
          <a:p>
            <a:pPr lvl="1"/>
            <a:r>
              <a:rPr lang="en-US" sz="2200"/>
              <a:t>SECTIONs </a:t>
            </a:r>
            <a:r>
              <a:rPr lang="en-US" sz="2200" i="1"/>
              <a:t>are of specific</a:t>
            </a:r>
            <a:r>
              <a:rPr lang="en-US" sz="2200"/>
              <a:t> COURSEs</a:t>
            </a:r>
          </a:p>
          <a:p>
            <a:pPr lvl="1"/>
            <a:r>
              <a:rPr lang="en-US" sz="2200"/>
              <a:t>STUDENTs </a:t>
            </a:r>
            <a:r>
              <a:rPr lang="en-US" sz="2200" i="1"/>
              <a:t>take</a:t>
            </a:r>
            <a:r>
              <a:rPr lang="en-US" sz="2200"/>
              <a:t> SECTIONs</a:t>
            </a:r>
          </a:p>
          <a:p>
            <a:pPr lvl="1"/>
            <a:r>
              <a:rPr lang="en-US" sz="2200"/>
              <a:t>COURSEs </a:t>
            </a:r>
            <a:r>
              <a:rPr lang="en-US" sz="2200" i="1"/>
              <a:t>have  prerequisite</a:t>
            </a:r>
            <a:r>
              <a:rPr lang="en-US" sz="2200"/>
              <a:t> COURSEs</a:t>
            </a:r>
          </a:p>
          <a:p>
            <a:pPr lvl="1"/>
            <a:r>
              <a:rPr lang="en-US" sz="2200"/>
              <a:t>INSTRUCTORs </a:t>
            </a:r>
            <a:r>
              <a:rPr lang="en-US" sz="2200" i="1"/>
              <a:t>teach</a:t>
            </a:r>
            <a:r>
              <a:rPr lang="en-US" sz="2200"/>
              <a:t>  SECTIONs</a:t>
            </a:r>
          </a:p>
          <a:p>
            <a:pPr lvl="1"/>
            <a:r>
              <a:rPr lang="en-US" sz="2200"/>
              <a:t>COURSEs </a:t>
            </a:r>
            <a:r>
              <a:rPr lang="en-US" sz="2200" i="1"/>
              <a:t>are offered by</a:t>
            </a:r>
            <a:r>
              <a:rPr lang="en-US" sz="2200"/>
              <a:t>  DEPARTMENTs</a:t>
            </a:r>
          </a:p>
          <a:p>
            <a:pPr lvl="1"/>
            <a:r>
              <a:rPr lang="en-US" sz="2200"/>
              <a:t>STUDENTs </a:t>
            </a:r>
            <a:r>
              <a:rPr lang="en-US" sz="2200" i="1"/>
              <a:t>major in</a:t>
            </a:r>
            <a:r>
              <a:rPr lang="en-US" sz="2200"/>
              <a:t>  DEPARTMENTs</a:t>
            </a:r>
          </a:p>
          <a:p>
            <a:endParaRPr lang="en-US" sz="2400"/>
          </a:p>
          <a:p>
            <a:r>
              <a:rPr lang="en-US" sz="2400"/>
              <a:t>Note: The above entities and relationships are typically expressed in a conceptual data model, such as the ENTITY-RELATIONSHIP data model (see Chapters 3, 4)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9B80709B-E1B5-4246-B082-8FB8024CD3F3}" type="slidenum">
              <a:rPr lang="en-US"/>
              <a:pPr/>
              <a:t>12</a:t>
            </a:fld>
            <a:endParaRPr lang="en-CA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simple database</a:t>
            </a:r>
          </a:p>
        </p:txBody>
      </p:sp>
      <p:pic>
        <p:nvPicPr>
          <p:cNvPr id="629764" name="Picture 4" descr="fig01_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9125" y="1524000"/>
            <a:ext cx="4370388" cy="50292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0BA1AAB3-6CC4-46CF-91E3-60F5D205D23B}" type="slidenum">
              <a:rPr lang="en-US"/>
              <a:pPr/>
              <a:t>13</a:t>
            </a:fld>
            <a:endParaRPr lang="en-CA"/>
          </a:p>
        </p:txBody>
      </p:sp>
      <p:sp>
        <p:nvSpPr>
          <p:cNvPr id="589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Characteristics of the Database Approach</a:t>
            </a:r>
          </a:p>
        </p:txBody>
      </p:sp>
      <p:sp>
        <p:nvSpPr>
          <p:cNvPr id="5898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Self-describing nature of a database system:</a:t>
            </a:r>
          </a:p>
          <a:p>
            <a:pPr lvl="1"/>
            <a:r>
              <a:rPr lang="en-US" sz="2200"/>
              <a:t>A DBMS </a:t>
            </a:r>
            <a:r>
              <a:rPr lang="en-US" sz="2200" b="1"/>
              <a:t>catalog</a:t>
            </a:r>
            <a:r>
              <a:rPr lang="en-US" sz="2200"/>
              <a:t> stores the description of a particular database (e.g. data structures, types, and constraints)</a:t>
            </a:r>
          </a:p>
          <a:p>
            <a:pPr lvl="1"/>
            <a:r>
              <a:rPr lang="en-US" sz="2200"/>
              <a:t>The description is called </a:t>
            </a:r>
            <a:r>
              <a:rPr lang="en-US" sz="2200" b="1"/>
              <a:t>meta-data</a:t>
            </a:r>
            <a:r>
              <a:rPr lang="en-US" sz="2200"/>
              <a:t>.</a:t>
            </a:r>
          </a:p>
          <a:p>
            <a:pPr lvl="1"/>
            <a:r>
              <a:rPr lang="en-US" sz="2200"/>
              <a:t>This allows the DBMS software to work with different database applications.</a:t>
            </a:r>
          </a:p>
          <a:p>
            <a:r>
              <a:rPr lang="en-US" sz="2400" b="1"/>
              <a:t>Insulation between programs and data:</a:t>
            </a:r>
          </a:p>
          <a:p>
            <a:pPr lvl="1"/>
            <a:r>
              <a:rPr lang="en-US" sz="2200"/>
              <a:t>Called </a:t>
            </a:r>
            <a:r>
              <a:rPr lang="en-US" sz="2200" b="1"/>
              <a:t>program-data independence</a:t>
            </a:r>
            <a:r>
              <a:rPr lang="en-US" sz="2200"/>
              <a:t>.</a:t>
            </a:r>
          </a:p>
          <a:p>
            <a:pPr lvl="1"/>
            <a:r>
              <a:rPr lang="en-US" sz="2200"/>
              <a:t>Allows changing data structures and storage organization without having to change the DBMS access programs.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0DB3DBF3-B381-4AAC-822F-08D91CF792FF}" type="slidenum">
              <a:rPr lang="en-US"/>
              <a:pPr/>
              <a:t>14</a:t>
            </a:fld>
            <a:endParaRPr lang="en-CA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 of a simplified database catalog</a:t>
            </a:r>
          </a:p>
        </p:txBody>
      </p:sp>
      <p:pic>
        <p:nvPicPr>
          <p:cNvPr id="630788" name="Picture 4" descr="fig01_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00200"/>
            <a:ext cx="6172200" cy="4951413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8A69ADAE-B70D-4EC8-8021-0D0FB475BAE5}" type="slidenum">
              <a:rPr lang="en-US"/>
              <a:pPr/>
              <a:t>15</a:t>
            </a:fld>
            <a:endParaRPr lang="en-CA"/>
          </a:p>
        </p:txBody>
      </p:sp>
      <p:sp>
        <p:nvSpPr>
          <p:cNvPr id="591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Characteristics of the Database Approach (continued)</a:t>
            </a:r>
          </a:p>
        </p:txBody>
      </p:sp>
      <p:sp>
        <p:nvSpPr>
          <p:cNvPr id="5918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Data Abstraction: </a:t>
            </a:r>
          </a:p>
          <a:p>
            <a:pPr lvl="1"/>
            <a:r>
              <a:rPr lang="en-US"/>
              <a:t>A </a:t>
            </a:r>
            <a:r>
              <a:rPr lang="en-US" b="1"/>
              <a:t>data model</a:t>
            </a:r>
            <a:r>
              <a:rPr lang="en-US"/>
              <a:t> is used to hide storage details and present the users with a conceptual view  of the database.</a:t>
            </a:r>
          </a:p>
          <a:p>
            <a:pPr lvl="1"/>
            <a:r>
              <a:rPr lang="en-US"/>
              <a:t>Programs refer to the data model constructs rather than data storage details</a:t>
            </a:r>
          </a:p>
          <a:p>
            <a:r>
              <a:rPr lang="en-US" b="1"/>
              <a:t>Support of multiple views of the data:</a:t>
            </a:r>
          </a:p>
          <a:p>
            <a:pPr lvl="1"/>
            <a:r>
              <a:rPr lang="en-US"/>
              <a:t>Each user may see a different view of the database, which describes </a:t>
            </a:r>
            <a:r>
              <a:rPr lang="en-US" b="1"/>
              <a:t>only</a:t>
            </a:r>
            <a:r>
              <a:rPr lang="en-US"/>
              <a:t> the data of interest to that user.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89D76B3C-954D-4C30-86C1-FA57079F3EC9}" type="slidenum">
              <a:rPr lang="en-US"/>
              <a:pPr/>
              <a:t>16</a:t>
            </a:fld>
            <a:endParaRPr lang="en-CA"/>
          </a:p>
        </p:txBody>
      </p:sp>
      <p:sp>
        <p:nvSpPr>
          <p:cNvPr id="593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Characteristics of the Database Approach (continued)</a:t>
            </a:r>
          </a:p>
        </p:txBody>
      </p:sp>
      <p:sp>
        <p:nvSpPr>
          <p:cNvPr id="5939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Sharing of data and multi-user transaction processing:</a:t>
            </a:r>
          </a:p>
          <a:p>
            <a:pPr lvl="1"/>
            <a:r>
              <a:rPr lang="en-US" sz="2200"/>
              <a:t>Allowing a set of </a:t>
            </a:r>
            <a:r>
              <a:rPr lang="en-US" sz="2200" b="1"/>
              <a:t>concurrent users</a:t>
            </a:r>
            <a:r>
              <a:rPr lang="en-US" sz="2200"/>
              <a:t> to retrieve from and to update the database.</a:t>
            </a:r>
          </a:p>
          <a:p>
            <a:pPr lvl="1"/>
            <a:r>
              <a:rPr lang="en-US" sz="2200" i="1"/>
              <a:t>Concurrency control</a:t>
            </a:r>
            <a:r>
              <a:rPr lang="en-US" sz="2200"/>
              <a:t> within the DBMS guarantees that each </a:t>
            </a:r>
            <a:r>
              <a:rPr lang="en-US" sz="2200" b="1"/>
              <a:t>transaction</a:t>
            </a:r>
            <a:r>
              <a:rPr lang="en-US" sz="2200"/>
              <a:t> is correctly executed or aborted</a:t>
            </a:r>
          </a:p>
          <a:p>
            <a:pPr lvl="1"/>
            <a:r>
              <a:rPr lang="en-US" sz="2200" i="1"/>
              <a:t>Recovery</a:t>
            </a:r>
            <a:r>
              <a:rPr lang="en-US" sz="2200"/>
              <a:t> subsystem ensures each completed transaction has its effect permanently recorded in the database</a:t>
            </a:r>
          </a:p>
          <a:p>
            <a:pPr lvl="1"/>
            <a:r>
              <a:rPr lang="en-US" sz="2200" b="1"/>
              <a:t>OLTP</a:t>
            </a:r>
            <a:r>
              <a:rPr lang="en-US" sz="2200"/>
              <a:t> (Online Transaction Processing) is a major part of database applications. This allows hundreds of concurrent transactions to execute per second.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3ACE098D-41EB-4163-9C1E-90DD0DA7FD47}" type="slidenum">
              <a:rPr lang="en-US"/>
              <a:pPr/>
              <a:t>17</a:t>
            </a:fld>
            <a:endParaRPr lang="en-CA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382000" cy="757238"/>
          </a:xfrm>
        </p:spPr>
        <p:txBody>
          <a:bodyPr/>
          <a:lstStyle/>
          <a:p>
            <a:pPr algn="ctr"/>
            <a:r>
              <a:rPr lang="en-US" sz="3200"/>
              <a:t>Advantages of the Database Approach</a:t>
            </a:r>
          </a:p>
        </p:txBody>
      </p:sp>
      <p:pic>
        <p:nvPicPr>
          <p:cNvPr id="6338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57238"/>
            <a:ext cx="8272463" cy="5688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24162A4E-D4D4-400E-BA7A-B4548E38AAD5}" type="slidenum">
              <a:rPr lang="en-US"/>
              <a:pPr/>
              <a:t>18</a:t>
            </a:fld>
            <a:endParaRPr lang="en-CA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Costs or Risks of the Database Approach</a:t>
            </a:r>
          </a:p>
        </p:txBody>
      </p:sp>
      <p:pic>
        <p:nvPicPr>
          <p:cNvPr id="6348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025" y="1457325"/>
            <a:ext cx="8239125" cy="3257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39C38FD9-1972-4A16-8754-47303A3EE09F}" type="slidenum">
              <a:rPr lang="en-US"/>
              <a:pPr/>
              <a:t>19</a:t>
            </a:fld>
            <a:endParaRPr lang="en-CA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1050"/>
          </a:xfrm>
        </p:spPr>
        <p:txBody>
          <a:bodyPr/>
          <a:lstStyle/>
          <a:p>
            <a:pPr algn="ctr"/>
            <a:r>
              <a:rPr lang="en-US" sz="3200"/>
              <a:t>File Processing vs Database Approach</a:t>
            </a:r>
          </a:p>
        </p:txBody>
      </p:sp>
      <p:sp>
        <p:nvSpPr>
          <p:cNvPr id="636931" name="Rectangle 3"/>
          <p:cNvSpPr>
            <a:spLocks noChangeArrowheads="1"/>
          </p:cNvSpPr>
          <p:nvPr/>
        </p:nvSpPr>
        <p:spPr bwMode="auto">
          <a:xfrm>
            <a:off x="1371600" y="762000"/>
            <a:ext cx="7467600" cy="2667000"/>
          </a:xfrm>
          <a:prstGeom prst="rect">
            <a:avLst/>
          </a:prstGeom>
          <a:solidFill>
            <a:srgbClr val="CDC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CA"/>
          </a:p>
        </p:txBody>
      </p:sp>
      <p:sp>
        <p:nvSpPr>
          <p:cNvPr id="636932" name="Rectangle 4"/>
          <p:cNvSpPr>
            <a:spLocks noChangeArrowheads="1"/>
          </p:cNvSpPr>
          <p:nvPr/>
        </p:nvSpPr>
        <p:spPr bwMode="auto">
          <a:xfrm>
            <a:off x="533400" y="3657600"/>
            <a:ext cx="7848600" cy="2743200"/>
          </a:xfrm>
          <a:prstGeom prst="rect">
            <a:avLst/>
          </a:prstGeom>
          <a:solidFill>
            <a:srgbClr val="FFC16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CA"/>
          </a:p>
        </p:txBody>
      </p:sp>
      <p:sp>
        <p:nvSpPr>
          <p:cNvPr id="636933" name="Text Box 5"/>
          <p:cNvSpPr txBox="1">
            <a:spLocks noChangeArrowheads="1"/>
          </p:cNvSpPr>
          <p:nvPr/>
        </p:nvSpPr>
        <p:spPr bwMode="auto">
          <a:xfrm>
            <a:off x="1371600" y="781050"/>
            <a:ext cx="7391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4625" indent="-174625"/>
            <a:r>
              <a:rPr lang="en-US" b="1"/>
              <a:t>File Processing Approach (Old School)</a:t>
            </a:r>
          </a:p>
          <a:p>
            <a:pPr marL="174625" indent="-174625">
              <a:buFontTx/>
              <a:buChar char="•"/>
            </a:pPr>
            <a:r>
              <a:rPr lang="en-US" b="1"/>
              <a:t>Storage Media:</a:t>
            </a:r>
            <a:r>
              <a:rPr lang="en-US"/>
              <a:t> Sequential tapes or files </a:t>
            </a:r>
            <a:endParaRPr lang="en-US" b="1"/>
          </a:p>
          <a:p>
            <a:pPr marL="174625" indent="-174625">
              <a:buFontTx/>
              <a:buChar char="•"/>
            </a:pPr>
            <a:r>
              <a:rPr lang="en-US" b="1"/>
              <a:t>Data:</a:t>
            </a:r>
            <a:r>
              <a:rPr lang="en-US"/>
              <a:t> stored in long sequential files</a:t>
            </a:r>
          </a:p>
          <a:p>
            <a:pPr marL="174625" indent="-174625">
              <a:buFontTx/>
              <a:buChar char="•"/>
            </a:pPr>
            <a:r>
              <a:rPr lang="en-US" b="1"/>
              <a:t>Organization:</a:t>
            </a:r>
            <a:r>
              <a:rPr lang="en-US"/>
              <a:t> redundant data in multiple files</a:t>
            </a:r>
          </a:p>
          <a:p>
            <a:pPr marL="174625" indent="-174625">
              <a:buFontTx/>
              <a:buChar char="•"/>
            </a:pPr>
            <a:r>
              <a:rPr lang="en-US" b="1"/>
              <a:t>Efficiency:</a:t>
            </a:r>
            <a:r>
              <a:rPr lang="en-US"/>
              <a:t> data embedded to support processing</a:t>
            </a:r>
          </a:p>
          <a:p>
            <a:pPr marL="174625" indent="-174625">
              <a:buFontTx/>
              <a:buChar char="•"/>
            </a:pPr>
            <a:r>
              <a:rPr lang="en-US" b="1"/>
              <a:t>Updates:</a:t>
            </a:r>
            <a:r>
              <a:rPr lang="en-US"/>
              <a:t> requires multiple updates in many files</a:t>
            </a:r>
          </a:p>
          <a:p>
            <a:pPr marL="174625" indent="-174625">
              <a:buFontTx/>
              <a:buChar char="•"/>
            </a:pPr>
            <a:r>
              <a:rPr lang="en-US" b="1"/>
              <a:t>Processing:</a:t>
            </a:r>
            <a:r>
              <a:rPr lang="en-US"/>
              <a:t> slower query/faster processing</a:t>
            </a:r>
          </a:p>
        </p:txBody>
      </p:sp>
      <p:sp>
        <p:nvSpPr>
          <p:cNvPr id="636934" name="Text Box 6"/>
          <p:cNvSpPr txBox="1">
            <a:spLocks noChangeArrowheads="1"/>
          </p:cNvSpPr>
          <p:nvPr/>
        </p:nvSpPr>
        <p:spPr bwMode="auto">
          <a:xfrm>
            <a:off x="609600" y="3676650"/>
            <a:ext cx="7924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4625" indent="-174625"/>
            <a:r>
              <a:rPr lang="en-US" b="1"/>
              <a:t>Data Base Approach (New School-TODAY)</a:t>
            </a:r>
          </a:p>
          <a:p>
            <a:pPr marL="174625" indent="-174625">
              <a:buFontTx/>
              <a:buChar char="•"/>
            </a:pPr>
            <a:r>
              <a:rPr lang="en-US" b="1"/>
              <a:t>Storage Media:</a:t>
            </a:r>
            <a:r>
              <a:rPr lang="en-US"/>
              <a:t> Direct Access Storage Device (DASD) </a:t>
            </a:r>
            <a:endParaRPr lang="en-US" b="1"/>
          </a:p>
          <a:p>
            <a:pPr marL="174625" indent="-174625">
              <a:buFontTx/>
              <a:buChar char="•"/>
            </a:pPr>
            <a:r>
              <a:rPr lang="en-US" b="1"/>
              <a:t>Data:</a:t>
            </a:r>
            <a:r>
              <a:rPr lang="en-US"/>
              <a:t> stored in related tables</a:t>
            </a:r>
          </a:p>
          <a:p>
            <a:pPr marL="174625" indent="-174625">
              <a:buFontTx/>
              <a:buChar char="•"/>
            </a:pPr>
            <a:r>
              <a:rPr lang="en-US" b="1"/>
              <a:t>Organization:</a:t>
            </a:r>
            <a:r>
              <a:rPr lang="en-US"/>
              <a:t> redundant data minimized/eliminated</a:t>
            </a:r>
          </a:p>
          <a:p>
            <a:pPr marL="174625" indent="-174625">
              <a:buFontTx/>
              <a:buChar char="•"/>
            </a:pPr>
            <a:r>
              <a:rPr lang="en-US" b="1"/>
              <a:t>Efficiency:</a:t>
            </a:r>
            <a:r>
              <a:rPr lang="en-US"/>
              <a:t> data only stored only in tables</a:t>
            </a:r>
          </a:p>
          <a:p>
            <a:pPr marL="174625" indent="-174625">
              <a:buFontTx/>
              <a:buChar char="•"/>
            </a:pPr>
            <a:r>
              <a:rPr lang="en-US" b="1"/>
              <a:t>Updates:</a:t>
            </a:r>
            <a:r>
              <a:rPr lang="en-US"/>
              <a:t> requires few or one update for a data field</a:t>
            </a:r>
          </a:p>
          <a:p>
            <a:pPr marL="174625" indent="-174625">
              <a:buFontTx/>
              <a:buChar char="•"/>
            </a:pPr>
            <a:r>
              <a:rPr lang="en-US" b="1"/>
              <a:t>Processing:</a:t>
            </a:r>
            <a:r>
              <a:rPr lang="en-US"/>
              <a:t> faster query/slower processing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AB8A7964-BB86-4F86-8E6D-355647106DAD}" type="slidenum">
              <a:rPr lang="en-US"/>
              <a:pPr/>
              <a:t>2</a:t>
            </a:fld>
            <a:endParaRPr lang="en-CA"/>
          </a:p>
        </p:txBody>
      </p:sp>
      <p:sp>
        <p:nvSpPr>
          <p:cNvPr id="5775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Databases and Database Applications</a:t>
            </a:r>
          </a:p>
        </p:txBody>
      </p:sp>
      <p:sp>
        <p:nvSpPr>
          <p:cNvPr id="57754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Traditional Applications:</a:t>
            </a:r>
          </a:p>
          <a:p>
            <a:pPr lvl="1"/>
            <a:r>
              <a:rPr lang="en-US" sz="2200"/>
              <a:t>Numeric and Textual Databases</a:t>
            </a:r>
          </a:p>
          <a:p>
            <a:r>
              <a:rPr lang="en-US" sz="2400"/>
              <a:t>More Recent Applications:</a:t>
            </a:r>
          </a:p>
          <a:p>
            <a:pPr lvl="1"/>
            <a:r>
              <a:rPr lang="en-US" sz="2200"/>
              <a:t>Multimedia Databases</a:t>
            </a:r>
          </a:p>
          <a:p>
            <a:pPr lvl="1"/>
            <a:r>
              <a:rPr lang="en-US" sz="2200"/>
              <a:t>Geographic Information Systems (GIS)</a:t>
            </a:r>
          </a:p>
          <a:p>
            <a:pPr lvl="1"/>
            <a:r>
              <a:rPr lang="en-US" sz="2200"/>
              <a:t>Data Warehouses</a:t>
            </a:r>
          </a:p>
          <a:p>
            <a:pPr lvl="1"/>
            <a:r>
              <a:rPr lang="en-US" sz="2200"/>
              <a:t>Real-time and Active Databases</a:t>
            </a:r>
          </a:p>
          <a:p>
            <a:pPr lvl="1"/>
            <a:r>
              <a:rPr lang="en-US" sz="2200"/>
              <a:t>Many other applications</a:t>
            </a:r>
          </a:p>
          <a:p>
            <a:r>
              <a:rPr lang="en-US" sz="2400"/>
              <a:t>First part of book focuses on traditional applications</a:t>
            </a:r>
          </a:p>
          <a:p>
            <a:r>
              <a:rPr lang="en-US" sz="2400" i="1"/>
              <a:t>A number of recent applications are described later in the book (for example, Chapters 24,26,28,29,30)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B0136665-E9CB-4292-B7D6-E68D816CC80A}" type="slidenum">
              <a:rPr lang="en-US"/>
              <a:pPr/>
              <a:t>20</a:t>
            </a:fld>
            <a:endParaRPr lang="en-CA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28600" y="0"/>
            <a:ext cx="9372600" cy="579438"/>
          </a:xfrm>
        </p:spPr>
        <p:txBody>
          <a:bodyPr/>
          <a:lstStyle/>
          <a:p>
            <a:pPr algn="ctr"/>
            <a:r>
              <a:rPr lang="en-US"/>
              <a:t>Roles in Database Development and Use</a:t>
            </a:r>
          </a:p>
        </p:txBody>
      </p:sp>
      <p:sp>
        <p:nvSpPr>
          <p:cNvPr id="635907" name="Text Box 3"/>
          <p:cNvSpPr txBox="1">
            <a:spLocks noChangeArrowheads="1"/>
          </p:cNvSpPr>
          <p:nvPr/>
        </p:nvSpPr>
        <p:spPr bwMode="auto">
          <a:xfrm>
            <a:off x="357188" y="1066800"/>
            <a:ext cx="4748212" cy="1927225"/>
          </a:xfrm>
          <a:prstGeom prst="rect">
            <a:avLst/>
          </a:prstGeom>
          <a:solidFill>
            <a:srgbClr val="CAE1D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174625" indent="-174625"/>
            <a:r>
              <a:rPr lang="en-US" b="1"/>
              <a:t>Database Administrator (DBA)</a:t>
            </a:r>
          </a:p>
          <a:p>
            <a:pPr marL="174625" indent="-174625">
              <a:buFontTx/>
              <a:buChar char="•"/>
            </a:pPr>
            <a:r>
              <a:rPr lang="en-US"/>
              <a:t>Designs, develops and monitors performance of databases</a:t>
            </a:r>
          </a:p>
          <a:p>
            <a:pPr marL="174625" indent="-174625">
              <a:buFontTx/>
              <a:buChar char="•"/>
            </a:pPr>
            <a:r>
              <a:rPr lang="en-US"/>
              <a:t>Enforces policy and standards for data uses and security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298450" y="4397375"/>
            <a:ext cx="4495800" cy="192722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231775" indent="-231775"/>
            <a:r>
              <a:rPr lang="en-US" b="1"/>
              <a:t>Systems Programmer</a:t>
            </a:r>
          </a:p>
          <a:p>
            <a:pPr marL="231775" indent="-231775">
              <a:buFontTx/>
              <a:buChar char="•"/>
            </a:pPr>
            <a:r>
              <a:rPr lang="en-US"/>
              <a:t>Creates business applications that connect to databases</a:t>
            </a:r>
          </a:p>
          <a:p>
            <a:pPr marL="231775" indent="-231775">
              <a:buFontTx/>
              <a:buChar char="•"/>
            </a:pPr>
            <a:r>
              <a:rPr lang="en-US"/>
              <a:t>Tests the new systems and databases before use</a:t>
            </a:r>
          </a:p>
        </p:txBody>
      </p:sp>
      <p:sp>
        <p:nvSpPr>
          <p:cNvPr id="635909" name="Text Box 5"/>
          <p:cNvSpPr txBox="1">
            <a:spLocks noChangeArrowheads="1"/>
          </p:cNvSpPr>
          <p:nvPr/>
        </p:nvSpPr>
        <p:spPr bwMode="auto">
          <a:xfrm>
            <a:off x="5257800" y="2660650"/>
            <a:ext cx="3962400" cy="2292350"/>
          </a:xfrm>
          <a:prstGeom prst="rect">
            <a:avLst/>
          </a:prstGeom>
          <a:solidFill>
            <a:srgbClr val="FFC16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174625" indent="-174625"/>
            <a:r>
              <a:rPr lang="en-US" b="1"/>
              <a:t>Systems Analyst</a:t>
            </a:r>
          </a:p>
          <a:p>
            <a:pPr marL="174625" indent="-174625">
              <a:buFontTx/>
              <a:buChar char="•"/>
            </a:pPr>
            <a:r>
              <a:rPr lang="en-US"/>
              <a:t>Defines data requirements working with a DBA </a:t>
            </a:r>
          </a:p>
          <a:p>
            <a:pPr marL="174625" indent="-174625">
              <a:buFontTx/>
              <a:buChar char="•"/>
            </a:pPr>
            <a:r>
              <a:rPr lang="en-US"/>
              <a:t>Incorporates the database design into new program designs </a:t>
            </a:r>
          </a:p>
        </p:txBody>
      </p:sp>
      <p:cxnSp>
        <p:nvCxnSpPr>
          <p:cNvPr id="635910" name="AutoShape 6"/>
          <p:cNvCxnSpPr>
            <a:cxnSpLocks noChangeShapeType="1"/>
            <a:stCxn id="635908" idx="3"/>
            <a:endCxn id="635909" idx="2"/>
          </p:cNvCxnSpPr>
          <p:nvPr/>
        </p:nvCxnSpPr>
        <p:spPr bwMode="auto">
          <a:xfrm flipV="1">
            <a:off x="4794250" y="4953000"/>
            <a:ext cx="2444750" cy="40798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635911" name="AutoShape 7"/>
          <p:cNvCxnSpPr>
            <a:cxnSpLocks noChangeShapeType="1"/>
            <a:stCxn id="635907" idx="3"/>
            <a:endCxn id="635909" idx="0"/>
          </p:cNvCxnSpPr>
          <p:nvPr/>
        </p:nvCxnSpPr>
        <p:spPr bwMode="auto">
          <a:xfrm>
            <a:off x="5105400" y="2030413"/>
            <a:ext cx="2133600" cy="6302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FCE6E894-B292-4631-BBE4-ACB38FBA5745}" type="slidenum">
              <a:rPr lang="en-US"/>
              <a:pPr/>
              <a:t>21</a:t>
            </a:fld>
            <a:endParaRPr lang="en-CA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Users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Users may be divided into</a:t>
            </a:r>
          </a:p>
          <a:p>
            <a:pPr lvl="1"/>
            <a:r>
              <a:rPr lang="en-US"/>
              <a:t>Those who actually use and control the database content, and those who design, develop and maintain database applications (called “Actors on the Scene”), and</a:t>
            </a:r>
          </a:p>
          <a:p>
            <a:pPr lvl="1"/>
            <a:r>
              <a:rPr lang="en-US"/>
              <a:t>Those who design and develop the DBMS software and related tools, and the computer systems operators (called “Workers Behind the Scene”).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125C3783-0E07-44EF-A2AD-95D8945AAC70}" type="slidenum">
              <a:rPr lang="en-US"/>
              <a:pPr/>
              <a:t>22</a:t>
            </a:fld>
            <a:endParaRPr lang="en-CA"/>
          </a:p>
        </p:txBody>
      </p:sp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Users</a:t>
            </a:r>
          </a:p>
        </p:txBody>
      </p:sp>
      <p:sp>
        <p:nvSpPr>
          <p:cNvPr id="5980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Actors on the scene</a:t>
            </a:r>
          </a:p>
          <a:p>
            <a:pPr lvl="1"/>
            <a:r>
              <a:rPr lang="en-US" b="1"/>
              <a:t>Database administrators:</a:t>
            </a:r>
          </a:p>
          <a:p>
            <a:pPr lvl="2"/>
            <a:r>
              <a:rPr lang="en-US"/>
              <a:t>Responsible for authorizing access to the database, for coordinating and monitoring its use, acquiring software and hardware resources, controlling its use and monitoring efficiency of operations.</a:t>
            </a:r>
          </a:p>
          <a:p>
            <a:pPr lvl="1"/>
            <a:r>
              <a:rPr lang="en-US" b="1"/>
              <a:t>Database Designers:</a:t>
            </a:r>
          </a:p>
          <a:p>
            <a:pPr lvl="2"/>
            <a:r>
              <a:rPr lang="en-US"/>
              <a:t>Responsible to define the content, the structure, the constraints, and functions or transactions against the database. They must communicate with the end-users and understand their needs.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DE287A79-81E3-48BB-BDF2-536161C551F8}" type="slidenum">
              <a:rPr lang="en-US"/>
              <a:pPr/>
              <a:t>23</a:t>
            </a:fld>
            <a:endParaRPr lang="en-CA"/>
          </a:p>
        </p:txBody>
      </p:sp>
      <p:sp>
        <p:nvSpPr>
          <p:cNvPr id="600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Categories of End-users</a:t>
            </a:r>
          </a:p>
        </p:txBody>
      </p:sp>
      <p:sp>
        <p:nvSpPr>
          <p:cNvPr id="6000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Actors on the scene (continued)</a:t>
            </a:r>
          </a:p>
          <a:p>
            <a:pPr lvl="1">
              <a:lnSpc>
                <a:spcPct val="90000"/>
              </a:lnSpc>
            </a:pPr>
            <a:r>
              <a:rPr lang="en-US" b="1"/>
              <a:t>End-users: </a:t>
            </a:r>
            <a:r>
              <a:rPr lang="en-US"/>
              <a:t>They use the data for queries, reports and some of them update the database content. End-users can be categorized into:</a:t>
            </a:r>
          </a:p>
          <a:p>
            <a:pPr lvl="2">
              <a:lnSpc>
                <a:spcPct val="90000"/>
              </a:lnSpc>
            </a:pPr>
            <a:r>
              <a:rPr lang="en-US" b="1"/>
              <a:t>Casual</a:t>
            </a:r>
            <a:r>
              <a:rPr lang="en-US"/>
              <a:t>: access database occasionally when needed</a:t>
            </a:r>
          </a:p>
          <a:p>
            <a:pPr lvl="2">
              <a:lnSpc>
                <a:spcPct val="90000"/>
              </a:lnSpc>
            </a:pPr>
            <a:r>
              <a:rPr lang="en-US" b="1"/>
              <a:t>Naïve</a:t>
            </a:r>
            <a:r>
              <a:rPr lang="en-US"/>
              <a:t> or Parametric: they make up a large section of the end-user population.</a:t>
            </a:r>
          </a:p>
          <a:p>
            <a:pPr lvl="3">
              <a:lnSpc>
                <a:spcPct val="90000"/>
              </a:lnSpc>
            </a:pPr>
            <a:r>
              <a:rPr lang="en-US"/>
              <a:t>They use previously well-defined functions in the form of  “canned transactions” against the database.</a:t>
            </a:r>
          </a:p>
          <a:p>
            <a:pPr lvl="3">
              <a:lnSpc>
                <a:spcPct val="90000"/>
              </a:lnSpc>
            </a:pPr>
            <a:r>
              <a:rPr lang="en-US"/>
              <a:t>Examples are bank-tellers or reservation clerks who do this activity for an entire shift of operations.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92592A85-EA76-4EFC-9335-72D1E6ADE00A}" type="slidenum">
              <a:rPr lang="en-US"/>
              <a:pPr/>
              <a:t>24</a:t>
            </a:fld>
            <a:endParaRPr lang="en-CA"/>
          </a:p>
        </p:txBody>
      </p:sp>
      <p:sp>
        <p:nvSpPr>
          <p:cNvPr id="602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Categories of End-users (continued)</a:t>
            </a:r>
          </a:p>
        </p:txBody>
      </p:sp>
      <p:sp>
        <p:nvSpPr>
          <p:cNvPr id="6021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b="1"/>
              <a:t>Sophisticated:</a:t>
            </a:r>
          </a:p>
          <a:p>
            <a:pPr lvl="3"/>
            <a:r>
              <a:rPr lang="en-US"/>
              <a:t>These include business analysts, scientists, engineers, others thoroughly familiar with the system capabilities.</a:t>
            </a:r>
          </a:p>
          <a:p>
            <a:pPr lvl="3"/>
            <a:r>
              <a:rPr lang="en-US"/>
              <a:t>Many use tools in the form of software packages that work closely with the stored database.</a:t>
            </a:r>
          </a:p>
          <a:p>
            <a:pPr lvl="2"/>
            <a:r>
              <a:rPr lang="en-US" b="1"/>
              <a:t>Stand-alone:</a:t>
            </a:r>
          </a:p>
          <a:p>
            <a:pPr lvl="3"/>
            <a:r>
              <a:rPr lang="en-US"/>
              <a:t>Mostly maintain personal databases using ready-to-use packaged applications.</a:t>
            </a:r>
          </a:p>
          <a:p>
            <a:pPr lvl="3"/>
            <a:r>
              <a:rPr lang="en-US"/>
              <a:t>An example is a tax program user that creates its own internal database.</a:t>
            </a:r>
          </a:p>
          <a:p>
            <a:pPr lvl="3"/>
            <a:r>
              <a:rPr lang="en-US"/>
              <a:t>Another example is a user that maintains an address book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A750AA41-BBC1-4D66-B91F-33566D463215}" type="slidenum">
              <a:rPr lang="en-US"/>
              <a:pPr/>
              <a:t>25</a:t>
            </a:fld>
            <a:endParaRPr lang="en-CA"/>
          </a:p>
        </p:txBody>
      </p:sp>
      <p:sp>
        <p:nvSpPr>
          <p:cNvPr id="618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When not to use a DBMS</a:t>
            </a:r>
          </a:p>
        </p:txBody>
      </p:sp>
      <p:sp>
        <p:nvSpPr>
          <p:cNvPr id="6185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Main inhibitors (costs) of using a DBMS:</a:t>
            </a:r>
          </a:p>
          <a:p>
            <a:pPr lvl="1"/>
            <a:r>
              <a:rPr lang="en-US" sz="2200"/>
              <a:t>High initial investment and possible need for additional hardware.</a:t>
            </a:r>
          </a:p>
          <a:p>
            <a:pPr lvl="1"/>
            <a:r>
              <a:rPr lang="en-US" sz="2200"/>
              <a:t>Overhead for providing generality, security, concurrency control, recovery, and  integrity functions.</a:t>
            </a:r>
          </a:p>
          <a:p>
            <a:r>
              <a:rPr lang="en-US" sz="2400"/>
              <a:t>When a DBMS may be unnecessary:</a:t>
            </a:r>
          </a:p>
          <a:p>
            <a:pPr lvl="1"/>
            <a:r>
              <a:rPr lang="en-US" sz="2200"/>
              <a:t>If the database and applications are simple, well defined, and not expected to change.</a:t>
            </a:r>
          </a:p>
          <a:p>
            <a:pPr lvl="1"/>
            <a:r>
              <a:rPr lang="en-US" sz="2200"/>
              <a:t>If there are stringent real-time requirements that may not be met because of DBMS overhead.</a:t>
            </a:r>
          </a:p>
          <a:p>
            <a:pPr lvl="1"/>
            <a:r>
              <a:rPr lang="en-US" sz="2200"/>
              <a:t>If access to data by multiple users is not required.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3C636524-EB9C-4F05-87DD-53609A53ED0A}" type="slidenum">
              <a:rPr lang="en-US"/>
              <a:pPr/>
              <a:t>26</a:t>
            </a:fld>
            <a:endParaRPr lang="en-CA"/>
          </a:p>
        </p:txBody>
      </p:sp>
      <p:sp>
        <p:nvSpPr>
          <p:cNvPr id="620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When not to use a DBMS</a:t>
            </a:r>
          </a:p>
        </p:txBody>
      </p:sp>
      <p:sp>
        <p:nvSpPr>
          <p:cNvPr id="6205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no DBMS may suffice:</a:t>
            </a:r>
          </a:p>
          <a:p>
            <a:pPr lvl="1"/>
            <a:r>
              <a:rPr lang="en-US"/>
              <a:t>If the database system is not able to handle the complexity of data because of modeling limitations</a:t>
            </a:r>
          </a:p>
          <a:p>
            <a:pPr lvl="1"/>
            <a:r>
              <a:rPr lang="en-US"/>
              <a:t>If the database users need special operations not supported by the DBMS.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97B27CAE-F5D5-41B5-B6B0-8DDFE1A3F13E}" type="slidenum">
              <a:rPr lang="en-US"/>
              <a:pPr/>
              <a:t>27</a:t>
            </a:fld>
            <a:endParaRPr lang="en-CA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Types of Databases and Database Applications</a:t>
            </a:r>
          </a:p>
          <a:p>
            <a:r>
              <a:rPr lang="en-US"/>
              <a:t>Basic Definitions</a:t>
            </a:r>
          </a:p>
          <a:p>
            <a:r>
              <a:rPr lang="en-US"/>
              <a:t>Typical DBMS Functionality</a:t>
            </a:r>
          </a:p>
          <a:p>
            <a:r>
              <a:rPr lang="en-US"/>
              <a:t>Example of a Database (UNIVERSITY)</a:t>
            </a:r>
          </a:p>
          <a:p>
            <a:r>
              <a:rPr lang="en-US"/>
              <a:t>Main Characteristics of the Database Approach</a:t>
            </a:r>
          </a:p>
          <a:p>
            <a:r>
              <a:rPr lang="en-US"/>
              <a:t>Database Users</a:t>
            </a:r>
          </a:p>
          <a:p>
            <a:r>
              <a:rPr lang="en-US"/>
              <a:t>Advantages of Using the Database Approach</a:t>
            </a:r>
          </a:p>
          <a:p>
            <a:r>
              <a:rPr lang="en-US"/>
              <a:t>When Not to Use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E429B900-0671-418F-8388-792DE95ABA90}" type="slidenum">
              <a:rPr lang="en-US"/>
              <a:pPr/>
              <a:t>3</a:t>
            </a:fld>
            <a:endParaRPr lang="en-CA"/>
          </a:p>
        </p:txBody>
      </p:sp>
      <p:sp>
        <p:nvSpPr>
          <p:cNvPr id="579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Definitions</a:t>
            </a:r>
          </a:p>
        </p:txBody>
      </p:sp>
      <p:sp>
        <p:nvSpPr>
          <p:cNvPr id="5795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/>
              <a:t>Database: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collection of related data.</a:t>
            </a:r>
          </a:p>
          <a:p>
            <a:pPr>
              <a:lnSpc>
                <a:spcPct val="90000"/>
              </a:lnSpc>
            </a:pPr>
            <a:r>
              <a:rPr lang="en-US" sz="2000" b="1"/>
              <a:t>Data: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Known facts that can be recorded and have an implicit meaning.</a:t>
            </a:r>
          </a:p>
          <a:p>
            <a:pPr>
              <a:lnSpc>
                <a:spcPct val="90000"/>
              </a:lnSpc>
            </a:pPr>
            <a:r>
              <a:rPr lang="en-US" sz="2000" b="1"/>
              <a:t>Mini-world: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Some part of the real world about which data is stored in a database. For example, student grades and transcripts at a university.</a:t>
            </a:r>
          </a:p>
          <a:p>
            <a:pPr>
              <a:lnSpc>
                <a:spcPct val="90000"/>
              </a:lnSpc>
            </a:pPr>
            <a:r>
              <a:rPr lang="en-US" sz="2000" b="1"/>
              <a:t>Database Management System (DBMS):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software package/ system to facilitate the creation and maintenance of a computerized database.</a:t>
            </a:r>
          </a:p>
          <a:p>
            <a:pPr>
              <a:lnSpc>
                <a:spcPct val="90000"/>
              </a:lnSpc>
            </a:pPr>
            <a:r>
              <a:rPr lang="en-US" sz="2000" b="1"/>
              <a:t>Database System: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 DBMS software together with the data itself.  Sometimes, the applications are also included.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C7310280-FC05-4FC1-8E04-F428C141AAC4}" type="slidenum">
              <a:rPr lang="en-US"/>
              <a:pPr/>
              <a:t>4</a:t>
            </a:fld>
            <a:endParaRPr lang="en-CA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Simplified database system environment</a:t>
            </a:r>
          </a:p>
        </p:txBody>
      </p:sp>
      <p:pic>
        <p:nvPicPr>
          <p:cNvPr id="628740" name="Picture 4" descr="fig01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1524000"/>
            <a:ext cx="5743575" cy="49657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9EE2EA53-375A-4E0B-8018-BCEBEB1A6C84}" type="slidenum">
              <a:rPr lang="en-US"/>
              <a:pPr/>
              <a:t>5</a:t>
            </a:fld>
            <a:endParaRPr lang="en-CA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8534400" cy="458787"/>
          </a:xfrm>
        </p:spPr>
        <p:txBody>
          <a:bodyPr/>
          <a:lstStyle/>
          <a:p>
            <a:pPr algn="ctr"/>
            <a:r>
              <a:rPr lang="en-US" sz="3200"/>
              <a:t>Relationship of DBMS Concepts to Others?</a:t>
            </a:r>
          </a:p>
        </p:txBody>
      </p:sp>
      <p:pic>
        <p:nvPicPr>
          <p:cNvPr id="6318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5975" y="762000"/>
            <a:ext cx="4972050" cy="533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1F9DC429-36CC-4633-AADB-D5C304953231}" type="slidenum">
              <a:rPr lang="en-US"/>
              <a:pPr/>
              <a:t>6</a:t>
            </a:fld>
            <a:endParaRPr lang="en-CA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7796213" cy="488950"/>
          </a:xfrm>
        </p:spPr>
        <p:txBody>
          <a:bodyPr/>
          <a:lstStyle/>
          <a:p>
            <a:pPr algn="ctr"/>
            <a:r>
              <a:rPr lang="en-US"/>
              <a:t>Levels of a DBMS</a:t>
            </a:r>
          </a:p>
        </p:txBody>
      </p:sp>
      <p:sp>
        <p:nvSpPr>
          <p:cNvPr id="632835" name="Rectangle 3"/>
          <p:cNvSpPr>
            <a:spLocks noChangeArrowheads="1"/>
          </p:cNvSpPr>
          <p:nvPr/>
        </p:nvSpPr>
        <p:spPr bwMode="auto">
          <a:xfrm>
            <a:off x="2671763" y="1447800"/>
            <a:ext cx="6324600" cy="1066800"/>
          </a:xfrm>
          <a:prstGeom prst="rect">
            <a:avLst/>
          </a:prstGeom>
          <a:solidFill>
            <a:srgbClr val="CAE1D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CA"/>
          </a:p>
        </p:txBody>
      </p:sp>
      <p:sp>
        <p:nvSpPr>
          <p:cNvPr id="632836" name="Rectangle 4"/>
          <p:cNvSpPr>
            <a:spLocks noChangeArrowheads="1"/>
          </p:cNvSpPr>
          <p:nvPr/>
        </p:nvSpPr>
        <p:spPr bwMode="auto">
          <a:xfrm>
            <a:off x="2671763" y="2687638"/>
            <a:ext cx="6324600" cy="1066800"/>
          </a:xfrm>
          <a:prstGeom prst="rect">
            <a:avLst/>
          </a:prstGeom>
          <a:solidFill>
            <a:srgbClr val="FFC16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CA"/>
          </a:p>
        </p:txBody>
      </p:sp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671763" y="3929063"/>
            <a:ext cx="6324600" cy="1066800"/>
          </a:xfrm>
          <a:prstGeom prst="rect">
            <a:avLst/>
          </a:prstGeom>
          <a:solidFill>
            <a:srgbClr val="CDC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CA"/>
          </a:p>
        </p:txBody>
      </p:sp>
      <p:sp>
        <p:nvSpPr>
          <p:cNvPr id="632838" name="Rectangle 6"/>
          <p:cNvSpPr>
            <a:spLocks noChangeArrowheads="1"/>
          </p:cNvSpPr>
          <p:nvPr/>
        </p:nvSpPr>
        <p:spPr bwMode="auto">
          <a:xfrm>
            <a:off x="2671763" y="5170488"/>
            <a:ext cx="6324600" cy="1077912"/>
          </a:xfrm>
          <a:prstGeom prst="rect">
            <a:avLst/>
          </a:prstGeom>
          <a:solidFill>
            <a:srgbClr val="CAE1D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CA"/>
          </a:p>
        </p:txBody>
      </p:sp>
      <p:sp>
        <p:nvSpPr>
          <p:cNvPr id="632839" name="Text Box 7"/>
          <p:cNvSpPr txBox="1">
            <a:spLocks noChangeArrowheads="1"/>
          </p:cNvSpPr>
          <p:nvPr/>
        </p:nvSpPr>
        <p:spPr bwMode="auto">
          <a:xfrm>
            <a:off x="1066800" y="5492750"/>
            <a:ext cx="158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Database</a:t>
            </a:r>
          </a:p>
        </p:txBody>
      </p:sp>
      <p:sp>
        <p:nvSpPr>
          <p:cNvPr id="632840" name="Text Box 8"/>
          <p:cNvSpPr txBox="1">
            <a:spLocks noChangeArrowheads="1"/>
          </p:cNvSpPr>
          <p:nvPr/>
        </p:nvSpPr>
        <p:spPr bwMode="auto">
          <a:xfrm>
            <a:off x="1066800" y="2978150"/>
            <a:ext cx="194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Record</a:t>
            </a:r>
          </a:p>
        </p:txBody>
      </p:sp>
      <p:sp>
        <p:nvSpPr>
          <p:cNvPr id="632841" name="Text Box 9"/>
          <p:cNvSpPr txBox="1">
            <a:spLocks noChangeArrowheads="1"/>
          </p:cNvSpPr>
          <p:nvPr/>
        </p:nvSpPr>
        <p:spPr bwMode="auto">
          <a:xfrm>
            <a:off x="1066800" y="4243388"/>
            <a:ext cx="230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File</a:t>
            </a:r>
          </a:p>
        </p:txBody>
      </p:sp>
      <p:sp>
        <p:nvSpPr>
          <p:cNvPr id="632842" name="Text Box 10"/>
          <p:cNvSpPr txBox="1">
            <a:spLocks noChangeArrowheads="1"/>
          </p:cNvSpPr>
          <p:nvPr/>
        </p:nvSpPr>
        <p:spPr bwMode="auto">
          <a:xfrm>
            <a:off x="1066800" y="1782763"/>
            <a:ext cx="233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Field</a:t>
            </a:r>
          </a:p>
        </p:txBody>
      </p:sp>
      <p:sp>
        <p:nvSpPr>
          <p:cNvPr id="632843" name="Text Box 11"/>
          <p:cNvSpPr txBox="1">
            <a:spLocks noChangeArrowheads="1"/>
          </p:cNvSpPr>
          <p:nvPr/>
        </p:nvSpPr>
        <p:spPr bwMode="auto">
          <a:xfrm>
            <a:off x="2760663" y="1447800"/>
            <a:ext cx="62357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/>
              <a:t>Individual characteristics about an ENTITY.  Fields are also called attributes or columns depending on the type of DBMS  </a:t>
            </a:r>
          </a:p>
        </p:txBody>
      </p:sp>
      <p:sp>
        <p:nvSpPr>
          <p:cNvPr id="632844" name="Text Box 12"/>
          <p:cNvSpPr txBox="1">
            <a:spLocks noChangeArrowheads="1"/>
          </p:cNvSpPr>
          <p:nvPr/>
        </p:nvSpPr>
        <p:spPr bwMode="auto">
          <a:xfrm>
            <a:off x="1282700" y="792163"/>
            <a:ext cx="10795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u="sng"/>
              <a:t>Term        </a:t>
            </a:r>
          </a:p>
        </p:txBody>
      </p:sp>
      <p:sp>
        <p:nvSpPr>
          <p:cNvPr id="632845" name="Text Box 13"/>
          <p:cNvSpPr txBox="1">
            <a:spLocks noChangeArrowheads="1"/>
          </p:cNvSpPr>
          <p:nvPr/>
        </p:nvSpPr>
        <p:spPr bwMode="auto">
          <a:xfrm>
            <a:off x="2747963" y="2667000"/>
            <a:ext cx="62357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/>
              <a:t>A group of fields or attributes to describe a single instance of an ENTITY. These are also called rows depending on the DBMS</a:t>
            </a:r>
          </a:p>
        </p:txBody>
      </p:sp>
      <p:sp>
        <p:nvSpPr>
          <p:cNvPr id="632846" name="Text Box 14"/>
          <p:cNvSpPr txBox="1">
            <a:spLocks noChangeArrowheads="1"/>
          </p:cNvSpPr>
          <p:nvPr/>
        </p:nvSpPr>
        <p:spPr bwMode="auto">
          <a:xfrm>
            <a:off x="2747963" y="3886200"/>
            <a:ext cx="62357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/>
              <a:t>A collection of records or instances for a given ENTITY. These are also called tables depending on the DBMS  </a:t>
            </a:r>
          </a:p>
        </p:txBody>
      </p:sp>
      <p:sp>
        <p:nvSpPr>
          <p:cNvPr id="632847" name="Text Box 15"/>
          <p:cNvSpPr txBox="1">
            <a:spLocks noChangeArrowheads="1"/>
          </p:cNvSpPr>
          <p:nvPr/>
        </p:nvSpPr>
        <p:spPr bwMode="auto">
          <a:xfrm>
            <a:off x="2747963" y="5170488"/>
            <a:ext cx="62357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/>
              <a:t>A collection of files or entities containing information to support a given system or a particular topic area  </a:t>
            </a:r>
          </a:p>
        </p:txBody>
      </p:sp>
      <p:sp>
        <p:nvSpPr>
          <p:cNvPr id="632848" name="Text Box 16"/>
          <p:cNvSpPr txBox="1">
            <a:spLocks noChangeArrowheads="1"/>
          </p:cNvSpPr>
          <p:nvPr/>
        </p:nvSpPr>
        <p:spPr bwMode="auto">
          <a:xfrm>
            <a:off x="2519363" y="792163"/>
            <a:ext cx="65849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u="sng"/>
              <a:t>Term Definitions					</a:t>
            </a:r>
          </a:p>
        </p:txBody>
      </p:sp>
      <p:sp>
        <p:nvSpPr>
          <p:cNvPr id="632849" name="Text Box 17"/>
          <p:cNvSpPr txBox="1">
            <a:spLocks noChangeArrowheads="1"/>
          </p:cNvSpPr>
          <p:nvPr/>
        </p:nvSpPr>
        <p:spPr bwMode="auto">
          <a:xfrm>
            <a:off x="146050" y="12192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Lowest</a:t>
            </a:r>
          </a:p>
        </p:txBody>
      </p:sp>
      <p:sp>
        <p:nvSpPr>
          <p:cNvPr id="632850" name="Text Box 18"/>
          <p:cNvSpPr txBox="1">
            <a:spLocks noChangeArrowheads="1"/>
          </p:cNvSpPr>
          <p:nvPr/>
        </p:nvSpPr>
        <p:spPr bwMode="auto">
          <a:xfrm>
            <a:off x="120650" y="6034088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Highest</a:t>
            </a:r>
          </a:p>
        </p:txBody>
      </p:sp>
      <p:sp>
        <p:nvSpPr>
          <p:cNvPr id="632851" name="Line 19"/>
          <p:cNvSpPr>
            <a:spLocks noChangeShapeType="1"/>
          </p:cNvSpPr>
          <p:nvPr/>
        </p:nvSpPr>
        <p:spPr bwMode="auto">
          <a:xfrm>
            <a:off x="631825" y="18288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32852" name="Text Box 20"/>
          <p:cNvSpPr txBox="1">
            <a:spLocks noChangeArrowheads="1"/>
          </p:cNvSpPr>
          <p:nvPr/>
        </p:nvSpPr>
        <p:spPr bwMode="auto">
          <a:xfrm>
            <a:off x="174625" y="792163"/>
            <a:ext cx="9144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u="sng"/>
              <a:t>Level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BDEEE948-3B14-4B57-9C8D-8957203FC3A6}" type="slidenum">
              <a:rPr lang="en-US"/>
              <a:pPr/>
              <a:t>7</a:t>
            </a:fld>
            <a:endParaRPr lang="en-CA"/>
          </a:p>
        </p:txBody>
      </p:sp>
      <p:sp>
        <p:nvSpPr>
          <p:cNvPr id="581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DBMS Functionality</a:t>
            </a:r>
          </a:p>
        </p:txBody>
      </p:sp>
      <p:sp>
        <p:nvSpPr>
          <p:cNvPr id="581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i="1"/>
              <a:t>Define</a:t>
            </a:r>
            <a:r>
              <a:rPr lang="en-US" sz="2400"/>
              <a:t> a particular database in terms of its data types, structures, and constraints</a:t>
            </a:r>
          </a:p>
          <a:p>
            <a:r>
              <a:rPr lang="en-US" sz="2400" i="1"/>
              <a:t>Construct</a:t>
            </a:r>
            <a:r>
              <a:rPr lang="en-US" sz="2400"/>
              <a:t> or Load the initial database contents on a secondary storage medium</a:t>
            </a:r>
          </a:p>
          <a:p>
            <a:r>
              <a:rPr lang="en-US" sz="2400" i="1"/>
              <a:t>Manipulating</a:t>
            </a:r>
            <a:r>
              <a:rPr lang="en-US" sz="2400"/>
              <a:t> the database:</a:t>
            </a:r>
          </a:p>
          <a:p>
            <a:pPr lvl="1"/>
            <a:r>
              <a:rPr lang="en-US" sz="2200"/>
              <a:t>Retrieval: Querying, generating reports</a:t>
            </a:r>
          </a:p>
          <a:p>
            <a:pPr lvl="1"/>
            <a:r>
              <a:rPr lang="en-US" sz="2200"/>
              <a:t>Modification: Insertions, deletions and updates to its content</a:t>
            </a:r>
          </a:p>
          <a:p>
            <a:pPr lvl="1"/>
            <a:r>
              <a:rPr lang="en-US" sz="2200"/>
              <a:t>Accessing the database through Web applications</a:t>
            </a:r>
          </a:p>
          <a:p>
            <a:r>
              <a:rPr lang="en-US" sz="2400" i="1"/>
              <a:t>Processing</a:t>
            </a:r>
            <a:r>
              <a:rPr lang="en-US" sz="2400"/>
              <a:t> and </a:t>
            </a:r>
            <a:r>
              <a:rPr lang="en-US" sz="2400" i="1"/>
              <a:t>Sharing</a:t>
            </a:r>
            <a:r>
              <a:rPr lang="en-US" sz="2400"/>
              <a:t> by a set of concurrent users and application programs – yet, keeping all data valid and 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F7338B15-19DF-4E92-A214-491F671799A6}" type="slidenum">
              <a:rPr lang="en-US"/>
              <a:pPr/>
              <a:t>8</a:t>
            </a:fld>
            <a:endParaRPr lang="en-CA"/>
          </a:p>
        </p:txBody>
      </p:sp>
      <p:sp>
        <p:nvSpPr>
          <p:cNvPr id="5836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DBMS Functionality</a:t>
            </a:r>
          </a:p>
        </p:txBody>
      </p:sp>
      <p:sp>
        <p:nvSpPr>
          <p:cNvPr id="5836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Other features:</a:t>
            </a:r>
          </a:p>
          <a:p>
            <a:pPr lvl="1"/>
            <a:r>
              <a:rPr lang="en-US"/>
              <a:t>Protection or Security measures to prevent unauthorized access</a:t>
            </a:r>
          </a:p>
          <a:p>
            <a:pPr lvl="1"/>
            <a:r>
              <a:rPr lang="en-US"/>
              <a:t>“Active” processing to take internal actions on data</a:t>
            </a:r>
          </a:p>
          <a:p>
            <a:pPr lvl="1"/>
            <a:r>
              <a:rPr lang="en-US"/>
              <a:t>Presentation and Visualization of data</a:t>
            </a:r>
          </a:p>
          <a:p>
            <a:pPr lvl="1"/>
            <a:r>
              <a:rPr lang="en-US"/>
              <a:t>Maintaining the database and associated programs over the lifetime of the database application</a:t>
            </a:r>
          </a:p>
          <a:p>
            <a:pPr lvl="2"/>
            <a:r>
              <a:rPr lang="en-US"/>
              <a:t>Called database, software, and system maintenance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D0A592B5-54C9-4F55-922F-92DF4B2E5DD5}" type="slidenum">
              <a:rPr lang="en-US"/>
              <a:pPr/>
              <a:t>9</a:t>
            </a:fld>
            <a:endParaRPr lang="en-CA"/>
          </a:p>
        </p:txBody>
      </p:sp>
      <p:pic>
        <p:nvPicPr>
          <p:cNvPr id="637954" name="Picture 2" descr="TMP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371600"/>
            <a:ext cx="5410200" cy="4953000"/>
          </a:xfrm>
          <a:prstGeom prst="rect">
            <a:avLst/>
          </a:prstGeom>
          <a:noFill/>
        </p:spPr>
      </p:pic>
      <p:sp>
        <p:nvSpPr>
          <p:cNvPr id="637956" name="Rectangle 4" descr="Pink tissue paper"/>
          <p:cNvSpPr>
            <a:spLocks noChangeArrowheads="1"/>
          </p:cNvSpPr>
          <p:nvPr/>
        </p:nvSpPr>
        <p:spPr bwMode="auto">
          <a:xfrm>
            <a:off x="2133600" y="304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>
                <a:ea typeface="宋体" pitchFamily="2" charset="-122"/>
              </a:rPr>
              <a:t>Architecture of a DBMS</a:t>
            </a:r>
            <a:endParaRPr kumimoji="1"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991</TotalTime>
  <Words>1524</Words>
  <Application>Microsoft PowerPoint</Application>
  <PresentationFormat>Letter Paper (8.5x11 in)</PresentationFormat>
  <Paragraphs>221</Paragraphs>
  <Slides>27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Tahoma</vt:lpstr>
      <vt:lpstr>Wingdings</vt:lpstr>
      <vt:lpstr>Blends</vt:lpstr>
      <vt:lpstr>Microsoft Document</vt:lpstr>
      <vt:lpstr>Outline</vt:lpstr>
      <vt:lpstr>Types of Databases and Database Applications</vt:lpstr>
      <vt:lpstr>Basic Definitions</vt:lpstr>
      <vt:lpstr>Simplified database system environment</vt:lpstr>
      <vt:lpstr>Relationship of DBMS Concepts to Others?</vt:lpstr>
      <vt:lpstr>Levels of a DBMS</vt:lpstr>
      <vt:lpstr>Typical DBMS Functionality</vt:lpstr>
      <vt:lpstr>Typical DBMS Functionality</vt:lpstr>
      <vt:lpstr>Slide 9</vt:lpstr>
      <vt:lpstr>Example of a Database (with a Conceptual Data Model)</vt:lpstr>
      <vt:lpstr>Example of a Database (with a Conceptual Data Model)</vt:lpstr>
      <vt:lpstr>Example of a simple database</vt:lpstr>
      <vt:lpstr>Main Characteristics of the Database Approach</vt:lpstr>
      <vt:lpstr>Example of a simplified database catalog</vt:lpstr>
      <vt:lpstr>Main Characteristics of the Database Approach (continued)</vt:lpstr>
      <vt:lpstr>Main Characteristics of the Database Approach (continued)</vt:lpstr>
      <vt:lpstr>Advantages of the Database Approach</vt:lpstr>
      <vt:lpstr>Costs or Risks of the Database Approach</vt:lpstr>
      <vt:lpstr>File Processing vs Database Approach</vt:lpstr>
      <vt:lpstr>Roles in Database Development and Use</vt:lpstr>
      <vt:lpstr>Database Users</vt:lpstr>
      <vt:lpstr>Database Users</vt:lpstr>
      <vt:lpstr>Categories of End-users</vt:lpstr>
      <vt:lpstr>Categories of End-users (continued)</vt:lpstr>
      <vt:lpstr> When not to use a DBMS</vt:lpstr>
      <vt:lpstr> When not to use a DBMS</vt:lpstr>
      <vt:lpstr>Summary</vt:lpstr>
    </vt:vector>
  </TitlesOfParts>
  <Company>©2007 Pearson Addison-Wesley. All rights reserved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>Introduction: Databases and Database Users</dc:subject>
  <dc:creator>Elmasri/Navathe</dc:creator>
  <cp:lastModifiedBy>shunen</cp:lastModifiedBy>
  <cp:revision>54</cp:revision>
  <cp:lastPrinted>2001-11-04T00:51:13Z</cp:lastPrinted>
  <dcterms:created xsi:type="dcterms:W3CDTF">2005-02-25T19:46:41Z</dcterms:created>
  <dcterms:modified xsi:type="dcterms:W3CDTF">2012-01-11T19:02:08Z</dcterms:modified>
</cp:coreProperties>
</file>