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312" r:id="rId2"/>
    <p:sldId id="258" r:id="rId3"/>
    <p:sldId id="320" r:id="rId4"/>
    <p:sldId id="261" r:id="rId5"/>
    <p:sldId id="262" r:id="rId6"/>
    <p:sldId id="264" r:id="rId7"/>
    <p:sldId id="265" r:id="rId8"/>
    <p:sldId id="307" r:id="rId9"/>
    <p:sldId id="278" r:id="rId10"/>
    <p:sldId id="300" r:id="rId11"/>
    <p:sldId id="306" r:id="rId12"/>
    <p:sldId id="305" r:id="rId13"/>
    <p:sldId id="272" r:id="rId14"/>
    <p:sldId id="308" r:id="rId15"/>
    <p:sldId id="309" r:id="rId16"/>
    <p:sldId id="274" r:id="rId17"/>
    <p:sldId id="298" r:id="rId18"/>
    <p:sldId id="302" r:id="rId19"/>
    <p:sldId id="286" r:id="rId20"/>
    <p:sldId id="310" r:id="rId21"/>
    <p:sldId id="317" r:id="rId22"/>
    <p:sldId id="299" r:id="rId23"/>
    <p:sldId id="291" r:id="rId24"/>
    <p:sldId id="289" r:id="rId25"/>
    <p:sldId id="293" r:id="rId26"/>
    <p:sldId id="296" r:id="rId27"/>
    <p:sldId id="321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FE1"/>
    <a:srgbClr val="FFC165"/>
    <a:srgbClr val="CAE1D7"/>
    <a:srgbClr val="CAEBD7"/>
    <a:srgbClr val="CAEBE1"/>
    <a:srgbClr val="CAEBEB"/>
    <a:srgbClr val="CDCD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2774" autoAdjust="0"/>
  </p:normalViewPr>
  <p:slideViewPr>
    <p:cSldViewPr>
      <p:cViewPr>
        <p:scale>
          <a:sx n="100" d="100"/>
          <a:sy n="100" d="100"/>
        </p:scale>
        <p:origin x="-13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F1AC636-6F28-4761-A9F2-3FDECD4B79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21D6A90-7680-49B8-A145-04E0CE040B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55033-2FF3-463F-BF06-2582C8DC3399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B7EB0-DD41-4DE2-BCC1-16D09EDC02F6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547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547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47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47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548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548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54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54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054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66C622-CAF6-473C-89D1-55E40CFE1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21082-3A2E-4F51-976A-1939CA23A7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72AA8-A1CA-41F9-9DFF-05D61459EF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DC99F2-8C82-4147-A99C-628A8A40C2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A2D9A2-B58D-46E2-BA94-8E55D9528F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DF0F46-6F12-4518-808B-A5E93819C4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AB94A-4B6F-4D5E-B5D8-2451AC60EE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6DDD31-BF1D-477D-8CA4-45FB7CE92F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354531-0F64-473A-922F-BA0220E125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C535B-BE9F-4A42-A365-54FFC5653C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C55D4-9C36-4E50-A17E-F73D768B2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5D807A-0D61-4F3A-9FFC-E35E17AC60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C4364D0-BD6F-477F-A1B7-71FBFD42161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445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44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44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44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 userDrawn="1"/>
        </p:nvSpPr>
        <p:spPr bwMode="auto">
          <a:xfrm>
            <a:off x="366713" y="6548438"/>
            <a:ext cx="2390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Information Systems Today </a:t>
            </a:r>
          </a:p>
        </p:txBody>
      </p:sp>
      <p:sp>
        <p:nvSpPr>
          <p:cNvPr id="104465" name="Rectangle 17"/>
          <p:cNvSpPr>
            <a:spLocks noChangeArrowheads="1"/>
          </p:cNvSpPr>
          <p:nvPr userDrawn="1"/>
        </p:nvSpPr>
        <p:spPr bwMode="auto">
          <a:xfrm>
            <a:off x="7162800" y="6546850"/>
            <a:ext cx="1638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(©2006 Prentice Hall)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3B50E0-EBE1-4993-BDAD-6F3FB8A512AA}" type="slidenum">
              <a:rPr lang="en-US"/>
              <a:pPr/>
              <a:t>1</a:t>
            </a:fld>
            <a:endParaRPr 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1" hangingPunct="1"/>
            <a:r>
              <a:rPr lang="en-US" sz="3200" dirty="0">
                <a:latin typeface="Arial" charset="0"/>
              </a:rPr>
              <a:t>CS3754 </a:t>
            </a:r>
          </a:p>
          <a:p>
            <a:pPr marL="342900" indent="-342900" eaLnBrk="1" hangingPunct="1"/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Textbook:</a:t>
            </a:r>
          </a:p>
          <a:p>
            <a:pPr marL="342900" indent="-342900" eaLnBrk="1" hangingPunct="1">
              <a:buFontTx/>
              <a:buAutoNum type="alphaUcParenR"/>
            </a:pPr>
            <a:r>
              <a:rPr lang="en-US" altLang="zh-CN" sz="2000" b="1" dirty="0">
                <a:ea typeface="宋体" pitchFamily="2" charset="-122"/>
              </a:rPr>
              <a:t>R. </a:t>
            </a:r>
            <a:r>
              <a:rPr lang="en-US" altLang="zh-CN" sz="2000" b="1" dirty="0" err="1">
                <a:ea typeface="宋体" pitchFamily="2" charset="-122"/>
              </a:rPr>
              <a:t>Elmasri</a:t>
            </a:r>
            <a:r>
              <a:rPr lang="en-US" altLang="zh-CN" sz="2000" b="1" dirty="0">
                <a:ea typeface="宋体" pitchFamily="2" charset="-122"/>
              </a:rPr>
              <a:t> and S.B. </a:t>
            </a:r>
            <a:r>
              <a:rPr lang="en-US" altLang="zh-CN" sz="2000" b="1" dirty="0" err="1">
                <a:ea typeface="宋体" pitchFamily="2" charset="-122"/>
              </a:rPr>
              <a:t>Navathe</a:t>
            </a:r>
            <a:r>
              <a:rPr lang="en-US" altLang="zh-CN" sz="2000" b="1" dirty="0">
                <a:ea typeface="宋体" pitchFamily="2" charset="-122"/>
              </a:rPr>
              <a:t>, “Fundamentals of Database Systems”, </a:t>
            </a:r>
            <a:r>
              <a:rPr lang="en-US" altLang="zh-CN" sz="2000" b="1" dirty="0" smtClean="0">
                <a:ea typeface="宋体" pitchFamily="2" charset="-122"/>
              </a:rPr>
              <a:t>6th </a:t>
            </a:r>
            <a:r>
              <a:rPr lang="en-US" altLang="zh-CN" sz="2000" b="1" dirty="0">
                <a:ea typeface="宋体" pitchFamily="2" charset="-122"/>
              </a:rPr>
              <a:t>Edition, Addison-Wesley, </a:t>
            </a:r>
            <a:r>
              <a:rPr lang="en-US" altLang="zh-CN" sz="2000" b="1" dirty="0" smtClean="0">
                <a:ea typeface="宋体" pitchFamily="2" charset="-122"/>
              </a:rPr>
              <a:t>2011, </a:t>
            </a:r>
            <a:r>
              <a:rPr lang="en-US" altLang="zh-CN" sz="2000" b="1" dirty="0">
                <a:ea typeface="宋体" pitchFamily="2" charset="-122"/>
              </a:rPr>
              <a:t>(ISBN-13: </a:t>
            </a:r>
            <a:r>
              <a:rPr lang="en-US" altLang="zh-CN" sz="2000" b="1" dirty="0" smtClean="0">
                <a:ea typeface="宋体" pitchFamily="2" charset="-122"/>
              </a:rPr>
              <a:t>9780136086208)</a:t>
            </a:r>
            <a:endParaRPr lang="en-US" altLang="zh-CN" sz="2000" b="1" dirty="0">
              <a:ea typeface="宋体" pitchFamily="2" charset="-122"/>
            </a:endParaRPr>
          </a:p>
          <a:p>
            <a:pPr marL="342900" indent="-342900" eaLnBrk="1" hangingPunct="1">
              <a:buFontTx/>
              <a:buAutoNum type="alphaUcParenR"/>
            </a:pP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G. Luger, “Artificial Intelligence: Structures and Strategies for Complex Problem Solving”, 6th Edition, Addison-Wesley, 2009, </a:t>
            </a:r>
            <a:r>
              <a:rPr lang="en-US" altLang="zh-CN" b="1" dirty="0">
                <a:ea typeface="宋体" pitchFamily="2" charset="-122"/>
              </a:rPr>
              <a:t>(ISBN 0-321-54589-3)</a:t>
            </a:r>
            <a:r>
              <a:rPr lang="en-US" altLang="zh-CN" dirty="0">
                <a:ea typeface="宋体" pitchFamily="2" charset="-122"/>
              </a:rPr>
              <a:t> </a:t>
            </a:r>
            <a:endParaRPr lang="en-US" altLang="zh-CN" sz="2000" b="1" dirty="0">
              <a:latin typeface="Times New Roman" pitchFamily="18" charset="0"/>
              <a:ea typeface="宋体" pitchFamily="2" charset="-122"/>
            </a:endParaRPr>
          </a:p>
          <a:p>
            <a:pPr marL="342900" indent="-342900" eaLnBrk="1" hangingPunct="1"/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Reference Book: </a:t>
            </a:r>
          </a:p>
          <a:p>
            <a:pPr marL="342900" indent="-342900" eaLnBrk="1" hangingPunct="1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C) </a:t>
            </a:r>
            <a:r>
              <a:rPr lang="en-US" altLang="zh-CN" sz="2000" b="1" dirty="0">
                <a:ea typeface="宋体" pitchFamily="2" charset="-122"/>
              </a:rPr>
              <a:t>E. </a:t>
            </a:r>
            <a:r>
              <a:rPr lang="en-US" altLang="zh-CN" sz="2000" b="1" dirty="0" err="1">
                <a:ea typeface="宋体" pitchFamily="2" charset="-122"/>
              </a:rPr>
              <a:t>Sciore</a:t>
            </a:r>
            <a:r>
              <a:rPr lang="en-US" altLang="zh-CN" sz="2000" b="1" dirty="0">
                <a:ea typeface="宋体" pitchFamily="2" charset="-122"/>
              </a:rPr>
              <a:t>, “Database Design and Implementation”, John Wiley &amp; Sons, 2009, (ISBN 978-0-471-75716-0)</a:t>
            </a:r>
            <a:endParaRPr lang="en-US" altLang="zh-CN" sz="2000" b="1" dirty="0">
              <a:latin typeface="Times New Roman" pitchFamily="18" charset="0"/>
              <a:ea typeface="宋体" pitchFamily="2" charset="-122"/>
            </a:endParaRPr>
          </a:p>
          <a:p>
            <a:pPr marL="342900" indent="-342900" eaLnBrk="1" hangingPunct="1"/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D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) 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Class notes under the directory of /local/pub/cs3754 on the computer </a:t>
            </a: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garfield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6A0B61-9510-4FAE-938A-9E1350CA5D37}" type="slidenum">
              <a:rPr lang="en-US"/>
              <a:pPr/>
              <a:t>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706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/>
              <a:t>Information Society Evolution: </a:t>
            </a:r>
            <a:br>
              <a:rPr lang="en-US" sz="3200"/>
            </a:br>
            <a:r>
              <a:rPr lang="en-US" sz="3200"/>
              <a:t>Terms and Issues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81000" y="2536825"/>
            <a:ext cx="8686800" cy="2949575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6213" indent="-176213" eaLnBrk="1" hangingPunct="1">
              <a:spcAft>
                <a:spcPct val="20000"/>
              </a:spcAft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Knowledge Worker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(Peter Drucker 1959)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A term invented to describe a future trend in the workforce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These will be professionals that create, modify and/or synthesize information as a fundamental part of their job  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They will require higher education levels and received higher compensation than workers in agriculture or manufacturing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The term is still generally accepted today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609600" y="1698625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838200" y="1546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850900" y="168275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</a:rPr>
              <a:t>1960</a:t>
            </a: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7620000" y="1546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620000" y="16986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</a:rPr>
              <a:t>2000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609600" y="15240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743200" y="990600"/>
            <a:ext cx="3971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accent2"/>
                </a:solidFill>
                <a:latin typeface="Arial" charset="0"/>
              </a:rPr>
              <a:t>Information Society</a:t>
            </a:r>
          </a:p>
        </p:txBody>
      </p:sp>
      <p:cxnSp>
        <p:nvCxnSpPr>
          <p:cNvPr id="70669" name="AutoShape 13"/>
          <p:cNvCxnSpPr>
            <a:cxnSpLocks noChangeShapeType="1"/>
            <a:stCxn id="70667" idx="2"/>
            <a:endCxn id="70661" idx="0"/>
          </p:cNvCxnSpPr>
          <p:nvPr/>
        </p:nvCxnSpPr>
        <p:spPr bwMode="auto">
          <a:xfrm rot="16200000" flipH="1">
            <a:off x="2274887" y="87313"/>
            <a:ext cx="860425" cy="40386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F4E68A-D46D-454E-83CE-AB1F48FEF72D}" type="slidenum">
              <a:rPr lang="en-US"/>
              <a:pPr/>
              <a:t>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/>
              <a:t>Information Society Evolution: </a:t>
            </a:r>
            <a:br>
              <a:rPr lang="en-US" sz="3200"/>
            </a:br>
            <a:r>
              <a:rPr lang="en-US" sz="3200"/>
              <a:t>Terms and Issues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8382000" cy="2511425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6213" indent="-176213" eaLnBrk="1" hangingPunct="1">
              <a:spcAft>
                <a:spcPct val="20000"/>
              </a:spcAft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Knowledge Society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(Drucker - 1959)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Term invented to describe the next evolution of society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This evolution would be a result of the rise in the numbers and importance of knowledge workers in society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Education was described as the cornerstone of the knowledge society as it is core to the knowledge worker</a:t>
            </a:r>
          </a:p>
        </p:txBody>
      </p:sp>
      <p:cxnSp>
        <p:nvCxnSpPr>
          <p:cNvPr id="82949" name="AutoShape 5"/>
          <p:cNvCxnSpPr>
            <a:cxnSpLocks noChangeShapeType="1"/>
            <a:stCxn id="82955" idx="2"/>
            <a:endCxn id="82948" idx="0"/>
          </p:cNvCxnSpPr>
          <p:nvPr/>
        </p:nvCxnSpPr>
        <p:spPr bwMode="auto">
          <a:xfrm rot="16200000" flipH="1">
            <a:off x="2371725" y="9525"/>
            <a:ext cx="762000" cy="409575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609600" y="16764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819150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838200" y="16605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</a:rPr>
              <a:t>1960</a:t>
            </a:r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7620000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7620000" y="16764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</a:rPr>
              <a:t>2000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628650" y="15240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2667000" y="1066800"/>
            <a:ext cx="3971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accent2"/>
                </a:solidFill>
                <a:latin typeface="Arial" charset="0"/>
              </a:rPr>
              <a:t>Information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5C0CC9-AA36-48FC-BFBD-0FAF14832C96}" type="slidenum">
              <a:rPr lang="en-US"/>
              <a:pPr/>
              <a:t>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3200"/>
              <a:t>Information Society Evolution: </a:t>
            </a:r>
            <a:br>
              <a:rPr lang="en-US" sz="3200"/>
            </a:br>
            <a:r>
              <a:rPr lang="en-US" sz="3200"/>
              <a:t>Terms and Issues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" y="2487613"/>
            <a:ext cx="8382000" cy="2949575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6213" indent="-176213" eaLnBrk="1" hangingPunct="1">
              <a:spcAft>
                <a:spcPct val="20000"/>
              </a:spcAft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New Economy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(Wired Magazine - Late 1990s)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Similar to “knowledge society” but more descriptive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Describes a society where people use their brains more than their hands in their work and personal lives 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Where communications technology and other IT systems will create global competition for all products and services</a:t>
            </a:r>
          </a:p>
          <a:p>
            <a:pPr marL="176213" indent="-176213" eaLnBrk="1" hangingPunct="1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Other names: Digital Economy, Network Era, Internet Era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533400" y="1725613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762000" y="157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74700" y="170973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</a:rPr>
              <a:t>1960</a:t>
            </a: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7543800" y="157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7543800" y="1725613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</a:rPr>
              <a:t>2000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6553200" y="157321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2667000" y="990600"/>
            <a:ext cx="3971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chemeClr val="accent2"/>
                </a:solidFill>
                <a:latin typeface="Arial" charset="0"/>
              </a:rPr>
              <a:t>Information Society</a:t>
            </a:r>
          </a:p>
        </p:txBody>
      </p:sp>
      <p:cxnSp>
        <p:nvCxnSpPr>
          <p:cNvPr id="81932" name="AutoShape 12"/>
          <p:cNvCxnSpPr>
            <a:cxnSpLocks noChangeShapeType="1"/>
            <a:stCxn id="81924" idx="0"/>
            <a:endCxn id="81930" idx="2"/>
          </p:cNvCxnSpPr>
          <p:nvPr/>
        </p:nvCxnSpPr>
        <p:spPr bwMode="auto">
          <a:xfrm rot="16200000">
            <a:off x="5295900" y="1154113"/>
            <a:ext cx="762000" cy="19050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AAD855-7B97-41E7-8B10-0A67108C9747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Typical Careers in Information Systems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7515225" cy="3533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81063" y="5145088"/>
            <a:ext cx="7296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Careers in information systems require high technical competence and generally pay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FB0D6-F5A9-47C7-AF46-838288C212FF}" type="slidenum">
              <a:rPr lang="en-US"/>
              <a:pPr/>
              <a:t>14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/>
              <a:t>Executive Roles in Information Technology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33400" y="1560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7044" name="Rectangle 4"/>
          <p:cNvSpPr>
            <a:spLocks noChangeAspect="1" noChangeArrowheads="1"/>
          </p:cNvSpPr>
          <p:nvPr/>
        </p:nvSpPr>
        <p:spPr bwMode="auto">
          <a:xfrm>
            <a:off x="3902075" y="1752600"/>
            <a:ext cx="2117725" cy="10795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Arial" charset="0"/>
              </a:rPr>
              <a:t>CEO</a:t>
            </a:r>
          </a:p>
          <a:p>
            <a:pPr algn="ctr" eaLnBrk="1" hangingPunct="1"/>
            <a:r>
              <a:rPr lang="en-US" b="1">
                <a:latin typeface="Arial" charset="0"/>
              </a:rPr>
              <a:t>Chief Executive </a:t>
            </a:r>
          </a:p>
          <a:p>
            <a:pPr algn="ctr" eaLnBrk="1" hangingPunct="1"/>
            <a:r>
              <a:rPr lang="en-US" b="1">
                <a:latin typeface="Arial" charset="0"/>
              </a:rPr>
              <a:t>Officer</a:t>
            </a:r>
          </a:p>
        </p:txBody>
      </p:sp>
      <p:sp>
        <p:nvSpPr>
          <p:cNvPr id="87045" name="Rectangle 5"/>
          <p:cNvSpPr>
            <a:spLocks noChangeAspect="1" noChangeArrowheads="1"/>
          </p:cNvSpPr>
          <p:nvPr/>
        </p:nvSpPr>
        <p:spPr bwMode="auto">
          <a:xfrm>
            <a:off x="1616075" y="3200400"/>
            <a:ext cx="2117725" cy="1079500"/>
          </a:xfrm>
          <a:prstGeom prst="rect">
            <a:avLst/>
          </a:prstGeom>
          <a:solidFill>
            <a:srgbClr val="FFC16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Arial" charset="0"/>
            </a:endParaRPr>
          </a:p>
          <a:p>
            <a:pPr algn="ctr" eaLnBrk="1" hangingPunct="1"/>
            <a:r>
              <a:rPr lang="en-US" sz="2800" b="1">
                <a:latin typeface="Arial" charset="0"/>
              </a:rPr>
              <a:t>COO</a:t>
            </a:r>
          </a:p>
          <a:p>
            <a:pPr algn="ctr" eaLnBrk="1" hangingPunct="1"/>
            <a:r>
              <a:rPr lang="en-US" b="1">
                <a:latin typeface="Arial" charset="0"/>
              </a:rPr>
              <a:t>Chief Operations</a:t>
            </a:r>
          </a:p>
          <a:p>
            <a:pPr algn="ctr" eaLnBrk="1" hangingPunct="1"/>
            <a:r>
              <a:rPr lang="en-US" b="1">
                <a:latin typeface="Arial" charset="0"/>
              </a:rPr>
              <a:t>Officer</a:t>
            </a:r>
          </a:p>
          <a:p>
            <a:pPr algn="ctr" eaLnBrk="1" hangingPunct="1"/>
            <a:endParaRPr lang="en-US" b="1">
              <a:latin typeface="Arial" charset="0"/>
            </a:endParaRPr>
          </a:p>
        </p:txBody>
      </p:sp>
      <p:sp>
        <p:nvSpPr>
          <p:cNvPr id="87046" name="Rectangle 6"/>
          <p:cNvSpPr>
            <a:spLocks noChangeAspect="1" noChangeArrowheads="1"/>
          </p:cNvSpPr>
          <p:nvPr/>
        </p:nvSpPr>
        <p:spPr bwMode="auto">
          <a:xfrm>
            <a:off x="3902075" y="3200400"/>
            <a:ext cx="2117725" cy="10795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Arial" charset="0"/>
              </a:rPr>
              <a:t>CFO</a:t>
            </a:r>
          </a:p>
          <a:p>
            <a:pPr algn="ctr" eaLnBrk="1" hangingPunct="1"/>
            <a:r>
              <a:rPr lang="en-US" b="1">
                <a:latin typeface="Arial" charset="0"/>
              </a:rPr>
              <a:t>Chief Financial </a:t>
            </a:r>
          </a:p>
          <a:p>
            <a:pPr algn="ctr" eaLnBrk="1" hangingPunct="1"/>
            <a:r>
              <a:rPr lang="en-US" b="1">
                <a:latin typeface="Arial" charset="0"/>
              </a:rPr>
              <a:t>Officer</a:t>
            </a:r>
          </a:p>
        </p:txBody>
      </p:sp>
      <p:sp>
        <p:nvSpPr>
          <p:cNvPr id="87047" name="Rectangle 7"/>
          <p:cNvSpPr>
            <a:spLocks noChangeAspect="1" noChangeArrowheads="1"/>
          </p:cNvSpPr>
          <p:nvPr/>
        </p:nvSpPr>
        <p:spPr bwMode="auto">
          <a:xfrm>
            <a:off x="6188075" y="3200400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Arial" charset="0"/>
              </a:rPr>
              <a:t>CIO</a:t>
            </a:r>
          </a:p>
          <a:p>
            <a:pPr algn="ctr" eaLnBrk="1" hangingPunct="1"/>
            <a:r>
              <a:rPr lang="en-US" b="1">
                <a:latin typeface="Arial" charset="0"/>
              </a:rPr>
              <a:t>Chief Information</a:t>
            </a:r>
          </a:p>
          <a:p>
            <a:pPr algn="ctr" eaLnBrk="1" hangingPunct="1"/>
            <a:r>
              <a:rPr lang="en-US" b="1">
                <a:latin typeface="Arial" charset="0"/>
              </a:rPr>
              <a:t>Officer</a:t>
            </a:r>
          </a:p>
        </p:txBody>
      </p:sp>
      <p:cxnSp>
        <p:nvCxnSpPr>
          <p:cNvPr id="87048" name="AutoShape 8"/>
          <p:cNvCxnSpPr>
            <a:cxnSpLocks noChangeShapeType="1"/>
            <a:stCxn id="87044" idx="2"/>
            <a:endCxn id="87045" idx="0"/>
          </p:cNvCxnSpPr>
          <p:nvPr/>
        </p:nvCxnSpPr>
        <p:spPr bwMode="auto">
          <a:xfrm rot="5400000">
            <a:off x="3640931" y="1866107"/>
            <a:ext cx="354013" cy="2286000"/>
          </a:xfrm>
          <a:prstGeom prst="bentConnector3">
            <a:avLst>
              <a:gd name="adj1" fmla="val 52019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7049" name="AutoShape 9"/>
          <p:cNvCxnSpPr>
            <a:cxnSpLocks noChangeShapeType="1"/>
            <a:stCxn id="87044" idx="2"/>
            <a:endCxn id="87047" idx="0"/>
          </p:cNvCxnSpPr>
          <p:nvPr/>
        </p:nvCxnSpPr>
        <p:spPr bwMode="auto">
          <a:xfrm rot="16200000" flipH="1">
            <a:off x="5919788" y="1873250"/>
            <a:ext cx="368300" cy="2286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7050" name="AutoShape 10"/>
          <p:cNvCxnSpPr>
            <a:cxnSpLocks noChangeShapeType="1"/>
            <a:stCxn id="87044" idx="2"/>
            <a:endCxn id="87046" idx="0"/>
          </p:cNvCxnSpPr>
          <p:nvPr/>
        </p:nvCxnSpPr>
        <p:spPr bwMode="auto">
          <a:xfrm>
            <a:off x="4960938" y="2832100"/>
            <a:ext cx="0" cy="368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81000" y="4953000"/>
            <a:ext cx="3505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Manages Operations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Allocates Resources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Primary Consumer of IT within the Organization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133350" y="1128713"/>
            <a:ext cx="3448050" cy="184308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Manages External </a:t>
            </a:r>
          </a:p>
          <a:p>
            <a:pPr marL="228600" indent="-228600" eaLnBrk="1" hangingPunct="1"/>
            <a:r>
              <a:rPr lang="en-US" sz="2200">
                <a:latin typeface="Arial" charset="0"/>
              </a:rPr>
              <a:t>	Stakeholder Relationships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Sets Strategic Direction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Defines High Level IT </a:t>
            </a:r>
          </a:p>
          <a:p>
            <a:pPr marL="228600" indent="-228600" eaLnBrk="1" hangingPunct="1"/>
            <a:r>
              <a:rPr lang="en-US" sz="2200">
                <a:latin typeface="Arial" charset="0"/>
              </a:rPr>
              <a:t>	Needs for the Future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4244975" y="4938713"/>
            <a:ext cx="51847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Manages Accounting &amp; Finance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Forecasts Needs and Secures Financial Resources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200">
                <a:latin typeface="Arial" charset="0"/>
              </a:rPr>
              <a:t>Allocates Budget for IT Expenditures</a:t>
            </a:r>
          </a:p>
          <a:p>
            <a:pPr marL="228600" indent="-228600" eaLnBrk="1" hangingPunct="1">
              <a:buFontTx/>
              <a:buChar char="•"/>
            </a:pPr>
            <a:endParaRPr lang="en-US" sz="2200">
              <a:latin typeface="Arial" charset="0"/>
            </a:endParaRPr>
          </a:p>
        </p:txBody>
      </p:sp>
      <p:cxnSp>
        <p:nvCxnSpPr>
          <p:cNvPr id="87054" name="AutoShape 14"/>
          <p:cNvCxnSpPr>
            <a:cxnSpLocks noChangeShapeType="1"/>
            <a:stCxn id="87046" idx="2"/>
            <a:endCxn id="87053" idx="0"/>
          </p:cNvCxnSpPr>
          <p:nvPr/>
        </p:nvCxnSpPr>
        <p:spPr bwMode="auto">
          <a:xfrm rot="16200000" flipH="1">
            <a:off x="5569744" y="3671094"/>
            <a:ext cx="658813" cy="1876425"/>
          </a:xfrm>
          <a:prstGeom prst="bentConnector3">
            <a:avLst>
              <a:gd name="adj1" fmla="val 49880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87057" name="AutoShape 17"/>
          <p:cNvCxnSpPr>
            <a:cxnSpLocks noChangeShapeType="1"/>
            <a:stCxn id="87045" idx="2"/>
            <a:endCxn id="87051" idx="0"/>
          </p:cNvCxnSpPr>
          <p:nvPr/>
        </p:nvCxnSpPr>
        <p:spPr bwMode="auto">
          <a:xfrm rot="5400000">
            <a:off x="2074863" y="4352925"/>
            <a:ext cx="658812" cy="541338"/>
          </a:xfrm>
          <a:prstGeom prst="bentConnector3">
            <a:avLst>
              <a:gd name="adj1" fmla="val 48917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87058" name="AutoShape 18"/>
          <p:cNvCxnSpPr>
            <a:cxnSpLocks noChangeShapeType="1"/>
            <a:stCxn id="87044" idx="0"/>
            <a:endCxn id="87052" idx="0"/>
          </p:cNvCxnSpPr>
          <p:nvPr/>
        </p:nvCxnSpPr>
        <p:spPr bwMode="auto">
          <a:xfrm rot="5400000" flipH="1">
            <a:off x="3097213" y="-111125"/>
            <a:ext cx="623887" cy="3103563"/>
          </a:xfrm>
          <a:prstGeom prst="bentConnector3">
            <a:avLst>
              <a:gd name="adj1" fmla="val 136644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9144000" y="3633788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cxnSp>
        <p:nvCxnSpPr>
          <p:cNvPr id="87061" name="AutoShape 21"/>
          <p:cNvCxnSpPr>
            <a:cxnSpLocks noChangeShapeType="1"/>
            <a:stCxn id="87047" idx="3"/>
            <a:endCxn id="87059" idx="1"/>
          </p:cNvCxnSpPr>
          <p:nvPr/>
        </p:nvCxnSpPr>
        <p:spPr bwMode="auto">
          <a:xfrm>
            <a:off x="8305800" y="3740150"/>
            <a:ext cx="838200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42DC86-6353-49D2-B745-FB99D6B8320F}" type="slidenum">
              <a:rPr lang="en-US"/>
              <a:pPr/>
              <a:t>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880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Executive Roles in Information Technology</a:t>
            </a:r>
          </a:p>
        </p:txBody>
      </p:sp>
      <p:sp>
        <p:nvSpPr>
          <p:cNvPr id="88085" name="Rectangle 21"/>
          <p:cNvSpPr>
            <a:spLocks noChangeAspect="1" noChangeArrowheads="1"/>
          </p:cNvSpPr>
          <p:nvPr/>
        </p:nvSpPr>
        <p:spPr bwMode="auto">
          <a:xfrm>
            <a:off x="3673475" y="1411288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chemeClr val="accent2"/>
                </a:solidFill>
                <a:latin typeface="Arial" charset="0"/>
              </a:rPr>
              <a:t>CEO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Chief Executive 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Officer</a:t>
            </a:r>
          </a:p>
        </p:txBody>
      </p:sp>
      <p:sp>
        <p:nvSpPr>
          <p:cNvPr id="88086" name="Rectangle 22"/>
          <p:cNvSpPr>
            <a:spLocks noChangeAspect="1" noChangeArrowheads="1"/>
          </p:cNvSpPr>
          <p:nvPr/>
        </p:nvSpPr>
        <p:spPr bwMode="auto">
          <a:xfrm>
            <a:off x="1387475" y="2859088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Arial" charset="0"/>
            </a:endParaRPr>
          </a:p>
          <a:p>
            <a:pPr algn="ctr" eaLnBrk="1" hangingPunct="1"/>
            <a:r>
              <a:rPr lang="en-US" sz="2800" b="1">
                <a:solidFill>
                  <a:schemeClr val="accent2"/>
                </a:solidFill>
                <a:latin typeface="Arial" charset="0"/>
              </a:rPr>
              <a:t>COO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Chief Operations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Officer</a:t>
            </a:r>
          </a:p>
          <a:p>
            <a:pPr algn="ctr" eaLnBrk="1" hangingPunct="1"/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8087" name="Rectangle 23"/>
          <p:cNvSpPr>
            <a:spLocks noChangeAspect="1" noChangeArrowheads="1"/>
          </p:cNvSpPr>
          <p:nvPr/>
        </p:nvSpPr>
        <p:spPr bwMode="auto">
          <a:xfrm>
            <a:off x="3673475" y="2859088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chemeClr val="accent2"/>
                </a:solidFill>
                <a:latin typeface="Arial" charset="0"/>
              </a:rPr>
              <a:t>CFO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Chief Financial 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  <a:latin typeface="Arial" charset="0"/>
              </a:rPr>
              <a:t>Officer</a:t>
            </a:r>
          </a:p>
        </p:txBody>
      </p:sp>
      <p:sp>
        <p:nvSpPr>
          <p:cNvPr id="88088" name="Rectangle 24"/>
          <p:cNvSpPr>
            <a:spLocks noChangeAspect="1" noChangeArrowheads="1"/>
          </p:cNvSpPr>
          <p:nvPr/>
        </p:nvSpPr>
        <p:spPr bwMode="auto">
          <a:xfrm>
            <a:off x="5959475" y="2859088"/>
            <a:ext cx="2117725" cy="10795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Arial" charset="0"/>
              </a:rPr>
              <a:t>CIO</a:t>
            </a:r>
          </a:p>
          <a:p>
            <a:pPr algn="ctr" eaLnBrk="1" hangingPunct="1"/>
            <a:r>
              <a:rPr lang="en-US" b="1">
                <a:latin typeface="Arial" charset="0"/>
              </a:rPr>
              <a:t>Chief Information</a:t>
            </a:r>
          </a:p>
          <a:p>
            <a:pPr algn="ctr" eaLnBrk="1" hangingPunct="1"/>
            <a:r>
              <a:rPr lang="en-US" b="1">
                <a:latin typeface="Arial" charset="0"/>
              </a:rPr>
              <a:t>Officer</a:t>
            </a:r>
          </a:p>
        </p:txBody>
      </p:sp>
      <p:cxnSp>
        <p:nvCxnSpPr>
          <p:cNvPr id="88089" name="AutoShape 25"/>
          <p:cNvCxnSpPr>
            <a:cxnSpLocks noChangeShapeType="1"/>
            <a:stCxn id="88085" idx="2"/>
            <a:endCxn id="88086" idx="0"/>
          </p:cNvCxnSpPr>
          <p:nvPr/>
        </p:nvCxnSpPr>
        <p:spPr bwMode="auto">
          <a:xfrm rot="5400000">
            <a:off x="3405188" y="1531938"/>
            <a:ext cx="368300" cy="2286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8090" name="AutoShape 26"/>
          <p:cNvCxnSpPr>
            <a:cxnSpLocks noChangeShapeType="1"/>
            <a:stCxn id="88085" idx="2"/>
            <a:endCxn id="88088" idx="0"/>
          </p:cNvCxnSpPr>
          <p:nvPr/>
        </p:nvCxnSpPr>
        <p:spPr bwMode="auto">
          <a:xfrm rot="16200000" flipH="1">
            <a:off x="5691188" y="1531938"/>
            <a:ext cx="368300" cy="2286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8091" name="AutoShape 27"/>
          <p:cNvCxnSpPr>
            <a:cxnSpLocks noChangeShapeType="1"/>
            <a:stCxn id="88085" idx="2"/>
            <a:endCxn id="88087" idx="0"/>
          </p:cNvCxnSpPr>
          <p:nvPr/>
        </p:nvCxnSpPr>
        <p:spPr bwMode="auto">
          <a:xfrm>
            <a:off x="4732338" y="2490788"/>
            <a:ext cx="0" cy="368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1371600" y="4535488"/>
            <a:ext cx="7239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buFontTx/>
              <a:buChar char="•"/>
            </a:pPr>
            <a:r>
              <a:rPr lang="en-US" sz="2400">
                <a:latin typeface="Arial" charset="0"/>
              </a:rPr>
              <a:t>Manages IT Organization and Operations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latin typeface="Arial" charset="0"/>
              </a:rPr>
              <a:t>Forecasts IT Needs from Business Strategy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latin typeface="Arial" charset="0"/>
              </a:rPr>
              <a:t>Sets Direction for IT Architecture and Organization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latin typeface="Arial" charset="0"/>
              </a:rPr>
              <a:t>Plans, Designs and Delivers IT throughout the firm</a:t>
            </a:r>
          </a:p>
        </p:txBody>
      </p:sp>
      <p:cxnSp>
        <p:nvCxnSpPr>
          <p:cNvPr id="88093" name="AutoShape 29"/>
          <p:cNvCxnSpPr>
            <a:cxnSpLocks noChangeShapeType="1"/>
            <a:stCxn id="88088" idx="2"/>
            <a:endCxn id="88092" idx="0"/>
          </p:cNvCxnSpPr>
          <p:nvPr/>
        </p:nvCxnSpPr>
        <p:spPr bwMode="auto">
          <a:xfrm rot="5400000">
            <a:off x="5706269" y="3223419"/>
            <a:ext cx="596900" cy="20272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B11CF-5821-41FD-ACE3-DEAA25F982BA}" type="slidenum">
              <a:rPr lang="en-US"/>
              <a:pPr/>
              <a:t>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800"/>
              <a:t>Three Distinct Competencies of IS Professionals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534400" cy="15621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28600" indent="-228600" eaLnBrk="1" hangingPunct="1"/>
            <a:r>
              <a:rPr lang="en-US" sz="2400" b="1">
                <a:solidFill>
                  <a:schemeClr val="bg1"/>
                </a:solidFill>
                <a:latin typeface="Arial" charset="0"/>
              </a:rPr>
              <a:t>Technical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Knowledge of hardware, software, networking, and security 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Most IS professionals are not deep technical experts but can direct/manage others with the required technical skills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71600" y="2543175"/>
            <a:ext cx="7772400" cy="15621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28600" indent="-228600" eaLnBrk="1" hangingPunct="1"/>
            <a:r>
              <a:rPr lang="en-US" sz="2400" b="1">
                <a:solidFill>
                  <a:schemeClr val="bg1"/>
                </a:solidFill>
                <a:latin typeface="Arial" charset="0"/>
              </a:rPr>
              <a:t>Business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Understand the nature of  business including process, management, social, and communication domains 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Unique skills over those with only technical skills 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flipV="1">
            <a:off x="609600" y="2543175"/>
            <a:ext cx="685800" cy="990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42900" y="4343400"/>
            <a:ext cx="7772400" cy="1927225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28600" indent="-228600" eaLnBrk="1" hangingPunct="1"/>
            <a:r>
              <a:rPr lang="en-US" sz="2400" b="1">
                <a:solidFill>
                  <a:schemeClr val="bg1"/>
                </a:solidFill>
                <a:latin typeface="Arial" charset="0"/>
              </a:rPr>
              <a:t>Systems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Knowledge of approaches and methods, also possess critical thinking and problem solving skills necessary to build and integrate large information systems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Unique skills over those with only technical skills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flipH="1" flipV="1">
            <a:off x="8224838" y="4600575"/>
            <a:ext cx="685800" cy="990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F47EFE-EA1E-476E-B253-9E74B9AE6397}" type="slidenum">
              <a:rPr lang="en-US"/>
              <a:pPr/>
              <a:t>17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665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800"/>
              <a:t>IS Impact on Organizations: New Opportunities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81000" y="1219200"/>
            <a:ext cx="3505200" cy="30480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60375" y="1600200"/>
            <a:ext cx="312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  <a:latin typeface="Arial" charset="0"/>
              </a:rPr>
              <a:t>Post Office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Stock Forms &amp; Publications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57200" y="2209800"/>
            <a:ext cx="32480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  <a:latin typeface="Arial" charset="0"/>
              </a:rPr>
              <a:t>IRS Office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Mail Forms/Publications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Enter Tax Returns in System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Conduct Audits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36575" y="3352800"/>
            <a:ext cx="2181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  <a:latin typeface="Arial" charset="0"/>
              </a:rPr>
              <a:t>IRS Hotline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Answer FAQs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Resolve Problems</a:t>
            </a:r>
          </a:p>
        </p:txBody>
      </p:sp>
      <p:pic>
        <p:nvPicPr>
          <p:cNvPr id="6656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79613"/>
            <a:ext cx="15446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11329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U.S. Internal Revenue Service (IRS) Creates a Website and Allows eFiling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754063" y="1243013"/>
            <a:ext cx="26082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u="sng">
                <a:solidFill>
                  <a:schemeClr val="bg1"/>
                </a:solidFill>
                <a:latin typeface="Arial" charset="0"/>
              </a:rPr>
              <a:t>Current IRS Tasks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81000" y="4419600"/>
            <a:ext cx="8763000" cy="19050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31775" indent="-231775" eaLnBrk="1" hangingPunct="1">
              <a:buFontTx/>
              <a:buChar char="•"/>
            </a:pPr>
            <a:endParaRPr lang="en-US" sz="2200">
              <a:latin typeface="Arial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5562600" y="1143000"/>
            <a:ext cx="3581400" cy="31242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5641975" y="1600200"/>
            <a:ext cx="3603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  <a:latin typeface="Arial" charset="0"/>
              </a:rPr>
              <a:t>Post Office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Minimal Stocking of Forms/Pubs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5667375" y="2209800"/>
            <a:ext cx="34004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  <a:latin typeface="Arial" charset="0"/>
              </a:rPr>
              <a:t>IRS Office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Minimal Mailing Forms/Pubs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Reduced Entry of Tax Returns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Conduct Audits (MORE!)</a:t>
            </a:r>
          </a:p>
          <a:p>
            <a:pPr eaLnBrk="1" hangingPunct="1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5718175" y="3352800"/>
            <a:ext cx="3019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  <a:latin typeface="Arial" charset="0"/>
              </a:rPr>
              <a:t>IRS Hotline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Reduced Answering FAQs</a:t>
            </a:r>
          </a:p>
          <a:p>
            <a:pPr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Resolve Problems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5943600" y="1173163"/>
            <a:ext cx="27511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u="sng">
                <a:solidFill>
                  <a:schemeClr val="bg1"/>
                </a:solidFill>
                <a:latin typeface="Arial" charset="0"/>
              </a:rPr>
              <a:t>Modified IRS Tasks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4079875" y="1203325"/>
            <a:ext cx="1101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Arial" charset="0"/>
              </a:rPr>
              <a:t>New </a:t>
            </a:r>
          </a:p>
          <a:p>
            <a:pPr algn="ctr" eaLnBrk="1" hangingPunct="1"/>
            <a:r>
              <a:rPr lang="en-US" sz="2000">
                <a:latin typeface="Arial" charset="0"/>
              </a:rPr>
              <a:t>Website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4087813" y="3413125"/>
            <a:ext cx="108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Arial" charset="0"/>
              </a:rPr>
              <a:t>Activate</a:t>
            </a:r>
          </a:p>
          <a:p>
            <a:pPr algn="ctr" eaLnBrk="1" hangingPunct="1"/>
            <a:r>
              <a:rPr lang="en-US" sz="2000">
                <a:latin typeface="Arial" charset="0"/>
              </a:rPr>
              <a:t>eFiling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124200" y="4419600"/>
            <a:ext cx="33416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u="sng">
                <a:latin typeface="Arial" charset="0"/>
              </a:rPr>
              <a:t>Implementation Results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381000" y="4800600"/>
            <a:ext cx="85486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200">
                <a:latin typeface="Arial" charset="0"/>
              </a:rPr>
              <a:t>Reduced labor costs in forms distribution, hotline support, data entry from access to info/materials on the website and efiling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200">
                <a:latin typeface="Arial" charset="0"/>
              </a:rPr>
              <a:t>Allow for redeployment of resources to primary activities including conducting audits and resolving problems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2B4E4-26F9-45C2-9C02-E304B7265BB1}" type="slidenum">
              <a:rPr lang="en-US"/>
              <a:pPr/>
              <a:t>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768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800"/>
              <a:t>Levels of the Organization and Traditional Systems</a:t>
            </a:r>
          </a:p>
        </p:txBody>
      </p: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0" y="990600"/>
            <a:ext cx="5870575" cy="3911600"/>
            <a:chOff x="48" y="631"/>
            <a:chExt cx="3698" cy="2464"/>
          </a:xfrm>
        </p:grpSpPr>
        <p:pic>
          <p:nvPicPr>
            <p:cNvPr id="7680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" y="671"/>
              <a:ext cx="3662" cy="242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807" name="Rectangle 7"/>
            <p:cNvSpPr>
              <a:spLocks noChangeArrowheads="1"/>
            </p:cNvSpPr>
            <p:nvPr/>
          </p:nvSpPr>
          <p:spPr bwMode="auto">
            <a:xfrm>
              <a:off x="48" y="637"/>
              <a:ext cx="392" cy="158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6808" name="AutoShape 8"/>
            <p:cNvSpPr>
              <a:spLocks noChangeArrowheads="1"/>
            </p:cNvSpPr>
            <p:nvPr/>
          </p:nvSpPr>
          <p:spPr bwMode="auto">
            <a:xfrm flipH="1" flipV="1">
              <a:off x="1948" y="631"/>
              <a:ext cx="1792" cy="2464"/>
            </a:xfrm>
            <a:prstGeom prst="rtTriangle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346" y="637"/>
              <a:ext cx="458" cy="795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24375" y="2752725"/>
            <a:ext cx="44084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100">
                <a:latin typeface="Arial" charset="0"/>
              </a:rPr>
              <a:t> 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Management Information Systems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3600450" y="1412875"/>
            <a:ext cx="4394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>
              <a:buFontTx/>
              <a:buChar char="•"/>
            </a:pPr>
            <a:r>
              <a:rPr lang="en-US" sz="2100">
                <a:solidFill>
                  <a:schemeClr val="accent2"/>
                </a:solidFill>
                <a:latin typeface="Arial" charset="0"/>
              </a:rPr>
              <a:t>Executive Information Systems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127500" y="2160588"/>
            <a:ext cx="4999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100">
                <a:latin typeface="Arial" charset="0"/>
              </a:rPr>
              <a:t> 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Decision Support Systems (both levels)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953000" y="3597275"/>
            <a:ext cx="44180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100">
                <a:latin typeface="Arial" charset="0"/>
              </a:rPr>
              <a:t> 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Transaction Processing Systems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508000" y="5057775"/>
            <a:ext cx="47196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100">
                <a:latin typeface="Arial" charset="0"/>
              </a:rPr>
              <a:t> 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Functional Area Information Systems</a:t>
            </a:r>
          </a:p>
          <a:p>
            <a:pPr eaLnBrk="1" hangingPunct="1"/>
            <a:r>
              <a:rPr lang="en-US" sz="2100">
                <a:solidFill>
                  <a:schemeClr val="accent2"/>
                </a:solidFill>
                <a:latin typeface="Arial" charset="0"/>
              </a:rPr>
              <a:t>   (Across all levels within a function)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638800" y="4267200"/>
            <a:ext cx="2219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100">
                <a:latin typeface="Arial" charset="0"/>
              </a:rPr>
              <a:t> 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Expert Systems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73683-3891-41C4-BDA1-EFE3B705D7FB}" type="slidenum">
              <a:rPr lang="en-US"/>
              <a:pPr/>
              <a:t>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Information System Functions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174625" y="925513"/>
            <a:ext cx="2720975" cy="827087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174625" y="1839913"/>
            <a:ext cx="2720975" cy="827087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174625" y="2754313"/>
            <a:ext cx="2720975" cy="827087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174625" y="3657600"/>
            <a:ext cx="2720975" cy="827088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174625" y="4572000"/>
            <a:ext cx="2720975" cy="827088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174625" y="5486400"/>
            <a:ext cx="2720975" cy="827088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61925" y="974725"/>
            <a:ext cx="27336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Transaction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Processing Systems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Management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Information Systems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Executive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Information Systems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Decision Support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Systems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Expert Systems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Functional Area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Information Systems</a:t>
            </a:r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3048000" y="914400"/>
            <a:ext cx="6096000" cy="827088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3048000" y="1828800"/>
            <a:ext cx="6096000" cy="827088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3048000" y="2743200"/>
            <a:ext cx="6096000" cy="827088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3048000" y="3646488"/>
            <a:ext cx="6096000" cy="827087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3048000" y="4560888"/>
            <a:ext cx="6096000" cy="827087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3048000" y="5475288"/>
            <a:ext cx="6096000" cy="827087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3048000" y="976313"/>
            <a:ext cx="627062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Process day-to-day business event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in an organization (Operational level)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Produce details information to help manage a firm or part of a firm (Managerial)  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Provide very high-level, aggregate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to support decisions (Executive)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Provide analysis tools and databases to support quantitative decision making (Multiple)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Mimic human expert in a particular area and provide answers or advice (Operational)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Support the activities within a specific functional area of the firm (All)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7772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6875" indent="-396875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Define and understand the term </a:t>
            </a:r>
            <a:r>
              <a:rPr lang="en-US" sz="2400" b="1">
                <a:latin typeface="Arial" charset="0"/>
              </a:rPr>
              <a:t>Information Systems (IS)</a:t>
            </a:r>
          </a:p>
          <a:p>
            <a:pPr marL="396875" indent="-396875" eaLnBrk="1" hangingPunct="1"/>
            <a:endParaRPr lang="en-US" sz="2400" b="1">
              <a:latin typeface="Arial" charset="0"/>
            </a:endParaRPr>
          </a:p>
          <a:p>
            <a:pPr marL="396875" indent="-396875" eaLnBrk="1" hangingPunct="1">
              <a:buFontTx/>
              <a:buAutoNum type="arabicPeriod" startAt="2"/>
            </a:pPr>
            <a:r>
              <a:rPr lang="en-US" sz="2400">
                <a:latin typeface="Arial" charset="0"/>
              </a:rPr>
              <a:t>Explain the technology, people, and organizational components of information systems</a:t>
            </a:r>
          </a:p>
          <a:p>
            <a:pPr marL="396875" indent="-396875" eaLnBrk="1" hangingPunct="1"/>
            <a:endParaRPr lang="en-US" sz="2400">
              <a:latin typeface="Arial" charset="0"/>
            </a:endParaRPr>
          </a:p>
          <a:p>
            <a:pPr marL="396875" indent="-396875" eaLnBrk="1" hangingPunct="1">
              <a:buFontTx/>
              <a:buAutoNum type="arabicPeriod" startAt="3"/>
            </a:pPr>
            <a:r>
              <a:rPr lang="en-US" sz="2400">
                <a:latin typeface="Arial" charset="0"/>
              </a:rPr>
              <a:t>Describe the types of jobs and career opportunities in information systems and related fields</a:t>
            </a:r>
          </a:p>
          <a:p>
            <a:pPr marL="396875" indent="-396875" eaLnBrk="1" hangingPunct="1">
              <a:buFontTx/>
              <a:buAutoNum type="arabicPeriod" startAt="3"/>
            </a:pPr>
            <a:endParaRPr lang="en-US" sz="2400">
              <a:latin typeface="Arial" charset="0"/>
            </a:endParaRPr>
          </a:p>
          <a:p>
            <a:pPr marL="396875" indent="-396875" eaLnBrk="1" hangingPunct="1">
              <a:buFontTx/>
              <a:buAutoNum type="arabicPeriod" startAt="3"/>
            </a:pPr>
            <a:r>
              <a:rPr lang="en-US" sz="2400">
                <a:latin typeface="Arial" charset="0"/>
              </a:rPr>
              <a:t>Describe the various types of information systems</a:t>
            </a:r>
            <a:endParaRPr lang="en-US" sz="2400" b="1">
              <a:latin typeface="Arial" charset="0"/>
            </a:endParaRPr>
          </a:p>
          <a:p>
            <a:pPr marL="396875" indent="-396875" eaLnBrk="1" hangingPunct="1"/>
            <a:endParaRPr lang="en-US" sz="2400">
              <a:latin typeface="Arial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930400" y="2206625"/>
            <a:ext cx="889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231910-BDA3-4C3C-9D29-39A865403327}" type="slidenum">
              <a:rPr lang="en-US"/>
              <a:pPr/>
              <a:t>20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Information Systems - Not as Easy to Categorize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74625" y="925513"/>
            <a:ext cx="2720975" cy="827087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74625" y="1839913"/>
            <a:ext cx="2720975" cy="827087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74625" y="2754313"/>
            <a:ext cx="2720975" cy="1030287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74625" y="3886200"/>
            <a:ext cx="2720975" cy="827088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74625" y="4800600"/>
            <a:ext cx="2720975" cy="827088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3048000" y="914400"/>
            <a:ext cx="6096000" cy="827088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3048000" y="1828800"/>
            <a:ext cx="6096000" cy="827088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048000" y="2743200"/>
            <a:ext cx="6096000" cy="1058863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3048000" y="3875088"/>
            <a:ext cx="6096000" cy="827087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3048000" y="4789488"/>
            <a:ext cx="6096000" cy="827087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166688" y="939800"/>
            <a:ext cx="28956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Office Automation System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Collaboration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System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Customer Relationship Management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Electronic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Commerce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Enterprise Resource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Planning System</a:t>
            </a:r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2995613" y="933450"/>
            <a:ext cx="63373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Support a wide range of predefined, daily work activities of individuals or groups (e.g. MS Word)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Enable People to communicate, collaborate,   and coordinate with each other (e.g. email)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Support the interaction between the firm and its customers (e.g. sales force automation or call center technology)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Enable customers to buy goods and service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from a firm’s website. (www.amazon.com)</a:t>
            </a:r>
          </a:p>
          <a:p>
            <a:pPr eaLnBrk="1" hangingPunct="1">
              <a:lnSpc>
                <a:spcPct val="90000"/>
              </a:lnSpc>
            </a:pPr>
            <a:endParaRPr lang="en-US" sz="22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Arial" charset="0"/>
              </a:rPr>
              <a:t>Support and integrate all facets of the business (e.g. planning, manufacturing, sales, etc.)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sz="2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8A87C-7FD7-4D73-8C0F-305238FF7D6C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/>
              <a:t>Operational vs Informational Systems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990600"/>
            <a:ext cx="8683625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876800"/>
            <a:ext cx="219075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E71FC-6ECD-4569-8BE3-EABFDB9BD267}" type="slidenum">
              <a:rPr lang="en-US"/>
              <a:pPr/>
              <a:t>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686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2800"/>
              <a:t>IS Competitive Advantage Perspectives: </a:t>
            </a:r>
            <a:br>
              <a:rPr lang="en-US" sz="2800"/>
            </a:br>
            <a:r>
              <a:rPr lang="en-US" sz="2800"/>
              <a:t>Who is Right?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362200" y="1066800"/>
            <a:ext cx="6324600" cy="23622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33400" y="3581400"/>
            <a:ext cx="7315200" cy="28194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438400" y="1143000"/>
            <a:ext cx="63785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/>
            <a:r>
              <a:rPr lang="en-US" sz="2400" b="1">
                <a:latin typeface="Arial" charset="0"/>
              </a:rPr>
              <a:t>“IT Doesn’t Matter” - Car 2003</a:t>
            </a:r>
          </a:p>
          <a:p>
            <a:pPr marL="174625" indent="-174625" eaLnBrk="1" hangingPunct="1">
              <a:buFontTx/>
              <a:buChar char="•"/>
            </a:pPr>
            <a:r>
              <a:rPr lang="en-US" sz="2400">
                <a:latin typeface="Arial" charset="0"/>
              </a:rPr>
              <a:t>As IT becomes more pervasive, technology becomes more standardized and ubiquitous</a:t>
            </a:r>
          </a:p>
          <a:p>
            <a:pPr marL="174625" indent="-174625" eaLnBrk="1" hangingPunct="1">
              <a:buFontTx/>
              <a:buChar char="•"/>
            </a:pPr>
            <a:r>
              <a:rPr lang="en-US" sz="2400">
                <a:latin typeface="Arial" charset="0"/>
              </a:rPr>
              <a:t>The result is that the same technologies are available to all competitors in an industry</a:t>
            </a:r>
          </a:p>
          <a:p>
            <a:pPr marL="174625" indent="-174625" eaLnBrk="1" hangingPunct="1">
              <a:buFontTx/>
              <a:buChar char="•"/>
            </a:pPr>
            <a:r>
              <a:rPr lang="en-US" sz="2400">
                <a:latin typeface="Arial" charset="0"/>
              </a:rPr>
              <a:t>This produces no competitive advantage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716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/>
            <a:r>
              <a:rPr lang="en-US" sz="2400" b="1">
                <a:latin typeface="Arial" charset="0"/>
              </a:rPr>
              <a:t>“The Engine that Drives Success: The Best Companies have the Models Because they Have the Best IT Strategies” - Lundberg 2004</a:t>
            </a:r>
          </a:p>
          <a:p>
            <a:pPr marL="174625" indent="-174625" eaLnBrk="1" hangingPunct="1">
              <a:buFontTx/>
              <a:buChar char="•"/>
            </a:pPr>
            <a:r>
              <a:rPr lang="en-US" sz="2400">
                <a:latin typeface="Arial" charset="0"/>
              </a:rPr>
              <a:t>Companies with bad business models fail regardless of IT systems or other capabilities</a:t>
            </a:r>
          </a:p>
          <a:p>
            <a:pPr marL="174625" indent="-174625" eaLnBrk="1" hangingPunct="1">
              <a:buFontTx/>
              <a:buChar char="•"/>
            </a:pPr>
            <a:r>
              <a:rPr lang="en-US" sz="2400">
                <a:latin typeface="Arial" charset="0"/>
              </a:rPr>
              <a:t>Companies with good business models use IT to execute successful business models and succeed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C33C4-5DCC-4918-AC2F-2BA641E432C4}" type="slidenum">
              <a:rPr lang="en-US"/>
              <a:pPr/>
              <a:t>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/>
              <a:t>IS for Competitive Advantage: Business Value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990600"/>
            <a:ext cx="422275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609600" y="3810000"/>
            <a:ext cx="8229600" cy="25146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8153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 eaLnBrk="1" hangingPunct="1">
              <a:spcAft>
                <a:spcPct val="25000"/>
              </a:spcAft>
              <a:buFontTx/>
              <a:buChar char="•"/>
            </a:pPr>
            <a:r>
              <a:rPr lang="en-US" sz="2400">
                <a:latin typeface="Arial" charset="0"/>
              </a:rPr>
              <a:t>Using IS to create/support business strategy is the most effective approach creating the most business value</a:t>
            </a:r>
          </a:p>
          <a:p>
            <a:pPr marL="231775" indent="-231775" eaLnBrk="1" hangingPunct="1">
              <a:spcAft>
                <a:spcPct val="25000"/>
              </a:spcAft>
              <a:buFontTx/>
              <a:buChar char="•"/>
            </a:pPr>
            <a:r>
              <a:rPr lang="en-US" sz="2400">
                <a:latin typeface="Arial" charset="0"/>
              </a:rPr>
              <a:t>Strategic IS systems are typically custom built and are integrated to support the business strategy </a:t>
            </a:r>
          </a:p>
          <a:p>
            <a:pPr marL="231775" indent="-231775" eaLnBrk="1" hangingPunct="1">
              <a:spcAft>
                <a:spcPct val="25000"/>
              </a:spcAft>
              <a:buFontTx/>
              <a:buChar char="•"/>
            </a:pPr>
            <a:r>
              <a:rPr lang="en-US" sz="2400">
                <a:latin typeface="Arial" charset="0"/>
              </a:rPr>
              <a:t>Strategic IS systems are by nature hard to replicate just as are good business models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1903A-FBD1-4EC3-9A5E-487570356E26}" type="slidenum">
              <a:rPr lang="en-US"/>
              <a:pPr/>
              <a:t>24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/>
              <a:t>Competitive Advantage: Dual Nature of Systems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04800" y="2366963"/>
            <a:ext cx="3886200" cy="38862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343400" y="2366963"/>
            <a:ext cx="2286000" cy="38862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6781800" y="2366963"/>
            <a:ext cx="2286000" cy="38862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823075" y="2466975"/>
            <a:ext cx="220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200" b="1">
                <a:latin typeface="Arial" charset="0"/>
              </a:rPr>
              <a:t>IS Gone Wrong</a:t>
            </a:r>
          </a:p>
          <a:p>
            <a:pPr algn="ctr" eaLnBrk="1" hangingPunct="1"/>
            <a:r>
              <a:rPr lang="en-US" sz="2200" b="1">
                <a:latin typeface="Arial" charset="0"/>
              </a:rPr>
              <a:t>(DIA)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33375" y="3433763"/>
            <a:ext cx="40862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Strategic in Nature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Established Technology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Capable Suppliers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Structured Implementation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Capable IS Support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471988" y="2466975"/>
            <a:ext cx="2049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200" b="1">
                <a:latin typeface="Arial" charset="0"/>
              </a:rPr>
              <a:t>IS That Works</a:t>
            </a:r>
          </a:p>
          <a:p>
            <a:pPr algn="ctr" eaLnBrk="1" hangingPunct="1"/>
            <a:r>
              <a:rPr lang="en-US" sz="2200" b="1">
                <a:latin typeface="Arial" charset="0"/>
              </a:rPr>
              <a:t>(FedEx)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04800" y="2824163"/>
            <a:ext cx="290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Evaluation Factors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413250" y="3433763"/>
            <a:ext cx="2063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Yes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Yes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Yes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Yes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Yes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6859588" y="3433763"/>
            <a:ext cx="2063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Yes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No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??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No</a:t>
            </a:r>
          </a:p>
          <a:p>
            <a:pPr algn="ctr" eaLnBrk="1" hangingPunct="1">
              <a:spcAft>
                <a:spcPct val="50000"/>
              </a:spcAft>
            </a:pPr>
            <a:r>
              <a:rPr lang="en-US" sz="2400">
                <a:latin typeface="Arial" charset="0"/>
              </a:rPr>
              <a:t>??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81000" y="32766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304800" y="838200"/>
            <a:ext cx="8763000" cy="13716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66738" y="908050"/>
            <a:ext cx="82423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600" b="1">
                <a:latin typeface="Arial" charset="0"/>
              </a:rPr>
              <a:t>FedEx Customer Website </a:t>
            </a:r>
          </a:p>
          <a:p>
            <a:pPr algn="ctr" eaLnBrk="1" hangingPunct="1"/>
            <a:r>
              <a:rPr lang="en-US" sz="2600" b="1">
                <a:latin typeface="Arial" charset="0"/>
              </a:rPr>
              <a:t>versus </a:t>
            </a:r>
          </a:p>
          <a:p>
            <a:pPr algn="ctr" eaLnBrk="1" hangingPunct="1"/>
            <a:r>
              <a:rPr lang="en-US" sz="2600" b="1">
                <a:latin typeface="Arial" charset="0"/>
              </a:rPr>
              <a:t>	Denver International Airport Baggage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1951B-96F1-4000-AA60-0C45AB111EBE}" type="slidenum">
              <a:rPr lang="en-US"/>
              <a:pPr/>
              <a:t>25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 of Information Systems: Trends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609600" y="4419600"/>
            <a:ext cx="8305800" cy="19812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228600" y="838200"/>
            <a:ext cx="8077200" cy="19812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2667000" y="3048000"/>
            <a:ext cx="6477000" cy="11430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79692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Ownership and Control (Old School IS)</a:t>
            </a:r>
          </a:p>
          <a:p>
            <a:pPr eaLnBrk="1" hangingPunct="1">
              <a:buFontTx/>
              <a:buChar char="•"/>
            </a:pPr>
            <a:r>
              <a:rPr lang="en-US" sz="22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Large back logs of user requests…very poor service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Arrogance and feeling of ownership and control of IT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Can’t do attitude…told users why they couldn’t do things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Resulted in a very poor relationship with users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09600" y="4419600"/>
            <a:ext cx="83058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Consulting and Service Mentality (New School IS)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IS is taking on an IT consulting role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“Service Mentality”…users are customers to be served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Proactively support and problem solve for their customers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 Fundamentally believe that customers own the technology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667000" y="3098800"/>
            <a:ext cx="629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>
                <a:latin typeface="Arial" charset="0"/>
              </a:rPr>
              <a:t> Business managers became technology savvy 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Arial" charset="0"/>
              </a:rPr>
              <a:t> Systems evolved and became easier to develop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Arial" charset="0"/>
              </a:rPr>
              <a:t> Business organizations developed their own systems</a:t>
            </a:r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1143000" y="2971800"/>
            <a:ext cx="1295400" cy="1371600"/>
          </a:xfrm>
          <a:prstGeom prst="downArrow">
            <a:avLst>
              <a:gd name="adj1" fmla="val 50000"/>
              <a:gd name="adj2" fmla="val 2647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hangingPunct="1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600200" y="2971800"/>
            <a:ext cx="368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T</a:t>
            </a:r>
          </a:p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H</a:t>
            </a:r>
          </a:p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E</a:t>
            </a:r>
          </a:p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8ED36-770C-41A8-9A97-928FC56D67A2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624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/>
              <a:t>IS Role in Change: Trends and Terms</a:t>
            </a:r>
            <a:r>
              <a:rPr lang="en-US"/>
              <a:t> 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04913" y="1009650"/>
            <a:ext cx="7464425" cy="2087563"/>
          </a:xfrm>
          <a:prstGeom prst="rect">
            <a:avLst/>
          </a:prstGeom>
          <a:solidFill>
            <a:srgbClr val="CAEB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sz="2600" b="1">
                <a:latin typeface="Arial" charset="0"/>
              </a:rPr>
              <a:t>Downsizing (Sometimes called Rightsizing)</a:t>
            </a:r>
          </a:p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Reducing organizational headcount to meet the financial goals of the organization</a:t>
            </a:r>
          </a:p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IT is viewed as the lever to provide the systems necessary to increase productivity 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81000" y="3429000"/>
            <a:ext cx="8588375" cy="2544763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sz="2600" b="1">
                <a:latin typeface="Arial" charset="0"/>
              </a:rPr>
              <a:t>Outsourcing</a:t>
            </a:r>
          </a:p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Transferring business functions outside the organization to increase service levels and/or reduce operating cost </a:t>
            </a:r>
          </a:p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IT is not immune to this trend.  Certain commodity IT technical jobs will be increasingly transferred overseas</a:t>
            </a:r>
          </a:p>
          <a:p>
            <a:pPr marL="174625" indent="-174625" eaLnBrk="1" hangingPunct="1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IT must find better methods to manage offshore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EB24A4-C227-4EBF-B0FD-9533F13315C8}" type="slidenum">
              <a:rPr lang="en-US"/>
              <a:pPr/>
              <a:t>27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outsourcing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U.S. </a:t>
            </a:r>
          </a:p>
          <a:p>
            <a:r>
              <a:rPr lang="en-US"/>
              <a:t>In 2003, $10 Billion for global outsourcing of software and services</a:t>
            </a:r>
          </a:p>
          <a:p>
            <a:r>
              <a:rPr lang="en-US"/>
              <a:t>In 2008, $31 Billion for global outsourcing. It will help the U.S. real gross domestic product(GDP) to be over $120 billion higher than without global outsourcing.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E04142-B5C5-4D0D-BFED-5940494711FD}" type="slidenum">
              <a:rPr lang="en-US"/>
              <a:pPr/>
              <a:t>28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/>
              <a:t>The Future for 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7438" y="5075238"/>
            <a:ext cx="7085012" cy="1209675"/>
          </a:xfrm>
          <a:solidFill>
            <a:srgbClr val="CAEBE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2600">
                <a:solidFill>
                  <a:schemeClr val="bg1"/>
                </a:solidFill>
              </a:rPr>
              <a:t>Characteristics for success include: continuous learning and growth, finding new ways to add value, flexibility, and developing unique skills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079500" y="944563"/>
            <a:ext cx="6723063" cy="85725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Aft>
                <a:spcPct val="50000"/>
              </a:spcAft>
            </a:pPr>
            <a:r>
              <a:rPr lang="en-US" sz="2600">
                <a:solidFill>
                  <a:schemeClr val="bg1"/>
                </a:solidFill>
                <a:latin typeface="Arial" charset="0"/>
              </a:rPr>
              <a:t>IS needs will continue to grow as technology developments advance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15938" y="2174875"/>
            <a:ext cx="6665912" cy="85725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Aft>
                <a:spcPct val="50000"/>
              </a:spcAft>
            </a:pPr>
            <a:r>
              <a:rPr lang="en-US" sz="2600">
                <a:solidFill>
                  <a:schemeClr val="bg1"/>
                </a:solidFill>
                <a:latin typeface="Arial" charset="0"/>
              </a:rPr>
              <a:t>Although outsourcing will continue, there will be strong demand for IS professionals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660525" y="3405188"/>
            <a:ext cx="6907213" cy="1235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Aft>
                <a:spcPct val="50000"/>
              </a:spcAft>
            </a:pPr>
            <a:r>
              <a:rPr lang="en-US" sz="2600">
                <a:solidFill>
                  <a:schemeClr val="bg1"/>
                </a:solidFill>
                <a:latin typeface="Arial" charset="0"/>
              </a:rPr>
              <a:t>There is a need for personnel that can speak the language of technology and business and the skills to manage projects and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FD9843-347B-4F05-B48F-F35B66AF5D07}" type="slidenum">
              <a:rPr lang="en-US"/>
              <a:pPr/>
              <a:t>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Systems: Turn Data into Information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914400"/>
            <a:ext cx="7678738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570038" y="3078163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1">
                <a:latin typeface="Arial" charset="0"/>
              </a:rPr>
              <a:t>Data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099175" y="3078163"/>
            <a:ext cx="185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1">
                <a:latin typeface="Arial" charset="0"/>
              </a:rPr>
              <a:t>Information</a:t>
            </a:r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4191000" y="3503613"/>
            <a:ext cx="1066800" cy="947737"/>
          </a:xfrm>
          <a:prstGeom prst="rightArrow">
            <a:avLst>
              <a:gd name="adj1" fmla="val 47546"/>
              <a:gd name="adj2" fmla="val 665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57200" y="3440113"/>
            <a:ext cx="3454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200">
                <a:latin typeface="Arial" charset="0"/>
              </a:rPr>
              <a:t> Raw material</a:t>
            </a:r>
          </a:p>
          <a:p>
            <a:pPr eaLnBrk="1" hangingPunct="1">
              <a:buFontTx/>
              <a:buChar char="•"/>
            </a:pPr>
            <a:r>
              <a:rPr lang="en-US" sz="2200">
                <a:latin typeface="Arial" charset="0"/>
              </a:rPr>
              <a:t> Unformatted information</a:t>
            </a:r>
          </a:p>
          <a:p>
            <a:pPr eaLnBrk="1" hangingPunct="1">
              <a:buFontTx/>
              <a:buChar char="•"/>
            </a:pPr>
            <a:r>
              <a:rPr lang="en-US" sz="2200">
                <a:latin typeface="Arial" charset="0"/>
              </a:rPr>
              <a:t> Generally has no context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309563" y="4879975"/>
            <a:ext cx="8763000" cy="1192213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3730625" y="4981575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1">
                <a:latin typeface="Arial" charset="0"/>
              </a:rPr>
              <a:t>Examples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638800" y="3454400"/>
            <a:ext cx="330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 eaLnBrk="1" hangingPunct="1">
              <a:buFontTx/>
              <a:buChar char="•"/>
            </a:pPr>
            <a:r>
              <a:rPr lang="en-US" sz="2200">
                <a:latin typeface="Arial" charset="0"/>
              </a:rPr>
              <a:t>Processed material</a:t>
            </a:r>
          </a:p>
          <a:p>
            <a:pPr marL="231775" indent="-231775" eaLnBrk="1" hangingPunct="1">
              <a:buFontTx/>
              <a:buChar char="•"/>
            </a:pPr>
            <a:r>
              <a:rPr lang="en-US" sz="2200">
                <a:latin typeface="Arial" charset="0"/>
              </a:rPr>
              <a:t>Formatted information</a:t>
            </a:r>
          </a:p>
          <a:p>
            <a:pPr marL="231775" indent="-231775" eaLnBrk="1" hangingPunct="1">
              <a:buFontTx/>
              <a:buChar char="•"/>
            </a:pPr>
            <a:r>
              <a:rPr lang="en-US" sz="2200">
                <a:latin typeface="Arial" charset="0"/>
              </a:rPr>
              <a:t>Data given context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369888" y="4932363"/>
            <a:ext cx="35210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200">
                <a:latin typeface="Arial" charset="0"/>
              </a:rPr>
              <a:t>Individual time cards for factory workers entered into the payroll system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627688" y="4932363"/>
            <a:ext cx="35210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200">
                <a:latin typeface="Arial" charset="0"/>
              </a:rPr>
              <a:t>Department Labor Report, </a:t>
            </a:r>
          </a:p>
          <a:p>
            <a:pPr eaLnBrk="1" hangingPunct="1"/>
            <a:r>
              <a:rPr lang="en-US" sz="2200">
                <a:latin typeface="Arial" charset="0"/>
              </a:rPr>
              <a:t>Project Status Report, Employee Payroll Checks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B59B23-3376-49D6-9449-13B9EFD67875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What are Information Systems?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009650"/>
            <a:ext cx="5703888" cy="315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14400" y="4238625"/>
            <a:ext cx="82296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 eaLnBrk="1" hangingPunct="1"/>
            <a:r>
              <a:rPr lang="en-US" sz="2800">
                <a:latin typeface="Arial" charset="0"/>
              </a:rPr>
              <a:t> </a:t>
            </a:r>
            <a:r>
              <a:rPr lang="en-US" sz="2600">
                <a:latin typeface="Arial" charset="0"/>
              </a:rPr>
              <a:t>- A combination of technical components</a:t>
            </a:r>
          </a:p>
          <a:p>
            <a:pPr marL="339725" indent="-339725" eaLnBrk="1" hangingPunct="1"/>
            <a:r>
              <a:rPr lang="en-US" sz="2600">
                <a:latin typeface="Arial" charset="0"/>
              </a:rPr>
              <a:t> - Built and used by people to collect, create, and distribute useful data </a:t>
            </a:r>
          </a:p>
          <a:p>
            <a:pPr marL="339725" indent="-339725" eaLnBrk="1" hangingPunct="1"/>
            <a:r>
              <a:rPr lang="en-US" sz="2600">
                <a:latin typeface="Arial" charset="0"/>
              </a:rPr>
              <a:t> - Used typically in organizational settings but are evolving for personal use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2DC18-DE3C-4533-B439-5D06EA823BDE}" type="slidenum">
              <a:rPr lang="en-US"/>
              <a:pPr/>
              <a:t>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/>
              <a:t>Information Systems Components: Data</a:t>
            </a:r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2324100" y="1298575"/>
            <a:ext cx="4648200" cy="2378075"/>
            <a:chOff x="288" y="998"/>
            <a:chExt cx="2928" cy="1498"/>
          </a:xfrm>
        </p:grpSpPr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V="1">
              <a:off x="1008" y="1776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 flipV="1">
              <a:off x="2064" y="1776"/>
              <a:ext cx="38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V="1">
              <a:off x="172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H="1">
              <a:off x="2064" y="1354"/>
              <a:ext cx="268" cy="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152" y="1344"/>
              <a:ext cx="260" cy="1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1248" y="1440"/>
              <a:ext cx="912" cy="384"/>
            </a:xfrm>
            <a:prstGeom prst="ellipse">
              <a:avLst/>
            </a:prstGeom>
            <a:solidFill>
              <a:srgbClr val="CDCDFF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Information</a:t>
              </a:r>
            </a:p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Systems</a:t>
              </a: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288" y="1824"/>
              <a:ext cx="988" cy="384"/>
            </a:xfrm>
            <a:prstGeom prst="ellipse">
              <a:avLst/>
            </a:prstGeom>
            <a:solidFill>
              <a:srgbClr val="CAE1D7"/>
            </a:solidFill>
            <a:ln w="9525">
              <a:solidFill>
                <a:srgbClr val="DDF2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Hardware</a:t>
              </a: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2170" y="1814"/>
              <a:ext cx="1046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Telecommunications</a:t>
              </a:r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2016" y="1008"/>
              <a:ext cx="96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People</a:t>
              </a:r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480" y="998"/>
              <a:ext cx="950" cy="384"/>
            </a:xfrm>
            <a:prstGeom prst="ellipse">
              <a:avLst/>
            </a:prstGeom>
            <a:solidFill>
              <a:srgbClr val="FFC165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Data</a:t>
              </a:r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1200" y="2112"/>
              <a:ext cx="1056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Software</a:t>
              </a:r>
            </a:p>
          </p:txBody>
        </p:sp>
      </p:grp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165225" y="4146550"/>
            <a:ext cx="778827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The raw inputs for entry into information systems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Organized, processed and stored by an IS to support user information needs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Provides basis for qualitative/quantitative analysis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endParaRPr lang="en-US" sz="2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B8E840-6DC7-4461-BBCE-2F04C3BF5C5F}" type="slidenum">
              <a:rPr lang="en-US"/>
              <a:pPr/>
              <a:t>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/>
              <a:t>Information Systems Components: Hardware</a:t>
            </a:r>
          </a:p>
        </p:txBody>
      </p: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2362200" y="1298575"/>
            <a:ext cx="4648200" cy="2378075"/>
            <a:chOff x="288" y="998"/>
            <a:chExt cx="2928" cy="1498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 flipV="1">
              <a:off x="1008" y="1776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flipH="1" flipV="1">
              <a:off x="2064" y="1776"/>
              <a:ext cx="38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 flipV="1">
              <a:off x="172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2064" y="1354"/>
              <a:ext cx="268" cy="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1152" y="1344"/>
              <a:ext cx="260" cy="1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1248" y="1440"/>
              <a:ext cx="912" cy="384"/>
            </a:xfrm>
            <a:prstGeom prst="ellipse">
              <a:avLst/>
            </a:prstGeom>
            <a:solidFill>
              <a:srgbClr val="CDCDFF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Information</a:t>
              </a:r>
            </a:p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Systems</a:t>
              </a:r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288" y="1824"/>
              <a:ext cx="988" cy="384"/>
            </a:xfrm>
            <a:prstGeom prst="ellipse">
              <a:avLst/>
            </a:prstGeom>
            <a:solidFill>
              <a:srgbClr val="FFC165"/>
            </a:solidFill>
            <a:ln w="9525">
              <a:solidFill>
                <a:srgbClr val="DDF2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Hardware</a:t>
              </a: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2170" y="1814"/>
              <a:ext cx="1046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Telecommunications</a:t>
              </a: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2016" y="1008"/>
              <a:ext cx="96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People</a:t>
              </a: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480" y="998"/>
              <a:ext cx="95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Data</a:t>
              </a: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1200" y="2112"/>
              <a:ext cx="1056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Software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62000" y="4173538"/>
            <a:ext cx="8382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The physical components of information systems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Hardware components include processors, input and output devices, and storage devices 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Typical configurations based on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841DF-22D0-496E-A43C-A60FDECA47BD}" type="slidenum">
              <a:rPr lang="en-US"/>
              <a:pPr/>
              <a:t>7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/>
              <a:t>Information Systems Components: Software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2362200" y="1298575"/>
            <a:ext cx="4648200" cy="2378075"/>
            <a:chOff x="288" y="998"/>
            <a:chExt cx="2928" cy="149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V="1">
              <a:off x="1008" y="1776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 flipH="1" flipV="1">
              <a:off x="2064" y="1776"/>
              <a:ext cx="38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172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H="1">
              <a:off x="2064" y="1354"/>
              <a:ext cx="268" cy="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1152" y="1344"/>
              <a:ext cx="260" cy="1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1248" y="1440"/>
              <a:ext cx="912" cy="384"/>
            </a:xfrm>
            <a:prstGeom prst="ellipse">
              <a:avLst/>
            </a:prstGeom>
            <a:solidFill>
              <a:srgbClr val="CDCDFF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Information</a:t>
              </a:r>
            </a:p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Systems</a:t>
              </a:r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288" y="1824"/>
              <a:ext cx="988" cy="384"/>
            </a:xfrm>
            <a:prstGeom prst="ellipse">
              <a:avLst/>
            </a:prstGeom>
            <a:solidFill>
              <a:srgbClr val="CAE1D7"/>
            </a:solidFill>
            <a:ln w="9525">
              <a:solidFill>
                <a:srgbClr val="DDF2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Hardware</a:t>
              </a:r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2170" y="1814"/>
              <a:ext cx="1046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Telecommunications</a:t>
              </a: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2016" y="1008"/>
              <a:ext cx="96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People</a:t>
              </a: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480" y="998"/>
              <a:ext cx="95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Data</a:t>
              </a: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1200" y="2112"/>
              <a:ext cx="1056" cy="384"/>
            </a:xfrm>
            <a:prstGeom prst="ellipse">
              <a:avLst/>
            </a:prstGeom>
            <a:solidFill>
              <a:srgbClr val="FFC165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Software</a:t>
              </a:r>
            </a:p>
          </p:txBody>
        </p:sp>
      </p:grp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762000" y="4173538"/>
            <a:ext cx="82454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The instructions that operate the information system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System software controls the hardware</a:t>
            </a:r>
          </a:p>
          <a:p>
            <a:pPr marL="174625" indent="-174625" eaLnBrk="1" hangingPunct="1">
              <a:lnSpc>
                <a:spcPct val="95000"/>
              </a:lnSpc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Application software allows user tasks to perform specific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FE96FB-9A58-4122-9FC5-40C05386E918}" type="slidenum">
              <a:rPr lang="en-US"/>
              <a:pPr/>
              <a:t>8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/>
              <a:t>Information Systems Components: Telecommunications</a:t>
            </a:r>
          </a:p>
        </p:txBody>
      </p:sp>
      <p:grpSp>
        <p:nvGrpSpPr>
          <p:cNvPr id="84997" name="Group 5"/>
          <p:cNvGrpSpPr>
            <a:grpSpLocks/>
          </p:cNvGrpSpPr>
          <p:nvPr/>
        </p:nvGrpSpPr>
        <p:grpSpPr bwMode="auto">
          <a:xfrm>
            <a:off x="2381250" y="1317625"/>
            <a:ext cx="4648200" cy="2378075"/>
            <a:chOff x="288" y="998"/>
            <a:chExt cx="2928" cy="1498"/>
          </a:xfrm>
        </p:grpSpPr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 flipV="1">
              <a:off x="1008" y="1776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 flipH="1" flipV="1">
              <a:off x="2064" y="1776"/>
              <a:ext cx="38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 flipV="1">
              <a:off x="172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 flipH="1">
              <a:off x="2064" y="1354"/>
              <a:ext cx="268" cy="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>
              <a:off x="1152" y="1344"/>
              <a:ext cx="260" cy="1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1248" y="1440"/>
              <a:ext cx="912" cy="384"/>
            </a:xfrm>
            <a:prstGeom prst="ellipse">
              <a:avLst/>
            </a:prstGeom>
            <a:solidFill>
              <a:srgbClr val="CDCDFF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Information</a:t>
              </a:r>
            </a:p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Systems</a:t>
              </a:r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288" y="1824"/>
              <a:ext cx="988" cy="384"/>
            </a:xfrm>
            <a:prstGeom prst="ellipse">
              <a:avLst/>
            </a:prstGeom>
            <a:solidFill>
              <a:srgbClr val="CAE1D7"/>
            </a:solidFill>
            <a:ln w="9525">
              <a:solidFill>
                <a:srgbClr val="DDF2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Hardware</a:t>
              </a:r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2170" y="1814"/>
              <a:ext cx="1046" cy="384"/>
            </a:xfrm>
            <a:prstGeom prst="ellipse">
              <a:avLst/>
            </a:prstGeom>
            <a:solidFill>
              <a:srgbClr val="FFC165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Telecommunications</a:t>
              </a:r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2016" y="1008"/>
              <a:ext cx="96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People</a:t>
              </a:r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480" y="998"/>
              <a:ext cx="950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 Rounded MT Bold" pitchFamily="34" charset="0"/>
                </a:rPr>
                <a:t>Data</a:t>
              </a:r>
            </a:p>
          </p:txBody>
        </p:sp>
        <p:sp>
          <p:nvSpPr>
            <p:cNvPr id="85008" name="Oval 16"/>
            <p:cNvSpPr>
              <a:spLocks noChangeArrowheads="1"/>
            </p:cNvSpPr>
            <p:nvPr/>
          </p:nvSpPr>
          <p:spPr bwMode="auto">
            <a:xfrm>
              <a:off x="1200" y="2112"/>
              <a:ext cx="1056" cy="384"/>
            </a:xfrm>
            <a:prstGeom prst="ellipse">
              <a:avLst/>
            </a:prstGeom>
            <a:solidFill>
              <a:srgbClr val="CAE1D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Software</a:t>
              </a:r>
            </a:p>
          </p:txBody>
        </p:sp>
      </p:grp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476250" y="4146550"/>
            <a:ext cx="864393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4625" indent="-174625" eaLnBrk="1" hangingPunct="1"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The communication mechanism of information systems</a:t>
            </a:r>
          </a:p>
          <a:p>
            <a:pPr marL="174625" indent="-174625" eaLnBrk="1" hangingPunct="1"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Allows two or more computers to communicate (Internet)</a:t>
            </a:r>
          </a:p>
          <a:p>
            <a:pPr marL="174625" indent="-174625" eaLnBrk="1" hangingPunct="1">
              <a:spcAft>
                <a:spcPct val="25000"/>
              </a:spcAft>
              <a:buFontTx/>
              <a:buChar char="•"/>
            </a:pPr>
            <a:r>
              <a:rPr lang="en-US" sz="2600">
                <a:latin typeface="Arial" charset="0"/>
              </a:rPr>
              <a:t>Utilizes standard protocols for IS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6CED2B-10BA-43E2-B095-00A5BB456D2B}" type="slidenum">
              <a:rPr lang="en-US"/>
              <a:pPr/>
              <a:t>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CS3754/2013W</a:t>
            </a:r>
            <a:endParaRPr lang="en-US" dirty="0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400"/>
              <a:t>Information Society Evolution: Periods of Change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609600" y="200025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685800" y="184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352800" y="184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019800" y="184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8686800" y="184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066800" y="922338"/>
            <a:ext cx="1966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Agricultural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905250" y="900113"/>
            <a:ext cx="163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Industrial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838200" y="1506538"/>
            <a:ext cx="235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(Prior to 1890’s)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352800" y="1484313"/>
            <a:ext cx="260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(1890’s to 1960’s)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248400" y="885825"/>
            <a:ext cx="224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Informational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002338" y="1470025"/>
            <a:ext cx="276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(1960’s to Present)</a:t>
            </a:r>
          </a:p>
        </p:txBody>
      </p:sp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" y="2335213"/>
            <a:ext cx="8277225" cy="399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7533</TotalTime>
  <Words>1780</Words>
  <Application>Microsoft Office PowerPoint</Application>
  <PresentationFormat>On-screen Show (4:3)</PresentationFormat>
  <Paragraphs>385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Stream</vt:lpstr>
      <vt:lpstr>Slide 1</vt:lpstr>
      <vt:lpstr>Learning Objectives</vt:lpstr>
      <vt:lpstr>Information Systems: Turn Data into Information</vt:lpstr>
      <vt:lpstr>What are Information Systems?</vt:lpstr>
      <vt:lpstr>Information Systems Components: Data</vt:lpstr>
      <vt:lpstr>Information Systems Components: Hardware</vt:lpstr>
      <vt:lpstr>Information Systems Components: Software</vt:lpstr>
      <vt:lpstr>Information Systems Components: Telecommunications</vt:lpstr>
      <vt:lpstr>Information Society Evolution: Periods of Change</vt:lpstr>
      <vt:lpstr>Information Society Evolution:  Terms and Issues</vt:lpstr>
      <vt:lpstr>Information Society Evolution:  Terms and Issues</vt:lpstr>
      <vt:lpstr>Information Society Evolution:  Terms and Issues</vt:lpstr>
      <vt:lpstr>Typical Careers in Information Systems</vt:lpstr>
      <vt:lpstr>Executive Roles in Information Technology</vt:lpstr>
      <vt:lpstr>Executive Roles in Information Technology</vt:lpstr>
      <vt:lpstr>Three Distinct Competencies of IS Professionals</vt:lpstr>
      <vt:lpstr>IS Impact on Organizations: New Opportunities</vt:lpstr>
      <vt:lpstr>Levels of the Organization and Traditional Systems</vt:lpstr>
      <vt:lpstr>Traditional Information System Functions</vt:lpstr>
      <vt:lpstr>Other Information Systems - Not as Easy to Categorize</vt:lpstr>
      <vt:lpstr>Operational vs Informational Systems</vt:lpstr>
      <vt:lpstr>IS Competitive Advantage Perspectives:  Who is Right?</vt:lpstr>
      <vt:lpstr>IS for Competitive Advantage: Business Value</vt:lpstr>
      <vt:lpstr>Competitive Advantage: Dual Nature of Systems</vt:lpstr>
      <vt:lpstr>The Future of Information Systems: Trends</vt:lpstr>
      <vt:lpstr>IS Role in Change: Trends and Terms </vt:lpstr>
      <vt:lpstr>Global outsourcing</vt:lpstr>
      <vt:lpstr>The Future for IS</vt:lpstr>
    </vt:vector>
  </TitlesOfParts>
  <Company>San Jose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gaines_j</dc:creator>
  <cp:lastModifiedBy>Mom and Dad</cp:lastModifiedBy>
  <cp:revision>49</cp:revision>
  <dcterms:created xsi:type="dcterms:W3CDTF">2005-01-19T17:58:13Z</dcterms:created>
  <dcterms:modified xsi:type="dcterms:W3CDTF">2013-01-07T12:34:35Z</dcterms:modified>
</cp:coreProperties>
</file>