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2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2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2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2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2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2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2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2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5E8E2D71-0BCC-4258-B5FB-165DE2BFAA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74EB56-67CE-4779-8E4E-C5C3E009BD94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F0D84C-BD9A-42C1-8609-736E41A566AD}" type="slidenum">
              <a:rPr lang="en-GB" sz="1200">
                <a:solidFill>
                  <a:srgbClr val="FFFFFF"/>
                </a:solidFill>
                <a:ea typeface="SimSun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200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2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EDF80F3-8751-439F-8B24-8E5B04B0E233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10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358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81D54FC-B76E-447D-BEBA-DF6AC3907B5B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11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368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C7EF8FF-6758-422F-AA20-E5091F186920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12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378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A9D8E99-0FEF-41BF-9196-AF75ECFE3D8B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13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389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8AAD7A3-8699-432C-8C64-7AEC6CA9A970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14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399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03B16A2-4AA9-4708-B544-B2D8C788EFB4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15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409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DB52163-4B6A-40F4-9DAD-6B69E86D3E68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16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419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7ED0363-BB7D-44CA-A1A7-BA59EC8A6173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17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430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C86B49E-331C-45C7-8FC5-2C7D5DFF8E93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18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440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6093D19-F2BF-4C72-A818-9C1BE350C09B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19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450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BCF6895-47D7-473A-A5F2-944129C5789A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2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62276DC-0C54-4806-8761-CE6619288974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3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886FA1E-CE36-4B51-924F-9FEA4EF13683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4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296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1409061-54B2-4B34-B0A6-2815935C6F11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5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2B52B51-F1D6-49E0-972F-F0C579957620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6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317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2800EB6-DFF7-4045-9786-00956FA90557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7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539C72F-ED29-46E1-9295-BC0681C51476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8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337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6284B2-EA48-4F54-BDAD-C87F6E237034}" type="slidenum">
              <a:rPr lang="en-CA">
                <a:latin typeface="Times New Roman" pitchFamily="18" charset="0"/>
                <a:cs typeface="Tahoma" pitchFamily="32" charset="0"/>
              </a:rPr>
              <a:pPr>
                <a:buFont typeface="Times New Roman" pitchFamily="18" charset="0"/>
                <a:buNone/>
              </a:pPr>
              <a:t>9</a:t>
            </a:fld>
            <a:endParaRPr lang="en-CA">
              <a:latin typeface="Times New Roman" pitchFamily="18" charset="0"/>
              <a:cs typeface="Tahoma" pitchFamily="32" charset="0"/>
            </a:endParaRPr>
          </a:p>
        </p:txBody>
      </p:sp>
      <p:sp>
        <p:nvSpPr>
          <p:cNvPr id="348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760F-8747-4843-B66C-6DE0E06DD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306C9-3B40-45FA-88CB-C0141FF21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74725"/>
            <a:ext cx="2055813" cy="5160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74725"/>
            <a:ext cx="6019800" cy="5160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1CBF-B333-4FA4-9AD4-A8784205D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AE0EA-A328-41CE-81C6-535D06830D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BA33-0039-4681-AB7D-034030C95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45D60-17FA-4B09-96D2-C2F6EC6C4E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9300"/>
            <a:ext cx="4037013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19300"/>
            <a:ext cx="4038600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765B-7479-48CA-AA7D-9904B56442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E1C89-A355-4C1F-A4FA-127054192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4599C-5127-4DF5-8248-CC3448B71B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D90F9-01F7-4FD7-A582-990D637B73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9D22D-EEEB-4F07-8B82-3C4FBFF1A7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2A33-1839-4EFE-9A40-ED5B73824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C1D8-1EB6-43A2-9C32-B07C7705B7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FB469-AA34-41BB-ADDB-174702B442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74725"/>
            <a:ext cx="2055813" cy="5160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74725"/>
            <a:ext cx="6019800" cy="5160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5FBFC-2287-4DA0-8B87-08A7661ED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1B00-B2B3-4785-B95A-38CF1C87E2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DEE5-8F0A-49FA-A43C-2C7E9562E6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13A4-C41D-482F-BDE1-97EB28333B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9300"/>
            <a:ext cx="4037013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19300"/>
            <a:ext cx="4038600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8BD90-D82A-4D58-8802-050E201150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F89A-48EF-40BA-A927-063988CF2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CDD49-B677-4C42-AA76-832B8288C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0F82-93F7-4C25-9640-3A34951E5A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656AC-EDEE-486A-A704-6F76D3B3BB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ED3B-6C6A-4447-AF88-5B93DA4A52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2C36-E8E0-4193-8F6A-3717D062B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90DB-3FA2-4559-ADF6-1F8944B1D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74725"/>
            <a:ext cx="2055813" cy="5160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74725"/>
            <a:ext cx="6019800" cy="5160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7CF2C-A7FE-45A1-8FAD-32A0E3825F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BF2B-04EF-4590-B7F0-C3B50D480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7A32-E679-47B8-81BB-E25742D48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24A5A-EE82-455D-99FA-6C224F1D92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9300"/>
            <a:ext cx="4037013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19300"/>
            <a:ext cx="4038600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5C2B-CF4B-40C3-8BC2-9C61137C8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04F8-0555-4AA8-B963-55FC4D8DD6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1C1C1-F4F4-425A-BEFF-A64113A52E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9300"/>
            <a:ext cx="4037013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19300"/>
            <a:ext cx="4038600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B437-547A-4C77-9321-27752A6C4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482C-DA09-4FA2-AA65-A5BAAF2C4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712CF-16C6-4E1D-9E5E-542555D71D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32F0-7AFF-4B06-8528-F5DB446AC3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63A2-9E4F-4F05-A157-397E6F9F27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74725"/>
            <a:ext cx="2055813" cy="5160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74725"/>
            <a:ext cx="6019800" cy="5160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41E1D-42B4-41AE-B739-5E1A385FA7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DD569-5AAC-49A8-8FE7-94A3AD186E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BCF2-B40C-4C14-8C56-C195E4C87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0A286-6B09-48C0-B974-6BBFDDC2D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9300"/>
            <a:ext cx="4037013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19300"/>
            <a:ext cx="4038600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7AA5-2D13-4298-BD1C-283E52C9D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4E8B8-07B7-43B2-A7D5-4E33956FD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FBF7-7778-4B41-AC82-C4EA937AE7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2AEF-1D21-4A38-9523-44A76A974C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B59F6-7E94-463D-812D-A7300A410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D38BD-A46B-471A-BF9B-6D0F2A66E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7AEEE-05FB-449E-81C6-E5E0E88D85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6FC9-FA0A-4FAC-861E-0E55749EC1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74725"/>
            <a:ext cx="2055813" cy="5160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74725"/>
            <a:ext cx="6019800" cy="5160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C2C2-0CED-4E77-8023-4EDDEDCDE5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3595-D199-42FC-9538-860FC39BEF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6964-C2E9-4853-BA14-03B391C405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EF8F-B3D2-44E8-868B-C67ABCE60B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DB93-17D9-40F4-A12A-F99EED1F6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36675"/>
            <a:ext cx="9144000" cy="55213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19300"/>
            <a:ext cx="8228013" cy="411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81325" y="188913"/>
            <a:ext cx="3181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447800" y="6486525"/>
            <a:ext cx="6246813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038600" y="6172200"/>
            <a:ext cx="10652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290EDDF0-4F52-4B4F-B695-975E07CB00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1331913"/>
            <a:ext cx="9144000" cy="1587"/>
          </a:xfrm>
          <a:prstGeom prst="line">
            <a:avLst/>
          </a:prstGeom>
          <a:noFill/>
          <a:ln w="12600">
            <a:solidFill>
              <a:srgbClr val="BBAA8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974725"/>
            <a:ext cx="4113213" cy="700088"/>
          </a:xfrm>
          <a:prstGeom prst="rect">
            <a:avLst/>
          </a:prstGeom>
          <a:solidFill>
            <a:srgbClr val="FFFFFF"/>
          </a:solidFill>
          <a:ln w="7632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dt="0"/>
  <p:txStyles>
    <p:titleStyle>
      <a:lvl1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2pPr>
      <a:lvl3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3pPr>
      <a:lvl4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4pPr>
      <a:lvl5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5pPr>
      <a:lvl6pPr marL="25146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6pPr>
      <a:lvl7pPr marL="29718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7pPr>
      <a:lvl8pPr marL="34290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8pPr>
      <a:lvl9pPr marL="38862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9pPr>
    </p:titleStyle>
    <p:bodyStyle>
      <a:lvl1pPr marL="342900" indent="-3429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E3DCCF"/>
          </a:solidFill>
          <a:latin typeface="+mn-lt"/>
          <a:cs typeface="+mn-cs"/>
        </a:defRPr>
      </a:lvl2pPr>
      <a:lvl3pPr marL="11430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FFFFFF"/>
          </a:solidFill>
          <a:latin typeface="+mn-lt"/>
          <a:cs typeface="+mn-cs"/>
        </a:defRPr>
      </a:lvl3pPr>
      <a:lvl4pPr marL="16002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E3DCCF"/>
          </a:solidFill>
          <a:latin typeface="+mn-lt"/>
          <a:cs typeface="+mn-cs"/>
        </a:defRPr>
      </a:lvl4pPr>
      <a:lvl5pPr marL="20574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400">
          <a:solidFill>
            <a:srgbClr val="FFFFFF"/>
          </a:solidFill>
          <a:latin typeface="+mn-lt"/>
          <a:cs typeface="+mn-cs"/>
        </a:defRPr>
      </a:lvl5pPr>
      <a:lvl6pPr marL="25146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9337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2925763"/>
            <a:ext cx="9144000" cy="1587"/>
          </a:xfrm>
          <a:prstGeom prst="line">
            <a:avLst/>
          </a:prstGeom>
          <a:noFill/>
          <a:ln w="12600">
            <a:solidFill>
              <a:srgbClr val="6F6F74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4600" y="2362200"/>
            <a:ext cx="4114800" cy="1127125"/>
          </a:xfrm>
          <a:prstGeom prst="rect">
            <a:avLst/>
          </a:prstGeom>
          <a:solidFill>
            <a:srgbClr val="FFFFFF"/>
          </a:solidFill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19300"/>
            <a:ext cx="8228013" cy="411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974725"/>
            <a:ext cx="4113213" cy="700088"/>
          </a:xfrm>
          <a:prstGeom prst="rect">
            <a:avLst/>
          </a:prstGeom>
          <a:solidFill>
            <a:srgbClr val="FFFFFF"/>
          </a:solidFill>
          <a:ln w="7632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981325" y="188913"/>
            <a:ext cx="3181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38600" y="6172200"/>
            <a:ext cx="10652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</a:tabLst>
              <a:defRPr sz="1200" b="1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B1A3BDA5-7DE7-48B0-A39E-10D7D0093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447800" y="6486525"/>
            <a:ext cx="6246813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00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dt="0"/>
  <p:txStyles>
    <p:titleStyle>
      <a:lvl1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2pPr>
      <a:lvl3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3pPr>
      <a:lvl4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4pPr>
      <a:lvl5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5pPr>
      <a:lvl6pPr marL="25146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6pPr>
      <a:lvl7pPr marL="29718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7pPr>
      <a:lvl8pPr marL="34290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8pPr>
      <a:lvl9pPr marL="38862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9pPr>
    </p:titleStyle>
    <p:bodyStyle>
      <a:lvl1pPr marL="342900" indent="-3429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E3DCCF"/>
          </a:solidFill>
          <a:latin typeface="+mn-lt"/>
          <a:cs typeface="+mn-cs"/>
        </a:defRPr>
      </a:lvl2pPr>
      <a:lvl3pPr marL="11430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FFFFFF"/>
          </a:solidFill>
          <a:latin typeface="+mn-lt"/>
          <a:cs typeface="+mn-cs"/>
        </a:defRPr>
      </a:lvl3pPr>
      <a:lvl4pPr marL="16002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E3DCCF"/>
          </a:solidFill>
          <a:latin typeface="+mn-lt"/>
          <a:cs typeface="+mn-cs"/>
        </a:defRPr>
      </a:lvl4pPr>
      <a:lvl5pPr marL="20574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400">
          <a:solidFill>
            <a:srgbClr val="FFFFFF"/>
          </a:solidFill>
          <a:latin typeface="+mn-lt"/>
          <a:cs typeface="+mn-cs"/>
        </a:defRPr>
      </a:lvl5pPr>
      <a:lvl6pPr marL="25146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922713"/>
            <a:ext cx="9144000" cy="29352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3921125"/>
            <a:ext cx="9144000" cy="1588"/>
          </a:xfrm>
          <a:prstGeom prst="line">
            <a:avLst/>
          </a:prstGeom>
          <a:noFill/>
          <a:ln w="12600">
            <a:solidFill>
              <a:srgbClr val="35353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4600" y="3368675"/>
            <a:ext cx="4114800" cy="1127125"/>
          </a:xfrm>
          <a:prstGeom prst="rect">
            <a:avLst/>
          </a:prstGeom>
          <a:solidFill>
            <a:srgbClr val="000000"/>
          </a:solidFill>
          <a:ln w="7632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19300"/>
            <a:ext cx="8228013" cy="411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974725"/>
            <a:ext cx="4113213" cy="700088"/>
          </a:xfrm>
          <a:prstGeom prst="rect">
            <a:avLst/>
          </a:prstGeom>
          <a:solidFill>
            <a:srgbClr val="000000"/>
          </a:solidFill>
          <a:ln w="7632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981325" y="188913"/>
            <a:ext cx="3181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38600" y="6172200"/>
            <a:ext cx="10652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</a:tabLst>
              <a:defRPr sz="1200" b="1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0CB91A93-9FDC-4824-9C57-D20D2B9EB5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447800" y="6486525"/>
            <a:ext cx="6246813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00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Garamond" pitchFamily="16" charset="0"/>
          <a:ea typeface="Tunga" charset="0"/>
          <a:cs typeface="Tunga" charset="0"/>
        </a:defRPr>
      </a:lvl2pPr>
      <a:lvl3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Garamond" pitchFamily="16" charset="0"/>
          <a:ea typeface="Tunga" charset="0"/>
          <a:cs typeface="Tunga" charset="0"/>
        </a:defRPr>
      </a:lvl3pPr>
      <a:lvl4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Garamond" pitchFamily="16" charset="0"/>
          <a:ea typeface="Tunga" charset="0"/>
          <a:cs typeface="Tunga" charset="0"/>
        </a:defRPr>
      </a:lvl4pPr>
      <a:lvl5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Garamond" pitchFamily="16" charset="0"/>
          <a:ea typeface="Tunga" charset="0"/>
          <a:cs typeface="Tunga" charset="0"/>
        </a:defRPr>
      </a:lvl5pPr>
      <a:lvl6pPr marL="25146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FFFFFF"/>
          </a:solidFill>
          <a:latin typeface="Garamond" pitchFamily="16" charset="0"/>
          <a:ea typeface="Tunga" charset="0"/>
          <a:cs typeface="Tunga" charset="0"/>
        </a:defRPr>
      </a:lvl6pPr>
      <a:lvl7pPr marL="29718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FFFFFF"/>
          </a:solidFill>
          <a:latin typeface="Garamond" pitchFamily="16" charset="0"/>
          <a:ea typeface="Tunga" charset="0"/>
          <a:cs typeface="Tunga" charset="0"/>
        </a:defRPr>
      </a:lvl7pPr>
      <a:lvl8pPr marL="34290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FFFFFF"/>
          </a:solidFill>
          <a:latin typeface="Garamond" pitchFamily="16" charset="0"/>
          <a:ea typeface="Tunga" charset="0"/>
          <a:cs typeface="Tunga" charset="0"/>
        </a:defRPr>
      </a:lvl8pPr>
      <a:lvl9pPr marL="38862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FFFFFF"/>
          </a:solidFill>
          <a:latin typeface="Garamond" pitchFamily="16" charset="0"/>
          <a:ea typeface="Tunga" charset="0"/>
          <a:cs typeface="Tunga" charset="0"/>
        </a:defRPr>
      </a:lvl9pPr>
    </p:titleStyle>
    <p:bodyStyle>
      <a:lvl1pPr marL="342900" indent="-3429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46464A"/>
          </a:solidFill>
          <a:latin typeface="+mn-lt"/>
          <a:cs typeface="+mn-cs"/>
        </a:defRPr>
      </a:lvl2pPr>
      <a:lvl3pPr marL="11430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46464A"/>
          </a:solidFill>
          <a:latin typeface="+mn-lt"/>
          <a:cs typeface="+mn-cs"/>
        </a:defRPr>
      </a:lvl4pPr>
      <a:lvl5pPr marL="20574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400">
          <a:solidFill>
            <a:srgbClr val="000000"/>
          </a:solidFill>
          <a:latin typeface="+mn-lt"/>
          <a:cs typeface="+mn-cs"/>
        </a:defRPr>
      </a:lvl5pPr>
      <a:lvl6pPr marL="25146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6pPr>
      <a:lvl7pPr marL="29718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7pPr>
      <a:lvl8pPr marL="34290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8pPr>
      <a:lvl9pPr marL="38862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19300"/>
            <a:ext cx="8228013" cy="411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974725"/>
            <a:ext cx="4113213" cy="700088"/>
          </a:xfrm>
          <a:prstGeom prst="rect">
            <a:avLst/>
          </a:prstGeom>
          <a:solidFill>
            <a:srgbClr val="FFFFFF"/>
          </a:solidFill>
          <a:ln w="7632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81325" y="188913"/>
            <a:ext cx="3181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4038600" y="6172200"/>
            <a:ext cx="10652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</a:tabLst>
              <a:defRPr sz="1200" b="1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D9CA5B25-81D2-4083-B32F-205056264E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47800" y="6486525"/>
            <a:ext cx="6246813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00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2pPr>
      <a:lvl3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3pPr>
      <a:lvl4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4pPr>
      <a:lvl5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5pPr>
      <a:lvl6pPr marL="25146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6pPr>
      <a:lvl7pPr marL="29718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7pPr>
      <a:lvl8pPr marL="34290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8pPr>
      <a:lvl9pPr marL="38862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9pPr>
    </p:titleStyle>
    <p:bodyStyle>
      <a:lvl1pPr marL="342900" indent="-3429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E3DCCF"/>
          </a:solidFill>
          <a:latin typeface="+mn-lt"/>
          <a:cs typeface="+mn-cs"/>
        </a:defRPr>
      </a:lvl2pPr>
      <a:lvl3pPr marL="11430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FFFFFF"/>
          </a:solidFill>
          <a:latin typeface="+mn-lt"/>
          <a:cs typeface="+mn-cs"/>
        </a:defRPr>
      </a:lvl3pPr>
      <a:lvl4pPr marL="16002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E3DCCF"/>
          </a:solidFill>
          <a:latin typeface="+mn-lt"/>
          <a:cs typeface="+mn-cs"/>
        </a:defRPr>
      </a:lvl4pPr>
      <a:lvl5pPr marL="20574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400">
          <a:solidFill>
            <a:srgbClr val="FFFFFF"/>
          </a:solidFill>
          <a:latin typeface="+mn-lt"/>
          <a:cs typeface="+mn-cs"/>
        </a:defRPr>
      </a:lvl5pPr>
      <a:lvl6pPr marL="25146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 flipH="1">
            <a:off x="7693025" y="1588"/>
            <a:ext cx="6350" cy="6858000"/>
          </a:xfrm>
          <a:prstGeom prst="line">
            <a:avLst/>
          </a:prstGeom>
          <a:noFill/>
          <a:ln w="12600">
            <a:solidFill>
              <a:srgbClr val="BBAA8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7696200" cy="68580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19300"/>
            <a:ext cx="8228013" cy="411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974725"/>
            <a:ext cx="4113213" cy="700088"/>
          </a:xfrm>
          <a:prstGeom prst="rect">
            <a:avLst/>
          </a:prstGeom>
          <a:solidFill>
            <a:srgbClr val="FFFFFF"/>
          </a:solidFill>
          <a:ln w="7632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981325" y="188913"/>
            <a:ext cx="3181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CA">
              <a:latin typeface="Times New Roman" pitchFamily="16" charset="0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447800" y="6486525"/>
            <a:ext cx="6246813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00" smtClean="0">
                <a:solidFill>
                  <a:srgbClr val="FFFFFF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38600" y="6172200"/>
            <a:ext cx="10652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</a:tabLst>
              <a:defRPr sz="1200" b="1" smtClean="0">
                <a:solidFill>
                  <a:srgbClr val="FFFFFF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120B3843-ED01-40EE-8BA4-D9C4A4081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2pPr>
      <a:lvl3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3pPr>
      <a:lvl4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4pPr>
      <a:lvl5pPr algn="ctr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5pPr>
      <a:lvl6pPr marL="25146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6pPr>
      <a:lvl7pPr marL="29718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7pPr>
      <a:lvl8pPr marL="34290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8pPr>
      <a:lvl9pPr marL="3886200" indent="-228600" algn="ctr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04040"/>
          </a:solidFill>
          <a:latin typeface="Garamond" pitchFamily="16" charset="0"/>
          <a:ea typeface="Tunga" charset="0"/>
          <a:cs typeface="Tunga" charset="0"/>
        </a:defRPr>
      </a:lvl9pPr>
    </p:titleStyle>
    <p:bodyStyle>
      <a:lvl1pPr marL="342900" indent="-3429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E3DCCF"/>
          </a:solidFill>
          <a:latin typeface="+mn-lt"/>
          <a:cs typeface="+mn-cs"/>
        </a:defRPr>
      </a:lvl2pPr>
      <a:lvl3pPr marL="11430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FFFFFF"/>
          </a:solidFill>
          <a:latin typeface="+mn-lt"/>
          <a:cs typeface="+mn-cs"/>
        </a:defRPr>
      </a:lvl3pPr>
      <a:lvl4pPr marL="16002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E3DCCF"/>
          </a:solidFill>
          <a:latin typeface="+mn-lt"/>
          <a:cs typeface="+mn-cs"/>
        </a:defRPr>
      </a:lvl4pPr>
      <a:lvl5pPr marL="2057400" indent="-228600" algn="ctr" defTabSz="449263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400">
          <a:solidFill>
            <a:srgbClr val="FFFFFF"/>
          </a:solidFill>
          <a:latin typeface="+mn-lt"/>
          <a:cs typeface="+mn-cs"/>
        </a:defRPr>
      </a:lvl5pPr>
      <a:lvl6pPr marL="25146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ctr" defTabSz="449263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057400" y="369888"/>
            <a:ext cx="65532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FFFFF"/>
                </a:solidFill>
                <a:ea typeface="SimSun" charset="-122"/>
              </a:rPr>
              <a:t>Production Systems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105317E-5B67-4D49-8686-5490CF769769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28600" y="914400"/>
            <a:ext cx="8610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6.6	a 3 x 3 chessboard with move rules for the simplified knight tour 	problem.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CC34BD-246F-4D20-BCBF-FA82A7205522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0"/>
            <a:ext cx="6096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52400" y="838200"/>
            <a:ext cx="8686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Table 6.1 Production rules for the 3 x 3 knight problem.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1E0C2FD-6AE3-48BB-B462-005DD801BF58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4781550" cy="479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04800" y="1219200"/>
            <a:ext cx="8534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Fig6.7	A production system solution to the 3 x 3 knight’s tour problem.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3D69EA-93D4-4726-8C7C-662C45F2E371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5867400" cy="298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8610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6.8	The recursive path algorithm as production system.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7799422-3683-4DE1-BE7C-CD8415EA3ED6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447800" y="6486525"/>
            <a:ext cx="624840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>
                <a:solidFill>
                  <a:srgbClr val="FFFFFF"/>
                </a:solidFill>
                <a:ea typeface="SimSun" charset="-122"/>
              </a:rPr>
              <a:t>AI CLASS NOTES 4B, JOHN SHIEH, 2010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6048375" cy="455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CA" smtClean="0">
                <a:latin typeface="Times New Roman" pitchFamily="18" charset="0"/>
                <a:cs typeface="Tahoma" pitchFamily="32" charset="0"/>
              </a:rPr>
              <a:t>AI CLASS NOTES #6, JOHN SHIEH, 2012</a:t>
            </a:r>
            <a:endParaRPr lang="en-US">
              <a:latin typeface="Times New Roman" pitchFamily="18" charset="0"/>
              <a:cs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52400" y="1143000"/>
            <a:ext cx="8610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6.9	Data-driven search in a production system.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F99673-F6C9-4899-8163-486CD8989BFA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5838825" cy="422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28600" y="822325"/>
            <a:ext cx="8610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6.10	Goal-driven search in a production system.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A25D91A-FF54-4D2A-9B33-7EEDD4C3EA4F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6477000" cy="461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8686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6.11	Bidirectional search missing in both directions, resulting in excessive 	search.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6248400" cy="421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7C065A-906B-48D9-92CD-ECC435BC0F6B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1143000"/>
            <a:ext cx="9144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6.12	Bidirectional search meeting in the middle, eliminating much of the space 	examined by unidirectional search.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05000"/>
            <a:ext cx="5210175" cy="380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10B9D2-8679-43B3-BFD8-328F2B329557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28600" y="1143000"/>
            <a:ext cx="8686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Major advantages of production systems for artificial intelligence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762000" y="2209800"/>
            <a:ext cx="7620000" cy="370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FFFF"/>
                </a:solidFill>
                <a:latin typeface="Arial Unicode MS" pitchFamily="32" charset="0"/>
                <a:ea typeface="SimSun" charset="-122"/>
              </a:rPr>
              <a:t>Separation of Knowledge and Control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FFFF"/>
                </a:solidFill>
                <a:latin typeface="Arial Unicode MS" pitchFamily="32" charset="0"/>
                <a:ea typeface="SimSun" charset="-122"/>
              </a:rPr>
              <a:t>A Natural Mapping onto State Space Search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FFFF"/>
                </a:solidFill>
                <a:latin typeface="Arial Unicode MS" pitchFamily="32" charset="0"/>
                <a:ea typeface="SimSun" charset="-122"/>
              </a:rPr>
              <a:t>Modularity of Production Rules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FFFF"/>
                </a:solidFill>
                <a:latin typeface="Arial Unicode MS" pitchFamily="32" charset="0"/>
                <a:ea typeface="SimSun" charset="-122"/>
              </a:rPr>
              <a:t>Pattern-Directed Control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FFFF"/>
                </a:solidFill>
                <a:latin typeface="Arial Unicode MS" pitchFamily="32" charset="0"/>
                <a:ea typeface="SimSun" charset="-122"/>
              </a:rPr>
              <a:t>Opportunities for Heuristic Control of Search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FFFF"/>
                </a:solidFill>
                <a:latin typeface="Arial Unicode MS" pitchFamily="32" charset="0"/>
                <a:ea typeface="SimSun" charset="-122"/>
              </a:rPr>
              <a:t>Tracing and Explanation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FFFF"/>
                </a:solidFill>
                <a:latin typeface="Arial Unicode MS" pitchFamily="32" charset="0"/>
                <a:ea typeface="SimSun" charset="-122"/>
              </a:rPr>
              <a:t>Language Independence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FFFF"/>
                </a:solidFill>
                <a:latin typeface="Arial Unicode MS" pitchFamily="32" charset="0"/>
                <a:ea typeface="SimSun" charset="-122"/>
              </a:rPr>
              <a:t>A Plausible Model of Human Problem-Solving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>
              <a:solidFill>
                <a:srgbClr val="FFFFFF"/>
              </a:solidFill>
              <a:latin typeface="Arial Unicode MS" pitchFamily="32" charset="0"/>
              <a:ea typeface="SimSun" charset="-122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0C5342-8F6A-48B4-8C98-484F613DD068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28600" y="609600"/>
            <a:ext cx="8534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6.13	Blackboard architecture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1288" y="1947863"/>
            <a:ext cx="3781425" cy="296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731F51-C5E8-4B7C-AD7F-106AFE8472C8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7810500" cy="37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927BFB-703C-4053-84FD-BF517F4C445F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"/>
            <a:ext cx="6724650" cy="646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8F5212-0928-44C2-859D-3F1F4BC02EED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572000" cy="413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038600"/>
            <a:ext cx="4562475" cy="250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F8D50F-0C0A-47A8-AFCE-C792387EF22B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0"/>
            <a:ext cx="56007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305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6.1	A production system. Control loops until working memory pattern no 	longer matches the conditions of any productions.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19C2C0-C787-4124-9B3B-D82901AFFEDD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1214438"/>
            <a:ext cx="5562600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6.2	Trace of a simple production system.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4648A0C-1377-471D-8F5E-D5A6F7478F20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990600"/>
            <a:ext cx="5365750" cy="547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6.3	The 8-puzzle as a production system.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B0C909-6464-428A-9031-96A03835531E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19200"/>
            <a:ext cx="5867400" cy="466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86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6.4	The 8-puzzle searched by a production system with loop detection and 	depth-bound , from Nilsson (1971).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8614B5-98F9-4C69-AFB8-FE098AC6D41D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4800" y="838200"/>
            <a:ext cx="8686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SimSun" charset="-122"/>
              </a:rPr>
              <a:t>Fig 6.5	Legal moves of a chess knight.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038600" y="6172200"/>
            <a:ext cx="1066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9B384A-9B02-4954-9459-235E099E702C}" type="slidenum">
              <a:rPr lang="en-GB" sz="1200" b="1">
                <a:solidFill>
                  <a:srgbClr val="FFFFFF"/>
                </a:solidFill>
                <a:ea typeface="SimSun" charset="-122"/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GB" sz="1200" b="1">
              <a:solidFill>
                <a:srgbClr val="FFFFFF"/>
              </a:solidFill>
              <a:ea typeface="SimSun" charset="-122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4757738" cy="402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AI CLASS NOTES #6, JOHN SHIEH, 2012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Tunga"/>
        <a:cs typeface="Tunga"/>
      </a:majorFont>
      <a:minorFont>
        <a:latin typeface="Garamond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Tunga"/>
        <a:cs typeface="Tunga"/>
      </a:majorFont>
      <a:minorFont>
        <a:latin typeface="Garamond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Tunga"/>
        <a:cs typeface="Tunga"/>
      </a:majorFont>
      <a:minorFont>
        <a:latin typeface="Garamond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Tunga"/>
        <a:cs typeface="Tunga"/>
      </a:majorFont>
      <a:minorFont>
        <a:latin typeface="Garamond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Tunga"/>
        <a:cs typeface="Tunga"/>
      </a:majorFont>
      <a:minorFont>
        <a:latin typeface="Garamond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320</Words>
  <PresentationFormat>On-screen Show (4:3)</PresentationFormat>
  <Paragraphs>83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Times New Roman</vt:lpstr>
      <vt:lpstr>Tahoma</vt:lpstr>
      <vt:lpstr>Garamond</vt:lpstr>
      <vt:lpstr>Tunga</vt:lpstr>
      <vt:lpstr>Arial</vt:lpstr>
      <vt:lpstr>Lucida Sans Unicode</vt:lpstr>
      <vt:lpstr>SimSun</vt:lpstr>
      <vt:lpstr>Arial Unicode MS</vt:lpstr>
      <vt:lpstr>Office Theme</vt:lpstr>
      <vt:lpstr>1_Office Theme</vt:lpstr>
      <vt:lpstr>2_Office Theme</vt:lpstr>
      <vt:lpstr>3_Office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Pearson Shared Services</dc:creator>
  <cp:lastModifiedBy>shunen</cp:lastModifiedBy>
  <cp:revision>35</cp:revision>
  <cp:lastPrinted>1601-01-01T00:00:00Z</cp:lastPrinted>
  <dcterms:created xsi:type="dcterms:W3CDTF">2005-01-20T18:59:50Z</dcterms:created>
  <dcterms:modified xsi:type="dcterms:W3CDTF">2012-03-05T15:23:39Z</dcterms:modified>
</cp:coreProperties>
</file>