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460" autoAdjust="0"/>
    <p:restoredTop sz="88851" autoAdjust="0"/>
  </p:normalViewPr>
  <p:slideViewPr>
    <p:cSldViewPr>
      <p:cViewPr>
        <p:scale>
          <a:sx n="70" d="100"/>
          <a:sy n="70" d="100"/>
        </p:scale>
        <p:origin x="-1518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56E370-EE3B-4CC9-B771-1BE268A6E1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1EE4B-6FE1-4349-B8B2-65D1FE4F8B9D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9BEF8-F578-4CE6-B05A-6DDE4A3EF46F}" type="slidenum">
              <a:rPr lang="en-GB"/>
              <a:pPr/>
              <a:t>12</a:t>
            </a:fld>
            <a:endParaRPr lang="en-GB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fig 4.15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E5AEE-3CD4-419C-9C40-177DCA45A8ED}" type="slidenum">
              <a:rPr lang="en-GB"/>
              <a:pPr/>
              <a:t>13</a:t>
            </a:fld>
            <a:endParaRPr lang="en-GB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fig 4.16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761E0-27FF-4966-A4F0-63397CB76603}" type="slidenum">
              <a:rPr lang="en-GB"/>
              <a:pPr/>
              <a:t>14</a:t>
            </a:fld>
            <a:endParaRPr lang="en-GB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397AB-818A-4858-9CF6-D93DE4ADE729}" type="slidenum">
              <a:rPr lang="en-GB"/>
              <a:pPr/>
              <a:t>15</a:t>
            </a:fld>
            <a:endParaRPr lang="en-GB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def box page 146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FBDDD-FA7F-4A48-89EB-754ECD4D5F66}" type="slidenum">
              <a:rPr lang="en-GB"/>
              <a:pPr/>
              <a:t>16</a:t>
            </a:fld>
            <a:endParaRPr lang="en-GB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def box, pg 147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45CA6-8E07-447B-925B-EB5142CBB7F0}" type="slidenum">
              <a:rPr lang="en-GB"/>
              <a:pPr/>
              <a:t>17</a:t>
            </a:fld>
            <a:endParaRPr lang="en-GB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def box, pg 148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00764-0A99-403D-8C0C-97D5AF1E35DA}" type="slidenum">
              <a:rPr lang="en-GB"/>
              <a:pPr/>
              <a:t>18</a:t>
            </a:fld>
            <a:endParaRPr lang="en-GB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5129E-51D4-462C-ACF2-D9965E08BE65}" type="slidenum">
              <a:rPr lang="en-GB"/>
              <a:pPr/>
              <a:t>19</a:t>
            </a:fld>
            <a:endParaRPr lang="en-GB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CF41D-D074-4DE2-A6FC-28885FB04648}" type="slidenum">
              <a:rPr lang="en-GB"/>
              <a:pPr/>
              <a:t>20</a:t>
            </a:fld>
            <a:endParaRPr lang="en-GB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fig 4.20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87D85-58C9-427F-972B-1F06B71D28E8}" type="slidenum">
              <a:rPr lang="en-GB"/>
              <a:pPr/>
              <a:t>21</a:t>
            </a:fld>
            <a:endParaRPr lang="en-GB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fig 4.21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60825-ED72-4FBD-AC58-08A41029747E}" type="slidenum">
              <a:rPr lang="en-GB"/>
              <a:pPr/>
              <a:t>3</a:t>
            </a:fld>
            <a:endParaRPr lang="en-GB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3C150-79C8-4B7D-88A0-099318EE3877}" type="slidenum">
              <a:rPr lang="en-GB"/>
              <a:pPr/>
              <a:t>22</a:t>
            </a:fld>
            <a:endParaRPr lang="en-GB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CA375-FF1D-401D-A1A6-A35E39F8D1F6}" type="slidenum">
              <a:rPr lang="en-GB"/>
              <a:pPr/>
              <a:t>23</a:t>
            </a:fld>
            <a:endParaRPr lang="en-GB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51E15-F9F7-4168-9634-4A3680AE2A8E}" type="slidenum">
              <a:rPr lang="en-GB"/>
              <a:pPr/>
              <a:t>24</a:t>
            </a:fld>
            <a:endParaRPr lang="en-GB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5334-ABA9-4AB4-9521-BA11E737C033}" type="slidenum">
              <a:rPr lang="en-GB"/>
              <a:pPr/>
              <a:t>25</a:t>
            </a:fld>
            <a:endParaRPr lang="en-GB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E98BE-BCAB-4F35-B7B9-3C5C7A884692}" type="slidenum">
              <a:rPr lang="en-GB"/>
              <a:pPr/>
              <a:t>26</a:t>
            </a:fld>
            <a:endParaRPr lang="en-GB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21E21-A95F-4BE6-8791-6791EC407C62}" type="slidenum">
              <a:rPr lang="en-GB"/>
              <a:pPr/>
              <a:t>27</a:t>
            </a:fld>
            <a:endParaRPr lang="en-GB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1B16B-EC92-4A08-A6F2-ACD443603B96}" type="slidenum">
              <a:rPr lang="en-GB"/>
              <a:pPr/>
              <a:t>28</a:t>
            </a:fld>
            <a:endParaRPr lang="en-GB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EFC4C-81BD-42AE-935F-66DDB1FEC7C0}" type="slidenum">
              <a:rPr lang="en-GB"/>
              <a:pPr/>
              <a:t>29</a:t>
            </a:fld>
            <a:endParaRPr lang="en-GB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7109D-1BBA-4227-9A9F-7CE46236089A}" type="slidenum">
              <a:rPr lang="en-GB"/>
              <a:pPr/>
              <a:t>30</a:t>
            </a:fld>
            <a:endParaRPr lang="en-GB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AF518-C4BF-4DCB-81C1-381735E7C9CB}" type="slidenum">
              <a:rPr lang="en-GB"/>
              <a:pPr/>
              <a:t>31</a:t>
            </a:fld>
            <a:endParaRPr lang="en-GB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92B7D-D454-45A1-AE23-F5C6EED7636E}" type="slidenum">
              <a:rPr lang="en-GB"/>
              <a:pPr/>
              <a:t>4</a:t>
            </a:fld>
            <a:endParaRPr lang="en-GB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4EDFB-B7A5-4B29-B919-02C758C58D2A}" type="slidenum">
              <a:rPr lang="en-GB"/>
              <a:pPr/>
              <a:t>5</a:t>
            </a:fld>
            <a:endParaRPr lang="en-GB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fig 4.4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4F134-E132-4899-B03A-E7FF797E0641}" type="slidenum">
              <a:rPr lang="en-GB"/>
              <a:pPr/>
              <a:t>6</a:t>
            </a:fld>
            <a:endParaRPr lang="en-GB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91673-AF29-40DA-9149-2AA2DF5496C4}" type="slidenum">
              <a:rPr lang="en-GB"/>
              <a:pPr/>
              <a:t>7</a:t>
            </a:fld>
            <a:endParaRPr lang="en-GB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DA82F-622D-41A6-94A7-85C1889273CE}" type="slidenum">
              <a:rPr lang="en-GB"/>
              <a:pPr/>
              <a:t>9</a:t>
            </a:fld>
            <a:endParaRPr lang="en-GB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88DDB-F01D-4CC8-8045-49E002586309}" type="slidenum">
              <a:rPr lang="en-GB"/>
              <a:pPr/>
              <a:t>10</a:t>
            </a:fld>
            <a:endParaRPr lang="en-GB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Insert fig 4.12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21AB0-2A2C-43CB-B26D-26447C3EB319}" type="slidenum">
              <a:rPr lang="en-GB"/>
              <a:pPr/>
              <a:t>11</a:t>
            </a:fld>
            <a:endParaRPr lang="en-GB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315C1-A8A7-47AA-962E-92CC58C6F6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C4EE3-A02D-4C69-B926-421EF67116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B4814-A70D-4A73-9C3A-6BC3E01D1A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0ACEB-B6C1-44C4-890B-2073FEBB52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2C816-5CD7-49C4-9B13-E01C0AE923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51CD0-AEDD-4884-BFEB-5722AE0BD3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140FD-7C5E-4442-A7D8-7BA3F9D7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5601F-4BF1-4058-BF19-5CC3F51A40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FE984-3C7D-415F-855B-52378D0C69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2CC41-7826-4A6F-8FAB-0770212873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C8DF-8243-460B-88D1-3B1248EB16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32FE8C-5576-450F-83EA-10650DB1960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E6-49D4-4F76-BEE1-2E147D14E4F8}" type="slidenum">
              <a:rPr lang="en-GB"/>
              <a:pPr/>
              <a:t>1</a:t>
            </a:fld>
            <a:endParaRPr lang="en-GB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057400" y="369888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HEURISTIC SEARCH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1817688"/>
            <a:ext cx="3962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4.0	Introduction</a:t>
            </a:r>
          </a:p>
          <a:p>
            <a:pPr>
              <a:spcBef>
                <a:spcPct val="50000"/>
              </a:spcBef>
            </a:pPr>
            <a:r>
              <a:rPr lang="en-GB" sz="1600"/>
              <a:t>4.1 	An Algorithm for Heuristic Search</a:t>
            </a:r>
          </a:p>
          <a:p>
            <a:pPr>
              <a:spcBef>
                <a:spcPct val="50000"/>
              </a:spcBef>
            </a:pPr>
            <a:r>
              <a:rPr lang="en-GB" sz="1600"/>
              <a:t>4.2	Admissibility, Monotonicity, and 	Informedness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876800" y="1817688"/>
            <a:ext cx="4114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4.3	Using Heuristics in Games</a:t>
            </a:r>
          </a:p>
          <a:p>
            <a:pPr>
              <a:spcBef>
                <a:spcPct val="50000"/>
              </a:spcBef>
            </a:pPr>
            <a:r>
              <a:rPr lang="en-GB" sz="1600"/>
              <a:t>4.4	Complexity Issues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9239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C1C6-3106-40C9-A630-982EF1FA4678}" type="slidenum">
              <a:rPr lang="en-GB"/>
              <a:pPr/>
              <a:t>10</a:t>
            </a:fld>
            <a:endParaRPr lang="en-GB"/>
          </a:p>
        </p:txBody>
      </p:sp>
      <p:sp>
        <p:nvSpPr>
          <p:cNvPr id="29698" name="Text Box 1026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29699" name="Picture 1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066800"/>
            <a:ext cx="5486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533400" y="4572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4.12	The start state, first moves, and goal state for an example-8 puzzle.</a:t>
            </a:r>
          </a:p>
        </p:txBody>
      </p:sp>
      <p:sp>
        <p:nvSpPr>
          <p:cNvPr id="29701" name="Text Box 1029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686B-E132-4DCD-A5DB-21221745A270}" type="slidenum">
              <a:rPr lang="en-GB"/>
              <a:pPr/>
              <a:t>11</a:t>
            </a:fld>
            <a:endParaRPr lang="en-GB"/>
          </a:p>
        </p:txBody>
      </p:sp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31747" name="Picture 1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5388" y="1343025"/>
            <a:ext cx="67532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8" name="Text Box 1028"/>
          <p:cNvSpPr txBox="1">
            <a:spLocks noChangeArrowheads="1"/>
          </p:cNvSpPr>
          <p:nvPr/>
        </p:nvSpPr>
        <p:spPr bwMode="auto">
          <a:xfrm>
            <a:off x="685800" y="609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4.14	Three heuristics applied to states in the 8-puzzle.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888-FF1B-496E-B75E-FE4211B36496}" type="slidenum">
              <a:rPr lang="en-GB"/>
              <a:pPr/>
              <a:t>12</a:t>
            </a:fld>
            <a:endParaRPr lang="en-GB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90600"/>
            <a:ext cx="690562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4.15	The heuristic f applied to states in the 8-puzzle.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18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324-5D5C-4019-9334-2AE8C20D45DF}" type="slidenum">
              <a:rPr lang="en-GB"/>
              <a:pPr/>
              <a:t>13</a:t>
            </a:fld>
            <a:endParaRPr lang="en-GB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066800"/>
            <a:ext cx="46767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4.16	State space generated in heuristic search of the 8-puzzle graph.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D522-6034-43D4-BA03-929E3FE19714}" type="slidenum">
              <a:rPr lang="en-GB"/>
              <a:pPr/>
              <a:t>14</a:t>
            </a:fld>
            <a:endParaRPr lang="en-GB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914400"/>
            <a:ext cx="521970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4.17	Open and closed as they appear after the 3rd iteration of heuristic 	search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CA11-FCE4-44BA-80DA-C3AF79847947}" type="slidenum">
              <a:rPr lang="en-GB"/>
              <a:pPr/>
              <a:t>15</a:t>
            </a:fld>
            <a:endParaRPr lang="en-GB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7763" y="933450"/>
            <a:ext cx="684847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99E-8EDF-4AEC-98CB-C3AD7D19764B}" type="slidenum">
              <a:rPr lang="en-GB"/>
              <a:pPr/>
              <a:t>16</a:t>
            </a:fld>
            <a:endParaRPr lang="en-GB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762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3210-1B17-43B9-84CB-2942CA2ADBC4}" type="slidenum">
              <a:rPr lang="en-GB"/>
              <a:pPr/>
              <a:t>17</a:t>
            </a:fld>
            <a:endParaRPr lang="en-GB"/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43000"/>
            <a:ext cx="7772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C2C-5DE5-4284-8B42-92A2786D1A40}" type="slidenum">
              <a:rPr lang="en-GB"/>
              <a:pPr/>
              <a:t>18</a:t>
            </a:fld>
            <a:endParaRPr lang="en-GB"/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524000"/>
            <a:ext cx="508635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8077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Fig 4.18	Comparison of state space searched using heuristic search with space searched by 	breadth-first search. The proportion of the graph searched heuristically is shaded. 	The optimal search selection is in bold. Heuristic used is f(n) = g(n) + h(n) where	h(n) is tiles out of place.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5B31-0223-42D1-977D-CD764D883E5D}" type="slidenum">
              <a:rPr lang="en-GB"/>
              <a:pPr/>
              <a:t>19</a:t>
            </a:fld>
            <a:endParaRPr lang="en-GB"/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295400"/>
            <a:ext cx="50768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3400" y="381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4.19	State space for a variant of nim. Each state partitions the seven 	matches into one or more piles.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EA1E-E0AE-4191-81E3-F1883F1F1B59}" type="slidenum">
              <a:rPr lang="en-GB"/>
              <a:pPr/>
              <a:t>2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9188" y="1166813"/>
            <a:ext cx="6905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	First three levels of the tic-tac-toe state space reduced by symmetry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73AE-F356-4A9E-94A6-7C2B27560099}" type="slidenum">
              <a:rPr lang="en-GB"/>
              <a:pPr/>
              <a:t>20</a:t>
            </a:fld>
            <a:endParaRPr lang="en-GB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219200"/>
            <a:ext cx="60388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2000" y="3048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4.20	Exhaustive minimax for the game of nim. Bold lines indicate 	forced win for MAX. Each node is marked with its derived value 	(0 or 1) under minimax.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77D8-132B-4CCC-8D1C-E5357EBC2FDB}" type="slidenum">
              <a:rPr lang="en-GB"/>
              <a:pPr/>
              <a:t>21</a:t>
            </a:fld>
            <a:endParaRPr lang="en-GB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05000"/>
            <a:ext cx="6405563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4.21	Minimax to a hypothetical state space. Leafstates show heuristic 	values; internal states show backed-up values.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8EFC-3E55-4472-BF4C-C87F1BAD7B20}" type="slidenum">
              <a:rPr lang="en-GB"/>
              <a:pPr/>
              <a:t>22</a:t>
            </a:fld>
            <a:endParaRPr lang="en-GB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914400"/>
            <a:ext cx="45720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4.22	Heuristic measuring conflict applied to states of tic-tac-toe.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E2E1-BDB9-46A1-8529-0844E864540F}" type="slidenum">
              <a:rPr lang="en-GB"/>
              <a:pPr/>
              <a:t>23</a:t>
            </a:fld>
            <a:endParaRPr lang="en-GB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92263"/>
            <a:ext cx="7391400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4.23	Two-ply minimax applied to the opening move of tic-tac-toe, from 	Nilsson (1971).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24A-3281-4A60-94A6-9D3F9CC1778D}" type="slidenum">
              <a:rPr lang="en-GB"/>
              <a:pPr/>
              <a:t>24</a:t>
            </a:fld>
            <a:endParaRPr lang="en-GB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219200"/>
            <a:ext cx="67341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4.24	Two ply minimax, and one of two possible MAX second moves, 	from Nilsson (1971).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C28E-3ED0-47CC-BA0C-F3F8D6A5C01A}" type="slidenum">
              <a:rPr lang="en-GB"/>
              <a:pPr/>
              <a:t>25</a:t>
            </a:fld>
            <a:endParaRPr lang="en-GB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143000"/>
            <a:ext cx="6862763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33400" y="3810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4.25	Two-ply minimax applied to X’s move near the end of the game, 	from Nilsson (1971).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98AE-8AEE-4121-88E9-8FA30E2F8E69}" type="slidenum">
              <a:rPr lang="en-GB"/>
              <a:pPr/>
              <a:t>26</a:t>
            </a:fld>
            <a:endParaRPr lang="en-GB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219200"/>
            <a:ext cx="5757863" cy="496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4.26	Alpha-beta pruning applied to state space of Fig 4.21. States without 	numbers are not evaluated.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EA58-D0CC-4EA8-8CC0-642D6575995D}" type="slidenum">
              <a:rPr lang="en-GB"/>
              <a:pPr/>
              <a:t>27</a:t>
            </a:fld>
            <a:endParaRPr lang="en-GB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Luger: Artificial Intelligence, 5</a:t>
            </a:r>
            <a:r>
              <a:rPr lang="en-GB" sz="1200" baseline="30000"/>
              <a:t>th</a:t>
            </a:r>
            <a:r>
              <a:rPr lang="en-GB" sz="1200"/>
              <a:t> edition. © Pearson Education Limited, 2005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0"/>
            <a:ext cx="77724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4.27	Number of nodes generated as a function of branching factor, 	B, for various lengths, L, of solution paths. The relating 	equation is </a:t>
            </a:r>
            <a:r>
              <a:rPr lang="en-GB" sz="2000">
                <a:cs typeface="Times New Roman" pitchFamily="18" charset="0"/>
              </a:rPr>
              <a:t>T = B(B</a:t>
            </a:r>
            <a:r>
              <a:rPr lang="en-GB" sz="2000" baseline="30000">
                <a:cs typeface="Times New Roman" pitchFamily="18" charset="0"/>
              </a:rPr>
              <a:t>L </a:t>
            </a:r>
            <a:r>
              <a:rPr lang="en-GB" sz="2000">
                <a:cs typeface="Times New Roman" pitchFamily="18" charset="0"/>
              </a:rPr>
              <a:t>– 1)/(B – 1)</a:t>
            </a:r>
            <a:r>
              <a:rPr lang="en-GB" sz="2000"/>
              <a:t>, adapted from Nilsson (1980).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6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7200-5445-4443-8816-FD7E4DA52CE3}" type="slidenum">
              <a:rPr lang="en-GB"/>
              <a:pPr/>
              <a:t>28</a:t>
            </a:fld>
            <a:endParaRPr lang="en-GB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600200"/>
            <a:ext cx="60674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769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4.28	Informal plot of cost of searching and cost of computing 	heuristic evaluation against informedness of heuristic, adapted 	from Nilsson (1980). 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23D-1784-4962-8B1E-EE1531F28B51}" type="slidenum">
              <a:rPr lang="en-GB"/>
              <a:pPr/>
              <a:t>29</a:t>
            </a:fld>
            <a:endParaRPr lang="en-GB"/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819400"/>
            <a:ext cx="5695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4.29	The sliding block puzzle.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7729-D0A1-4EA3-9952-7BC8F4F0B176}" type="slidenum">
              <a:rPr lang="en-GB"/>
              <a:pPr/>
              <a:t>3</a:t>
            </a:fld>
            <a:endParaRPr lang="en-GB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7153275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4.2	The “most wins” heuristic applied to the first children in tic-tac-toe.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CB09-C65D-415B-80BA-6D29431BDD82}" type="slidenum">
              <a:rPr lang="en-GB"/>
              <a:pPr/>
              <a:t>30</a:t>
            </a:fld>
            <a:endParaRPr lang="en-GB"/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1600200"/>
            <a:ext cx="40005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4.30.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4130-6728-46E3-9881-1242BA83A19C}" type="slidenum">
              <a:rPr lang="en-GB"/>
              <a:pPr/>
              <a:t>31</a:t>
            </a:fld>
            <a:endParaRPr lang="en-GB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185863"/>
            <a:ext cx="3810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4.31.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E678-506F-49CF-A37D-1C03ACE2F0E9}" type="slidenum">
              <a:rPr lang="en-GB"/>
              <a:pPr/>
              <a:t>4</a:t>
            </a:fld>
            <a:endParaRPr lang="en-GB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914400"/>
            <a:ext cx="5329238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4.3	Heuristically reduced state space for tic-tac-toe.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0827-82D9-4E4C-85A7-C2FA4334AA7C}" type="slidenum">
              <a:rPr lang="en-GB"/>
              <a:pPr/>
              <a:t>5</a:t>
            </a:fld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524000"/>
            <a:ext cx="493395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4.4	The local maximum problem for hill-climbing with 3-level look 	ahead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25F-21C7-4CA6-B7F4-4AC44A04A756}" type="slidenum">
              <a:rPr lang="en-GB"/>
              <a:pPr/>
              <a:t>6</a:t>
            </a:fld>
            <a:endParaRPr lang="en-GB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588645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0400-D581-48C1-9E68-90B894D307B7}" type="slidenum">
              <a:rPr lang="en-GB"/>
              <a:pPr/>
              <a:t>7</a:t>
            </a:fld>
            <a:endParaRPr lang="en-GB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38" y="1428750"/>
            <a:ext cx="4810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4.10	Heuristic search of a hypothetical state space.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2582-265C-4B08-B2E1-758A3E7A22CA}" type="slidenum">
              <a:rPr lang="en-GB"/>
              <a:pPr/>
              <a:t>8</a:t>
            </a:fld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22463"/>
            <a:ext cx="8534400" cy="3013075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50800"/>
            <a:ext cx="906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/>
              <a:t>A trace of the execution of best_first_search for Figure 4.4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AI Classnotes #5, John Shieh, 2012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9CFC-A1DD-4F4A-9CD3-B42C50494E0E}" type="slidenum">
              <a:rPr lang="en-GB"/>
              <a:pPr/>
              <a:t>9</a:t>
            </a:fld>
            <a:endParaRPr lang="en-GB"/>
          </a:p>
        </p:txBody>
      </p:sp>
      <p:sp>
        <p:nvSpPr>
          <p:cNvPr id="27650" name="Text Box 1026"/>
          <p:cNvSpPr txBox="1">
            <a:spLocks noChangeArrowheads="1"/>
          </p:cNvSpPr>
          <p:nvPr/>
        </p:nvSpPr>
        <p:spPr bwMode="auto">
          <a:xfrm>
            <a:off x="3200400" y="657225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27651" name="Picture 1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143000"/>
            <a:ext cx="56578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2" name="Text Box 1028"/>
          <p:cNvSpPr txBox="1">
            <a:spLocks noChangeArrowheads="1"/>
          </p:cNvSpPr>
          <p:nvPr/>
        </p:nvSpPr>
        <p:spPr bwMode="auto">
          <a:xfrm>
            <a:off x="5334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Fig 4.11	Heuristic search of a hypothetical state space with open and closed 	states highlighted.</a:t>
            </a:r>
          </a:p>
        </p:txBody>
      </p:sp>
      <p:sp>
        <p:nvSpPr>
          <p:cNvPr id="27653" name="Text Box 1029"/>
          <p:cNvSpPr txBox="1">
            <a:spLocks noChangeArrowheads="1"/>
          </p:cNvSpPr>
          <p:nvPr/>
        </p:nvSpPr>
        <p:spPr bwMode="auto">
          <a:xfrm>
            <a:off x="8382000" y="65833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461</Words>
  <Application>Microsoft PowerPoint</Application>
  <PresentationFormat>On-screen Show (4:3)</PresentationFormat>
  <Paragraphs>140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Times New Roman</vt:lpstr>
      <vt:lpstr>Arial Unicode MS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Pearson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Pearson Shared Services</dc:creator>
  <cp:lastModifiedBy>shunen</cp:lastModifiedBy>
  <cp:revision>35</cp:revision>
  <dcterms:created xsi:type="dcterms:W3CDTF">2005-01-13T16:10:47Z</dcterms:created>
  <dcterms:modified xsi:type="dcterms:W3CDTF">2012-02-29T15:09:20Z</dcterms:modified>
</cp:coreProperties>
</file>