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71" r:id="rId2"/>
    <p:sldId id="378" r:id="rId3"/>
    <p:sldId id="379" r:id="rId4"/>
    <p:sldId id="380" r:id="rId5"/>
    <p:sldId id="382" r:id="rId6"/>
    <p:sldId id="383" r:id="rId7"/>
    <p:sldId id="429" r:id="rId8"/>
    <p:sldId id="428" r:id="rId9"/>
    <p:sldId id="430" r:id="rId10"/>
    <p:sldId id="431" r:id="rId11"/>
    <p:sldId id="381" r:id="rId12"/>
    <p:sldId id="452" r:id="rId13"/>
    <p:sldId id="392" r:id="rId14"/>
    <p:sldId id="411" r:id="rId15"/>
    <p:sldId id="404" r:id="rId16"/>
    <p:sldId id="409" r:id="rId17"/>
    <p:sldId id="432" r:id="rId18"/>
    <p:sldId id="433" r:id="rId19"/>
    <p:sldId id="434" r:id="rId20"/>
    <p:sldId id="435" r:id="rId21"/>
    <p:sldId id="436" r:id="rId22"/>
    <p:sldId id="418" r:id="rId23"/>
    <p:sldId id="413" r:id="rId24"/>
    <p:sldId id="438" r:id="rId25"/>
    <p:sldId id="437" r:id="rId26"/>
    <p:sldId id="441" r:id="rId27"/>
    <p:sldId id="442" r:id="rId28"/>
    <p:sldId id="439" r:id="rId29"/>
    <p:sldId id="443" r:id="rId30"/>
    <p:sldId id="444" r:id="rId31"/>
    <p:sldId id="445" r:id="rId32"/>
    <p:sldId id="446" r:id="rId33"/>
    <p:sldId id="440" r:id="rId34"/>
    <p:sldId id="447" r:id="rId35"/>
    <p:sldId id="448" r:id="rId36"/>
    <p:sldId id="449" r:id="rId37"/>
    <p:sldId id="450" r:id="rId38"/>
    <p:sldId id="451" r:id="rId39"/>
    <p:sldId id="453" r:id="rId40"/>
    <p:sldId id="377" r:id="rId41"/>
  </p:sldIdLst>
  <p:sldSz cx="9144000" cy="5143500" type="screen16x9"/>
  <p:notesSz cx="6858000" cy="9144000"/>
  <p:custDataLst>
    <p:tags r:id="rId44"/>
  </p:custDataLst>
  <p:defaultTextStyle>
    <a:defPPr>
      <a:defRPr lang="en-US"/>
    </a:defPPr>
    <a:lvl1pPr algn="r" rtl="0" fontAlgn="base">
      <a:spcBef>
        <a:spcPct val="0"/>
      </a:spcBef>
      <a:spcAft>
        <a:spcPct val="0"/>
      </a:spcAft>
      <a:defRPr kumimoji="1" sz="2400" kern="1200">
        <a:solidFill>
          <a:schemeClr val="tx1"/>
        </a:solidFill>
        <a:latin typeface="Verdana" pitchFamily="48" charset="0"/>
        <a:ea typeface="+mn-ea"/>
        <a:cs typeface="+mn-cs"/>
      </a:defRPr>
    </a:lvl1pPr>
    <a:lvl2pPr marL="457200" algn="r" rtl="0" fontAlgn="base">
      <a:spcBef>
        <a:spcPct val="0"/>
      </a:spcBef>
      <a:spcAft>
        <a:spcPct val="0"/>
      </a:spcAft>
      <a:defRPr kumimoji="1" sz="2400" kern="1200">
        <a:solidFill>
          <a:schemeClr val="tx1"/>
        </a:solidFill>
        <a:latin typeface="Verdana" pitchFamily="48" charset="0"/>
        <a:ea typeface="+mn-ea"/>
        <a:cs typeface="+mn-cs"/>
      </a:defRPr>
    </a:lvl2pPr>
    <a:lvl3pPr marL="914400" algn="r" rtl="0" fontAlgn="base">
      <a:spcBef>
        <a:spcPct val="0"/>
      </a:spcBef>
      <a:spcAft>
        <a:spcPct val="0"/>
      </a:spcAft>
      <a:defRPr kumimoji="1" sz="2400" kern="1200">
        <a:solidFill>
          <a:schemeClr val="tx1"/>
        </a:solidFill>
        <a:latin typeface="Verdana" pitchFamily="48" charset="0"/>
        <a:ea typeface="+mn-ea"/>
        <a:cs typeface="+mn-cs"/>
      </a:defRPr>
    </a:lvl3pPr>
    <a:lvl4pPr marL="1371600" algn="r" rtl="0" fontAlgn="base">
      <a:spcBef>
        <a:spcPct val="0"/>
      </a:spcBef>
      <a:spcAft>
        <a:spcPct val="0"/>
      </a:spcAft>
      <a:defRPr kumimoji="1" sz="2400" kern="1200">
        <a:solidFill>
          <a:schemeClr val="tx1"/>
        </a:solidFill>
        <a:latin typeface="Verdana" pitchFamily="48" charset="0"/>
        <a:ea typeface="+mn-ea"/>
        <a:cs typeface="+mn-cs"/>
      </a:defRPr>
    </a:lvl4pPr>
    <a:lvl5pPr marL="1828800" algn="r" rtl="0" fontAlgn="base">
      <a:spcBef>
        <a:spcPct val="0"/>
      </a:spcBef>
      <a:spcAft>
        <a:spcPct val="0"/>
      </a:spcAft>
      <a:defRPr kumimoji="1" sz="2400" kern="1200">
        <a:solidFill>
          <a:schemeClr val="tx1"/>
        </a:solidFill>
        <a:latin typeface="Verdana" pitchFamily="48" charset="0"/>
        <a:ea typeface="+mn-ea"/>
        <a:cs typeface="+mn-cs"/>
      </a:defRPr>
    </a:lvl5pPr>
    <a:lvl6pPr marL="2286000" algn="l" defTabSz="457200" rtl="0" eaLnBrk="1" latinLnBrk="0" hangingPunct="1">
      <a:defRPr kumimoji="1" sz="2400" kern="1200">
        <a:solidFill>
          <a:schemeClr val="tx1"/>
        </a:solidFill>
        <a:latin typeface="Verdana" pitchFamily="48" charset="0"/>
        <a:ea typeface="+mn-ea"/>
        <a:cs typeface="+mn-cs"/>
      </a:defRPr>
    </a:lvl6pPr>
    <a:lvl7pPr marL="2743200" algn="l" defTabSz="457200" rtl="0" eaLnBrk="1" latinLnBrk="0" hangingPunct="1">
      <a:defRPr kumimoji="1" sz="2400" kern="1200">
        <a:solidFill>
          <a:schemeClr val="tx1"/>
        </a:solidFill>
        <a:latin typeface="Verdana" pitchFamily="48" charset="0"/>
        <a:ea typeface="+mn-ea"/>
        <a:cs typeface="+mn-cs"/>
      </a:defRPr>
    </a:lvl7pPr>
    <a:lvl8pPr marL="3200400" algn="l" defTabSz="457200" rtl="0" eaLnBrk="1" latinLnBrk="0" hangingPunct="1">
      <a:defRPr kumimoji="1" sz="2400" kern="1200">
        <a:solidFill>
          <a:schemeClr val="tx1"/>
        </a:solidFill>
        <a:latin typeface="Verdana" pitchFamily="48" charset="0"/>
        <a:ea typeface="+mn-ea"/>
        <a:cs typeface="+mn-cs"/>
      </a:defRPr>
    </a:lvl8pPr>
    <a:lvl9pPr marL="3657600" algn="l" defTabSz="457200" rtl="0" eaLnBrk="1" latinLnBrk="0" hangingPunct="1">
      <a:defRPr kumimoji="1" sz="2400" kern="1200">
        <a:solidFill>
          <a:schemeClr val="tx1"/>
        </a:solidFill>
        <a:latin typeface="Verdana" pitchFamily="4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7BA0"/>
    <a:srgbClr val="6FA8DC"/>
    <a:srgbClr val="996633"/>
    <a:srgbClr val="F1C232"/>
    <a:srgbClr val="FFCC00"/>
    <a:srgbClr val="CC6600"/>
    <a:srgbClr val="993300"/>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4187" autoAdjust="0"/>
  </p:normalViewPr>
  <p:slideViewPr>
    <p:cSldViewPr>
      <p:cViewPr varScale="1">
        <p:scale>
          <a:sx n="126" d="100"/>
          <a:sy n="126" d="100"/>
        </p:scale>
        <p:origin x="1152"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45" charset="0"/>
              </a:defRPr>
            </a:lvl1pPr>
          </a:lstStyle>
          <a:p>
            <a:pPr>
              <a:defRPr/>
            </a:pPr>
            <a:fld id="{B5B8EDBE-E71A-4485-AEB1-C3F3E4558C7C}" type="slidenum">
              <a:rPr lang="en-US"/>
              <a:pPr>
                <a:defRPr/>
              </a:pPr>
              <a:t>‹#›</a:t>
            </a:fld>
            <a:endParaRPr lang="en-US"/>
          </a:p>
        </p:txBody>
      </p:sp>
    </p:spTree>
    <p:extLst>
      <p:ext uri="{BB962C8B-B14F-4D97-AF65-F5344CB8AC3E}">
        <p14:creationId xmlns:p14="http://schemas.microsoft.com/office/powerpoint/2010/main" val="8631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8195"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atin typeface="Verdana" pitchFamily="45" charset="0"/>
              </a:defRPr>
            </a:lvl1pPr>
          </a:lstStyle>
          <a:p>
            <a:pPr>
              <a:defRPr/>
            </a:pPr>
            <a:fld id="{1A971900-241C-4E4A-BC3F-064FFF1686E9}" type="slidenum">
              <a:rPr lang="en-US"/>
              <a:pPr>
                <a:defRPr/>
              </a:pPr>
              <a:t>‹#›</a:t>
            </a:fld>
            <a:endParaRPr lang="en-US"/>
          </a:p>
        </p:txBody>
      </p:sp>
    </p:spTree>
    <p:extLst>
      <p:ext uri="{BB962C8B-B14F-4D97-AF65-F5344CB8AC3E}">
        <p14:creationId xmlns:p14="http://schemas.microsoft.com/office/powerpoint/2010/main" val="283907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a:t>
            </a:fld>
            <a:endParaRPr lang="en-US"/>
          </a:p>
        </p:txBody>
      </p:sp>
    </p:spTree>
    <p:extLst>
      <p:ext uri="{BB962C8B-B14F-4D97-AF65-F5344CB8AC3E}">
        <p14:creationId xmlns:p14="http://schemas.microsoft.com/office/powerpoint/2010/main" val="323972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40</a:t>
            </a:fld>
            <a:endParaRPr lang="en-US"/>
          </a:p>
        </p:txBody>
      </p:sp>
    </p:spTree>
    <p:extLst>
      <p:ext uri="{BB962C8B-B14F-4D97-AF65-F5344CB8AC3E}">
        <p14:creationId xmlns:p14="http://schemas.microsoft.com/office/powerpoint/2010/main" val="33980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077200" cy="781050"/>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indent="-27432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71" r:id="rId1"/>
    <p:sldLayoutId id="2147483672" r:id="rId2"/>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0" indent="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gif"/><Relationship Id="rId12"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tarcraftaicompetition.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rxiv.org/abs/1708.0213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tx1"/>
          </a:fgClr>
          <a:bgClr>
            <a:schemeClr val="accent3">
              <a:lumMod val="60000"/>
              <a:lumOff val="4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40773"/>
            <a:ext cx="8305800" cy="3200400"/>
          </a:xfrm>
          <a:prstGeom prst="rect">
            <a:avLst/>
          </a:prstGeom>
        </p:spPr>
        <p:txBody>
          <a:bodyPr/>
          <a:lstStyle/>
          <a:p>
            <a:r>
              <a:rPr lang="en-US" dirty="0"/>
              <a:t>2018 Starcraft AI Competition</a:t>
            </a:r>
            <a:br>
              <a:rPr lang="en-US" dirty="0"/>
            </a:br>
            <a:br>
              <a:rPr lang="en-US" dirty="0"/>
            </a:br>
            <a:br>
              <a:rPr lang="en-US" dirty="0"/>
            </a:br>
            <a:r>
              <a:rPr lang="en-US" sz="2800" dirty="0"/>
              <a:t>Report and Results </a:t>
            </a:r>
            <a:br>
              <a:rPr lang="en-US" dirty="0"/>
            </a:br>
            <a:br>
              <a:rPr lang="en-US" dirty="0"/>
            </a:br>
            <a:r>
              <a:rPr lang="en-US" sz="2400" b="1" dirty="0"/>
              <a:t>David Churchill, Richard Kelly</a:t>
            </a:r>
            <a:br>
              <a:rPr lang="en-US" sz="2400" dirty="0"/>
            </a:br>
            <a:br>
              <a:rPr lang="en-US" sz="2400" dirty="0"/>
            </a:br>
            <a:br>
              <a:rPr lang="en-US" sz="2400" dirty="0"/>
            </a:br>
            <a:r>
              <a:rPr lang="en-US" sz="2400" dirty="0"/>
              <a:t>Memorial University of Newfoundland</a:t>
            </a:r>
            <a:br>
              <a:rPr lang="en-US" sz="2400" dirty="0"/>
            </a:br>
            <a:br>
              <a:rPr lang="en-US" sz="2400" dirty="0"/>
            </a:br>
            <a:endParaRPr lang="en-US" sz="2400" dirty="0"/>
          </a:p>
        </p:txBody>
      </p:sp>
      <p:pic>
        <p:nvPicPr>
          <p:cNvPr id="1026" name="Picture 2" descr="http://www.aiide.org/_/rsrc/1358048495338/config/customLogo.gif?revis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41173"/>
            <a:ext cx="223024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4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F91AFF-BAE1-4F15-AE75-9500C66C5A55}"/>
              </a:ext>
            </a:extLst>
          </p:cNvPr>
          <p:cNvGraphicFramePr>
            <a:graphicFrameLocks noGrp="1"/>
          </p:cNvGraphicFramePr>
          <p:nvPr>
            <p:extLst>
              <p:ext uri="{D42A27DB-BD31-4B8C-83A1-F6EECF244321}">
                <p14:modId xmlns:p14="http://schemas.microsoft.com/office/powerpoint/2010/main" val="3755973293"/>
              </p:ext>
            </p:extLst>
          </p:nvPr>
        </p:nvGraphicFramePr>
        <p:xfrm>
          <a:off x="114299" y="514350"/>
          <a:ext cx="8915401" cy="4501401"/>
        </p:xfrm>
        <a:graphic>
          <a:graphicData uri="http://schemas.openxmlformats.org/drawingml/2006/table">
            <a:tbl>
              <a:tblPr/>
              <a:tblGrid>
                <a:gridCol w="266701">
                  <a:extLst>
                    <a:ext uri="{9D8B030D-6E8A-4147-A177-3AD203B41FA5}">
                      <a16:colId xmlns:a16="http://schemas.microsoft.com/office/drawing/2014/main" val="515986730"/>
                    </a:ext>
                  </a:extLst>
                </a:gridCol>
                <a:gridCol w="1676400">
                  <a:extLst>
                    <a:ext uri="{9D8B030D-6E8A-4147-A177-3AD203B41FA5}">
                      <a16:colId xmlns:a16="http://schemas.microsoft.com/office/drawing/2014/main" val="3774131164"/>
                    </a:ext>
                  </a:extLst>
                </a:gridCol>
                <a:gridCol w="1880167">
                  <a:extLst>
                    <a:ext uri="{9D8B030D-6E8A-4147-A177-3AD203B41FA5}">
                      <a16:colId xmlns:a16="http://schemas.microsoft.com/office/drawing/2014/main" val="2396984766"/>
                    </a:ext>
                  </a:extLst>
                </a:gridCol>
                <a:gridCol w="1943988">
                  <a:extLst>
                    <a:ext uri="{9D8B030D-6E8A-4147-A177-3AD203B41FA5}">
                      <a16:colId xmlns:a16="http://schemas.microsoft.com/office/drawing/2014/main" val="1618528483"/>
                    </a:ext>
                  </a:extLst>
                </a:gridCol>
                <a:gridCol w="624426">
                  <a:extLst>
                    <a:ext uri="{9D8B030D-6E8A-4147-A177-3AD203B41FA5}">
                      <a16:colId xmlns:a16="http://schemas.microsoft.com/office/drawing/2014/main" val="3462643003"/>
                    </a:ext>
                  </a:extLst>
                </a:gridCol>
                <a:gridCol w="529025">
                  <a:extLst>
                    <a:ext uri="{9D8B030D-6E8A-4147-A177-3AD203B41FA5}">
                      <a16:colId xmlns:a16="http://schemas.microsoft.com/office/drawing/2014/main" val="1286994064"/>
                    </a:ext>
                  </a:extLst>
                </a:gridCol>
                <a:gridCol w="737166">
                  <a:extLst>
                    <a:ext uri="{9D8B030D-6E8A-4147-A177-3AD203B41FA5}">
                      <a16:colId xmlns:a16="http://schemas.microsoft.com/office/drawing/2014/main" val="3634033013"/>
                    </a:ext>
                  </a:extLst>
                </a:gridCol>
                <a:gridCol w="1257528">
                  <a:extLst>
                    <a:ext uri="{9D8B030D-6E8A-4147-A177-3AD203B41FA5}">
                      <a16:colId xmlns:a16="http://schemas.microsoft.com/office/drawing/2014/main" val="3043599875"/>
                    </a:ext>
                  </a:extLst>
                </a:gridCol>
              </a:tblGrid>
              <a:tr h="206232">
                <a:tc>
                  <a:txBody>
                    <a:bodyPr/>
                    <a:lstStyle/>
                    <a:p>
                      <a:pPr algn="ctr" rtl="0" fontAlgn="b"/>
                      <a:endParaRPr lang="en-CA" sz="1000" b="1" dirty="0">
                        <a:solidFill>
                          <a:srgbClr val="000000"/>
                        </a:solidFill>
                        <a:effectLst/>
                      </a:endParaRP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dirty="0">
                          <a:solidFill>
                            <a:srgbClr val="000000"/>
                          </a:solidFill>
                          <a:effectLst/>
                        </a:rPr>
                        <a:t>Bot Name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a:solidFill>
                            <a:srgbClr val="000000"/>
                          </a:solidFill>
                          <a:effectLst/>
                        </a:rPr>
                        <a:t>Author Name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a:solidFill>
                            <a:srgbClr val="000000"/>
                          </a:solidFill>
                          <a:effectLst/>
                        </a:rPr>
                        <a:t>Affiliation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a:solidFill>
                            <a:srgbClr val="000000"/>
                          </a:solidFill>
                          <a:effectLst/>
                        </a:rPr>
                        <a:t>Race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a:solidFill>
                            <a:srgbClr val="000000"/>
                          </a:solidFill>
                          <a:effectLst/>
                        </a:rPr>
                        <a:t>BWAPI</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a:solidFill>
                            <a:srgbClr val="000000"/>
                          </a:solidFill>
                          <a:effectLst/>
                        </a:rPr>
                        <a:t>Type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b="1">
                          <a:solidFill>
                            <a:srgbClr val="000000"/>
                          </a:solidFill>
                          <a:effectLst/>
                        </a:rPr>
                        <a:t>Status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36577684"/>
                  </a:ext>
                </a:extLst>
              </a:tr>
              <a:tr h="159123">
                <a:tc>
                  <a:txBody>
                    <a:bodyPr/>
                    <a:lstStyle/>
                    <a:p>
                      <a:pPr algn="ctr" rtl="0" fontAlgn="b"/>
                      <a:r>
                        <a:rPr lang="en-CA" sz="1000" dirty="0">
                          <a:solidFill>
                            <a:srgbClr val="000000"/>
                          </a:solidFill>
                          <a:effectLst/>
                        </a:rPr>
                        <a:t>1</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BlueBlueSky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Pengfei Hou</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781881705"/>
                  </a:ext>
                </a:extLst>
              </a:tr>
              <a:tr h="159123">
                <a:tc>
                  <a:txBody>
                    <a:bodyPr/>
                    <a:lstStyle/>
                    <a:p>
                      <a:pPr algn="ctr" rtl="0" fontAlgn="b"/>
                      <a:r>
                        <a:rPr lang="en-CA" sz="1000" dirty="0">
                          <a:solidFill>
                            <a:srgbClr val="000000"/>
                          </a:solidFill>
                          <a:effectLst/>
                        </a:rPr>
                        <a:t>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CDBot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Seevan Yang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841220695"/>
                  </a:ext>
                </a:extLst>
              </a:tr>
              <a:tr h="161322">
                <a:tc>
                  <a:txBody>
                    <a:bodyPr/>
                    <a:lstStyle/>
                    <a:p>
                      <a:pPr algn="ctr" rtl="0" fontAlgn="b"/>
                      <a:r>
                        <a:rPr lang="en-CA" sz="1000" dirty="0">
                          <a:solidFill>
                            <a:srgbClr val="000000"/>
                          </a:solidFill>
                          <a:effectLst/>
                        </a:rPr>
                        <a:t>3</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CherryPi</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dirty="0">
                          <a:solidFill>
                            <a:srgbClr val="000000"/>
                          </a:solidFill>
                          <a:effectLst/>
                        </a:rPr>
                        <a:t>Gabriel </a:t>
                      </a:r>
                      <a:r>
                        <a:rPr lang="en-CA" sz="1000" dirty="0" err="1">
                          <a:solidFill>
                            <a:srgbClr val="000000"/>
                          </a:solidFill>
                          <a:effectLst/>
                        </a:rPr>
                        <a:t>Synnaeve</a:t>
                      </a:r>
                      <a:r>
                        <a:rPr lang="en-CA" sz="1000" dirty="0">
                          <a:solidFill>
                            <a:srgbClr val="000000"/>
                          </a:solidFill>
                          <a:effectLst/>
                        </a:rPr>
                        <a:t> + Team</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Facebook AI Research</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proxy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943414893"/>
                  </a:ext>
                </a:extLst>
              </a:tr>
              <a:tr h="159123">
                <a:tc>
                  <a:txBody>
                    <a:bodyPr/>
                    <a:lstStyle/>
                    <a:p>
                      <a:pPr algn="ctr" rtl="0" fontAlgn="b"/>
                      <a:r>
                        <a:rPr lang="en-CA" sz="1000" dirty="0">
                          <a:solidFill>
                            <a:srgbClr val="000000"/>
                          </a:solidFill>
                          <a:effectLst/>
                        </a:rPr>
                        <a:t>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CSE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Wei Guo</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669328273"/>
                  </a:ext>
                </a:extLst>
              </a:tr>
              <a:tr h="159123">
                <a:tc>
                  <a:txBody>
                    <a:bodyPr/>
                    <a:lstStyle/>
                    <a:p>
                      <a:pPr algn="ctr" rtl="0" fontAlgn="b"/>
                      <a:r>
                        <a:rPr lang="en-CA" sz="1000" dirty="0">
                          <a:solidFill>
                            <a:srgbClr val="000000"/>
                          </a:solidFill>
                          <a:effectLst/>
                        </a:rPr>
                        <a:t>5</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CUNYBot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Bryan Weber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CSI-CUNY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2703882689"/>
                  </a:ext>
                </a:extLst>
              </a:tr>
              <a:tr h="159123">
                <a:tc>
                  <a:txBody>
                    <a:bodyPr/>
                    <a:lstStyle/>
                    <a:p>
                      <a:pPr algn="ctr" rtl="0" fontAlgn="b"/>
                      <a:r>
                        <a:rPr lang="en-CA" sz="1000" dirty="0">
                          <a:solidFill>
                            <a:srgbClr val="000000"/>
                          </a:solidFill>
                          <a:effectLst/>
                        </a:rPr>
                        <a:t>6</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DaQin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Lion Gis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100781997"/>
                  </a:ext>
                </a:extLst>
              </a:tr>
              <a:tr h="159123">
                <a:tc>
                  <a:txBody>
                    <a:bodyPr/>
                    <a:lstStyle/>
                    <a:p>
                      <a:pPr algn="ctr" rtl="0" fontAlgn="b"/>
                      <a:r>
                        <a:rPr lang="en-CA" sz="1000" dirty="0">
                          <a:solidFill>
                            <a:srgbClr val="000000"/>
                          </a:solidFill>
                          <a:effectLst/>
                        </a:rPr>
                        <a:t>7</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Ecgberht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Francisco Javier Sacido</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Univ. Carlos III Madrid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Terran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6FA8DC"/>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Java</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88783347"/>
                  </a:ext>
                </a:extLst>
              </a:tr>
              <a:tr h="159123">
                <a:tc>
                  <a:txBody>
                    <a:bodyPr/>
                    <a:lstStyle/>
                    <a:p>
                      <a:pPr algn="ctr" rtl="0" fontAlgn="b"/>
                      <a:r>
                        <a:rPr lang="en-CA" sz="1000" dirty="0">
                          <a:solidFill>
                            <a:srgbClr val="000000"/>
                          </a:solidFill>
                          <a:effectLst/>
                        </a:rPr>
                        <a:t>8</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Hellbot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James Hellman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Falmouth University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3.7.4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client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693885815"/>
                  </a:ext>
                </a:extLst>
              </a:tr>
              <a:tr h="159123">
                <a:tc>
                  <a:txBody>
                    <a:bodyPr/>
                    <a:lstStyle/>
                    <a:p>
                      <a:pPr algn="ctr" rtl="0" fontAlgn="b"/>
                      <a:r>
                        <a:rPr lang="en-CA" sz="1000" dirty="0">
                          <a:solidFill>
                            <a:srgbClr val="000000"/>
                          </a:solidFill>
                          <a:effectLst/>
                        </a:rPr>
                        <a:t>9</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KillAll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Zhentao Tang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458216188"/>
                  </a:ext>
                </a:extLst>
              </a:tr>
              <a:tr h="159123">
                <a:tc>
                  <a:txBody>
                    <a:bodyPr/>
                    <a:lstStyle/>
                    <a:p>
                      <a:pPr algn="ctr" rtl="0" fontAlgn="b"/>
                      <a:r>
                        <a:rPr lang="en-CA" sz="1000" dirty="0">
                          <a:solidFill>
                            <a:srgbClr val="000000"/>
                          </a:solidFill>
                          <a:effectLst/>
                        </a:rPr>
                        <a:t>10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ISAMind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Fang Gao</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2414898013"/>
                  </a:ext>
                </a:extLst>
              </a:tr>
              <a:tr h="159123">
                <a:tc>
                  <a:txBody>
                    <a:bodyPr/>
                    <a:lstStyle/>
                    <a:p>
                      <a:pPr algn="ctr" rtl="0" fontAlgn="b"/>
                      <a:r>
                        <a:rPr lang="en-CA" sz="1000" dirty="0">
                          <a:solidFill>
                            <a:srgbClr val="000000"/>
                          </a:solidFill>
                          <a:effectLst/>
                        </a:rPr>
                        <a:t>11</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LastOrder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Sijia Xu</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Bilibili</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dll+proxy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043700143"/>
                  </a:ext>
                </a:extLst>
              </a:tr>
              <a:tr h="97536">
                <a:tc>
                  <a:txBody>
                    <a:bodyPr/>
                    <a:lstStyle/>
                    <a:p>
                      <a:pPr algn="ctr" rtl="0" fontAlgn="b"/>
                      <a:r>
                        <a:rPr lang="en-CA" sz="1000" dirty="0">
                          <a:solidFill>
                            <a:srgbClr val="000000"/>
                          </a:solidFill>
                          <a:effectLst/>
                        </a:rPr>
                        <a:t>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Locutus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dirty="0">
                          <a:solidFill>
                            <a:srgbClr val="000000"/>
                          </a:solidFill>
                          <a:effectLst/>
                        </a:rPr>
                        <a:t>Bruce Nielsen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292981263"/>
                  </a:ext>
                </a:extLst>
              </a:tr>
              <a:tr h="159123">
                <a:tc>
                  <a:txBody>
                    <a:bodyPr/>
                    <a:lstStyle/>
                    <a:p>
                      <a:pPr algn="ctr" rtl="0" fontAlgn="b"/>
                      <a:r>
                        <a:rPr lang="en-CA" sz="1000" dirty="0">
                          <a:solidFill>
                            <a:srgbClr val="000000"/>
                          </a:solidFill>
                          <a:effectLst/>
                        </a:rPr>
                        <a:t>13</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McRave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Christian McCrave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2423554914"/>
                  </a:ext>
                </a:extLst>
              </a:tr>
              <a:tr h="159123">
                <a:tc>
                  <a:txBody>
                    <a:bodyPr/>
                    <a:lstStyle/>
                    <a:p>
                      <a:pPr algn="ctr" rtl="0" fontAlgn="b"/>
                      <a:r>
                        <a:rPr lang="en-CA" sz="1000" dirty="0">
                          <a:solidFill>
                            <a:srgbClr val="000000"/>
                          </a:solidFill>
                          <a:effectLst/>
                        </a:rPr>
                        <a:t>14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MetaBot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Anderson Tavares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UFMG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3.7.4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2022248301"/>
                  </a:ext>
                </a:extLst>
              </a:tr>
              <a:tr h="159123">
                <a:tc>
                  <a:txBody>
                    <a:bodyPr/>
                    <a:lstStyle/>
                    <a:p>
                      <a:pPr algn="ctr" rtl="0" fontAlgn="b"/>
                      <a:r>
                        <a:rPr lang="en-CA" sz="1000" dirty="0">
                          <a:solidFill>
                            <a:srgbClr val="000000"/>
                          </a:solidFill>
                          <a:effectLst/>
                        </a:rPr>
                        <a:t>15</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Microwave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Micky Holdorf</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884767196"/>
                  </a:ext>
                </a:extLst>
              </a:tr>
              <a:tr h="159123">
                <a:tc>
                  <a:txBody>
                    <a:bodyPr/>
                    <a:lstStyle/>
                    <a:p>
                      <a:pPr algn="ctr" rtl="0" fontAlgn="b"/>
                      <a:r>
                        <a:rPr lang="en-CA" sz="1000" dirty="0">
                          <a:solidFill>
                            <a:srgbClr val="000000"/>
                          </a:solidFill>
                          <a:effectLst/>
                        </a:rPr>
                        <a:t>16</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SAIDA</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Changhyeon Bae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Samsung SDS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Terran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6FA8DC"/>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2382332250"/>
                  </a:ext>
                </a:extLst>
              </a:tr>
              <a:tr h="159123">
                <a:tc>
                  <a:txBody>
                    <a:bodyPr/>
                    <a:lstStyle/>
                    <a:p>
                      <a:pPr algn="ctr" rtl="0" fontAlgn="b"/>
                      <a:r>
                        <a:rPr lang="en-CA" sz="1000" dirty="0">
                          <a:solidFill>
                            <a:srgbClr val="000000"/>
                          </a:solidFill>
                          <a:effectLst/>
                        </a:rPr>
                        <a:t>17</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Steamhammer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Jay Scott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2919730146"/>
                  </a:ext>
                </a:extLst>
              </a:tr>
              <a:tr h="159123">
                <a:tc>
                  <a:txBody>
                    <a:bodyPr/>
                    <a:lstStyle/>
                    <a:p>
                      <a:pPr algn="ctr" rtl="0" fontAlgn="b"/>
                      <a:r>
                        <a:rPr lang="en-CA" sz="1000" dirty="0">
                          <a:solidFill>
                            <a:srgbClr val="000000"/>
                          </a:solidFill>
                          <a:effectLst/>
                        </a:rPr>
                        <a:t>18</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tc>
                  <a:txBody>
                    <a:bodyPr/>
                    <a:lstStyle/>
                    <a:p>
                      <a:pPr algn="ctr" rtl="0" fontAlgn="b"/>
                      <a:r>
                        <a:rPr lang="en-CA" sz="1000" dirty="0">
                          <a:solidFill>
                            <a:srgbClr val="000000"/>
                          </a:solidFill>
                          <a:effectLst/>
                        </a:rPr>
                        <a:t>Tyr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tc>
                  <a:txBody>
                    <a:bodyPr/>
                    <a:lstStyle/>
                    <a:p>
                      <a:pPr algn="ctr" rtl="0" fontAlgn="b"/>
                      <a:r>
                        <a:rPr lang="en-CA" sz="1000">
                          <a:solidFill>
                            <a:srgbClr val="000000"/>
                          </a:solidFill>
                          <a:effectLst/>
                        </a:rPr>
                        <a:t>Simon Prins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Java</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954703149"/>
                  </a:ext>
                </a:extLst>
              </a:tr>
              <a:tr h="159123">
                <a:tc>
                  <a:txBody>
                    <a:bodyPr/>
                    <a:lstStyle/>
                    <a:p>
                      <a:pPr algn="ctr" rtl="0" fontAlgn="b"/>
                      <a:r>
                        <a:rPr lang="en-CA" sz="1000" dirty="0">
                          <a:solidFill>
                            <a:srgbClr val="000000"/>
                          </a:solidFill>
                          <a:effectLst/>
                        </a:rPr>
                        <a:t>19</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WillyT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CA" sz="1000">
                          <a:solidFill>
                            <a:srgbClr val="000000"/>
                          </a:solidFill>
                          <a:effectLst/>
                        </a:rPr>
                        <a:t>Nico Klausner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Terran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6FA8DC"/>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2018 Registered</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629286367"/>
                  </a:ext>
                </a:extLst>
              </a:tr>
              <a:tr h="159123">
                <a:tc>
                  <a:txBody>
                    <a:bodyPr/>
                    <a:lstStyle/>
                    <a:p>
                      <a:pPr algn="ctr" rtl="0" fontAlgn="b"/>
                      <a:r>
                        <a:rPr lang="en-CA" sz="1000" dirty="0">
                          <a:solidFill>
                            <a:srgbClr val="000000"/>
                          </a:solidFill>
                          <a:effectLst/>
                        </a:rPr>
                        <a:t>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AILien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Alexander Stumpp</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3229993458"/>
                  </a:ext>
                </a:extLst>
              </a:tr>
              <a:tr h="159123">
                <a:tc>
                  <a:txBody>
                    <a:bodyPr/>
                    <a:lstStyle/>
                    <a:p>
                      <a:pPr algn="ctr" rtl="0" fontAlgn="b"/>
                      <a:r>
                        <a:rPr lang="en-CA" sz="1000" dirty="0">
                          <a:solidFill>
                            <a:srgbClr val="000000"/>
                          </a:solidFill>
                          <a:effectLst/>
                        </a:rPr>
                        <a:t>21</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Aiur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Florian Richoux</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Université de Nantes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3.7.4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266433685"/>
                  </a:ext>
                </a:extLst>
              </a:tr>
              <a:tr h="159123">
                <a:tc>
                  <a:txBody>
                    <a:bodyPr/>
                    <a:lstStyle/>
                    <a:p>
                      <a:pPr algn="ctr" rtl="0" fontAlgn="b"/>
                      <a:r>
                        <a:rPr lang="en-CA" sz="1000" dirty="0">
                          <a:solidFill>
                            <a:srgbClr val="000000"/>
                          </a:solidFill>
                          <a:effectLst/>
                        </a:rPr>
                        <a:t>22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Arrakhammer</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Anthony Van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Stanford University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3290744797"/>
                  </a:ext>
                </a:extLst>
              </a:tr>
              <a:tr h="159123">
                <a:tc>
                  <a:txBody>
                    <a:bodyPr/>
                    <a:lstStyle/>
                    <a:p>
                      <a:pPr algn="ctr" rtl="0" fontAlgn="b"/>
                      <a:r>
                        <a:rPr lang="en-CA" sz="1000" dirty="0">
                          <a:solidFill>
                            <a:srgbClr val="000000"/>
                          </a:solidFill>
                          <a:effectLst/>
                        </a:rPr>
                        <a:t>23</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Iron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Igor Dimitrijevic</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Terran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6FA8DC"/>
                    </a:solidFill>
                  </a:tcPr>
                </a:tc>
                <a:tc>
                  <a:txBody>
                    <a:bodyPr/>
                    <a:lstStyle/>
                    <a:p>
                      <a:pPr algn="ctr" rtl="0" fontAlgn="b"/>
                      <a:r>
                        <a:rPr lang="en-CA" sz="1000">
                          <a:solidFill>
                            <a:srgbClr val="000000"/>
                          </a:solidFill>
                          <a:effectLst/>
                        </a:rPr>
                        <a:t>4.1.2</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3649984085"/>
                  </a:ext>
                </a:extLst>
              </a:tr>
              <a:tr h="159123">
                <a:tc>
                  <a:txBody>
                    <a:bodyPr/>
                    <a:lstStyle/>
                    <a:p>
                      <a:pPr algn="ctr" rtl="0" fontAlgn="b"/>
                      <a:r>
                        <a:rPr lang="en-CA" sz="1000" dirty="0">
                          <a:solidFill>
                            <a:srgbClr val="000000"/>
                          </a:solidFill>
                          <a:effectLst/>
                        </a:rPr>
                        <a:t>24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LetaBot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Martin Rooijackers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University Maastricht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Terran</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6FA8DC"/>
                    </a:solidFill>
                  </a:tcPr>
                </a:tc>
                <a:tc>
                  <a:txBody>
                    <a:bodyPr/>
                    <a:lstStyle/>
                    <a:p>
                      <a:pPr algn="ctr" rtl="0" fontAlgn="b"/>
                      <a:r>
                        <a:rPr lang="en-CA" sz="1000">
                          <a:solidFill>
                            <a:srgbClr val="000000"/>
                          </a:solidFill>
                          <a:effectLst/>
                        </a:rPr>
                        <a:t>3.7.4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2479970965"/>
                  </a:ext>
                </a:extLst>
              </a:tr>
              <a:tr h="159123">
                <a:tc>
                  <a:txBody>
                    <a:bodyPr/>
                    <a:lstStyle/>
                    <a:p>
                      <a:pPr algn="ctr" rtl="0" fontAlgn="b"/>
                      <a:r>
                        <a:rPr lang="en-CA" sz="1000" dirty="0">
                          <a:solidFill>
                            <a:srgbClr val="000000"/>
                          </a:solidFill>
                          <a:effectLst/>
                        </a:rPr>
                        <a:t>25</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UAlbertaBot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David Churchill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Memorial University</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Random</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7B7B7"/>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4042707826"/>
                  </a:ext>
                </a:extLst>
              </a:tr>
              <a:tr h="159123">
                <a:tc>
                  <a:txBody>
                    <a:bodyPr/>
                    <a:lstStyle/>
                    <a:p>
                      <a:pPr algn="ctr" rtl="0" fontAlgn="b"/>
                      <a:r>
                        <a:rPr lang="en-CA" sz="1000" dirty="0">
                          <a:solidFill>
                            <a:srgbClr val="000000"/>
                          </a:solidFill>
                          <a:effectLst/>
                        </a:rPr>
                        <a:t>26</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Ximp</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Tomas Vajda</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CA" sz="1000">
                          <a:solidFill>
                            <a:srgbClr val="000000"/>
                          </a:solidFill>
                          <a:effectLst/>
                        </a:rPr>
                        <a:t>Protoss</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1C232"/>
                    </a:solidFill>
                  </a:tcPr>
                </a:tc>
                <a:tc>
                  <a:txBody>
                    <a:bodyPr/>
                    <a:lstStyle/>
                    <a:p>
                      <a:pPr algn="ctr" rtl="0" fontAlgn="b"/>
                      <a:r>
                        <a:rPr lang="en-CA" sz="1000">
                          <a:solidFill>
                            <a:srgbClr val="000000"/>
                          </a:solidFill>
                          <a:effectLst/>
                        </a:rPr>
                        <a:t>3.7.4</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3207025703"/>
                  </a:ext>
                </a:extLst>
              </a:tr>
              <a:tr h="159123">
                <a:tc>
                  <a:txBody>
                    <a:bodyPr/>
                    <a:lstStyle/>
                    <a:p>
                      <a:pPr algn="ctr" rtl="0" fontAlgn="b"/>
                      <a:r>
                        <a:rPr lang="en-CA" sz="1000" dirty="0">
                          <a:solidFill>
                            <a:srgbClr val="000000"/>
                          </a:solidFill>
                          <a:effectLst/>
                        </a:rPr>
                        <a:t>27</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ZZZKBot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CA" sz="1000">
                          <a:solidFill>
                            <a:srgbClr val="000000"/>
                          </a:solidFill>
                          <a:effectLst/>
                        </a:rPr>
                        <a:t>Chris Coxe</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Independent</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Zerg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27BA0"/>
                    </a:solidFill>
                  </a:tcPr>
                </a:tc>
                <a:tc>
                  <a:txBody>
                    <a:bodyPr/>
                    <a:lstStyle/>
                    <a:p>
                      <a:pPr algn="ctr" rtl="0" fontAlgn="b"/>
                      <a:r>
                        <a:rPr lang="en-CA" sz="1000">
                          <a:solidFill>
                            <a:srgbClr val="000000"/>
                          </a:solidFill>
                          <a:effectLst/>
                        </a:rPr>
                        <a:t>4.2.0</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a:solidFill>
                            <a:srgbClr val="000000"/>
                          </a:solidFill>
                          <a:effectLst/>
                        </a:rPr>
                        <a:t>dll</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CA" sz="1000" dirty="0">
                          <a:solidFill>
                            <a:srgbClr val="000000"/>
                          </a:solidFill>
                          <a:effectLst/>
                        </a:rPr>
                        <a:t>2017 Returning</a:t>
                      </a:r>
                    </a:p>
                  </a:txBody>
                  <a:tcPr marL="2529" marR="2529" marT="1686" marB="168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657858832"/>
                  </a:ext>
                </a:extLst>
              </a:tr>
            </a:tbl>
          </a:graphicData>
        </a:graphic>
      </p:graphicFrame>
    </p:spTree>
    <p:extLst>
      <p:ext uri="{BB962C8B-B14F-4D97-AF65-F5344CB8AC3E}">
        <p14:creationId xmlns:p14="http://schemas.microsoft.com/office/powerpoint/2010/main" val="322636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lstars.com/images/flags/Big/c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19150"/>
            <a:ext cx="1715600" cy="1144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14" descr="http://t2.gstatic.com/images?q=tbn:ANd9GcRJAmk3MD4dtMLUNJDoyPltjglScLucXh2ThcCi7LZg-vKrerllnT-H_TPF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917" y="819150"/>
            <a:ext cx="1704608" cy="1144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18" descr="http://unimaps.com/flags-europe/sweden-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7541" y="2190751"/>
            <a:ext cx="1888260" cy="11791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2" descr="http://www.33ff.com/flags/XL_flags/Netherlands_fla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917" y="2190752"/>
            <a:ext cx="1714503"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4" descr="http://upload.wikimedia.org/wikipedia/commons/thumb/5/54/Civil_and_Naval_Ensign_of_France.svg/1280px-Civil_and_Naval_Ensign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35" y="2179265"/>
            <a:ext cx="1715172"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6" descr="http://sandiegodiplomacy.org/wp-content/uploads/2011/07/Flag-Poland.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89" y="3603612"/>
            <a:ext cx="1717212" cy="11448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8" descr="http://www.flaginstitute.org/wp/wp-content/flags/UNKG0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607539" y="3615098"/>
            <a:ext cx="1888261" cy="11333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12" descr="http://upload.wikimedia.org/wikipedia/commons/thumb/4/48/Flag_of_Singapore.svg/1920px-Flag_of_Singapore.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3918" y="3615098"/>
            <a:ext cx="1704608" cy="11364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4" descr="http://texaspolitics.utexas.edu/archive/html/cons/features/0200_02/usa.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7540" y="819150"/>
            <a:ext cx="1907836" cy="1144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stretch>
            <a:fillRect/>
          </a:stretch>
        </p:blipFill>
        <p:spPr>
          <a:xfrm>
            <a:off x="6858001" y="819151"/>
            <a:ext cx="1717050" cy="114470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12"/>
          <a:stretch>
            <a:fillRect/>
          </a:stretch>
        </p:blipFill>
        <p:spPr>
          <a:xfrm>
            <a:off x="6858001" y="2179265"/>
            <a:ext cx="1714500" cy="1143000"/>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3"/>
          <a:stretch>
            <a:fillRect/>
          </a:stretch>
        </p:blipFill>
        <p:spPr>
          <a:xfrm>
            <a:off x="6858001" y="3615098"/>
            <a:ext cx="1714500" cy="11487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700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A53A-3ADA-446D-85D8-B2520F5E2CAA}"/>
              </a:ext>
            </a:extLst>
          </p:cNvPr>
          <p:cNvSpPr>
            <a:spLocks noGrp="1"/>
          </p:cNvSpPr>
          <p:nvPr>
            <p:ph type="title"/>
          </p:nvPr>
        </p:nvSpPr>
        <p:spPr/>
        <p:txBody>
          <a:bodyPr/>
          <a:lstStyle/>
          <a:p>
            <a:r>
              <a:rPr lang="en-CA" dirty="0"/>
              <a:t>2018 New Features</a:t>
            </a:r>
          </a:p>
        </p:txBody>
      </p:sp>
      <p:sp>
        <p:nvSpPr>
          <p:cNvPr id="3" name="Content Placeholder 2">
            <a:extLst>
              <a:ext uri="{FF2B5EF4-FFF2-40B4-BE49-F238E27FC236}">
                <a16:creationId xmlns:a16="http://schemas.microsoft.com/office/drawing/2014/main" id="{371A1DA9-297B-426C-B6E5-B1CF62DAB6D8}"/>
              </a:ext>
            </a:extLst>
          </p:cNvPr>
          <p:cNvSpPr>
            <a:spLocks noGrp="1"/>
          </p:cNvSpPr>
          <p:nvPr>
            <p:ph sz="quarter" idx="10"/>
          </p:nvPr>
        </p:nvSpPr>
        <p:spPr/>
        <p:txBody>
          <a:bodyPr/>
          <a:lstStyle/>
          <a:p>
            <a:r>
              <a:rPr lang="en-CA" dirty="0"/>
              <a:t>GPU computation support</a:t>
            </a:r>
          </a:p>
          <a:p>
            <a:pPr lvl="1"/>
            <a:r>
              <a:rPr lang="en-CA" dirty="0"/>
              <a:t>Tag bots as requiring GPU, and they run only on machines that have GPU support</a:t>
            </a:r>
          </a:p>
          <a:p>
            <a:pPr lvl="1"/>
            <a:r>
              <a:rPr lang="en-CA" dirty="0"/>
              <a:t>Only used by </a:t>
            </a:r>
            <a:r>
              <a:rPr lang="en-CA" dirty="0" err="1"/>
              <a:t>CherryPi</a:t>
            </a:r>
            <a:r>
              <a:rPr lang="en-CA" dirty="0"/>
              <a:t> (</a:t>
            </a:r>
            <a:r>
              <a:rPr lang="en-CA" dirty="0" err="1"/>
              <a:t>facebook</a:t>
            </a:r>
            <a:r>
              <a:rPr lang="en-CA" dirty="0"/>
              <a:t>) bot</a:t>
            </a:r>
          </a:p>
          <a:p>
            <a:r>
              <a:rPr lang="en-CA" dirty="0"/>
              <a:t>More detailed crash reporting</a:t>
            </a:r>
          </a:p>
          <a:p>
            <a:r>
              <a:rPr lang="en-CA" dirty="0"/>
              <a:t>More detailed analysis of results</a:t>
            </a:r>
          </a:p>
          <a:p>
            <a:r>
              <a:rPr lang="en-CA" dirty="0"/>
              <a:t>Results format changed slightly (JSON)</a:t>
            </a:r>
          </a:p>
        </p:txBody>
      </p:sp>
    </p:spTree>
    <p:extLst>
      <p:ext uri="{BB962C8B-B14F-4D97-AF65-F5344CB8AC3E}">
        <p14:creationId xmlns:p14="http://schemas.microsoft.com/office/powerpoint/2010/main" val="364857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Tournament Statistics</a:t>
            </a:r>
          </a:p>
        </p:txBody>
      </p:sp>
      <p:sp>
        <p:nvSpPr>
          <p:cNvPr id="3" name="Content Placeholder 2"/>
          <p:cNvSpPr>
            <a:spLocks noGrp="1"/>
          </p:cNvSpPr>
          <p:nvPr>
            <p:ph sz="quarter" idx="10"/>
          </p:nvPr>
        </p:nvSpPr>
        <p:spPr/>
        <p:txBody>
          <a:bodyPr/>
          <a:lstStyle/>
          <a:p>
            <a:r>
              <a:rPr lang="en-US" dirty="0"/>
              <a:t>Played on 12 virtual/real machines</a:t>
            </a:r>
          </a:p>
          <a:p>
            <a:r>
              <a:rPr lang="en-US" dirty="0"/>
              <a:t>Tournament ran for ~2 weeks</a:t>
            </a:r>
          </a:p>
          <a:p>
            <a:r>
              <a:rPr lang="en-US" dirty="0"/>
              <a:t>34694 games played in total</a:t>
            </a:r>
          </a:p>
          <a:p>
            <a:r>
              <a:rPr lang="en-US" dirty="0"/>
              <a:t>~2600 games per bot</a:t>
            </a:r>
          </a:p>
          <a:p>
            <a:r>
              <a:rPr lang="en-US" dirty="0"/>
              <a:t>100 games per bot pairing</a:t>
            </a:r>
          </a:p>
          <a:p>
            <a:r>
              <a:rPr lang="en-US" dirty="0"/>
              <a:t>10 games per pairing per map</a:t>
            </a:r>
          </a:p>
          <a:p>
            <a:endParaRPr lang="en-US" dirty="0"/>
          </a:p>
        </p:txBody>
      </p:sp>
    </p:spTree>
    <p:extLst>
      <p:ext uri="{BB962C8B-B14F-4D97-AF65-F5344CB8AC3E}">
        <p14:creationId xmlns:p14="http://schemas.microsoft.com/office/powerpoint/2010/main" val="287914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9659A-F4A2-4C04-A3C5-5E45A046A4D6}"/>
              </a:ext>
            </a:extLst>
          </p:cNvPr>
          <p:cNvPicPr>
            <a:picLocks noChangeAspect="1"/>
          </p:cNvPicPr>
          <p:nvPr/>
        </p:nvPicPr>
        <p:blipFill>
          <a:blip r:embed="rId2"/>
          <a:stretch>
            <a:fillRect/>
          </a:stretch>
        </p:blipFill>
        <p:spPr>
          <a:xfrm>
            <a:off x="0" y="-7658"/>
            <a:ext cx="9143999" cy="5158815"/>
          </a:xfrm>
          <a:prstGeom prst="rect">
            <a:avLst/>
          </a:prstGeom>
        </p:spPr>
      </p:pic>
    </p:spTree>
    <p:extLst>
      <p:ext uri="{BB962C8B-B14F-4D97-AF65-F5344CB8AC3E}">
        <p14:creationId xmlns:p14="http://schemas.microsoft.com/office/powerpoint/2010/main" val="156640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976DE-F8F7-4824-8B1A-410037794AC7}"/>
              </a:ext>
            </a:extLst>
          </p:cNvPr>
          <p:cNvPicPr>
            <a:picLocks noChangeAspect="1"/>
          </p:cNvPicPr>
          <p:nvPr/>
        </p:nvPicPr>
        <p:blipFill>
          <a:blip r:embed="rId2"/>
          <a:stretch>
            <a:fillRect/>
          </a:stretch>
        </p:blipFill>
        <p:spPr>
          <a:xfrm>
            <a:off x="-121319" y="0"/>
            <a:ext cx="9305758" cy="5143500"/>
          </a:xfrm>
          <a:prstGeom prst="rect">
            <a:avLst/>
          </a:prstGeom>
        </p:spPr>
      </p:pic>
    </p:spTree>
    <p:extLst>
      <p:ext uri="{BB962C8B-B14F-4D97-AF65-F5344CB8AC3E}">
        <p14:creationId xmlns:p14="http://schemas.microsoft.com/office/powerpoint/2010/main" val="333170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EDF625-0113-4187-9672-FB61DDBF5493}"/>
              </a:ext>
            </a:extLst>
          </p:cNvPr>
          <p:cNvPicPr>
            <a:picLocks noChangeAspect="1"/>
          </p:cNvPicPr>
          <p:nvPr/>
        </p:nvPicPr>
        <p:blipFill>
          <a:blip r:embed="rId2"/>
          <a:stretch>
            <a:fillRect/>
          </a:stretch>
        </p:blipFill>
        <p:spPr>
          <a:xfrm>
            <a:off x="0" y="-44087"/>
            <a:ext cx="9144000" cy="5231673"/>
          </a:xfrm>
          <a:prstGeom prst="rect">
            <a:avLst/>
          </a:prstGeom>
        </p:spPr>
      </p:pic>
    </p:spTree>
    <p:extLst>
      <p:ext uri="{BB962C8B-B14F-4D97-AF65-F5344CB8AC3E}">
        <p14:creationId xmlns:p14="http://schemas.microsoft.com/office/powerpoint/2010/main" val="251908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7AE9-EF6C-4178-AC57-43C1D46DF370}"/>
              </a:ext>
            </a:extLst>
          </p:cNvPr>
          <p:cNvSpPr>
            <a:spLocks noGrp="1"/>
          </p:cNvSpPr>
          <p:nvPr>
            <p:ph type="title"/>
          </p:nvPr>
        </p:nvSpPr>
        <p:spPr>
          <a:xfrm>
            <a:off x="533400" y="2343150"/>
            <a:ext cx="8077200" cy="781050"/>
          </a:xfrm>
        </p:spPr>
        <p:txBody>
          <a:bodyPr/>
          <a:lstStyle/>
          <a:p>
            <a:pPr algn="ctr"/>
            <a:r>
              <a:rPr lang="en-CA" dirty="0"/>
              <a:t>RESULTS</a:t>
            </a:r>
          </a:p>
        </p:txBody>
      </p:sp>
    </p:spTree>
    <p:extLst>
      <p:ext uri="{BB962C8B-B14F-4D97-AF65-F5344CB8AC3E}">
        <p14:creationId xmlns:p14="http://schemas.microsoft.com/office/powerpoint/2010/main" val="43119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A50749-DF7A-4863-9666-0BEA0FE6B4F0}"/>
              </a:ext>
            </a:extLst>
          </p:cNvPr>
          <p:cNvPicPr>
            <a:picLocks noChangeAspect="1"/>
          </p:cNvPicPr>
          <p:nvPr/>
        </p:nvPicPr>
        <p:blipFill>
          <a:blip r:embed="rId2"/>
          <a:stretch>
            <a:fillRect/>
          </a:stretch>
        </p:blipFill>
        <p:spPr>
          <a:xfrm>
            <a:off x="272571" y="552450"/>
            <a:ext cx="8598857" cy="4572000"/>
          </a:xfrm>
          <a:prstGeom prst="rect">
            <a:avLst/>
          </a:prstGeom>
        </p:spPr>
      </p:pic>
    </p:spTree>
    <p:extLst>
      <p:ext uri="{BB962C8B-B14F-4D97-AF65-F5344CB8AC3E}">
        <p14:creationId xmlns:p14="http://schemas.microsoft.com/office/powerpoint/2010/main" val="403963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B20475-720E-4B7C-A152-4657AFC68BEA}"/>
              </a:ext>
            </a:extLst>
          </p:cNvPr>
          <p:cNvPicPr>
            <a:picLocks noChangeAspect="1"/>
          </p:cNvPicPr>
          <p:nvPr/>
        </p:nvPicPr>
        <p:blipFill>
          <a:blip r:embed="rId2"/>
          <a:stretch>
            <a:fillRect/>
          </a:stretch>
        </p:blipFill>
        <p:spPr>
          <a:xfrm>
            <a:off x="190500" y="533331"/>
            <a:ext cx="8763000" cy="4610169"/>
          </a:xfrm>
          <a:prstGeom prst="rect">
            <a:avLst/>
          </a:prstGeom>
        </p:spPr>
      </p:pic>
    </p:spTree>
    <p:extLst>
      <p:ext uri="{BB962C8B-B14F-4D97-AF65-F5344CB8AC3E}">
        <p14:creationId xmlns:p14="http://schemas.microsoft.com/office/powerpoint/2010/main" val="73133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dasoft.net/wp-content/uploads/2012/09/blizzard-entertainment-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347342"/>
            <a:ext cx="2327942" cy="139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aiide.org/_/rsrc/1358048495338/config/customLogo.gif?revis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12076"/>
            <a:ext cx="3651703" cy="1871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wapi.github.io/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123950"/>
            <a:ext cx="1047750" cy="523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1689698"/>
            <a:ext cx="1219116" cy="461665"/>
          </a:xfrm>
          <a:prstGeom prst="rect">
            <a:avLst/>
          </a:prstGeom>
          <a:noFill/>
        </p:spPr>
        <p:txBody>
          <a:bodyPr wrap="none" rtlCol="0">
            <a:spAutoFit/>
          </a:bodyPr>
          <a:lstStyle/>
          <a:p>
            <a:r>
              <a:rPr lang="en-US" dirty="0">
                <a:solidFill>
                  <a:schemeClr val="bg1">
                    <a:lumMod val="50000"/>
                  </a:schemeClr>
                </a:solidFill>
              </a:rPr>
              <a:t>BWAPI</a:t>
            </a:r>
          </a:p>
        </p:txBody>
      </p:sp>
      <p:pic>
        <p:nvPicPr>
          <p:cNvPr id="3074" name="Picture 2" descr="Image result for memorial universit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31" y="851243"/>
            <a:ext cx="2679700" cy="15931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http://www.cdrinfo.com/Images/Uploaded/Facebook_AI_logo3.jpg">
            <a:extLst>
              <a:ext uri="{FF2B5EF4-FFF2-40B4-BE49-F238E27FC236}">
                <a16:creationId xmlns:a16="http://schemas.microsoft.com/office/drawing/2014/main" id="{9AA575FB-8A0E-4C4E-93D9-6F8A28D16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775" y="3245624"/>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google deepmind logo">
            <a:extLst>
              <a:ext uri="{FF2B5EF4-FFF2-40B4-BE49-F238E27FC236}">
                <a16:creationId xmlns:a16="http://schemas.microsoft.com/office/drawing/2014/main" id="{9ACF460D-FB81-493B-B3A8-C1783F79BC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714750"/>
            <a:ext cx="3143250" cy="75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1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C60C-1580-4ECB-8D0A-71B9DE23E2D4}"/>
              </a:ext>
            </a:extLst>
          </p:cNvPr>
          <p:cNvSpPr>
            <a:spLocks noGrp="1"/>
          </p:cNvSpPr>
          <p:nvPr>
            <p:ph type="title"/>
          </p:nvPr>
        </p:nvSpPr>
        <p:spPr/>
        <p:txBody>
          <a:bodyPr/>
          <a:lstStyle/>
          <a:p>
            <a:r>
              <a:rPr lang="en-CA" dirty="0"/>
              <a:t>Rock, Paper, Scissors?</a:t>
            </a:r>
          </a:p>
        </p:txBody>
      </p:sp>
      <p:sp>
        <p:nvSpPr>
          <p:cNvPr id="3" name="Content Placeholder 2">
            <a:extLst>
              <a:ext uri="{FF2B5EF4-FFF2-40B4-BE49-F238E27FC236}">
                <a16:creationId xmlns:a16="http://schemas.microsoft.com/office/drawing/2014/main" id="{F3DB97A2-404A-4BA7-8AC6-477837CB9809}"/>
              </a:ext>
            </a:extLst>
          </p:cNvPr>
          <p:cNvSpPr>
            <a:spLocks noGrp="1"/>
          </p:cNvSpPr>
          <p:nvPr>
            <p:ph sz="quarter" idx="10"/>
          </p:nvPr>
        </p:nvSpPr>
        <p:spPr/>
        <p:txBody>
          <a:bodyPr/>
          <a:lstStyle/>
          <a:p>
            <a:r>
              <a:rPr lang="en-CA" dirty="0"/>
              <a:t>A beats B, B beats C, C beats A</a:t>
            </a:r>
          </a:p>
          <a:p>
            <a:r>
              <a:rPr lang="en-CA" dirty="0"/>
              <a:t>Can happen with different strategies</a:t>
            </a:r>
          </a:p>
          <a:p>
            <a:pPr lvl="1"/>
            <a:r>
              <a:rPr lang="en-CA" dirty="0"/>
              <a:t>Rush beats Expand</a:t>
            </a:r>
          </a:p>
          <a:p>
            <a:pPr lvl="1"/>
            <a:r>
              <a:rPr lang="en-CA" dirty="0"/>
              <a:t>Expand beats Defend</a:t>
            </a:r>
          </a:p>
          <a:p>
            <a:pPr lvl="1"/>
            <a:r>
              <a:rPr lang="en-CA" dirty="0"/>
              <a:t>Defend beats Rush</a:t>
            </a:r>
          </a:p>
          <a:p>
            <a:r>
              <a:rPr lang="en-CA" dirty="0"/>
              <a:t>2017 Competition:</a:t>
            </a:r>
          </a:p>
          <a:p>
            <a:pPr lvl="1"/>
            <a:r>
              <a:rPr lang="en-CA" dirty="0"/>
              <a:t>1 &gt; 2 &gt; 10 &gt; 6 &gt; 3 &gt; 5 &gt; 8 &gt; 9 &gt; 4 &gt; 7 &gt; 1</a:t>
            </a:r>
          </a:p>
        </p:txBody>
      </p:sp>
    </p:spTree>
    <p:extLst>
      <p:ext uri="{BB962C8B-B14F-4D97-AF65-F5344CB8AC3E}">
        <p14:creationId xmlns:p14="http://schemas.microsoft.com/office/powerpoint/2010/main" val="406240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5F8B-7276-4039-9138-E3313DD98023}"/>
              </a:ext>
            </a:extLst>
          </p:cNvPr>
          <p:cNvSpPr>
            <a:spLocks noGrp="1"/>
          </p:cNvSpPr>
          <p:nvPr>
            <p:ph type="title"/>
          </p:nvPr>
        </p:nvSpPr>
        <p:spPr/>
        <p:txBody>
          <a:bodyPr/>
          <a:lstStyle/>
          <a:p>
            <a:r>
              <a:rPr lang="en-CA" dirty="0"/>
              <a:t>No RPS in 2018</a:t>
            </a:r>
          </a:p>
        </p:txBody>
      </p:sp>
      <p:pic>
        <p:nvPicPr>
          <p:cNvPr id="5" name="Picture 4">
            <a:extLst>
              <a:ext uri="{FF2B5EF4-FFF2-40B4-BE49-F238E27FC236}">
                <a16:creationId xmlns:a16="http://schemas.microsoft.com/office/drawing/2014/main" id="{8E8DF80E-ECC0-4499-A4BA-FEE09F942383}"/>
              </a:ext>
            </a:extLst>
          </p:cNvPr>
          <p:cNvPicPr>
            <a:picLocks noChangeAspect="1"/>
          </p:cNvPicPr>
          <p:nvPr/>
        </p:nvPicPr>
        <p:blipFill>
          <a:blip r:embed="rId2"/>
          <a:stretch>
            <a:fillRect/>
          </a:stretch>
        </p:blipFill>
        <p:spPr>
          <a:xfrm>
            <a:off x="571500" y="1581150"/>
            <a:ext cx="8077200" cy="3186680"/>
          </a:xfrm>
          <a:prstGeom prst="rect">
            <a:avLst/>
          </a:prstGeom>
        </p:spPr>
      </p:pic>
    </p:spTree>
    <p:extLst>
      <p:ext uri="{BB962C8B-B14F-4D97-AF65-F5344CB8AC3E}">
        <p14:creationId xmlns:p14="http://schemas.microsoft.com/office/powerpoint/2010/main" val="290066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84227622"/>
              </p:ext>
            </p:extLst>
          </p:nvPr>
        </p:nvGraphicFramePr>
        <p:xfrm>
          <a:off x="76204" y="514350"/>
          <a:ext cx="8915396" cy="4572000"/>
        </p:xfrm>
        <a:graphic>
          <a:graphicData uri="http://schemas.openxmlformats.org/drawingml/2006/table">
            <a:tbl>
              <a:tblPr/>
              <a:tblGrid>
                <a:gridCol w="711197">
                  <a:extLst>
                    <a:ext uri="{9D8B030D-6E8A-4147-A177-3AD203B41FA5}">
                      <a16:colId xmlns:a16="http://schemas.microsoft.com/office/drawing/2014/main" val="20000"/>
                    </a:ext>
                  </a:extLst>
                </a:gridCol>
                <a:gridCol w="2260603">
                  <a:extLst>
                    <a:ext uri="{9D8B030D-6E8A-4147-A177-3AD203B41FA5}">
                      <a16:colId xmlns:a16="http://schemas.microsoft.com/office/drawing/2014/main" val="20001"/>
                    </a:ext>
                  </a:extLst>
                </a:gridCol>
                <a:gridCol w="1485899">
                  <a:extLst>
                    <a:ext uri="{9D8B030D-6E8A-4147-A177-3AD203B41FA5}">
                      <a16:colId xmlns:a16="http://schemas.microsoft.com/office/drawing/2014/main" val="20002"/>
                    </a:ext>
                  </a:extLst>
                </a:gridCol>
                <a:gridCol w="1485899">
                  <a:extLst>
                    <a:ext uri="{9D8B030D-6E8A-4147-A177-3AD203B41FA5}">
                      <a16:colId xmlns:a16="http://schemas.microsoft.com/office/drawing/2014/main" val="20003"/>
                    </a:ext>
                  </a:extLst>
                </a:gridCol>
                <a:gridCol w="1485899">
                  <a:extLst>
                    <a:ext uri="{9D8B030D-6E8A-4147-A177-3AD203B41FA5}">
                      <a16:colId xmlns:a16="http://schemas.microsoft.com/office/drawing/2014/main" val="20004"/>
                    </a:ext>
                  </a:extLst>
                </a:gridCol>
                <a:gridCol w="1485899">
                  <a:extLst>
                    <a:ext uri="{9D8B030D-6E8A-4147-A177-3AD203B41FA5}">
                      <a16:colId xmlns:a16="http://schemas.microsoft.com/office/drawing/2014/main" val="20005"/>
                    </a:ext>
                  </a:extLst>
                </a:gridCol>
              </a:tblGrid>
              <a:tr h="762000">
                <a:tc>
                  <a:txBody>
                    <a:bodyPr/>
                    <a:lstStyle/>
                    <a:p>
                      <a:pPr algn="ctr" fontAlgn="ctr"/>
                      <a:endParaRPr lang="en-US" sz="1200" b="1"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200" b="1" i="0" u="none" strike="noStrike" dirty="0">
                          <a:solidFill>
                            <a:srgbClr val="000000"/>
                          </a:solidFill>
                          <a:effectLst/>
                          <a:latin typeface="Verdana" panose="020B0604030504040204" pitchFamily="34" charset="0"/>
                        </a:rPr>
                        <a:t>Bot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 %</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Games</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2015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10000"/>
                  </a:ext>
                </a:extLst>
              </a:tr>
              <a:tr h="762000">
                <a:tc>
                  <a:txBody>
                    <a:bodyPr/>
                    <a:lstStyle/>
                    <a:p>
                      <a:pPr algn="ctr" fontAlgn="ctr"/>
                      <a:r>
                        <a:rPr lang="en-US" sz="1600" b="0" i="0" u="none" strike="noStrike" dirty="0">
                          <a:solidFill>
                            <a:srgbClr val="000000"/>
                          </a:solidFill>
                          <a:effectLst/>
                          <a:latin typeface="Verdana" panose="020B0604030504040204" pitchFamily="34" charset="0"/>
                        </a:rPr>
                        <a:t>1</a:t>
                      </a:r>
                      <a:r>
                        <a:rPr lang="en-US" sz="1600" b="0" i="0" u="none" strike="noStrike" baseline="30000" dirty="0">
                          <a:solidFill>
                            <a:srgbClr val="000000"/>
                          </a:solidFill>
                          <a:effectLst/>
                          <a:latin typeface="Verdana" panose="020B0604030504040204" pitchFamily="34" charset="0"/>
                        </a:rPr>
                        <a:t>st</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762000">
                <a:tc>
                  <a:txBody>
                    <a:bodyPr/>
                    <a:lstStyle/>
                    <a:p>
                      <a:pPr algn="ctr" fontAlgn="ctr"/>
                      <a:r>
                        <a:rPr lang="en-US" sz="1600" b="0" i="0" u="none" strike="noStrike" dirty="0">
                          <a:solidFill>
                            <a:srgbClr val="000000"/>
                          </a:solidFill>
                          <a:effectLst/>
                          <a:latin typeface="Verdana" panose="020B0604030504040204" pitchFamily="34" charset="0"/>
                        </a:rPr>
                        <a:t>2</a:t>
                      </a:r>
                      <a:r>
                        <a:rPr lang="en-US" sz="1600" b="0" i="0" u="none" strike="noStrike" baseline="30000" dirty="0">
                          <a:solidFill>
                            <a:srgbClr val="000000"/>
                          </a:solidFill>
                          <a:effectLst/>
                          <a:latin typeface="Verdana" panose="020B0604030504040204" pitchFamily="34" charset="0"/>
                        </a:rPr>
                        <a:t>nd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ctr" fontAlgn="ctr"/>
                      <a:r>
                        <a:rPr lang="en-US" sz="1600" b="0" i="0" u="none" strike="noStrike" dirty="0">
                          <a:solidFill>
                            <a:srgbClr val="000000"/>
                          </a:solidFill>
                          <a:effectLst/>
                          <a:latin typeface="Verdana" panose="020B0604030504040204" pitchFamily="34" charset="0"/>
                        </a:rPr>
                        <a:t>3</a:t>
                      </a:r>
                      <a:r>
                        <a:rPr lang="en-US" sz="1600" b="0" i="0" u="none" strike="noStrike" baseline="30000" dirty="0">
                          <a:solidFill>
                            <a:srgbClr val="000000"/>
                          </a:solidFill>
                          <a:effectLst/>
                          <a:latin typeface="Verdana" panose="020B0604030504040204" pitchFamily="34" charset="0"/>
                        </a:rPr>
                        <a:t>rd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62000">
                <a:tc>
                  <a:txBody>
                    <a:bodyPr/>
                    <a:lstStyle/>
                    <a:p>
                      <a:pPr algn="ctr" fontAlgn="ctr"/>
                      <a:r>
                        <a:rPr lang="en-US" sz="1600" b="0" i="0" u="none" strike="noStrike" dirty="0">
                          <a:solidFill>
                            <a:srgbClr val="000000"/>
                          </a:solidFill>
                          <a:effectLst/>
                          <a:latin typeface="Verdana" panose="020B0604030504040204" pitchFamily="34" charset="0"/>
                        </a:rPr>
                        <a:t>4</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762000">
                <a:tc>
                  <a:txBody>
                    <a:bodyPr/>
                    <a:lstStyle/>
                    <a:p>
                      <a:pPr algn="ctr" fontAlgn="ctr"/>
                      <a:r>
                        <a:rPr lang="en-US" sz="1600" b="0" i="0" u="none" strike="noStrike" dirty="0">
                          <a:solidFill>
                            <a:srgbClr val="000000"/>
                          </a:solidFill>
                          <a:effectLst/>
                          <a:latin typeface="Verdana" panose="020B0604030504040204" pitchFamily="34" charset="0"/>
                        </a:rPr>
                        <a:t>5</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382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0782231"/>
              </p:ext>
            </p:extLst>
          </p:nvPr>
        </p:nvGraphicFramePr>
        <p:xfrm>
          <a:off x="76204" y="514350"/>
          <a:ext cx="8915396" cy="4572000"/>
        </p:xfrm>
        <a:graphic>
          <a:graphicData uri="http://schemas.openxmlformats.org/drawingml/2006/table">
            <a:tbl>
              <a:tblPr/>
              <a:tblGrid>
                <a:gridCol w="711197">
                  <a:extLst>
                    <a:ext uri="{9D8B030D-6E8A-4147-A177-3AD203B41FA5}">
                      <a16:colId xmlns:a16="http://schemas.microsoft.com/office/drawing/2014/main" val="20000"/>
                    </a:ext>
                  </a:extLst>
                </a:gridCol>
                <a:gridCol w="2260603">
                  <a:extLst>
                    <a:ext uri="{9D8B030D-6E8A-4147-A177-3AD203B41FA5}">
                      <a16:colId xmlns:a16="http://schemas.microsoft.com/office/drawing/2014/main" val="20001"/>
                    </a:ext>
                  </a:extLst>
                </a:gridCol>
                <a:gridCol w="1485899">
                  <a:extLst>
                    <a:ext uri="{9D8B030D-6E8A-4147-A177-3AD203B41FA5}">
                      <a16:colId xmlns:a16="http://schemas.microsoft.com/office/drawing/2014/main" val="20002"/>
                    </a:ext>
                  </a:extLst>
                </a:gridCol>
                <a:gridCol w="1485899">
                  <a:extLst>
                    <a:ext uri="{9D8B030D-6E8A-4147-A177-3AD203B41FA5}">
                      <a16:colId xmlns:a16="http://schemas.microsoft.com/office/drawing/2014/main" val="20003"/>
                    </a:ext>
                  </a:extLst>
                </a:gridCol>
                <a:gridCol w="1485899">
                  <a:extLst>
                    <a:ext uri="{9D8B030D-6E8A-4147-A177-3AD203B41FA5}">
                      <a16:colId xmlns:a16="http://schemas.microsoft.com/office/drawing/2014/main" val="20004"/>
                    </a:ext>
                  </a:extLst>
                </a:gridCol>
                <a:gridCol w="1485899">
                  <a:extLst>
                    <a:ext uri="{9D8B030D-6E8A-4147-A177-3AD203B41FA5}">
                      <a16:colId xmlns:a16="http://schemas.microsoft.com/office/drawing/2014/main" val="20005"/>
                    </a:ext>
                  </a:extLst>
                </a:gridCol>
              </a:tblGrid>
              <a:tr h="762000">
                <a:tc>
                  <a:txBody>
                    <a:bodyPr/>
                    <a:lstStyle/>
                    <a:p>
                      <a:pPr algn="ctr" fontAlgn="ctr"/>
                      <a:endParaRPr lang="en-US" sz="1200" b="1"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200" b="1" i="0" u="none" strike="noStrike" dirty="0">
                          <a:solidFill>
                            <a:srgbClr val="000000"/>
                          </a:solidFill>
                          <a:effectLst/>
                          <a:latin typeface="Verdana" panose="020B0604030504040204" pitchFamily="34" charset="0"/>
                        </a:rPr>
                        <a:t>Bot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 %</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Games</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2015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10000"/>
                  </a:ext>
                </a:extLst>
              </a:tr>
              <a:tr h="762000">
                <a:tc>
                  <a:txBody>
                    <a:bodyPr/>
                    <a:lstStyle/>
                    <a:p>
                      <a:pPr algn="ctr" fontAlgn="ctr"/>
                      <a:r>
                        <a:rPr lang="en-US" sz="1600" b="0" i="0" u="none" strike="noStrike" dirty="0">
                          <a:solidFill>
                            <a:srgbClr val="000000"/>
                          </a:solidFill>
                          <a:effectLst/>
                          <a:latin typeface="Verdana" panose="020B0604030504040204" pitchFamily="34" charset="0"/>
                        </a:rPr>
                        <a:t>1</a:t>
                      </a:r>
                      <a:r>
                        <a:rPr lang="en-US" sz="1600" b="0" i="0" u="none" strike="noStrike" baseline="30000" dirty="0">
                          <a:solidFill>
                            <a:srgbClr val="000000"/>
                          </a:solidFill>
                          <a:effectLst/>
                          <a:latin typeface="Verdana" panose="020B0604030504040204" pitchFamily="34" charset="0"/>
                        </a:rPr>
                        <a:t>st</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762000">
                <a:tc>
                  <a:txBody>
                    <a:bodyPr/>
                    <a:lstStyle/>
                    <a:p>
                      <a:pPr algn="ctr" fontAlgn="ctr"/>
                      <a:r>
                        <a:rPr lang="en-US" sz="1600" b="0" i="0" u="none" strike="noStrike" dirty="0">
                          <a:solidFill>
                            <a:srgbClr val="000000"/>
                          </a:solidFill>
                          <a:effectLst/>
                          <a:latin typeface="Verdana" panose="020B0604030504040204" pitchFamily="34" charset="0"/>
                        </a:rPr>
                        <a:t>2</a:t>
                      </a:r>
                      <a:r>
                        <a:rPr lang="en-US" sz="1600" b="0" i="0" u="none" strike="noStrike" baseline="30000" dirty="0">
                          <a:solidFill>
                            <a:srgbClr val="000000"/>
                          </a:solidFill>
                          <a:effectLst/>
                          <a:latin typeface="Verdana" panose="020B0604030504040204" pitchFamily="34" charset="0"/>
                        </a:rPr>
                        <a:t>nd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ctr" fontAlgn="ctr"/>
                      <a:r>
                        <a:rPr lang="en-US" sz="1600" b="0" i="0" u="none" strike="noStrike" dirty="0">
                          <a:solidFill>
                            <a:srgbClr val="000000"/>
                          </a:solidFill>
                          <a:effectLst/>
                          <a:latin typeface="Verdana" panose="020B0604030504040204" pitchFamily="34" charset="0"/>
                        </a:rPr>
                        <a:t>3</a:t>
                      </a:r>
                      <a:r>
                        <a:rPr lang="en-US" sz="1600" b="0" i="0" u="none" strike="noStrike" baseline="30000" dirty="0">
                          <a:solidFill>
                            <a:srgbClr val="000000"/>
                          </a:solidFill>
                          <a:effectLst/>
                          <a:latin typeface="Verdana" panose="020B0604030504040204" pitchFamily="34" charset="0"/>
                        </a:rPr>
                        <a:t>rd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62000">
                <a:tc>
                  <a:txBody>
                    <a:bodyPr/>
                    <a:lstStyle/>
                    <a:p>
                      <a:pPr algn="ctr" fontAlgn="ctr"/>
                      <a:r>
                        <a:rPr lang="en-US" sz="1600" b="0" i="0" u="none" strike="noStrike" dirty="0">
                          <a:solidFill>
                            <a:srgbClr val="000000"/>
                          </a:solidFill>
                          <a:effectLst/>
                          <a:latin typeface="Verdana" panose="020B0604030504040204" pitchFamily="34" charset="0"/>
                        </a:rPr>
                        <a:t>4</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762000">
                <a:tc>
                  <a:txBody>
                    <a:bodyPr/>
                    <a:lstStyle/>
                    <a:p>
                      <a:pPr algn="ctr" fontAlgn="ctr"/>
                      <a:r>
                        <a:rPr lang="en-US" sz="1600" b="0" i="0" u="none" strike="noStrike" dirty="0">
                          <a:solidFill>
                            <a:srgbClr val="000000"/>
                          </a:solidFill>
                          <a:effectLst/>
                          <a:latin typeface="Verdana" panose="020B0604030504040204" pitchFamily="34" charset="0"/>
                        </a:rPr>
                        <a:t>5</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Locutus</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81.01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2095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644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9586114"/>
              </p:ext>
            </p:extLst>
          </p:nvPr>
        </p:nvGraphicFramePr>
        <p:xfrm>
          <a:off x="76204" y="514350"/>
          <a:ext cx="8915396" cy="4572000"/>
        </p:xfrm>
        <a:graphic>
          <a:graphicData uri="http://schemas.openxmlformats.org/drawingml/2006/table">
            <a:tbl>
              <a:tblPr/>
              <a:tblGrid>
                <a:gridCol w="711197">
                  <a:extLst>
                    <a:ext uri="{9D8B030D-6E8A-4147-A177-3AD203B41FA5}">
                      <a16:colId xmlns:a16="http://schemas.microsoft.com/office/drawing/2014/main" val="20000"/>
                    </a:ext>
                  </a:extLst>
                </a:gridCol>
                <a:gridCol w="2260603">
                  <a:extLst>
                    <a:ext uri="{9D8B030D-6E8A-4147-A177-3AD203B41FA5}">
                      <a16:colId xmlns:a16="http://schemas.microsoft.com/office/drawing/2014/main" val="20001"/>
                    </a:ext>
                  </a:extLst>
                </a:gridCol>
                <a:gridCol w="1485899">
                  <a:extLst>
                    <a:ext uri="{9D8B030D-6E8A-4147-A177-3AD203B41FA5}">
                      <a16:colId xmlns:a16="http://schemas.microsoft.com/office/drawing/2014/main" val="20002"/>
                    </a:ext>
                  </a:extLst>
                </a:gridCol>
                <a:gridCol w="1485899">
                  <a:extLst>
                    <a:ext uri="{9D8B030D-6E8A-4147-A177-3AD203B41FA5}">
                      <a16:colId xmlns:a16="http://schemas.microsoft.com/office/drawing/2014/main" val="20003"/>
                    </a:ext>
                  </a:extLst>
                </a:gridCol>
                <a:gridCol w="1485899">
                  <a:extLst>
                    <a:ext uri="{9D8B030D-6E8A-4147-A177-3AD203B41FA5}">
                      <a16:colId xmlns:a16="http://schemas.microsoft.com/office/drawing/2014/main" val="20004"/>
                    </a:ext>
                  </a:extLst>
                </a:gridCol>
                <a:gridCol w="1485899">
                  <a:extLst>
                    <a:ext uri="{9D8B030D-6E8A-4147-A177-3AD203B41FA5}">
                      <a16:colId xmlns:a16="http://schemas.microsoft.com/office/drawing/2014/main" val="20005"/>
                    </a:ext>
                  </a:extLst>
                </a:gridCol>
              </a:tblGrid>
              <a:tr h="762000">
                <a:tc>
                  <a:txBody>
                    <a:bodyPr/>
                    <a:lstStyle/>
                    <a:p>
                      <a:pPr algn="ctr" fontAlgn="ctr"/>
                      <a:endParaRPr lang="en-US" sz="1200" b="1"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200" b="1" i="0" u="none" strike="noStrike" dirty="0">
                          <a:solidFill>
                            <a:srgbClr val="000000"/>
                          </a:solidFill>
                          <a:effectLst/>
                          <a:latin typeface="Verdana" panose="020B0604030504040204" pitchFamily="34" charset="0"/>
                        </a:rPr>
                        <a:t>Bot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 %</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Games</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2015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10000"/>
                  </a:ext>
                </a:extLst>
              </a:tr>
              <a:tr h="762000">
                <a:tc>
                  <a:txBody>
                    <a:bodyPr/>
                    <a:lstStyle/>
                    <a:p>
                      <a:pPr algn="ctr" fontAlgn="ctr"/>
                      <a:r>
                        <a:rPr lang="en-US" sz="1600" b="0" i="0" u="none" strike="noStrike" dirty="0">
                          <a:solidFill>
                            <a:srgbClr val="000000"/>
                          </a:solidFill>
                          <a:effectLst/>
                          <a:latin typeface="Verdana" panose="020B0604030504040204" pitchFamily="34" charset="0"/>
                        </a:rPr>
                        <a:t>1</a:t>
                      </a:r>
                      <a:r>
                        <a:rPr lang="en-US" sz="1600" b="0" i="0" u="none" strike="noStrike" baseline="30000" dirty="0">
                          <a:solidFill>
                            <a:srgbClr val="000000"/>
                          </a:solidFill>
                          <a:effectLst/>
                          <a:latin typeface="Verdana" panose="020B0604030504040204" pitchFamily="34" charset="0"/>
                        </a:rPr>
                        <a:t>st</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762000">
                <a:tc>
                  <a:txBody>
                    <a:bodyPr/>
                    <a:lstStyle/>
                    <a:p>
                      <a:pPr algn="ctr" fontAlgn="ctr"/>
                      <a:r>
                        <a:rPr lang="en-US" sz="1600" b="0" i="0" u="none" strike="noStrike" dirty="0">
                          <a:solidFill>
                            <a:srgbClr val="000000"/>
                          </a:solidFill>
                          <a:effectLst/>
                          <a:latin typeface="Verdana" panose="020B0604030504040204" pitchFamily="34" charset="0"/>
                        </a:rPr>
                        <a:t>2</a:t>
                      </a:r>
                      <a:r>
                        <a:rPr lang="en-US" sz="1600" b="0" i="0" u="none" strike="noStrike" baseline="30000" dirty="0">
                          <a:solidFill>
                            <a:srgbClr val="000000"/>
                          </a:solidFill>
                          <a:effectLst/>
                          <a:latin typeface="Verdana" panose="020B0604030504040204" pitchFamily="34" charset="0"/>
                        </a:rPr>
                        <a:t>nd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ctr" fontAlgn="ctr"/>
                      <a:r>
                        <a:rPr lang="en-US" sz="1600" b="0" i="0" u="none" strike="noStrike" dirty="0">
                          <a:solidFill>
                            <a:srgbClr val="000000"/>
                          </a:solidFill>
                          <a:effectLst/>
                          <a:latin typeface="Verdana" panose="020B0604030504040204" pitchFamily="34" charset="0"/>
                        </a:rPr>
                        <a:t>3</a:t>
                      </a:r>
                      <a:r>
                        <a:rPr lang="en-US" sz="1600" b="0" i="0" u="none" strike="noStrike" baseline="30000" dirty="0">
                          <a:solidFill>
                            <a:srgbClr val="000000"/>
                          </a:solidFill>
                          <a:effectLst/>
                          <a:latin typeface="Verdana" panose="020B0604030504040204" pitchFamily="34" charset="0"/>
                        </a:rPr>
                        <a:t>rd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62000">
                <a:tc>
                  <a:txBody>
                    <a:bodyPr/>
                    <a:lstStyle/>
                    <a:p>
                      <a:pPr algn="ctr" fontAlgn="ctr"/>
                      <a:r>
                        <a:rPr lang="en-US" sz="1600" b="0" i="0" u="none" strike="noStrike" dirty="0">
                          <a:solidFill>
                            <a:srgbClr val="000000"/>
                          </a:solidFill>
                          <a:effectLst/>
                          <a:latin typeface="Verdana" panose="020B0604030504040204" pitchFamily="34" charset="0"/>
                        </a:rPr>
                        <a:t>4</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BlueBlueSky</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81.48</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2107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762000">
                <a:tc>
                  <a:txBody>
                    <a:bodyPr/>
                    <a:lstStyle/>
                    <a:p>
                      <a:pPr algn="ctr" fontAlgn="ctr"/>
                      <a:r>
                        <a:rPr lang="en-US" sz="1600" b="0" i="0" u="none" strike="noStrike" dirty="0">
                          <a:solidFill>
                            <a:srgbClr val="000000"/>
                          </a:solidFill>
                          <a:effectLst/>
                          <a:latin typeface="Verdana" panose="020B0604030504040204" pitchFamily="34" charset="0"/>
                        </a:rPr>
                        <a:t>5</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Locutus</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81.01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2095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713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277825"/>
              </p:ext>
            </p:extLst>
          </p:nvPr>
        </p:nvGraphicFramePr>
        <p:xfrm>
          <a:off x="76204" y="514350"/>
          <a:ext cx="8915396" cy="4572000"/>
        </p:xfrm>
        <a:graphic>
          <a:graphicData uri="http://schemas.openxmlformats.org/drawingml/2006/table">
            <a:tbl>
              <a:tblPr/>
              <a:tblGrid>
                <a:gridCol w="711197">
                  <a:extLst>
                    <a:ext uri="{9D8B030D-6E8A-4147-A177-3AD203B41FA5}">
                      <a16:colId xmlns:a16="http://schemas.microsoft.com/office/drawing/2014/main" val="20000"/>
                    </a:ext>
                  </a:extLst>
                </a:gridCol>
                <a:gridCol w="2260603">
                  <a:extLst>
                    <a:ext uri="{9D8B030D-6E8A-4147-A177-3AD203B41FA5}">
                      <a16:colId xmlns:a16="http://schemas.microsoft.com/office/drawing/2014/main" val="20001"/>
                    </a:ext>
                  </a:extLst>
                </a:gridCol>
                <a:gridCol w="1485899">
                  <a:extLst>
                    <a:ext uri="{9D8B030D-6E8A-4147-A177-3AD203B41FA5}">
                      <a16:colId xmlns:a16="http://schemas.microsoft.com/office/drawing/2014/main" val="20002"/>
                    </a:ext>
                  </a:extLst>
                </a:gridCol>
                <a:gridCol w="1485899">
                  <a:extLst>
                    <a:ext uri="{9D8B030D-6E8A-4147-A177-3AD203B41FA5}">
                      <a16:colId xmlns:a16="http://schemas.microsoft.com/office/drawing/2014/main" val="20003"/>
                    </a:ext>
                  </a:extLst>
                </a:gridCol>
                <a:gridCol w="1485899">
                  <a:extLst>
                    <a:ext uri="{9D8B030D-6E8A-4147-A177-3AD203B41FA5}">
                      <a16:colId xmlns:a16="http://schemas.microsoft.com/office/drawing/2014/main" val="20004"/>
                    </a:ext>
                  </a:extLst>
                </a:gridCol>
                <a:gridCol w="1485899">
                  <a:extLst>
                    <a:ext uri="{9D8B030D-6E8A-4147-A177-3AD203B41FA5}">
                      <a16:colId xmlns:a16="http://schemas.microsoft.com/office/drawing/2014/main" val="20005"/>
                    </a:ext>
                  </a:extLst>
                </a:gridCol>
              </a:tblGrid>
              <a:tr h="762000">
                <a:tc>
                  <a:txBody>
                    <a:bodyPr/>
                    <a:lstStyle/>
                    <a:p>
                      <a:pPr algn="ctr" fontAlgn="ctr"/>
                      <a:endParaRPr lang="en-US" sz="1200" b="1"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200" b="1" i="0" u="none" strike="noStrike" dirty="0">
                          <a:solidFill>
                            <a:srgbClr val="000000"/>
                          </a:solidFill>
                          <a:effectLst/>
                          <a:latin typeface="Verdana" panose="020B0604030504040204" pitchFamily="34" charset="0"/>
                        </a:rPr>
                        <a:t>Bot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 %</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Games</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2015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10000"/>
                  </a:ext>
                </a:extLst>
              </a:tr>
              <a:tr h="762000">
                <a:tc>
                  <a:txBody>
                    <a:bodyPr/>
                    <a:lstStyle/>
                    <a:p>
                      <a:pPr algn="ctr" fontAlgn="ctr"/>
                      <a:r>
                        <a:rPr lang="en-US" sz="1600" b="0" i="0" u="none" strike="noStrike" dirty="0">
                          <a:solidFill>
                            <a:srgbClr val="000000"/>
                          </a:solidFill>
                          <a:effectLst/>
                          <a:latin typeface="Verdana" panose="020B0604030504040204" pitchFamily="34" charset="0"/>
                        </a:rPr>
                        <a:t>1</a:t>
                      </a:r>
                      <a:r>
                        <a:rPr lang="en-US" sz="1600" b="0" i="0" u="none" strike="noStrike" baseline="30000" dirty="0">
                          <a:solidFill>
                            <a:srgbClr val="000000"/>
                          </a:solidFill>
                          <a:effectLst/>
                          <a:latin typeface="Verdana" panose="020B0604030504040204" pitchFamily="34" charset="0"/>
                        </a:rPr>
                        <a:t>st</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762000">
                <a:tc>
                  <a:txBody>
                    <a:bodyPr/>
                    <a:lstStyle/>
                    <a:p>
                      <a:pPr algn="ctr" fontAlgn="ctr"/>
                      <a:r>
                        <a:rPr lang="en-US" sz="1600" b="0" i="0" u="none" strike="noStrike" dirty="0">
                          <a:solidFill>
                            <a:srgbClr val="000000"/>
                          </a:solidFill>
                          <a:effectLst/>
                          <a:latin typeface="Verdana" panose="020B0604030504040204" pitchFamily="34" charset="0"/>
                        </a:rPr>
                        <a:t>2</a:t>
                      </a:r>
                      <a:r>
                        <a:rPr lang="en-US" sz="1600" b="0" i="0" u="none" strike="noStrike" baseline="30000" dirty="0">
                          <a:solidFill>
                            <a:srgbClr val="000000"/>
                          </a:solidFill>
                          <a:effectLst/>
                          <a:latin typeface="Verdana" panose="020B0604030504040204" pitchFamily="34" charset="0"/>
                        </a:rPr>
                        <a:t>nd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ctr" fontAlgn="ctr"/>
                      <a:r>
                        <a:rPr lang="en-US" sz="1600" b="0" i="0" u="none" strike="noStrike" dirty="0">
                          <a:solidFill>
                            <a:srgbClr val="000000"/>
                          </a:solidFill>
                          <a:effectLst/>
                          <a:latin typeface="Verdana" panose="020B0604030504040204" pitchFamily="34" charset="0"/>
                        </a:rPr>
                        <a:t>3</a:t>
                      </a:r>
                      <a:r>
                        <a:rPr lang="en-US" sz="1600" b="0" i="0" u="none" strike="noStrike" baseline="30000" dirty="0">
                          <a:solidFill>
                            <a:srgbClr val="000000"/>
                          </a:solidFill>
                          <a:effectLst/>
                          <a:latin typeface="Verdana" panose="020B0604030504040204" pitchFamily="34" charset="0"/>
                        </a:rPr>
                        <a:t>rd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CSE</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87.11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2591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2257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62000">
                <a:tc>
                  <a:txBody>
                    <a:bodyPr/>
                    <a:lstStyle/>
                    <a:p>
                      <a:pPr algn="ctr" fontAlgn="ctr"/>
                      <a:r>
                        <a:rPr lang="en-US" sz="1600" b="0" i="0" u="none" strike="noStrike" dirty="0">
                          <a:solidFill>
                            <a:srgbClr val="000000"/>
                          </a:solidFill>
                          <a:effectLst/>
                          <a:latin typeface="Verdana" panose="020B0604030504040204" pitchFamily="34" charset="0"/>
                        </a:rPr>
                        <a:t>4</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BlueBlueSky</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81.48</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2107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762000">
                <a:tc>
                  <a:txBody>
                    <a:bodyPr/>
                    <a:lstStyle/>
                    <a:p>
                      <a:pPr algn="ctr" fontAlgn="ctr"/>
                      <a:r>
                        <a:rPr lang="en-US" sz="1600" b="0" i="0" u="none" strike="noStrike" dirty="0">
                          <a:solidFill>
                            <a:srgbClr val="000000"/>
                          </a:solidFill>
                          <a:effectLst/>
                          <a:latin typeface="Verdana" panose="020B0604030504040204" pitchFamily="34" charset="0"/>
                        </a:rPr>
                        <a:t>5</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Locutus</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81.01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2095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0179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05AE-0456-4CB8-9B62-7EA3DB756DD9}"/>
              </a:ext>
            </a:extLst>
          </p:cNvPr>
          <p:cNvSpPr>
            <a:spLocks noGrp="1"/>
          </p:cNvSpPr>
          <p:nvPr>
            <p:ph type="title"/>
          </p:nvPr>
        </p:nvSpPr>
        <p:spPr/>
        <p:txBody>
          <a:bodyPr/>
          <a:lstStyle/>
          <a:p>
            <a:r>
              <a:rPr lang="en-CA" dirty="0"/>
              <a:t>CSE</a:t>
            </a:r>
          </a:p>
        </p:txBody>
      </p:sp>
      <p:sp>
        <p:nvSpPr>
          <p:cNvPr id="3" name="Content Placeholder 2">
            <a:extLst>
              <a:ext uri="{FF2B5EF4-FFF2-40B4-BE49-F238E27FC236}">
                <a16:creationId xmlns:a16="http://schemas.microsoft.com/office/drawing/2014/main" id="{A81F5B2B-AE38-43E5-A7B6-A4EFC5A7E01C}"/>
              </a:ext>
            </a:extLst>
          </p:cNvPr>
          <p:cNvSpPr>
            <a:spLocks noGrp="1"/>
          </p:cNvSpPr>
          <p:nvPr>
            <p:ph sz="quarter" idx="10"/>
          </p:nvPr>
        </p:nvSpPr>
        <p:spPr/>
        <p:txBody>
          <a:bodyPr/>
          <a:lstStyle/>
          <a:p>
            <a:r>
              <a:rPr lang="en-CA" dirty="0" err="1"/>
              <a:t>Protoss</a:t>
            </a:r>
            <a:r>
              <a:rPr lang="en-CA" dirty="0"/>
              <a:t> Bot</a:t>
            </a:r>
          </a:p>
          <a:p>
            <a:r>
              <a:rPr lang="en-CA" dirty="0"/>
              <a:t>Nationality: China</a:t>
            </a:r>
          </a:p>
          <a:p>
            <a:r>
              <a:rPr lang="en-CA" dirty="0"/>
              <a:t>Authors: </a:t>
            </a:r>
            <a:r>
              <a:rPr lang="en-CA" dirty="0" err="1"/>
              <a:t>Junge</a:t>
            </a:r>
            <a:r>
              <a:rPr lang="en-CA" dirty="0"/>
              <a:t> Zhang, Wei Guo, </a:t>
            </a:r>
            <a:r>
              <a:rPr lang="en-CA" dirty="0" err="1"/>
              <a:t>Qiyue</a:t>
            </a:r>
            <a:r>
              <a:rPr lang="en-CA" dirty="0"/>
              <a:t> Yin, Dong Zhan, </a:t>
            </a:r>
            <a:r>
              <a:rPr lang="en-CA" dirty="0" err="1"/>
              <a:t>Qiwei</a:t>
            </a:r>
            <a:r>
              <a:rPr lang="en-CA" dirty="0"/>
              <a:t> Wang, </a:t>
            </a:r>
            <a:r>
              <a:rPr lang="en-CA" dirty="0" err="1"/>
              <a:t>Yihui</a:t>
            </a:r>
            <a:r>
              <a:rPr lang="en-CA" dirty="0"/>
              <a:t> Hu, </a:t>
            </a:r>
            <a:r>
              <a:rPr lang="en-CA" dirty="0" err="1"/>
              <a:t>Shengqi</a:t>
            </a:r>
            <a:r>
              <a:rPr lang="en-CA" dirty="0"/>
              <a:t> Shen, </a:t>
            </a:r>
            <a:r>
              <a:rPr lang="en-CA" dirty="0" err="1"/>
              <a:t>Kaiqi</a:t>
            </a:r>
            <a:r>
              <a:rPr lang="en-CA" dirty="0"/>
              <a:t> Huang</a:t>
            </a:r>
          </a:p>
          <a:p>
            <a:r>
              <a:rPr lang="en-CA" dirty="0"/>
              <a:t>No Official Affiliation</a:t>
            </a:r>
          </a:p>
          <a:p>
            <a:r>
              <a:rPr lang="en-CA" dirty="0"/>
              <a:t>Competed as ‘</a:t>
            </a:r>
            <a:r>
              <a:rPr lang="en-CA" dirty="0" err="1"/>
              <a:t>cpac</a:t>
            </a:r>
            <a:r>
              <a:rPr lang="en-CA" dirty="0"/>
              <a:t>’ bot last year</a:t>
            </a:r>
          </a:p>
        </p:txBody>
      </p:sp>
    </p:spTree>
    <p:extLst>
      <p:ext uri="{BB962C8B-B14F-4D97-AF65-F5344CB8AC3E}">
        <p14:creationId xmlns:p14="http://schemas.microsoft.com/office/powerpoint/2010/main" val="383172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BA4E-24BF-4559-B52B-F1D151BD18FA}"/>
              </a:ext>
            </a:extLst>
          </p:cNvPr>
          <p:cNvSpPr>
            <a:spLocks noGrp="1"/>
          </p:cNvSpPr>
          <p:nvPr>
            <p:ph type="title"/>
          </p:nvPr>
        </p:nvSpPr>
        <p:spPr/>
        <p:txBody>
          <a:bodyPr/>
          <a:lstStyle/>
          <a:p>
            <a:r>
              <a:rPr lang="en-CA" dirty="0"/>
              <a:t>CSE</a:t>
            </a:r>
          </a:p>
        </p:txBody>
      </p:sp>
      <p:sp>
        <p:nvSpPr>
          <p:cNvPr id="3" name="Content Placeholder 2">
            <a:extLst>
              <a:ext uri="{FF2B5EF4-FFF2-40B4-BE49-F238E27FC236}">
                <a16:creationId xmlns:a16="http://schemas.microsoft.com/office/drawing/2014/main" id="{7BFCA02E-1D42-4AE9-A7F0-112BE9C54D43}"/>
              </a:ext>
            </a:extLst>
          </p:cNvPr>
          <p:cNvSpPr>
            <a:spLocks noGrp="1"/>
          </p:cNvSpPr>
          <p:nvPr>
            <p:ph sz="quarter" idx="10"/>
          </p:nvPr>
        </p:nvSpPr>
        <p:spPr/>
        <p:txBody>
          <a:bodyPr/>
          <a:lstStyle/>
          <a:p>
            <a:r>
              <a:rPr lang="en-CA" dirty="0"/>
              <a:t>Based on the bot “</a:t>
            </a:r>
            <a:r>
              <a:rPr lang="en-CA" dirty="0" err="1"/>
              <a:t>Locutus</a:t>
            </a:r>
            <a:r>
              <a:rPr lang="en-CA" dirty="0"/>
              <a:t>”</a:t>
            </a:r>
          </a:p>
          <a:p>
            <a:r>
              <a:rPr lang="en-CA" dirty="0"/>
              <a:t>6 weeks of improvements to their code</a:t>
            </a:r>
          </a:p>
          <a:p>
            <a:r>
              <a:rPr lang="en-CA" dirty="0"/>
              <a:t>Mainly based on hard-coded rules, with a little bit of machine learning</a:t>
            </a:r>
          </a:p>
          <a:p>
            <a:r>
              <a:rPr lang="en-CA" dirty="0"/>
              <a:t>“</a:t>
            </a:r>
            <a:r>
              <a:rPr lang="en-US" dirty="0"/>
              <a:t>We use a multilayer perception network and several rules to predict units to train when the build order queue is empty.”</a:t>
            </a:r>
            <a:endParaRPr lang="en-CA" dirty="0"/>
          </a:p>
        </p:txBody>
      </p:sp>
    </p:spTree>
    <p:extLst>
      <p:ext uri="{BB962C8B-B14F-4D97-AF65-F5344CB8AC3E}">
        <p14:creationId xmlns:p14="http://schemas.microsoft.com/office/powerpoint/2010/main" val="27742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1172763"/>
              </p:ext>
            </p:extLst>
          </p:nvPr>
        </p:nvGraphicFramePr>
        <p:xfrm>
          <a:off x="76204" y="514350"/>
          <a:ext cx="8915396" cy="4572000"/>
        </p:xfrm>
        <a:graphic>
          <a:graphicData uri="http://schemas.openxmlformats.org/drawingml/2006/table">
            <a:tbl>
              <a:tblPr/>
              <a:tblGrid>
                <a:gridCol w="711197">
                  <a:extLst>
                    <a:ext uri="{9D8B030D-6E8A-4147-A177-3AD203B41FA5}">
                      <a16:colId xmlns:a16="http://schemas.microsoft.com/office/drawing/2014/main" val="20000"/>
                    </a:ext>
                  </a:extLst>
                </a:gridCol>
                <a:gridCol w="2260603">
                  <a:extLst>
                    <a:ext uri="{9D8B030D-6E8A-4147-A177-3AD203B41FA5}">
                      <a16:colId xmlns:a16="http://schemas.microsoft.com/office/drawing/2014/main" val="20001"/>
                    </a:ext>
                  </a:extLst>
                </a:gridCol>
                <a:gridCol w="1485899">
                  <a:extLst>
                    <a:ext uri="{9D8B030D-6E8A-4147-A177-3AD203B41FA5}">
                      <a16:colId xmlns:a16="http://schemas.microsoft.com/office/drawing/2014/main" val="20002"/>
                    </a:ext>
                  </a:extLst>
                </a:gridCol>
                <a:gridCol w="1485899">
                  <a:extLst>
                    <a:ext uri="{9D8B030D-6E8A-4147-A177-3AD203B41FA5}">
                      <a16:colId xmlns:a16="http://schemas.microsoft.com/office/drawing/2014/main" val="20003"/>
                    </a:ext>
                  </a:extLst>
                </a:gridCol>
                <a:gridCol w="1485899">
                  <a:extLst>
                    <a:ext uri="{9D8B030D-6E8A-4147-A177-3AD203B41FA5}">
                      <a16:colId xmlns:a16="http://schemas.microsoft.com/office/drawing/2014/main" val="20004"/>
                    </a:ext>
                  </a:extLst>
                </a:gridCol>
                <a:gridCol w="1485899">
                  <a:extLst>
                    <a:ext uri="{9D8B030D-6E8A-4147-A177-3AD203B41FA5}">
                      <a16:colId xmlns:a16="http://schemas.microsoft.com/office/drawing/2014/main" val="20005"/>
                    </a:ext>
                  </a:extLst>
                </a:gridCol>
              </a:tblGrid>
              <a:tr h="762000">
                <a:tc>
                  <a:txBody>
                    <a:bodyPr/>
                    <a:lstStyle/>
                    <a:p>
                      <a:pPr algn="ctr" fontAlgn="ctr"/>
                      <a:endParaRPr lang="en-US" sz="1200" b="1"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200" b="1" i="0" u="none" strike="noStrike" dirty="0">
                          <a:solidFill>
                            <a:srgbClr val="000000"/>
                          </a:solidFill>
                          <a:effectLst/>
                          <a:latin typeface="Verdana" panose="020B0604030504040204" pitchFamily="34" charset="0"/>
                        </a:rPr>
                        <a:t>Bot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 %</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Games</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2015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10000"/>
                  </a:ext>
                </a:extLst>
              </a:tr>
              <a:tr h="762000">
                <a:tc>
                  <a:txBody>
                    <a:bodyPr/>
                    <a:lstStyle/>
                    <a:p>
                      <a:pPr algn="ctr" fontAlgn="ctr"/>
                      <a:r>
                        <a:rPr lang="en-US" sz="1600" b="0" i="0" u="none" strike="noStrike" dirty="0">
                          <a:solidFill>
                            <a:srgbClr val="000000"/>
                          </a:solidFill>
                          <a:effectLst/>
                          <a:latin typeface="Verdana" panose="020B0604030504040204" pitchFamily="34" charset="0"/>
                        </a:rPr>
                        <a:t>1</a:t>
                      </a:r>
                      <a:r>
                        <a:rPr lang="en-US" sz="1600" b="0" i="0" u="none" strike="noStrike" baseline="30000" dirty="0">
                          <a:solidFill>
                            <a:srgbClr val="000000"/>
                          </a:solidFill>
                          <a:effectLst/>
                          <a:latin typeface="Verdana" panose="020B0604030504040204" pitchFamily="34" charset="0"/>
                        </a:rPr>
                        <a:t>st</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762000">
                <a:tc>
                  <a:txBody>
                    <a:bodyPr/>
                    <a:lstStyle/>
                    <a:p>
                      <a:pPr algn="ctr" fontAlgn="ctr"/>
                      <a:r>
                        <a:rPr lang="en-US" sz="1600" b="0" i="0" u="none" strike="noStrike" dirty="0">
                          <a:solidFill>
                            <a:srgbClr val="000000"/>
                          </a:solidFill>
                          <a:effectLst/>
                          <a:latin typeface="Verdana" panose="020B0604030504040204" pitchFamily="34" charset="0"/>
                        </a:rPr>
                        <a:t>2</a:t>
                      </a:r>
                      <a:r>
                        <a:rPr lang="en-US" sz="1600" b="0" i="0" u="none" strike="noStrike" baseline="30000" dirty="0">
                          <a:solidFill>
                            <a:srgbClr val="000000"/>
                          </a:solidFill>
                          <a:effectLst/>
                          <a:latin typeface="Verdana" panose="020B0604030504040204" pitchFamily="34" charset="0"/>
                        </a:rPr>
                        <a:t>nd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CherryPi</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7BA0"/>
                    </a:solidFill>
                  </a:tcPr>
                </a:tc>
                <a:tc>
                  <a:txBody>
                    <a:bodyPr/>
                    <a:lstStyle/>
                    <a:p>
                      <a:pPr algn="ctr" fontAlgn="ctr"/>
                      <a:r>
                        <a:rPr lang="en-US" sz="2000" b="0" i="0" u="none" strike="noStrike" dirty="0">
                          <a:solidFill>
                            <a:srgbClr val="000000"/>
                          </a:solidFill>
                          <a:effectLst/>
                          <a:latin typeface="Verdana" panose="020B0604030504040204" pitchFamily="34" charset="0"/>
                        </a:rPr>
                        <a:t>90.86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2592</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2355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6</a:t>
                      </a:r>
                      <a:r>
                        <a:rPr lang="en-US" sz="2000" b="0" i="0" u="none" strike="noStrike" baseline="30000" dirty="0">
                          <a:solidFill>
                            <a:srgbClr val="000000"/>
                          </a:solidFill>
                          <a:effectLst/>
                          <a:latin typeface="Verdana" panose="020B0604030504040204" pitchFamily="34" charset="0"/>
                        </a:rPr>
                        <a:t>th</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ctr" fontAlgn="ctr"/>
                      <a:r>
                        <a:rPr lang="en-US" sz="1600" b="0" i="0" u="none" strike="noStrike" dirty="0">
                          <a:solidFill>
                            <a:srgbClr val="000000"/>
                          </a:solidFill>
                          <a:effectLst/>
                          <a:latin typeface="Verdana" panose="020B0604030504040204" pitchFamily="34" charset="0"/>
                        </a:rPr>
                        <a:t>3</a:t>
                      </a:r>
                      <a:r>
                        <a:rPr lang="en-US" sz="1600" b="0" i="0" u="none" strike="noStrike" baseline="30000" dirty="0">
                          <a:solidFill>
                            <a:srgbClr val="000000"/>
                          </a:solidFill>
                          <a:effectLst/>
                          <a:latin typeface="Verdana" panose="020B0604030504040204" pitchFamily="34" charset="0"/>
                        </a:rPr>
                        <a:t>rd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CSE</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87.11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2591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2257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62000">
                <a:tc>
                  <a:txBody>
                    <a:bodyPr/>
                    <a:lstStyle/>
                    <a:p>
                      <a:pPr algn="ctr" fontAlgn="ctr"/>
                      <a:r>
                        <a:rPr lang="en-US" sz="1600" b="0" i="0" u="none" strike="noStrike" dirty="0">
                          <a:solidFill>
                            <a:srgbClr val="000000"/>
                          </a:solidFill>
                          <a:effectLst/>
                          <a:latin typeface="Verdana" panose="020B0604030504040204" pitchFamily="34" charset="0"/>
                        </a:rPr>
                        <a:t>4</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BlueBlueSky</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81.48</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2107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762000">
                <a:tc>
                  <a:txBody>
                    <a:bodyPr/>
                    <a:lstStyle/>
                    <a:p>
                      <a:pPr algn="ctr" fontAlgn="ctr"/>
                      <a:r>
                        <a:rPr lang="en-US" sz="1600" b="0" i="0" u="none" strike="noStrike" dirty="0">
                          <a:solidFill>
                            <a:srgbClr val="000000"/>
                          </a:solidFill>
                          <a:effectLst/>
                          <a:latin typeface="Verdana" panose="020B0604030504040204" pitchFamily="34" charset="0"/>
                        </a:rPr>
                        <a:t>5</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Locutus</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81.01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2095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486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98EB-A1B6-4347-9347-A0C2615EA6FA}"/>
              </a:ext>
            </a:extLst>
          </p:cNvPr>
          <p:cNvSpPr>
            <a:spLocks noGrp="1"/>
          </p:cNvSpPr>
          <p:nvPr>
            <p:ph type="title"/>
          </p:nvPr>
        </p:nvSpPr>
        <p:spPr/>
        <p:txBody>
          <a:bodyPr/>
          <a:lstStyle/>
          <a:p>
            <a:r>
              <a:rPr lang="en-CA" dirty="0" err="1"/>
              <a:t>CherryPi</a:t>
            </a:r>
            <a:endParaRPr lang="en-CA" dirty="0"/>
          </a:p>
        </p:txBody>
      </p:sp>
      <p:sp>
        <p:nvSpPr>
          <p:cNvPr id="3" name="Content Placeholder 2">
            <a:extLst>
              <a:ext uri="{FF2B5EF4-FFF2-40B4-BE49-F238E27FC236}">
                <a16:creationId xmlns:a16="http://schemas.microsoft.com/office/drawing/2014/main" id="{3B81AE0A-0926-4482-AD77-2F22A923FD69}"/>
              </a:ext>
            </a:extLst>
          </p:cNvPr>
          <p:cNvSpPr>
            <a:spLocks noGrp="1"/>
          </p:cNvSpPr>
          <p:nvPr>
            <p:ph sz="quarter" idx="10"/>
          </p:nvPr>
        </p:nvSpPr>
        <p:spPr/>
        <p:txBody>
          <a:bodyPr/>
          <a:lstStyle/>
          <a:p>
            <a:r>
              <a:rPr lang="en-CA" dirty="0" err="1"/>
              <a:t>Zerg</a:t>
            </a:r>
            <a:r>
              <a:rPr lang="en-CA" dirty="0"/>
              <a:t> Bot</a:t>
            </a:r>
          </a:p>
          <a:p>
            <a:r>
              <a:rPr lang="en-CA" dirty="0"/>
              <a:t>Facebook AI Research (NY, USA)</a:t>
            </a:r>
          </a:p>
          <a:p>
            <a:r>
              <a:rPr lang="en-CA" dirty="0"/>
              <a:t>Authors: Jonas Gehring, Vegard </a:t>
            </a:r>
            <a:r>
              <a:rPr lang="en-CA" dirty="0" err="1"/>
              <a:t>Mella</a:t>
            </a:r>
            <a:r>
              <a:rPr lang="en-CA" dirty="0"/>
              <a:t>, Daniel Gant, </a:t>
            </a:r>
            <a:r>
              <a:rPr lang="en-CA" dirty="0" err="1"/>
              <a:t>Zeming</a:t>
            </a:r>
            <a:r>
              <a:rPr lang="en-CA" dirty="0"/>
              <a:t> Lin, Da Ju, Danielle </a:t>
            </a:r>
            <a:r>
              <a:rPr lang="en-CA" dirty="0" err="1"/>
              <a:t>Rothermel</a:t>
            </a:r>
            <a:r>
              <a:rPr lang="en-CA" dirty="0"/>
              <a:t>, Nicolas </a:t>
            </a:r>
            <a:r>
              <a:rPr lang="en-CA" dirty="0" err="1"/>
              <a:t>Carion</a:t>
            </a:r>
            <a:r>
              <a:rPr lang="en-CA" dirty="0"/>
              <a:t>, Nicolas </a:t>
            </a:r>
            <a:r>
              <a:rPr lang="en-CA" dirty="0" err="1"/>
              <a:t>Usunier</a:t>
            </a:r>
            <a:r>
              <a:rPr lang="en-CA" dirty="0"/>
              <a:t>, Gabriel </a:t>
            </a:r>
            <a:r>
              <a:rPr lang="en-CA" dirty="0" err="1"/>
              <a:t>Synnaeve</a:t>
            </a:r>
            <a:endParaRPr lang="en-CA" dirty="0"/>
          </a:p>
        </p:txBody>
      </p:sp>
    </p:spTree>
    <p:extLst>
      <p:ext uri="{BB962C8B-B14F-4D97-AF65-F5344CB8AC3E}">
        <p14:creationId xmlns:p14="http://schemas.microsoft.com/office/powerpoint/2010/main" val="368794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Tournament Results</a:t>
            </a:r>
          </a:p>
        </p:txBody>
      </p:sp>
      <p:sp>
        <p:nvSpPr>
          <p:cNvPr id="3" name="Content Placeholder 2"/>
          <p:cNvSpPr>
            <a:spLocks noGrp="1"/>
          </p:cNvSpPr>
          <p:nvPr>
            <p:ph sz="quarter" idx="10"/>
          </p:nvPr>
        </p:nvSpPr>
        <p:spPr/>
        <p:txBody>
          <a:bodyPr/>
          <a:lstStyle/>
          <a:p>
            <a:pPr indent="0" algn="ctr">
              <a:buNone/>
            </a:pPr>
            <a:endParaRPr lang="en-US" dirty="0"/>
          </a:p>
          <a:p>
            <a:pPr indent="0" algn="ctr">
              <a:buNone/>
            </a:pPr>
            <a:r>
              <a:rPr lang="en-US" dirty="0">
                <a:hlinkClick r:id="rId2"/>
              </a:rPr>
              <a:t>www.StarcraftAICompetition.com</a:t>
            </a:r>
            <a:endParaRPr lang="en-US" dirty="0"/>
          </a:p>
          <a:p>
            <a:pPr indent="0" algn="ctr">
              <a:buNone/>
            </a:pPr>
            <a:endParaRPr lang="en-US" dirty="0"/>
          </a:p>
          <a:p>
            <a:pPr indent="0" algn="ctr">
              <a:buNone/>
            </a:pPr>
            <a:endParaRPr lang="en-US" dirty="0"/>
          </a:p>
          <a:p>
            <a:pPr indent="0" algn="ctr">
              <a:buNone/>
            </a:pPr>
            <a:r>
              <a:rPr lang="en-US" dirty="0"/>
              <a:t>“Results / Files”</a:t>
            </a:r>
          </a:p>
        </p:txBody>
      </p:sp>
    </p:spTree>
    <p:extLst>
      <p:ext uri="{BB962C8B-B14F-4D97-AF65-F5344CB8AC3E}">
        <p14:creationId xmlns:p14="http://schemas.microsoft.com/office/powerpoint/2010/main" val="1043273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5715-D4E8-4E15-A246-FF7107F665D6}"/>
              </a:ext>
            </a:extLst>
          </p:cNvPr>
          <p:cNvSpPr>
            <a:spLocks noGrp="1"/>
          </p:cNvSpPr>
          <p:nvPr>
            <p:ph type="title"/>
          </p:nvPr>
        </p:nvSpPr>
        <p:spPr/>
        <p:txBody>
          <a:bodyPr/>
          <a:lstStyle/>
          <a:p>
            <a:r>
              <a:rPr lang="en-CA" dirty="0" err="1"/>
              <a:t>CherryPi</a:t>
            </a:r>
            <a:endParaRPr lang="en-CA" dirty="0"/>
          </a:p>
        </p:txBody>
      </p:sp>
      <p:sp>
        <p:nvSpPr>
          <p:cNvPr id="3" name="Content Placeholder 2">
            <a:extLst>
              <a:ext uri="{FF2B5EF4-FFF2-40B4-BE49-F238E27FC236}">
                <a16:creationId xmlns:a16="http://schemas.microsoft.com/office/drawing/2014/main" id="{B47C63CC-2A80-420F-AAB8-A6D9A339A4D2}"/>
              </a:ext>
            </a:extLst>
          </p:cNvPr>
          <p:cNvSpPr>
            <a:spLocks noGrp="1"/>
          </p:cNvSpPr>
          <p:nvPr>
            <p:ph sz="quarter" idx="10"/>
          </p:nvPr>
        </p:nvSpPr>
        <p:spPr/>
        <p:txBody>
          <a:bodyPr/>
          <a:lstStyle/>
          <a:p>
            <a:r>
              <a:rPr lang="en-CA" sz="2000" dirty="0"/>
              <a:t>“</a:t>
            </a:r>
            <a:r>
              <a:rPr lang="en-US" sz="2000" dirty="0" err="1"/>
              <a:t>CherryPi</a:t>
            </a:r>
            <a:r>
              <a:rPr lang="en-US" sz="2000" dirty="0"/>
              <a:t> has 8-13 strategies per matchup. It selects one at the start of the game based on history against the current opponent, using a bandit model with time-decaying weights on previous games. Using a pre-trained model, and given the current state of the game, it estimates the expected likelihood of winning (“value”) with each of the available strategies, and under certain conditions will switch to the strategy with the highest value. This can produce “mixed” strategies by switching back and forth.”</a:t>
            </a:r>
            <a:endParaRPr lang="en-CA" sz="2000" dirty="0"/>
          </a:p>
        </p:txBody>
      </p:sp>
    </p:spTree>
    <p:extLst>
      <p:ext uri="{BB962C8B-B14F-4D97-AF65-F5344CB8AC3E}">
        <p14:creationId xmlns:p14="http://schemas.microsoft.com/office/powerpoint/2010/main" val="2481887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2F92-3B36-43E0-8894-7FD48FFA9E3B}"/>
              </a:ext>
            </a:extLst>
          </p:cNvPr>
          <p:cNvSpPr>
            <a:spLocks noGrp="1"/>
          </p:cNvSpPr>
          <p:nvPr>
            <p:ph type="title"/>
          </p:nvPr>
        </p:nvSpPr>
        <p:spPr/>
        <p:txBody>
          <a:bodyPr/>
          <a:lstStyle/>
          <a:p>
            <a:r>
              <a:rPr lang="en-CA" dirty="0" err="1"/>
              <a:t>CherryPi</a:t>
            </a:r>
            <a:r>
              <a:rPr lang="en-CA" dirty="0"/>
              <a:t> AI Techniques</a:t>
            </a:r>
          </a:p>
        </p:txBody>
      </p:sp>
      <p:sp>
        <p:nvSpPr>
          <p:cNvPr id="3" name="Content Placeholder 2">
            <a:extLst>
              <a:ext uri="{FF2B5EF4-FFF2-40B4-BE49-F238E27FC236}">
                <a16:creationId xmlns:a16="http://schemas.microsoft.com/office/drawing/2014/main" id="{349D051C-4F78-40A5-BE40-9EDE865D0C66}"/>
              </a:ext>
            </a:extLst>
          </p:cNvPr>
          <p:cNvSpPr>
            <a:spLocks noGrp="1"/>
          </p:cNvSpPr>
          <p:nvPr>
            <p:ph sz="quarter" idx="10"/>
          </p:nvPr>
        </p:nvSpPr>
        <p:spPr/>
        <p:txBody>
          <a:bodyPr/>
          <a:lstStyle/>
          <a:p>
            <a:r>
              <a:rPr lang="en-CA" sz="1800" dirty="0"/>
              <a:t>Search: “</a:t>
            </a:r>
            <a:r>
              <a:rPr lang="en-US" sz="1800" dirty="0"/>
              <a:t>We use region-level pathfinding to send units around map obstacles, and threat-aware pathfinding to kite and navigate units out of combat.”</a:t>
            </a:r>
          </a:p>
          <a:p>
            <a:r>
              <a:rPr lang="en-US" sz="1800" dirty="0"/>
              <a:t>Offline ML: A </a:t>
            </a:r>
            <a:r>
              <a:rPr lang="en-US" sz="1800" dirty="0" err="1"/>
              <a:t>ConvNet</a:t>
            </a:r>
            <a:r>
              <a:rPr lang="en-US" sz="1800" dirty="0"/>
              <a:t> model that places buildings based on human data from </a:t>
            </a:r>
            <a:r>
              <a:rPr lang="en-US" sz="1800" dirty="0">
                <a:hlinkClick r:id="rId2"/>
              </a:rPr>
              <a:t>https://arxiv.org/abs/1708.02139</a:t>
            </a:r>
            <a:br>
              <a:rPr lang="en-US" sz="1800" dirty="0"/>
            </a:br>
            <a:r>
              <a:rPr lang="en-US" sz="1800" dirty="0"/>
              <a:t>Also: “An LSTM model for high level strategy selection”</a:t>
            </a:r>
          </a:p>
          <a:p>
            <a:r>
              <a:rPr lang="en-US" sz="1800" dirty="0"/>
              <a:t>Offline RL: “Yes”</a:t>
            </a:r>
          </a:p>
          <a:p>
            <a:r>
              <a:rPr lang="en-US" sz="1800" dirty="0"/>
              <a:t>Online Learning: “Yes” (uses file IO) “</a:t>
            </a:r>
          </a:p>
          <a:p>
            <a:r>
              <a:rPr lang="en-US" sz="1800" dirty="0"/>
              <a:t>Map Analysis: Uses BWEM Library (Brood War Easy Map)</a:t>
            </a:r>
          </a:p>
          <a:p>
            <a:r>
              <a:rPr lang="en-US" sz="1800" dirty="0"/>
              <a:t>Analyzed matchups against bots from previous competitions in offline training stage</a:t>
            </a:r>
            <a:endParaRPr lang="en-CA" sz="2000" dirty="0"/>
          </a:p>
        </p:txBody>
      </p:sp>
    </p:spTree>
    <p:extLst>
      <p:ext uri="{BB962C8B-B14F-4D97-AF65-F5344CB8AC3E}">
        <p14:creationId xmlns:p14="http://schemas.microsoft.com/office/powerpoint/2010/main" val="107235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261D-90FF-4313-98E6-4E4029A41F08}"/>
              </a:ext>
            </a:extLst>
          </p:cNvPr>
          <p:cNvSpPr>
            <a:spLocks noGrp="1"/>
          </p:cNvSpPr>
          <p:nvPr>
            <p:ph type="title"/>
          </p:nvPr>
        </p:nvSpPr>
        <p:spPr/>
        <p:txBody>
          <a:bodyPr/>
          <a:lstStyle/>
          <a:p>
            <a:r>
              <a:rPr lang="en-CA" dirty="0" err="1"/>
              <a:t>CherryPi</a:t>
            </a:r>
            <a:r>
              <a:rPr lang="en-CA" dirty="0"/>
              <a:t> Strengths</a:t>
            </a:r>
          </a:p>
        </p:txBody>
      </p:sp>
      <p:sp>
        <p:nvSpPr>
          <p:cNvPr id="3" name="Content Placeholder 2">
            <a:extLst>
              <a:ext uri="{FF2B5EF4-FFF2-40B4-BE49-F238E27FC236}">
                <a16:creationId xmlns:a16="http://schemas.microsoft.com/office/drawing/2014/main" id="{1540C1F3-9FEF-4E36-9C61-09FEAE548B6E}"/>
              </a:ext>
            </a:extLst>
          </p:cNvPr>
          <p:cNvSpPr>
            <a:spLocks noGrp="1"/>
          </p:cNvSpPr>
          <p:nvPr>
            <p:ph sz="quarter" idx="10"/>
          </p:nvPr>
        </p:nvSpPr>
        <p:spPr/>
        <p:txBody>
          <a:bodyPr/>
          <a:lstStyle/>
          <a:p>
            <a:r>
              <a:rPr lang="en-US" sz="1800" dirty="0"/>
              <a:t>Efficient macro-management: Optimized harvester distribution, automatic tuning of </a:t>
            </a:r>
            <a:r>
              <a:rPr lang="en-US" sz="1800" dirty="0" err="1"/>
              <a:t>mineral:gas</a:t>
            </a:r>
            <a:r>
              <a:rPr lang="en-US" sz="1800" dirty="0"/>
              <a:t> ratio, building Drones in unsaturated bases, and a build queue that automatically expedites build items wherever possible </a:t>
            </a:r>
            <a:r>
              <a:rPr lang="en-US" sz="1800" dirty="0" err="1"/>
              <a:t>eg.</a:t>
            </a:r>
            <a:r>
              <a:rPr lang="en-US" sz="1800" dirty="0"/>
              <a:t> by inserting Hatcheries or Overlords as needed.</a:t>
            </a:r>
          </a:p>
          <a:p>
            <a:r>
              <a:rPr lang="en-US" sz="1800" dirty="0"/>
              <a:t>Strategy selection: Having a diverse set of openers and the ability to intelligently switch between them</a:t>
            </a:r>
          </a:p>
          <a:p>
            <a:r>
              <a:rPr lang="en-US" sz="1800" dirty="0"/>
              <a:t>Army positioning: Pre-positioning armies to achieve maximum surface area in combat; using threat-aware pathfinding to evacuate armies smoothly with minimized losses</a:t>
            </a:r>
          </a:p>
          <a:p>
            <a:r>
              <a:rPr lang="en-US" sz="1800" dirty="0"/>
              <a:t>Basic unit control: Distributing targets so units don't collide; controlling </a:t>
            </a:r>
            <a:r>
              <a:rPr lang="en-US" sz="1800" dirty="0" err="1"/>
              <a:t>Hydralisks</a:t>
            </a:r>
            <a:r>
              <a:rPr lang="en-US" sz="1800" dirty="0"/>
              <a:t> between shots</a:t>
            </a:r>
          </a:p>
          <a:p>
            <a:endParaRPr lang="en-CA" dirty="0"/>
          </a:p>
        </p:txBody>
      </p:sp>
    </p:spTree>
    <p:extLst>
      <p:ext uri="{BB962C8B-B14F-4D97-AF65-F5344CB8AC3E}">
        <p14:creationId xmlns:p14="http://schemas.microsoft.com/office/powerpoint/2010/main" val="179407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6204" y="514350"/>
          <a:ext cx="8915396" cy="4572000"/>
        </p:xfrm>
        <a:graphic>
          <a:graphicData uri="http://schemas.openxmlformats.org/drawingml/2006/table">
            <a:tbl>
              <a:tblPr/>
              <a:tblGrid>
                <a:gridCol w="711197">
                  <a:extLst>
                    <a:ext uri="{9D8B030D-6E8A-4147-A177-3AD203B41FA5}">
                      <a16:colId xmlns:a16="http://schemas.microsoft.com/office/drawing/2014/main" val="20000"/>
                    </a:ext>
                  </a:extLst>
                </a:gridCol>
                <a:gridCol w="2260603">
                  <a:extLst>
                    <a:ext uri="{9D8B030D-6E8A-4147-A177-3AD203B41FA5}">
                      <a16:colId xmlns:a16="http://schemas.microsoft.com/office/drawing/2014/main" val="20001"/>
                    </a:ext>
                  </a:extLst>
                </a:gridCol>
                <a:gridCol w="1485899">
                  <a:extLst>
                    <a:ext uri="{9D8B030D-6E8A-4147-A177-3AD203B41FA5}">
                      <a16:colId xmlns:a16="http://schemas.microsoft.com/office/drawing/2014/main" val="20002"/>
                    </a:ext>
                  </a:extLst>
                </a:gridCol>
                <a:gridCol w="1485899">
                  <a:extLst>
                    <a:ext uri="{9D8B030D-6E8A-4147-A177-3AD203B41FA5}">
                      <a16:colId xmlns:a16="http://schemas.microsoft.com/office/drawing/2014/main" val="20003"/>
                    </a:ext>
                  </a:extLst>
                </a:gridCol>
                <a:gridCol w="1485899">
                  <a:extLst>
                    <a:ext uri="{9D8B030D-6E8A-4147-A177-3AD203B41FA5}">
                      <a16:colId xmlns:a16="http://schemas.microsoft.com/office/drawing/2014/main" val="20004"/>
                    </a:ext>
                  </a:extLst>
                </a:gridCol>
                <a:gridCol w="1485899">
                  <a:extLst>
                    <a:ext uri="{9D8B030D-6E8A-4147-A177-3AD203B41FA5}">
                      <a16:colId xmlns:a16="http://schemas.microsoft.com/office/drawing/2014/main" val="20005"/>
                    </a:ext>
                  </a:extLst>
                </a:gridCol>
              </a:tblGrid>
              <a:tr h="762000">
                <a:tc>
                  <a:txBody>
                    <a:bodyPr/>
                    <a:lstStyle/>
                    <a:p>
                      <a:pPr algn="ctr" fontAlgn="ctr"/>
                      <a:endParaRPr lang="en-US" sz="1200" b="1"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sz="1200" b="1" i="0" u="none" strike="noStrike" dirty="0">
                          <a:solidFill>
                            <a:srgbClr val="000000"/>
                          </a:solidFill>
                          <a:effectLst/>
                          <a:latin typeface="Verdana" panose="020B0604030504040204" pitchFamily="34" charset="0"/>
                        </a:rPr>
                        <a:t>Bot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 %</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Games</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Win</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ctr"/>
                      <a:r>
                        <a:rPr lang="en-US" sz="1200" b="1" i="0" u="none" strike="noStrike" dirty="0">
                          <a:solidFill>
                            <a:srgbClr val="000000"/>
                          </a:solidFill>
                          <a:effectLst/>
                          <a:latin typeface="Verdana" panose="020B0604030504040204" pitchFamily="34" charset="0"/>
                        </a:rPr>
                        <a:t>2015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10000"/>
                  </a:ext>
                </a:extLst>
              </a:tr>
              <a:tr h="762000">
                <a:tc>
                  <a:txBody>
                    <a:bodyPr/>
                    <a:lstStyle/>
                    <a:p>
                      <a:pPr algn="ctr" fontAlgn="ctr"/>
                      <a:r>
                        <a:rPr lang="en-US" sz="1600" b="0" i="0" u="none" strike="noStrike" dirty="0">
                          <a:solidFill>
                            <a:srgbClr val="000000"/>
                          </a:solidFill>
                          <a:effectLst/>
                          <a:latin typeface="Verdana" panose="020B0604030504040204" pitchFamily="34" charset="0"/>
                        </a:rPr>
                        <a:t>1</a:t>
                      </a:r>
                      <a:r>
                        <a:rPr lang="en-US" sz="1600" b="0" i="0" u="none" strike="noStrike" baseline="30000" dirty="0">
                          <a:solidFill>
                            <a:srgbClr val="000000"/>
                          </a:solidFill>
                          <a:effectLst/>
                          <a:latin typeface="Verdana" panose="020B0604030504040204" pitchFamily="34" charset="0"/>
                        </a:rPr>
                        <a:t>st</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SAIDA</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0" i="0" u="none" strike="noStrike" dirty="0">
                          <a:solidFill>
                            <a:srgbClr val="000000"/>
                          </a:solidFill>
                          <a:effectLst/>
                          <a:latin typeface="Verdana" panose="020B0604030504040204" pitchFamily="34" charset="0"/>
                        </a:rPr>
                        <a:t>95.91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2590</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2484</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762000">
                <a:tc>
                  <a:txBody>
                    <a:bodyPr/>
                    <a:lstStyle/>
                    <a:p>
                      <a:pPr algn="ctr" fontAlgn="ctr"/>
                      <a:r>
                        <a:rPr lang="en-US" sz="1600" b="0" i="0" u="none" strike="noStrike" dirty="0">
                          <a:solidFill>
                            <a:srgbClr val="000000"/>
                          </a:solidFill>
                          <a:effectLst/>
                          <a:latin typeface="Verdana" panose="020B0604030504040204" pitchFamily="34" charset="0"/>
                        </a:rPr>
                        <a:t>2</a:t>
                      </a:r>
                      <a:r>
                        <a:rPr lang="en-US" sz="1600" b="0" i="0" u="none" strike="noStrike" baseline="30000" dirty="0">
                          <a:solidFill>
                            <a:srgbClr val="000000"/>
                          </a:solidFill>
                          <a:effectLst/>
                          <a:latin typeface="Verdana" panose="020B0604030504040204" pitchFamily="34" charset="0"/>
                        </a:rPr>
                        <a:t>nd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CherryPi</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7BA0"/>
                    </a:solidFill>
                  </a:tcPr>
                </a:tc>
                <a:tc>
                  <a:txBody>
                    <a:bodyPr/>
                    <a:lstStyle/>
                    <a:p>
                      <a:pPr algn="ctr" fontAlgn="ctr"/>
                      <a:r>
                        <a:rPr lang="en-US" sz="2000" b="0" i="0" u="none" strike="noStrike" dirty="0">
                          <a:solidFill>
                            <a:srgbClr val="000000"/>
                          </a:solidFill>
                          <a:effectLst/>
                          <a:latin typeface="Verdana" panose="020B0604030504040204" pitchFamily="34" charset="0"/>
                        </a:rPr>
                        <a:t>90.86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2592</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2355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6</a:t>
                      </a:r>
                      <a:r>
                        <a:rPr lang="en-US" sz="2000" b="0" i="0" u="none" strike="noStrike" baseline="30000" dirty="0">
                          <a:solidFill>
                            <a:srgbClr val="000000"/>
                          </a:solidFill>
                          <a:effectLst/>
                          <a:latin typeface="Verdana" panose="020B0604030504040204" pitchFamily="34" charset="0"/>
                        </a:rPr>
                        <a:t>th</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ctr" fontAlgn="ctr"/>
                      <a:r>
                        <a:rPr lang="en-US" sz="1600" b="0" i="0" u="none" strike="noStrike" dirty="0">
                          <a:solidFill>
                            <a:srgbClr val="000000"/>
                          </a:solidFill>
                          <a:effectLst/>
                          <a:latin typeface="Verdana" panose="020B0604030504040204" pitchFamily="34" charset="0"/>
                        </a:rPr>
                        <a:t>3</a:t>
                      </a:r>
                      <a:r>
                        <a:rPr lang="en-US" sz="1600" b="0" i="0" u="none" strike="noStrike" baseline="30000" dirty="0">
                          <a:solidFill>
                            <a:srgbClr val="000000"/>
                          </a:solidFill>
                          <a:effectLst/>
                          <a:latin typeface="Verdana" panose="020B0604030504040204" pitchFamily="34" charset="0"/>
                        </a:rPr>
                        <a:t>rd</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CSE</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87.11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2591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2257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62000">
                <a:tc>
                  <a:txBody>
                    <a:bodyPr/>
                    <a:lstStyle/>
                    <a:p>
                      <a:pPr algn="ctr" fontAlgn="ctr"/>
                      <a:r>
                        <a:rPr lang="en-US" sz="1600" b="0" i="0" u="none" strike="noStrike" dirty="0">
                          <a:solidFill>
                            <a:srgbClr val="000000"/>
                          </a:solidFill>
                          <a:effectLst/>
                          <a:latin typeface="Verdana" panose="020B0604030504040204" pitchFamily="34" charset="0"/>
                        </a:rPr>
                        <a:t>4</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BlueBlueSky</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81.48</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2107</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762000">
                <a:tc>
                  <a:txBody>
                    <a:bodyPr/>
                    <a:lstStyle/>
                    <a:p>
                      <a:pPr algn="ctr" fontAlgn="ctr"/>
                      <a:r>
                        <a:rPr lang="en-US" sz="1600" b="0" i="0" u="none" strike="noStrike" dirty="0">
                          <a:solidFill>
                            <a:srgbClr val="000000"/>
                          </a:solidFill>
                          <a:effectLst/>
                          <a:latin typeface="Verdana" panose="020B0604030504040204" pitchFamily="34" charset="0"/>
                        </a:rPr>
                        <a:t>5</a:t>
                      </a:r>
                      <a:r>
                        <a:rPr lang="en-US" sz="1600" b="0" i="0" u="none" strike="noStrike" baseline="30000" dirty="0">
                          <a:solidFill>
                            <a:srgbClr val="000000"/>
                          </a:solidFill>
                          <a:effectLst/>
                          <a:latin typeface="Verdana" panose="020B0604030504040204" pitchFamily="34" charset="0"/>
                        </a:rPr>
                        <a:t>th</a:t>
                      </a:r>
                      <a:endParaRPr lang="en-US" sz="16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err="1">
                          <a:solidFill>
                            <a:srgbClr val="000000"/>
                          </a:solidFill>
                          <a:effectLst/>
                          <a:latin typeface="Verdana" panose="020B0604030504040204" pitchFamily="34" charset="0"/>
                        </a:rPr>
                        <a:t>Locutus</a:t>
                      </a:r>
                      <a:endParaRPr lang="en-US" sz="2000" b="0" i="0" u="none" strike="noStrike" dirty="0">
                        <a:solidFill>
                          <a:srgbClr val="000000"/>
                        </a:solidFill>
                        <a:effectLst/>
                        <a:latin typeface="Verdana" panose="020B0604030504040204" pitchFamily="34" charset="0"/>
                      </a:endParaRP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2000" b="0" i="0" u="none" strike="noStrike" dirty="0">
                          <a:solidFill>
                            <a:srgbClr val="000000"/>
                          </a:solidFill>
                          <a:effectLst/>
                          <a:latin typeface="Verdana" panose="020B0604030504040204" pitchFamily="34" charset="0"/>
                        </a:rPr>
                        <a:t>81.01</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2586</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2095</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2000" b="0" i="0" u="none" strike="noStrike" dirty="0">
                          <a:solidFill>
                            <a:srgbClr val="000000"/>
                          </a:solidFill>
                          <a:effectLst/>
                          <a:latin typeface="Verdana" panose="020B0604030504040204" pitchFamily="34" charset="0"/>
                        </a:rPr>
                        <a:t>-</a:t>
                      </a:r>
                    </a:p>
                  </a:txBody>
                  <a:tcPr marL="4563" marR="4563" marT="45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9405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D9A-33A4-453F-A47C-50FFFB8EF71B}"/>
              </a:ext>
            </a:extLst>
          </p:cNvPr>
          <p:cNvSpPr>
            <a:spLocks noGrp="1"/>
          </p:cNvSpPr>
          <p:nvPr>
            <p:ph type="title"/>
          </p:nvPr>
        </p:nvSpPr>
        <p:spPr/>
        <p:txBody>
          <a:bodyPr/>
          <a:lstStyle/>
          <a:p>
            <a:r>
              <a:rPr lang="en-CA" dirty="0"/>
              <a:t>SAIDA</a:t>
            </a:r>
          </a:p>
        </p:txBody>
      </p:sp>
      <p:sp>
        <p:nvSpPr>
          <p:cNvPr id="3" name="Content Placeholder 2">
            <a:extLst>
              <a:ext uri="{FF2B5EF4-FFF2-40B4-BE49-F238E27FC236}">
                <a16:creationId xmlns:a16="http://schemas.microsoft.com/office/drawing/2014/main" id="{6D39DE6C-BD46-4A1D-B65B-F3F18740DAEF}"/>
              </a:ext>
            </a:extLst>
          </p:cNvPr>
          <p:cNvSpPr>
            <a:spLocks noGrp="1"/>
          </p:cNvSpPr>
          <p:nvPr>
            <p:ph sz="quarter" idx="10"/>
          </p:nvPr>
        </p:nvSpPr>
        <p:spPr/>
        <p:txBody>
          <a:bodyPr/>
          <a:lstStyle/>
          <a:p>
            <a:r>
              <a:rPr lang="en-CA" sz="2400" dirty="0"/>
              <a:t>Terran Bot</a:t>
            </a:r>
          </a:p>
          <a:p>
            <a:r>
              <a:rPr lang="en-CA" sz="2400" dirty="0"/>
              <a:t>Affiliation: Samsung, South Korea</a:t>
            </a:r>
          </a:p>
          <a:p>
            <a:r>
              <a:rPr lang="en-CA" sz="2400" dirty="0"/>
              <a:t>Authors: </a:t>
            </a:r>
            <a:r>
              <a:rPr lang="en-CA" sz="2400" dirty="0" err="1"/>
              <a:t>Changhyeon</a:t>
            </a:r>
            <a:r>
              <a:rPr lang="en-CA" sz="2400" dirty="0"/>
              <a:t> Bae(Leader), </a:t>
            </a:r>
            <a:r>
              <a:rPr lang="en-CA" sz="2400" dirty="0" err="1"/>
              <a:t>Iljoo</a:t>
            </a:r>
            <a:r>
              <a:rPr lang="en-CA" sz="2400" dirty="0"/>
              <a:t> Yoon, </a:t>
            </a:r>
            <a:r>
              <a:rPr lang="en-CA" sz="2400" dirty="0" err="1"/>
              <a:t>Daehun</a:t>
            </a:r>
            <a:r>
              <a:rPr lang="en-CA" sz="2400" dirty="0"/>
              <a:t> Jun, </a:t>
            </a:r>
            <a:r>
              <a:rPr lang="en-CA" sz="2400" dirty="0" err="1"/>
              <a:t>Junseung</a:t>
            </a:r>
            <a:r>
              <a:rPr lang="en-CA" sz="2400" dirty="0"/>
              <a:t> Lee, </a:t>
            </a:r>
            <a:r>
              <a:rPr lang="en-CA" sz="2400" dirty="0" err="1"/>
              <a:t>Hyunjin</a:t>
            </a:r>
            <a:r>
              <a:rPr lang="en-CA" sz="2400" dirty="0"/>
              <a:t> Choi, </a:t>
            </a:r>
            <a:r>
              <a:rPr lang="en-CA" sz="2400" dirty="0" err="1"/>
              <a:t>Hyunjae</a:t>
            </a:r>
            <a:r>
              <a:rPr lang="en-CA" sz="2400" dirty="0"/>
              <a:t> Lee, </a:t>
            </a:r>
            <a:r>
              <a:rPr lang="en-CA" sz="2400" dirty="0" err="1"/>
              <a:t>Yonghyun</a:t>
            </a:r>
            <a:r>
              <a:rPr lang="en-CA" sz="2400" dirty="0"/>
              <a:t> </a:t>
            </a:r>
            <a:r>
              <a:rPr lang="en-CA" sz="2400" dirty="0" err="1"/>
              <a:t>Jeong</a:t>
            </a:r>
            <a:r>
              <a:rPr lang="en-CA" sz="2400" dirty="0"/>
              <a:t>, </a:t>
            </a:r>
            <a:r>
              <a:rPr lang="en-CA" sz="2400" dirty="0" err="1"/>
              <a:t>Uk</a:t>
            </a:r>
            <a:r>
              <a:rPr lang="en-CA" sz="2400" dirty="0"/>
              <a:t> Jo</a:t>
            </a:r>
          </a:p>
          <a:p>
            <a:r>
              <a:rPr lang="en-CA" sz="2400" dirty="0"/>
              <a:t>Also consulted with some South Korean Starcraft </a:t>
            </a:r>
            <a:r>
              <a:rPr lang="en-CA" sz="2400" dirty="0" err="1"/>
              <a:t>Progamers</a:t>
            </a:r>
            <a:r>
              <a:rPr lang="en-CA" sz="2400" dirty="0"/>
              <a:t> about the bot</a:t>
            </a:r>
          </a:p>
          <a:p>
            <a:r>
              <a:rPr lang="en-CA" sz="2400" dirty="0"/>
              <a:t>https://github.com/TeamSAIDA/SAIDA</a:t>
            </a:r>
          </a:p>
        </p:txBody>
      </p:sp>
    </p:spTree>
    <p:extLst>
      <p:ext uri="{BB962C8B-B14F-4D97-AF65-F5344CB8AC3E}">
        <p14:creationId xmlns:p14="http://schemas.microsoft.com/office/powerpoint/2010/main" val="1133558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3924-1FA4-4AD5-9925-3E24C3A3B2B5}"/>
              </a:ext>
            </a:extLst>
          </p:cNvPr>
          <p:cNvSpPr>
            <a:spLocks noGrp="1"/>
          </p:cNvSpPr>
          <p:nvPr>
            <p:ph type="title"/>
          </p:nvPr>
        </p:nvSpPr>
        <p:spPr/>
        <p:txBody>
          <a:bodyPr/>
          <a:lstStyle/>
          <a:p>
            <a:r>
              <a:rPr lang="en-CA" dirty="0"/>
              <a:t>SAIDA</a:t>
            </a:r>
          </a:p>
        </p:txBody>
      </p:sp>
      <p:sp>
        <p:nvSpPr>
          <p:cNvPr id="3" name="Content Placeholder 2">
            <a:extLst>
              <a:ext uri="{FF2B5EF4-FFF2-40B4-BE49-F238E27FC236}">
                <a16:creationId xmlns:a16="http://schemas.microsoft.com/office/drawing/2014/main" id="{5AACB776-38FA-4FF1-806A-C824D08E5C7C}"/>
              </a:ext>
            </a:extLst>
          </p:cNvPr>
          <p:cNvSpPr>
            <a:spLocks noGrp="1"/>
          </p:cNvSpPr>
          <p:nvPr>
            <p:ph sz="quarter" idx="10"/>
          </p:nvPr>
        </p:nvSpPr>
        <p:spPr/>
        <p:txBody>
          <a:bodyPr/>
          <a:lstStyle/>
          <a:p>
            <a:r>
              <a:rPr lang="en-CA" dirty="0"/>
              <a:t>Based on source code of UAlbertaBot</a:t>
            </a:r>
          </a:p>
          <a:p>
            <a:r>
              <a:rPr lang="en-US" sz="2400" dirty="0"/>
              <a:t>“SAIDA basically plays the mechanic </a:t>
            </a:r>
            <a:r>
              <a:rPr lang="en-US" sz="2400" dirty="0" err="1"/>
              <a:t>terran</a:t>
            </a:r>
            <a:r>
              <a:rPr lang="en-US" sz="2400" dirty="0"/>
              <a:t> in all games. it starts with a stable </a:t>
            </a:r>
            <a:r>
              <a:rPr lang="en-US" sz="2400" dirty="0" err="1"/>
              <a:t>defence</a:t>
            </a:r>
            <a:r>
              <a:rPr lang="en-US" sz="2400" dirty="0"/>
              <a:t>-first strategy and after mid stage of game, it seeks the best rush timing and win the game with a powerful one-shot attack.”</a:t>
            </a:r>
          </a:p>
          <a:p>
            <a:r>
              <a:rPr lang="en-US" sz="2400" dirty="0"/>
              <a:t>“We think that the mechanic </a:t>
            </a:r>
            <a:r>
              <a:rPr lang="en-US" sz="2400" dirty="0" err="1"/>
              <a:t>terran</a:t>
            </a:r>
            <a:r>
              <a:rPr lang="en-US" sz="2400" dirty="0"/>
              <a:t> can cope with the most opponent's strategies and has the least weakness. That's why we chose this one.”</a:t>
            </a:r>
            <a:endParaRPr lang="en-US" dirty="0"/>
          </a:p>
          <a:p>
            <a:endParaRPr lang="en-CA" dirty="0"/>
          </a:p>
        </p:txBody>
      </p:sp>
    </p:spTree>
    <p:extLst>
      <p:ext uri="{BB962C8B-B14F-4D97-AF65-F5344CB8AC3E}">
        <p14:creationId xmlns:p14="http://schemas.microsoft.com/office/powerpoint/2010/main" val="4085314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18D8-A24B-480C-943B-C9759D3D7880}"/>
              </a:ext>
            </a:extLst>
          </p:cNvPr>
          <p:cNvSpPr>
            <a:spLocks noGrp="1"/>
          </p:cNvSpPr>
          <p:nvPr>
            <p:ph type="title"/>
          </p:nvPr>
        </p:nvSpPr>
        <p:spPr/>
        <p:txBody>
          <a:bodyPr/>
          <a:lstStyle/>
          <a:p>
            <a:r>
              <a:rPr lang="en-CA" dirty="0"/>
              <a:t>SAIDA AI Techniques</a:t>
            </a:r>
          </a:p>
        </p:txBody>
      </p:sp>
      <p:sp>
        <p:nvSpPr>
          <p:cNvPr id="3" name="Content Placeholder 2">
            <a:extLst>
              <a:ext uri="{FF2B5EF4-FFF2-40B4-BE49-F238E27FC236}">
                <a16:creationId xmlns:a16="http://schemas.microsoft.com/office/drawing/2014/main" id="{840CED14-E913-45D1-8AA4-8DE434D503F2}"/>
              </a:ext>
            </a:extLst>
          </p:cNvPr>
          <p:cNvSpPr>
            <a:spLocks noGrp="1"/>
          </p:cNvSpPr>
          <p:nvPr>
            <p:ph sz="quarter" idx="10"/>
          </p:nvPr>
        </p:nvSpPr>
        <p:spPr/>
        <p:txBody>
          <a:bodyPr/>
          <a:lstStyle/>
          <a:p>
            <a:r>
              <a:rPr lang="en-CA" sz="2400" dirty="0"/>
              <a:t>Uses </a:t>
            </a:r>
            <a:r>
              <a:rPr lang="en-CA" sz="2400" dirty="0" err="1"/>
              <a:t>UAlbertaBot’s</a:t>
            </a:r>
            <a:r>
              <a:rPr lang="en-CA" sz="2400" dirty="0"/>
              <a:t> existing techniques</a:t>
            </a:r>
          </a:p>
          <a:p>
            <a:r>
              <a:rPr lang="en-US" sz="2400" dirty="0"/>
              <a:t>“We made the CNN &amp; </a:t>
            </a:r>
            <a:r>
              <a:rPr lang="en-US" sz="2400" dirty="0" err="1"/>
              <a:t>Encorder</a:t>
            </a:r>
            <a:r>
              <a:rPr lang="en-US" sz="2400" dirty="0"/>
              <a:t>-Decode that has learned </a:t>
            </a:r>
            <a:r>
              <a:rPr lang="en-US" sz="2400" dirty="0" err="1"/>
              <a:t>progamers</a:t>
            </a:r>
            <a:r>
              <a:rPr lang="en-US" sz="2400" dirty="0"/>
              <a:t> replays to decide when to fight. (Not in submitted version of AIIDE because of some performance issue)”</a:t>
            </a:r>
          </a:p>
          <a:p>
            <a:r>
              <a:rPr lang="en-US" sz="2400" dirty="0"/>
              <a:t>“We studied the multi-agent reinforcement learning in micro unit control in several mini-games of Starcraft. (Not in submitted version)”</a:t>
            </a:r>
            <a:endParaRPr lang="en-CA" sz="2400" dirty="0"/>
          </a:p>
        </p:txBody>
      </p:sp>
    </p:spTree>
    <p:extLst>
      <p:ext uri="{BB962C8B-B14F-4D97-AF65-F5344CB8AC3E}">
        <p14:creationId xmlns:p14="http://schemas.microsoft.com/office/powerpoint/2010/main" val="1815810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8EE6-AC82-4E37-9BFC-DBE270BFDE23}"/>
              </a:ext>
            </a:extLst>
          </p:cNvPr>
          <p:cNvSpPr>
            <a:spLocks noGrp="1"/>
          </p:cNvSpPr>
          <p:nvPr>
            <p:ph type="title"/>
          </p:nvPr>
        </p:nvSpPr>
        <p:spPr/>
        <p:txBody>
          <a:bodyPr/>
          <a:lstStyle/>
          <a:p>
            <a:r>
              <a:rPr lang="en-CA" dirty="0"/>
              <a:t>SAIDA AI Techniques</a:t>
            </a:r>
          </a:p>
        </p:txBody>
      </p:sp>
      <p:sp>
        <p:nvSpPr>
          <p:cNvPr id="3" name="Content Placeholder 2">
            <a:extLst>
              <a:ext uri="{FF2B5EF4-FFF2-40B4-BE49-F238E27FC236}">
                <a16:creationId xmlns:a16="http://schemas.microsoft.com/office/drawing/2014/main" id="{CC744BD1-4730-4FCA-87E4-BDDEA1BB8F97}"/>
              </a:ext>
            </a:extLst>
          </p:cNvPr>
          <p:cNvSpPr>
            <a:spLocks noGrp="1"/>
          </p:cNvSpPr>
          <p:nvPr>
            <p:ph sz="quarter" idx="10"/>
          </p:nvPr>
        </p:nvSpPr>
        <p:spPr/>
        <p:txBody>
          <a:bodyPr/>
          <a:lstStyle/>
          <a:p>
            <a:r>
              <a:rPr lang="en-CA" sz="2400" dirty="0"/>
              <a:t>No hard-coded map information</a:t>
            </a:r>
          </a:p>
          <a:p>
            <a:r>
              <a:rPr lang="en-CA" sz="2400" dirty="0"/>
              <a:t>No online file IO / opponent learning</a:t>
            </a:r>
          </a:p>
          <a:p>
            <a:r>
              <a:rPr lang="en-US" sz="2400" dirty="0"/>
              <a:t>“We use a finite-state machine to control units and buildings. Every units and buildings has a specific state in every situation. And we use several search algorithm to find enemy base or place to build on. “</a:t>
            </a:r>
            <a:endParaRPr lang="en-CA" sz="2400" dirty="0"/>
          </a:p>
        </p:txBody>
      </p:sp>
    </p:spTree>
    <p:extLst>
      <p:ext uri="{BB962C8B-B14F-4D97-AF65-F5344CB8AC3E}">
        <p14:creationId xmlns:p14="http://schemas.microsoft.com/office/powerpoint/2010/main" val="3618113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6A43-E88D-463C-8CF8-CC582A19ACB6}"/>
              </a:ext>
            </a:extLst>
          </p:cNvPr>
          <p:cNvSpPr>
            <a:spLocks noGrp="1"/>
          </p:cNvSpPr>
          <p:nvPr>
            <p:ph type="title"/>
          </p:nvPr>
        </p:nvSpPr>
        <p:spPr/>
        <p:txBody>
          <a:bodyPr/>
          <a:lstStyle/>
          <a:p>
            <a:r>
              <a:rPr lang="en-CA" dirty="0"/>
              <a:t>SAIDA</a:t>
            </a:r>
          </a:p>
        </p:txBody>
      </p:sp>
      <p:sp>
        <p:nvSpPr>
          <p:cNvPr id="3" name="Content Placeholder 2">
            <a:extLst>
              <a:ext uri="{FF2B5EF4-FFF2-40B4-BE49-F238E27FC236}">
                <a16:creationId xmlns:a16="http://schemas.microsoft.com/office/drawing/2014/main" id="{CFA1DABE-B1F3-406A-92D6-CB98C385896D}"/>
              </a:ext>
            </a:extLst>
          </p:cNvPr>
          <p:cNvSpPr>
            <a:spLocks noGrp="1"/>
          </p:cNvSpPr>
          <p:nvPr>
            <p:ph sz="quarter" idx="10"/>
          </p:nvPr>
        </p:nvSpPr>
        <p:spPr/>
        <p:txBody>
          <a:bodyPr/>
          <a:lstStyle/>
          <a:p>
            <a:r>
              <a:rPr lang="en-US" sz="2400" dirty="0"/>
              <a:t>Q: Have you tested your bot against humans? If so, how did it go?</a:t>
            </a:r>
          </a:p>
          <a:p>
            <a:r>
              <a:rPr lang="en-US" sz="2400" dirty="0"/>
              <a:t>A: Yes we did several times and beat amateurs. When we tested against </a:t>
            </a:r>
            <a:r>
              <a:rPr lang="en-US" sz="2400" dirty="0" err="1"/>
              <a:t>progamer</a:t>
            </a:r>
            <a:r>
              <a:rPr lang="en-US" sz="2400" dirty="0"/>
              <a:t>, we couldn't win but saw the possibilities that it is not that long way to beat the </a:t>
            </a:r>
            <a:r>
              <a:rPr lang="en-US" sz="2400" dirty="0" err="1"/>
              <a:t>progamer</a:t>
            </a:r>
            <a:r>
              <a:rPr lang="en-US" sz="2400" dirty="0"/>
              <a:t>.</a:t>
            </a:r>
            <a:endParaRPr lang="en-US" dirty="0"/>
          </a:p>
        </p:txBody>
      </p:sp>
    </p:spTree>
    <p:extLst>
      <p:ext uri="{BB962C8B-B14F-4D97-AF65-F5344CB8AC3E}">
        <p14:creationId xmlns:p14="http://schemas.microsoft.com/office/powerpoint/2010/main" val="298564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5007-BAA9-4615-A313-3D554CDF04C9}"/>
              </a:ext>
            </a:extLst>
          </p:cNvPr>
          <p:cNvSpPr>
            <a:spLocks noGrp="1"/>
          </p:cNvSpPr>
          <p:nvPr>
            <p:ph type="title"/>
          </p:nvPr>
        </p:nvSpPr>
        <p:spPr/>
        <p:txBody>
          <a:bodyPr/>
          <a:lstStyle/>
          <a:p>
            <a:r>
              <a:rPr lang="en-CA" dirty="0"/>
              <a:t>Conclusions</a:t>
            </a:r>
          </a:p>
        </p:txBody>
      </p:sp>
      <p:sp>
        <p:nvSpPr>
          <p:cNvPr id="3" name="Content Placeholder 2">
            <a:extLst>
              <a:ext uri="{FF2B5EF4-FFF2-40B4-BE49-F238E27FC236}">
                <a16:creationId xmlns:a16="http://schemas.microsoft.com/office/drawing/2014/main" id="{2B018843-8624-4761-81AF-0EE2419FCC96}"/>
              </a:ext>
            </a:extLst>
          </p:cNvPr>
          <p:cNvSpPr>
            <a:spLocks noGrp="1"/>
          </p:cNvSpPr>
          <p:nvPr>
            <p:ph sz="quarter" idx="10"/>
          </p:nvPr>
        </p:nvSpPr>
        <p:spPr/>
        <p:txBody>
          <a:bodyPr/>
          <a:lstStyle/>
          <a:p>
            <a:r>
              <a:rPr lang="en-CA" dirty="0"/>
              <a:t>Bot strength much higher this year than previous years (previous high 89% wins)</a:t>
            </a:r>
          </a:p>
          <a:p>
            <a:r>
              <a:rPr lang="en-CA" dirty="0"/>
              <a:t>Two major companies competing</a:t>
            </a:r>
          </a:p>
          <a:p>
            <a:pPr lvl="1"/>
            <a:r>
              <a:rPr lang="en-CA" dirty="0"/>
              <a:t>Samsung 1</a:t>
            </a:r>
            <a:r>
              <a:rPr lang="en-CA" baseline="30000" dirty="0"/>
              <a:t>st</a:t>
            </a:r>
            <a:r>
              <a:rPr lang="en-CA" dirty="0"/>
              <a:t> Place, Facebook 2</a:t>
            </a:r>
            <a:r>
              <a:rPr lang="en-CA" baseline="30000" dirty="0"/>
              <a:t>nd</a:t>
            </a:r>
            <a:r>
              <a:rPr lang="en-CA" dirty="0"/>
              <a:t> Place</a:t>
            </a:r>
          </a:p>
          <a:p>
            <a:pPr lvl="1"/>
            <a:r>
              <a:rPr lang="en-CA" dirty="0"/>
              <a:t>Samsung has Korean </a:t>
            </a:r>
            <a:r>
              <a:rPr lang="en-CA" dirty="0" err="1"/>
              <a:t>Progamers</a:t>
            </a:r>
            <a:endParaRPr lang="en-CA" dirty="0"/>
          </a:p>
          <a:p>
            <a:pPr lvl="1"/>
            <a:r>
              <a:rPr lang="en-CA" dirty="0"/>
              <a:t>Facebook has many top 3 bot authors</a:t>
            </a:r>
          </a:p>
          <a:p>
            <a:pPr lvl="1"/>
            <a:r>
              <a:rPr lang="en-CA" dirty="0"/>
              <a:t>Can amateurs ever win again?</a:t>
            </a:r>
          </a:p>
          <a:p>
            <a:endParaRPr lang="en-CA" dirty="0"/>
          </a:p>
        </p:txBody>
      </p:sp>
    </p:spTree>
    <p:extLst>
      <p:ext uri="{BB962C8B-B14F-4D97-AF65-F5344CB8AC3E}">
        <p14:creationId xmlns:p14="http://schemas.microsoft.com/office/powerpoint/2010/main" val="29838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Tournament Format</a:t>
            </a:r>
          </a:p>
        </p:txBody>
      </p:sp>
      <p:sp>
        <p:nvSpPr>
          <p:cNvPr id="3" name="Content Placeholder 2"/>
          <p:cNvSpPr>
            <a:spLocks noGrp="1"/>
          </p:cNvSpPr>
          <p:nvPr>
            <p:ph sz="quarter" idx="10"/>
          </p:nvPr>
        </p:nvSpPr>
        <p:spPr/>
        <p:txBody>
          <a:bodyPr/>
          <a:lstStyle/>
          <a:p>
            <a:r>
              <a:rPr lang="en-US" dirty="0"/>
              <a:t>Full Game – Starcraft </a:t>
            </a:r>
            <a:r>
              <a:rPr lang="en-US" dirty="0" err="1"/>
              <a:t>Broodwar</a:t>
            </a:r>
            <a:endParaRPr lang="en-US" dirty="0"/>
          </a:p>
          <a:p>
            <a:pPr lvl="1"/>
            <a:r>
              <a:rPr lang="en-US" dirty="0"/>
              <a:t>Fog of War Enabled</a:t>
            </a:r>
          </a:p>
          <a:p>
            <a:pPr lvl="1"/>
            <a:endParaRPr lang="en-US" dirty="0"/>
          </a:p>
          <a:p>
            <a:r>
              <a:rPr lang="en-US" dirty="0"/>
              <a:t>Round Robin Format</a:t>
            </a:r>
          </a:p>
          <a:p>
            <a:pPr lvl="1"/>
            <a:r>
              <a:rPr lang="en-US" dirty="0"/>
              <a:t>1v1 Games</a:t>
            </a:r>
          </a:p>
          <a:p>
            <a:pPr lvl="1"/>
            <a:r>
              <a:rPr lang="en-US" dirty="0"/>
              <a:t>Bots ranked by final win percentage</a:t>
            </a:r>
          </a:p>
          <a:p>
            <a:pPr marL="457200" lvl="1" indent="0">
              <a:buNone/>
            </a:pPr>
            <a:endParaRPr lang="en-US" dirty="0"/>
          </a:p>
          <a:p>
            <a:endParaRPr lang="en-US" dirty="0"/>
          </a:p>
        </p:txBody>
      </p:sp>
    </p:spTree>
    <p:extLst>
      <p:ext uri="{BB962C8B-B14F-4D97-AF65-F5344CB8AC3E}">
        <p14:creationId xmlns:p14="http://schemas.microsoft.com/office/powerpoint/2010/main" val="2271561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quarter" idx="10"/>
          </p:nvPr>
        </p:nvSpPr>
        <p:spPr/>
        <p:txBody>
          <a:bodyPr/>
          <a:lstStyle/>
          <a:p>
            <a:pPr indent="0" algn="ctr">
              <a:buNone/>
            </a:pPr>
            <a:endParaRPr lang="en-US" dirty="0"/>
          </a:p>
          <a:p>
            <a:pPr indent="0" algn="ctr">
              <a:buNone/>
            </a:pPr>
            <a:r>
              <a:rPr lang="en-US" dirty="0"/>
              <a:t>Twitter: @</a:t>
            </a:r>
            <a:r>
              <a:rPr lang="en-US" dirty="0" err="1"/>
              <a:t>StarcraftAIComp</a:t>
            </a:r>
            <a:endParaRPr lang="en-US" dirty="0"/>
          </a:p>
          <a:p>
            <a:pPr indent="0" algn="ctr">
              <a:buNone/>
            </a:pPr>
            <a:r>
              <a:rPr lang="en-US" dirty="0"/>
              <a:t>Email: dave.Churchill@gmail.com</a:t>
            </a:r>
          </a:p>
          <a:p>
            <a:pPr indent="0" algn="ctr">
              <a:buNone/>
            </a:pPr>
            <a:endParaRPr lang="en-US" dirty="0"/>
          </a:p>
          <a:p>
            <a:pPr indent="0" algn="ctr">
              <a:buNone/>
            </a:pPr>
            <a:r>
              <a:rPr lang="en-US" dirty="0"/>
              <a:t>www.StarCraftAICompetition.com</a:t>
            </a:r>
          </a:p>
        </p:txBody>
      </p:sp>
    </p:spTree>
    <p:extLst>
      <p:ext uri="{BB962C8B-B14F-4D97-AF65-F5344CB8AC3E}">
        <p14:creationId xmlns:p14="http://schemas.microsoft.com/office/powerpoint/2010/main" val="86240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Rules</a:t>
            </a:r>
          </a:p>
        </p:txBody>
      </p:sp>
      <p:sp>
        <p:nvSpPr>
          <p:cNvPr id="3" name="Content Placeholder 2"/>
          <p:cNvSpPr>
            <a:spLocks noGrp="1"/>
          </p:cNvSpPr>
          <p:nvPr>
            <p:ph sz="quarter" idx="10"/>
          </p:nvPr>
        </p:nvSpPr>
        <p:spPr/>
        <p:txBody>
          <a:bodyPr/>
          <a:lstStyle/>
          <a:p>
            <a:r>
              <a:rPr lang="en-US" dirty="0"/>
              <a:t>60 minute game time-limit</a:t>
            </a:r>
          </a:p>
          <a:p>
            <a:pPr lvl="1"/>
            <a:r>
              <a:rPr lang="en-US" dirty="0"/>
              <a:t>Tie break with in-game score</a:t>
            </a:r>
          </a:p>
          <a:p>
            <a:r>
              <a:rPr lang="en-US" dirty="0"/>
              <a:t>No cheating or in-game glitches</a:t>
            </a:r>
          </a:p>
          <a:p>
            <a:pPr lvl="1"/>
            <a:r>
              <a:rPr lang="en-US" dirty="0"/>
              <a:t>Disqualified if cheating found</a:t>
            </a:r>
          </a:p>
          <a:p>
            <a:r>
              <a:rPr lang="en-US" dirty="0"/>
              <a:t>Bots penalized for slow computations</a:t>
            </a:r>
          </a:p>
          <a:p>
            <a:pPr lvl="1"/>
            <a:r>
              <a:rPr lang="en-US" dirty="0"/>
              <a:t>Game loss if bot goes over computation limit</a:t>
            </a:r>
          </a:p>
          <a:p>
            <a:r>
              <a:rPr lang="en-US" dirty="0"/>
              <a:t>File I/O - Learning</a:t>
            </a:r>
          </a:p>
        </p:txBody>
      </p:sp>
    </p:spTree>
    <p:extLst>
      <p:ext uri="{BB962C8B-B14F-4D97-AF65-F5344CB8AC3E}">
        <p14:creationId xmlns:p14="http://schemas.microsoft.com/office/powerpoint/2010/main" val="28575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Starcraft 2?</a:t>
            </a:r>
          </a:p>
        </p:txBody>
      </p:sp>
      <p:sp>
        <p:nvSpPr>
          <p:cNvPr id="3" name="Content Placeholder 2"/>
          <p:cNvSpPr>
            <a:spLocks noGrp="1"/>
          </p:cNvSpPr>
          <p:nvPr>
            <p:ph sz="quarter" idx="10"/>
          </p:nvPr>
        </p:nvSpPr>
        <p:spPr/>
        <p:txBody>
          <a:bodyPr/>
          <a:lstStyle/>
          <a:p>
            <a:pPr indent="0">
              <a:buNone/>
            </a:pPr>
            <a:r>
              <a:rPr lang="en-US" sz="1400" dirty="0"/>
              <a:t>Stacraft 2 EULA Violations:</a:t>
            </a:r>
          </a:p>
          <a:p>
            <a:pPr indent="0">
              <a:buNone/>
            </a:pPr>
            <a:endParaRPr lang="en-US" sz="1400" dirty="0"/>
          </a:p>
          <a:p>
            <a:r>
              <a:rPr lang="en-US" sz="1400" dirty="0"/>
              <a:t>In whole or in part, </a:t>
            </a:r>
            <a:r>
              <a:rPr lang="en-US" sz="1400" dirty="0">
                <a:solidFill>
                  <a:srgbClr val="FF0000"/>
                </a:solidFill>
              </a:rPr>
              <a:t>copy or reproduce (except as provided herein),translate, reverse engineer, derive source code from, modify, disassemble, decompile</a:t>
            </a:r>
            <a:r>
              <a:rPr lang="en-US" sz="1400" dirty="0"/>
              <a:t>, or create derivative works based on the Game;</a:t>
            </a:r>
          </a:p>
          <a:p>
            <a:r>
              <a:rPr lang="en-US" sz="1400" dirty="0"/>
              <a:t>Use cheats, </a:t>
            </a:r>
            <a:r>
              <a:rPr lang="en-US" sz="1400" dirty="0">
                <a:solidFill>
                  <a:srgbClr val="FF0000"/>
                </a:solidFill>
              </a:rPr>
              <a:t>automation software (bots), hacks, or any other unauthorized third-party software </a:t>
            </a:r>
            <a:r>
              <a:rPr lang="en-US" sz="1400" dirty="0"/>
              <a:t>designed to modify the Game experience, including without limitation, mods that violate the terms of this License Agreement or the Terms of Use; </a:t>
            </a:r>
          </a:p>
          <a:p>
            <a:r>
              <a:rPr lang="en-US" sz="1400" dirty="0"/>
              <a:t>Use any unauthorized third-party </a:t>
            </a:r>
            <a:r>
              <a:rPr lang="en-US" sz="1400" dirty="0">
                <a:solidFill>
                  <a:srgbClr val="FF0000"/>
                </a:solidFill>
              </a:rPr>
              <a:t>software that intercepts, "mines", or otherwise collects information </a:t>
            </a:r>
            <a:r>
              <a:rPr lang="en-US" sz="1400" dirty="0"/>
              <a:t>from or through the Game or the Service, including without limitation </a:t>
            </a:r>
            <a:r>
              <a:rPr lang="en-US" sz="1400" dirty="0">
                <a:solidFill>
                  <a:srgbClr val="FF0000"/>
                </a:solidFill>
              </a:rPr>
              <a:t>any software that reads areas of RAM used by the Game to store information</a:t>
            </a:r>
            <a:r>
              <a:rPr lang="en-US" sz="1400" dirty="0"/>
              <a:t>; provided, however, that Blizzard may, at its sole and absolute discretion, allow the use of certain third party user interfaces;</a:t>
            </a:r>
          </a:p>
          <a:p>
            <a:r>
              <a:rPr lang="en-US" sz="1400" dirty="0">
                <a:solidFill>
                  <a:srgbClr val="FF0000"/>
                </a:solidFill>
              </a:rPr>
              <a:t>Modify or cause to be modified any files</a:t>
            </a:r>
            <a:r>
              <a:rPr lang="en-US" sz="1400" dirty="0"/>
              <a:t> that are a part of the Game in any way not expressly authorized by Blizzard;</a:t>
            </a:r>
            <a:endParaRPr lang="en-US" sz="1100" dirty="0"/>
          </a:p>
          <a:p>
            <a:endParaRPr lang="en-US" sz="700" dirty="0"/>
          </a:p>
        </p:txBody>
      </p:sp>
    </p:spTree>
    <p:extLst>
      <p:ext uri="{BB962C8B-B14F-4D97-AF65-F5344CB8AC3E}">
        <p14:creationId xmlns:p14="http://schemas.microsoft.com/office/powerpoint/2010/main" val="79730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Starcraft 2?</a:t>
            </a:r>
          </a:p>
        </p:txBody>
      </p:sp>
      <p:sp>
        <p:nvSpPr>
          <p:cNvPr id="3" name="Content Placeholder 2"/>
          <p:cNvSpPr>
            <a:spLocks noGrp="1"/>
          </p:cNvSpPr>
          <p:nvPr>
            <p:ph sz="quarter" idx="10"/>
          </p:nvPr>
        </p:nvSpPr>
        <p:spPr/>
        <p:txBody>
          <a:bodyPr/>
          <a:lstStyle/>
          <a:p>
            <a:pPr indent="0">
              <a:buNone/>
            </a:pPr>
            <a:r>
              <a:rPr lang="en-US" sz="1400" strike="sngStrike" dirty="0"/>
              <a:t>Stacraft 2 EULA Violations:</a:t>
            </a:r>
          </a:p>
          <a:p>
            <a:pPr indent="0">
              <a:buNone/>
            </a:pPr>
            <a:endParaRPr lang="en-US" sz="1400" strike="sngStrike" dirty="0"/>
          </a:p>
          <a:p>
            <a:r>
              <a:rPr lang="en-US" sz="1400" strike="sngStrike" dirty="0"/>
              <a:t>In whole or in part, </a:t>
            </a:r>
            <a:r>
              <a:rPr lang="en-US" sz="1400" strike="sngStrike" dirty="0">
                <a:solidFill>
                  <a:srgbClr val="FF0000"/>
                </a:solidFill>
              </a:rPr>
              <a:t>copy or reproduce (except as provided herein),translate, reverse engineer, derive source code from, modify, disassemble, decompile</a:t>
            </a:r>
            <a:r>
              <a:rPr lang="en-US" sz="1400" strike="sngStrike" dirty="0"/>
              <a:t>, or create derivative works based on the Game;</a:t>
            </a:r>
          </a:p>
          <a:p>
            <a:r>
              <a:rPr lang="en-US" sz="1400" strike="sngStrike" dirty="0"/>
              <a:t>Use cheats, </a:t>
            </a:r>
            <a:r>
              <a:rPr lang="en-US" sz="1400" strike="sngStrike" dirty="0">
                <a:solidFill>
                  <a:srgbClr val="FF0000"/>
                </a:solidFill>
              </a:rPr>
              <a:t>automation software (bots), hacks, or any other unauthorized third-party software </a:t>
            </a:r>
            <a:r>
              <a:rPr lang="en-US" sz="1400" strike="sngStrike" dirty="0"/>
              <a:t>designed to modify the Game experience, including without limitation, mods that violate the terms of this License Agreement or the Terms of Use; </a:t>
            </a:r>
          </a:p>
          <a:p>
            <a:r>
              <a:rPr lang="en-US" sz="1400" strike="sngStrike" dirty="0"/>
              <a:t>Use any unauthorized third-party </a:t>
            </a:r>
            <a:r>
              <a:rPr lang="en-US" sz="1400" strike="sngStrike" dirty="0">
                <a:solidFill>
                  <a:srgbClr val="FF0000"/>
                </a:solidFill>
              </a:rPr>
              <a:t>software that intercepts, "mines", or otherwise collects information </a:t>
            </a:r>
            <a:r>
              <a:rPr lang="en-US" sz="1400" strike="sngStrike" dirty="0"/>
              <a:t>from or through the Game or the Service, including without limitation </a:t>
            </a:r>
            <a:r>
              <a:rPr lang="en-US" sz="1400" strike="sngStrike" dirty="0">
                <a:solidFill>
                  <a:srgbClr val="FF0000"/>
                </a:solidFill>
              </a:rPr>
              <a:t>any software that reads areas of RAM used by the Game to store information</a:t>
            </a:r>
            <a:r>
              <a:rPr lang="en-US" sz="1400" strike="sngStrike" dirty="0"/>
              <a:t>; provided, however, that Blizzard may, at its sole and absolute discretion, allow the use of certain third party user interfaces;</a:t>
            </a:r>
          </a:p>
          <a:p>
            <a:r>
              <a:rPr lang="en-US" sz="1400" strike="sngStrike" dirty="0">
                <a:solidFill>
                  <a:srgbClr val="FF0000"/>
                </a:solidFill>
              </a:rPr>
              <a:t>Modify or cause to be modified any files</a:t>
            </a:r>
            <a:r>
              <a:rPr lang="en-US" sz="1400" strike="sngStrike" dirty="0"/>
              <a:t> that are a part of the Game in any way not expressly authorized by Blizzard;</a:t>
            </a:r>
            <a:endParaRPr lang="en-US" sz="1100" strike="sngStrike" dirty="0"/>
          </a:p>
          <a:p>
            <a:endParaRPr lang="en-US" sz="700" dirty="0"/>
          </a:p>
        </p:txBody>
      </p:sp>
    </p:spTree>
    <p:extLst>
      <p:ext uri="{BB962C8B-B14F-4D97-AF65-F5344CB8AC3E}">
        <p14:creationId xmlns:p14="http://schemas.microsoft.com/office/powerpoint/2010/main" val="91350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DeepMind open source PySC2 toolset for Starcraft II">
            <a:hlinkClick r:id="" action="ppaction://media"/>
            <a:extLst>
              <a:ext uri="{FF2B5EF4-FFF2-40B4-BE49-F238E27FC236}">
                <a16:creationId xmlns:a16="http://schemas.microsoft.com/office/drawing/2014/main" id="{694E31D9-A494-41DD-8EC8-1CDDA6FA42B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6332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5720-424C-41D2-B397-29E1DCF1C0D5}"/>
              </a:ext>
            </a:extLst>
          </p:cNvPr>
          <p:cNvSpPr>
            <a:spLocks noGrp="1"/>
          </p:cNvSpPr>
          <p:nvPr>
            <p:ph type="title"/>
          </p:nvPr>
        </p:nvSpPr>
        <p:spPr/>
        <p:txBody>
          <a:bodyPr/>
          <a:lstStyle/>
          <a:p>
            <a:r>
              <a:rPr lang="en-CA" dirty="0"/>
              <a:t>Why Not StarCraft 2?</a:t>
            </a:r>
          </a:p>
        </p:txBody>
      </p:sp>
      <p:pic>
        <p:nvPicPr>
          <p:cNvPr id="1026" name="Picture 2" descr="Image result for computer client server">
            <a:extLst>
              <a:ext uri="{FF2B5EF4-FFF2-40B4-BE49-F238E27FC236}">
                <a16:creationId xmlns:a16="http://schemas.microsoft.com/office/drawing/2014/main" id="{9E0A4478-4701-43F7-9FE8-137B48102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19150"/>
            <a:ext cx="59436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07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10124</TotalTime>
  <Words>1777</Words>
  <Application>Microsoft Office PowerPoint</Application>
  <PresentationFormat>On-screen Show (16:9)</PresentationFormat>
  <Paragraphs>485</Paragraphs>
  <Slides>40</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Verdana</vt:lpstr>
      <vt:lpstr>Wingdings</vt:lpstr>
      <vt:lpstr>ヒラギノ角ゴ Pro W3</vt:lpstr>
      <vt:lpstr>Recommending A Strategy</vt:lpstr>
      <vt:lpstr>2018 Starcraft AI Competition   Report and Results   David Churchill, Richard Kelly   Memorial University of Newfoundland  </vt:lpstr>
      <vt:lpstr>PowerPoint Presentation</vt:lpstr>
      <vt:lpstr>Tournament Results</vt:lpstr>
      <vt:lpstr>Tournament Format</vt:lpstr>
      <vt:lpstr>Game Rules</vt:lpstr>
      <vt:lpstr>Why Not Starcraft 2?</vt:lpstr>
      <vt:lpstr>Why Not Starcraft 2?</vt:lpstr>
      <vt:lpstr>PowerPoint Presentation</vt:lpstr>
      <vt:lpstr>Why Not StarCraft 2?</vt:lpstr>
      <vt:lpstr>PowerPoint Presentation</vt:lpstr>
      <vt:lpstr>PowerPoint Presentation</vt:lpstr>
      <vt:lpstr>2018 New Features</vt:lpstr>
      <vt:lpstr>Tournament Statistics</vt:lpstr>
      <vt:lpstr>PowerPoint Presentation</vt:lpstr>
      <vt:lpstr>PowerPoint Presentation</vt:lpstr>
      <vt:lpstr>PowerPoint Presentation</vt:lpstr>
      <vt:lpstr>RESULTS</vt:lpstr>
      <vt:lpstr>PowerPoint Presentation</vt:lpstr>
      <vt:lpstr>PowerPoint Presentation</vt:lpstr>
      <vt:lpstr>Rock, Paper, Scissors?</vt:lpstr>
      <vt:lpstr>No RPS in 2018</vt:lpstr>
      <vt:lpstr>PowerPoint Presentation</vt:lpstr>
      <vt:lpstr>PowerPoint Presentation</vt:lpstr>
      <vt:lpstr>PowerPoint Presentation</vt:lpstr>
      <vt:lpstr>PowerPoint Presentation</vt:lpstr>
      <vt:lpstr>CSE</vt:lpstr>
      <vt:lpstr>CSE</vt:lpstr>
      <vt:lpstr>PowerPoint Presentation</vt:lpstr>
      <vt:lpstr>CherryPi</vt:lpstr>
      <vt:lpstr>CherryPi</vt:lpstr>
      <vt:lpstr>CherryPi AI Techniques</vt:lpstr>
      <vt:lpstr>CherryPi Strengths</vt:lpstr>
      <vt:lpstr>PowerPoint Presentation</vt:lpstr>
      <vt:lpstr>SAIDA</vt:lpstr>
      <vt:lpstr>SAIDA</vt:lpstr>
      <vt:lpstr>SAIDA AI Techniques</vt:lpstr>
      <vt:lpstr>SAIDA AI Techniques</vt:lpstr>
      <vt:lpstr>SAIDA</vt:lpstr>
      <vt:lpstr>Conclusions</vt:lpstr>
      <vt:lpstr>Thank You!</vt:lpstr>
    </vt:vector>
  </TitlesOfParts>
  <Manager/>
  <Company>CMP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AIIDE StarCraft AI Competiion</dc:title>
  <dc:subject/>
  <dc:creator>Dave</dc:creator>
  <cp:keywords/>
  <dc:description/>
  <cp:lastModifiedBy>Dave Churchill</cp:lastModifiedBy>
  <cp:revision>426</cp:revision>
  <cp:lastPrinted>1904-01-01T00:00:00Z</cp:lastPrinted>
  <dcterms:created xsi:type="dcterms:W3CDTF">2011-01-18T22:56:43Z</dcterms:created>
  <dcterms:modified xsi:type="dcterms:W3CDTF">2018-11-15T23:00:46Z</dcterms:modified>
  <cp:category/>
</cp:coreProperties>
</file>