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77" r:id="rId2"/>
    <p:sldId id="478" r:id="rId3"/>
    <p:sldId id="479" r:id="rId4"/>
    <p:sldId id="787" r:id="rId5"/>
    <p:sldId id="790" r:id="rId6"/>
    <p:sldId id="791" r:id="rId7"/>
    <p:sldId id="786" r:id="rId8"/>
    <p:sldId id="663" r:id="rId9"/>
    <p:sldId id="665" r:id="rId10"/>
    <p:sldId id="788" r:id="rId11"/>
    <p:sldId id="664" r:id="rId12"/>
    <p:sldId id="785" r:id="rId13"/>
    <p:sldId id="789" r:id="rId14"/>
    <p:sldId id="712" r:id="rId15"/>
    <p:sldId id="666" r:id="rId16"/>
    <p:sldId id="667" r:id="rId17"/>
    <p:sldId id="668" r:id="rId18"/>
    <p:sldId id="713" r:id="rId19"/>
    <p:sldId id="714" r:id="rId20"/>
    <p:sldId id="669" r:id="rId21"/>
    <p:sldId id="490" r:id="rId22"/>
  </p:sldIdLst>
  <p:sldSz cx="12192000" cy="6858000"/>
  <p:notesSz cx="7315200" cy="96012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737" autoAdjust="0"/>
  </p:normalViewPr>
  <p:slideViewPr>
    <p:cSldViewPr>
      <p:cViewPr varScale="1">
        <p:scale>
          <a:sx n="55" d="100"/>
          <a:sy n="55" d="100"/>
        </p:scale>
        <p:origin x="48" y="69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2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24C5B19-AEE5-4D5B-8770-F3BA67B914A3}" type="datetimeFigureOut">
              <a:rPr lang="en-CA" smtClean="0"/>
              <a:pPr/>
              <a:t>2020-11-20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AFC8FE-A058-4C7E-9878-C9356C62AD8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1240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7695188-19D4-4B42-A91C-DF4EC944095C}" type="datetimeFigureOut">
              <a:rPr lang="en-CA" smtClean="0"/>
              <a:pPr/>
              <a:t>2020-11-20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87CBE28-3F96-4D2B-AE04-4E436BF26DA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88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82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91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599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5393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2020-11-20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2020-11-20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2020-11-20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2020-11-20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2020-11-20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2020-11-20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E8560-AC65-4E8F-AC8B-2576C31D3D52}" type="datetimeFigureOut">
              <a:rPr lang="en-CA" smtClean="0"/>
              <a:pPr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D0B78-2A18-4C17-AFF3-C0B1C87BFA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1002: tutorial 9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F22DB40-6BD1-4A8D-BD60-ADDB551765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 20, 2020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8EE3BF08-9F7E-4193-9DDE-386883CD9FCE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Probability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09DDBD8-9279-4438-88B4-BE81526C1221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Probability</a:t>
            </a:r>
            <a:endParaRPr lang="en-US" dirty="0"/>
          </a:p>
        </p:txBody>
      </p:sp>
      <p:pic>
        <p:nvPicPr>
          <p:cNvPr id="25" name="Picture 2" descr="Image result for poker hands combinations">
            <a:extLst>
              <a:ext uri="{FF2B5EF4-FFF2-40B4-BE49-F238E27FC236}">
                <a16:creationId xmlns:a16="http://schemas.microsoft.com/office/drawing/2014/main" id="{5BAF7A83-55AE-4D7A-B097-CB6A5BD43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985" y="4969840"/>
            <a:ext cx="3342242" cy="16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poker card deck">
            <a:extLst>
              <a:ext uri="{FF2B5EF4-FFF2-40B4-BE49-F238E27FC236}">
                <a16:creationId xmlns:a16="http://schemas.microsoft.com/office/drawing/2014/main" id="{96AB6845-AFA6-4545-9C32-9C0D5C2EE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985" y="112762"/>
            <a:ext cx="3356710" cy="138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Dice. &#10;&#10;https://pixabay.com/vectors/dices-game-gambling-cubes-numbers-160005/">
            <a:extLst>
              <a:ext uri="{FF2B5EF4-FFF2-40B4-BE49-F238E27FC236}">
                <a16:creationId xmlns:a16="http://schemas.microsoft.com/office/drawing/2014/main" id="{37E48E9A-2A03-4671-9EE2-67DE9DD146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90857"/>
            <a:ext cx="1451335" cy="1093036"/>
          </a:xfrm>
          <a:prstGeom prst="rect">
            <a:avLst/>
          </a:prstGeom>
        </p:spPr>
      </p:pic>
      <p:pic>
        <p:nvPicPr>
          <p:cNvPr id="38" name="Picture 37" descr="Pink elephant&#10;&#10;https://pixabay.com/vectors/elephant-animal-pink-cute-girly-310551/">
            <a:extLst>
              <a:ext uri="{FF2B5EF4-FFF2-40B4-BE49-F238E27FC236}">
                <a16:creationId xmlns:a16="http://schemas.microsoft.com/office/drawing/2014/main" id="{2DFA76B8-6909-45D8-A98F-89CB39DB20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24" y="194429"/>
            <a:ext cx="1388040" cy="11386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40F7BE3-24A7-4DDE-B8DC-B8A52981FE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037" y="2268107"/>
            <a:ext cx="1456064" cy="1420800"/>
          </a:xfrm>
          <a:prstGeom prst="rect">
            <a:avLst/>
          </a:prstGeom>
        </p:spPr>
      </p:pic>
      <p:pic>
        <p:nvPicPr>
          <p:cNvPr id="40" name="Picture 8">
            <a:extLst>
              <a:ext uri="{FF2B5EF4-FFF2-40B4-BE49-F238E27FC236}">
                <a16:creationId xmlns:a16="http://schemas.microsoft.com/office/drawing/2014/main" id="{17661365-1223-4E61-9B8E-D8C8AE45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75" y="2386786"/>
            <a:ext cx="2111850" cy="113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 descr="https://upload.wikimedia.org/wikipedia/en/thumb/f/f1/Lotto_649_logo.svg/250px-Lotto_649_logo.svg.png">
            <a:extLst>
              <a:ext uri="{FF2B5EF4-FFF2-40B4-BE49-F238E27FC236}">
                <a16:creationId xmlns:a16="http://schemas.microsoft.com/office/drawing/2014/main" id="{A74BDF5A-D16B-43B1-9CF4-96B55A2FE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518" y="3864966"/>
            <a:ext cx="1409237" cy="8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DD76A84-A440-4B09-B112-F01C9B622C98}"/>
              </a:ext>
            </a:extLst>
          </p:cNvPr>
          <p:cNvGrpSpPr/>
          <p:nvPr/>
        </p:nvGrpSpPr>
        <p:grpSpPr>
          <a:xfrm>
            <a:off x="209781" y="4313239"/>
            <a:ext cx="2660820" cy="2088232"/>
            <a:chOff x="4655840" y="3356992"/>
            <a:chExt cx="1932259" cy="1512168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A0CD67D-957B-4459-B7E4-C91A1060F80D}"/>
                </a:ext>
              </a:extLst>
            </p:cNvPr>
            <p:cNvSpPr/>
            <p:nvPr/>
          </p:nvSpPr>
          <p:spPr>
            <a:xfrm>
              <a:off x="4655840" y="3356992"/>
              <a:ext cx="1152128" cy="1512168"/>
            </a:xfrm>
            <a:prstGeom prst="rect">
              <a:avLst/>
            </a:pr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++++  ++  +++  ++ ++ ++ ++ +    - ++  +   - - -  + +  - - - -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D88B424-7058-4937-A5C2-35D06F4606FD}"/>
                </a:ext>
              </a:extLst>
            </p:cNvPr>
            <p:cNvSpPr/>
            <p:nvPr/>
          </p:nvSpPr>
          <p:spPr>
            <a:xfrm>
              <a:off x="5787627" y="3356992"/>
              <a:ext cx="800472" cy="1512168"/>
            </a:xfrm>
            <a:prstGeom prst="rect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 + - -  -- - - -</a:t>
              </a:r>
            </a:p>
            <a:p>
              <a:pPr algn="ctr"/>
              <a:r>
                <a:rPr lang="en-US" sz="2400" dirty="0"/>
                <a:t>-     - - - - -  - - - - -  - -  - -</a:t>
              </a: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E652244-A032-41BB-8E82-FD1CC6940184}"/>
                </a:ext>
              </a:extLst>
            </p:cNvPr>
            <p:cNvCxnSpPr>
              <a:cxnSpLocks/>
              <a:stCxn id="60" idx="0"/>
            </p:cNvCxnSpPr>
            <p:nvPr/>
          </p:nvCxnSpPr>
          <p:spPr>
            <a:xfrm flipH="1">
              <a:off x="5021843" y="3356992"/>
              <a:ext cx="1166020" cy="151216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Picture 62" descr="Hats &#10;&#10;https://pixabay.com/photos/cylinder-hat-headdress-gentleman-1520012/">
            <a:extLst>
              <a:ext uri="{FF2B5EF4-FFF2-40B4-BE49-F238E27FC236}">
                <a16:creationId xmlns:a16="http://schemas.microsoft.com/office/drawing/2014/main" id="{E36E86C2-F807-41C3-95DD-924F3B1EE52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9" y="5053711"/>
            <a:ext cx="5012739" cy="165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6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744C9-8A4A-4838-8778-23BDC73B3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33"/>
            <a:ext cx="10972800" cy="6009532"/>
          </a:xfrm>
        </p:spPr>
        <p:txBody>
          <a:bodyPr/>
          <a:lstStyle/>
          <a:p>
            <a:r>
              <a:rPr lang="en-US" dirty="0"/>
              <a:t>Expected number of inversions in a permutation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29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E819-1A9C-4251-8DD0-2F503619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6B954-1540-45EF-A52A-8AC949EBD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84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E6C3-2C58-465B-AD9B-830654E9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Bernoulli trials and repeated experiments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731EFB-D24C-416D-A3DC-83C0E71DD0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463064" cy="514116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CA" dirty="0"/>
                  <a:t>Suppose an experiment has two outcomes, 1 and 0 (success/failure), with </a:t>
                </a:r>
                <a:r>
                  <a:rPr lang="en-CA" dirty="0" err="1"/>
                  <a:t>Pr</a:t>
                </a:r>
                <a:r>
                  <a:rPr lang="en-CA" dirty="0"/>
                  <a:t>(1) = p. </a:t>
                </a:r>
              </a:p>
              <a:p>
                <a:pPr lvl="1"/>
                <a:r>
                  <a:rPr lang="en-CA" dirty="0"/>
                  <a:t>Such experiment is called a </a:t>
                </a:r>
                <a:r>
                  <a:rPr lang="en-CA" b="1" dirty="0"/>
                  <a:t>Bernoulli trial</a:t>
                </a:r>
                <a:r>
                  <a:rPr lang="en-CA" dirty="0"/>
                  <a:t>. </a:t>
                </a:r>
              </a:p>
              <a:p>
                <a:r>
                  <a:rPr lang="en-CA" dirty="0"/>
                  <a:t>What happens if the experiment is repeated multiple times (independently)?</a:t>
                </a:r>
              </a:p>
              <a:p>
                <a:pPr lvl="1"/>
                <a:endParaRPr lang="en-CA" dirty="0"/>
              </a:p>
              <a:p>
                <a:pPr marL="457200" lvl="1" indent="0">
                  <a:buNone/>
                </a:pPr>
                <a:endParaRPr lang="en-CA" dirty="0"/>
              </a:p>
              <a:p>
                <a:pPr lvl="1"/>
                <a:r>
                  <a:rPr lang="en-CA" dirty="0"/>
                  <a:t>A sample space after carrying out n Bernoulli trials is a set of all possible n-tuples of elements in {0,1} (or {success, fail}).  </a:t>
                </a:r>
              </a:p>
              <a:p>
                <a:pPr lvl="1"/>
                <a:r>
                  <a:rPr lang="en-CA" dirty="0"/>
                  <a:t>Number of n-tuples with k 1s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pt-BR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Probability of getting 1 in any given  trial is p, of getting 0 is  (1-p).</a:t>
                </a:r>
              </a:p>
              <a:p>
                <a:pPr lvl="1"/>
                <a:r>
                  <a:rPr lang="en-CA" dirty="0"/>
                  <a:t>Probability of getting exactly k 1s (successes) out of n trials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pt-BR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CA" i="1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/>
                              </a:rPr>
                              <m:t>1−</m:t>
                            </m:r>
                            <m:r>
                              <a:rPr lang="en-CA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CA" i="1">
                            <a:latin typeface="Cambria Math"/>
                          </a:rPr>
                          <m:t>𝑛</m:t>
                        </m:r>
                        <m:r>
                          <a:rPr lang="en-CA" i="1">
                            <a:latin typeface="Cambria Math"/>
                          </a:rPr>
                          <m:t>−</m:t>
                        </m:r>
                        <m:r>
                          <a:rPr lang="en-CA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Probability of getting the first success on exactly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CA" i="1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CA" dirty="0"/>
                  <a:t> trial is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𝑝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/>
                              </a:rPr>
                              <m:t>1−</m:t>
                            </m:r>
                            <m:r>
                              <a:rPr lang="en-CA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CA" i="1">
                            <a:latin typeface="Cambria Math"/>
                          </a:rPr>
                          <m:t>𝑘</m:t>
                        </m:r>
                        <m:r>
                          <a:rPr lang="en-CA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CA" dirty="0"/>
              </a:p>
              <a:p>
                <a:r>
                  <a:rPr lang="en-CA" dirty="0"/>
                  <a:t>How many trials do we need, on average, to get a success?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731EFB-D24C-416D-A3DC-83C0E71DD0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463064" cy="5141167"/>
              </a:xfrm>
              <a:blipFill>
                <a:blip r:embed="rId4"/>
                <a:stretch>
                  <a:fillRect l="-904" t="-2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45FF9A4-0F7B-4ECF-B825-9694C349E553}"/>
              </a:ext>
            </a:extLst>
          </p:cNvPr>
          <p:cNvGrpSpPr/>
          <p:nvPr/>
        </p:nvGrpSpPr>
        <p:grpSpPr>
          <a:xfrm>
            <a:off x="3215680" y="3104964"/>
            <a:ext cx="4095824" cy="648072"/>
            <a:chOff x="3143672" y="2708920"/>
            <a:chExt cx="4095824" cy="648072"/>
          </a:xfrm>
        </p:grpSpPr>
        <p:pic>
          <p:nvPicPr>
            <p:cNvPr id="4" name="Picture 2" descr="Image result for quarter coin canada">
              <a:extLst>
                <a:ext uri="{FF2B5EF4-FFF2-40B4-BE49-F238E27FC236}">
                  <a16:creationId xmlns:a16="http://schemas.microsoft.com/office/drawing/2014/main" id="{E3B55CAD-080E-4AD3-8BD5-B8E099D9D6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672" y="2708920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Quarter Reverse 2010.png">
              <a:extLst>
                <a:ext uri="{FF2B5EF4-FFF2-40B4-BE49-F238E27FC236}">
                  <a16:creationId xmlns:a16="http://schemas.microsoft.com/office/drawing/2014/main" id="{31E1684B-F12F-4D52-9772-37B787A11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768" y="2708920"/>
              <a:ext cx="639440" cy="63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quarter coin canada">
              <a:extLst>
                <a:ext uri="{FF2B5EF4-FFF2-40B4-BE49-F238E27FC236}">
                  <a16:creationId xmlns:a16="http://schemas.microsoft.com/office/drawing/2014/main" id="{0B05096A-10E9-493B-A282-5FC732FC0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3952" y="2708920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Quarter Reverse 2010.png">
              <a:extLst>
                <a:ext uri="{FF2B5EF4-FFF2-40B4-BE49-F238E27FC236}">
                  <a16:creationId xmlns:a16="http://schemas.microsoft.com/office/drawing/2014/main" id="{99C0D0DF-8B3D-4B06-9C3C-2479C0F1F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056" y="2708920"/>
              <a:ext cx="639440" cy="63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Quarter Reverse 2010.png">
              <a:extLst>
                <a:ext uri="{FF2B5EF4-FFF2-40B4-BE49-F238E27FC236}">
                  <a16:creationId xmlns:a16="http://schemas.microsoft.com/office/drawing/2014/main" id="{BDB8EAF9-EDB7-4476-AFC8-FB7A71A17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864" y="2717552"/>
              <a:ext cx="639440" cy="63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01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325"/>
    </mc:Choice>
    <mc:Fallback xmlns="">
      <p:transition spd="slow" advTm="29632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AEA08-6944-41FF-A0D6-6C42505C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B70D5-5A09-4ED0-AA26-BE0B03B64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37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B3A1A-02E7-41E7-A090-A5B7FA83E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50"/>
    </mc:Choice>
    <mc:Fallback xmlns="">
      <p:transition spd="slow" advTm="9695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E819-1A9C-4251-8DD0-2F503619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6B954-1540-45EF-A52A-8AC949EBD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61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E819-1A9C-4251-8DD0-2F503619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6B954-1540-45EF-A52A-8AC949EBD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09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A6B954-1540-45EF-A52A-8AC949EBD4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8641"/>
                <a:ext cx="10972800" cy="5937524"/>
              </a:xfrm>
            </p:spPr>
            <p:txBody>
              <a:bodyPr/>
              <a:lstStyle/>
              <a:p>
                <a:r>
                  <a:rPr lang="en-US" dirty="0"/>
                  <a:t>Lemma: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  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A6B954-1540-45EF-A52A-8AC949EBD4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8641"/>
                <a:ext cx="10972800" cy="5937524"/>
              </a:xfrm>
              <a:blipFill>
                <a:blip r:embed="rId2"/>
                <a:stretch>
                  <a:fillRect l="-1278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152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E819-1A9C-4251-8DD0-2F503619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6B954-1540-45EF-A52A-8AC949EBD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48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E819-1A9C-4251-8DD0-2F503619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6B954-1540-45EF-A52A-8AC949EBD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9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0463D-965C-44DC-AD29-F3B23BBCB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48681"/>
            <a:ext cx="11247040" cy="5832647"/>
          </a:xfrm>
        </p:spPr>
        <p:txBody>
          <a:bodyPr>
            <a:normAutofit/>
          </a:bodyPr>
          <a:lstStyle/>
          <a:p>
            <a:r>
              <a:rPr lang="en-US" dirty="0"/>
              <a:t>Last lab/quiz this week</a:t>
            </a:r>
          </a:p>
          <a:p>
            <a:pPr lvl="1"/>
            <a:r>
              <a:rPr lang="en-US" dirty="0"/>
              <a:t>One more small summary unit with no lab/quiz left</a:t>
            </a:r>
          </a:p>
          <a:p>
            <a:endParaRPr lang="en-US" dirty="0"/>
          </a:p>
          <a:p>
            <a:r>
              <a:rPr lang="en-US" dirty="0"/>
              <a:t>Test 2 date suggestions</a:t>
            </a:r>
          </a:p>
          <a:p>
            <a:endParaRPr lang="en-US" dirty="0"/>
          </a:p>
          <a:p>
            <a:r>
              <a:rPr lang="en-US" dirty="0"/>
              <a:t>Lab 9 poll </a:t>
            </a:r>
          </a:p>
          <a:p>
            <a:endParaRPr lang="en-US" dirty="0"/>
          </a:p>
          <a:p>
            <a:r>
              <a:rPr lang="en-US" dirty="0"/>
              <a:t>Any questions/comments?  </a:t>
            </a:r>
          </a:p>
          <a:p>
            <a:endParaRPr lang="en-US" dirty="0"/>
          </a:p>
        </p:txBody>
      </p:sp>
      <p:pic>
        <p:nvPicPr>
          <p:cNvPr id="5" name="Picture 6" descr="C:\Users\kol\AppData\Local\Microsoft\Windows\INetCache\IE\7BILEGCX\segreteria1[1].gif">
            <a:extLst>
              <a:ext uri="{FF2B5EF4-FFF2-40B4-BE49-F238E27FC236}">
                <a16:creationId xmlns:a16="http://schemas.microsoft.com/office/drawing/2014/main" id="{23306CD0-1675-41A7-8349-E19E470DF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124744"/>
            <a:ext cx="2463949" cy="165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556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E819-1A9C-4251-8DD0-2F503619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6B954-1540-45EF-A52A-8AC949EBD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54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E1EED-020B-4C1D-9CAB-F3909567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7F6B4-8F37-445C-9B5A-4FCBF70DD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2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A197-AD4F-4A15-85AA-E94EA7B1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801E1-E4D8-404A-8F26-9D7572325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044427" cy="52577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Finite probability</a:t>
            </a:r>
          </a:p>
          <a:p>
            <a:pPr lvl="1"/>
            <a:r>
              <a:rPr lang="en-US" dirty="0"/>
              <a:t>Experiment, sample space, outcome, event, distribution</a:t>
            </a:r>
          </a:p>
          <a:p>
            <a:pPr lvl="1"/>
            <a:r>
              <a:rPr lang="en-US" dirty="0"/>
              <a:t>Probability equations/inequalities from sets</a:t>
            </a:r>
          </a:p>
          <a:p>
            <a:pPr lvl="1"/>
            <a:r>
              <a:rPr lang="en-US" dirty="0"/>
              <a:t>Birthday paradox</a:t>
            </a:r>
          </a:p>
          <a:p>
            <a:r>
              <a:rPr lang="en-US" dirty="0"/>
              <a:t>Conditional probability </a:t>
            </a:r>
          </a:p>
          <a:p>
            <a:pPr lvl="1"/>
            <a:r>
              <a:rPr lang="en-US" dirty="0"/>
              <a:t>Monty hall puzzle </a:t>
            </a:r>
          </a:p>
          <a:p>
            <a:pPr lvl="1"/>
            <a:r>
              <a:rPr lang="en-US" dirty="0"/>
              <a:t>Bayes theorem </a:t>
            </a:r>
          </a:p>
          <a:p>
            <a:r>
              <a:rPr lang="en-US" dirty="0"/>
              <a:t>Expectation </a:t>
            </a:r>
          </a:p>
          <a:p>
            <a:pPr lvl="1"/>
            <a:r>
              <a:rPr lang="en-US" dirty="0"/>
              <a:t>Random variables, Bernoulli trials </a:t>
            </a:r>
          </a:p>
          <a:p>
            <a:pPr lvl="1"/>
            <a:r>
              <a:rPr lang="en-US" dirty="0"/>
              <a:t>Variance, deviation from the mean</a:t>
            </a:r>
          </a:p>
          <a:p>
            <a:r>
              <a:rPr lang="en-US" dirty="0"/>
              <a:t>Proofs with </a:t>
            </a:r>
            <a:r>
              <a:rPr lang="en-US" dirty="0" err="1"/>
              <a:t>probabilitistic</a:t>
            </a:r>
            <a:r>
              <a:rPr lang="en-US" dirty="0"/>
              <a:t> method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4" name="Picture 2" descr="Image result for poker hands combinations">
            <a:extLst>
              <a:ext uri="{FF2B5EF4-FFF2-40B4-BE49-F238E27FC236}">
                <a16:creationId xmlns:a16="http://schemas.microsoft.com/office/drawing/2014/main" id="{F0B14AC4-41BC-4215-95FF-2590F96F8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985" y="4969840"/>
            <a:ext cx="3342242" cy="16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mage result for poker card deck">
            <a:extLst>
              <a:ext uri="{FF2B5EF4-FFF2-40B4-BE49-F238E27FC236}">
                <a16:creationId xmlns:a16="http://schemas.microsoft.com/office/drawing/2014/main" id="{70CDB299-6842-40D4-9299-F64FD7CE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985" y="112762"/>
            <a:ext cx="3356710" cy="138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Dice. &#10;&#10;https://pixabay.com/vectors/dices-game-gambling-cubes-numbers-160005/">
            <a:extLst>
              <a:ext uri="{FF2B5EF4-FFF2-40B4-BE49-F238E27FC236}">
                <a16:creationId xmlns:a16="http://schemas.microsoft.com/office/drawing/2014/main" id="{D6C608B0-BE77-4F89-93D7-50E59B29DB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90857"/>
            <a:ext cx="1451335" cy="1093036"/>
          </a:xfrm>
          <a:prstGeom prst="rect">
            <a:avLst/>
          </a:prstGeom>
        </p:spPr>
      </p:pic>
      <p:pic>
        <p:nvPicPr>
          <p:cNvPr id="50" name="Picture 49" descr="Pink elephant&#10;&#10;https://pixabay.com/vectors/elephant-animal-pink-cute-girly-310551/">
            <a:extLst>
              <a:ext uri="{FF2B5EF4-FFF2-40B4-BE49-F238E27FC236}">
                <a16:creationId xmlns:a16="http://schemas.microsoft.com/office/drawing/2014/main" id="{52388336-BCB2-4630-B8FC-643915A4CD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24" y="194429"/>
            <a:ext cx="1388040" cy="11386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94DD362-1709-492C-A5AA-1F7DF0E15C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591" y="1545760"/>
            <a:ext cx="1456064" cy="1420800"/>
          </a:xfrm>
          <a:prstGeom prst="rect">
            <a:avLst/>
          </a:prstGeom>
        </p:spPr>
      </p:pic>
      <p:pic>
        <p:nvPicPr>
          <p:cNvPr id="52" name="Picture 8">
            <a:extLst>
              <a:ext uri="{FF2B5EF4-FFF2-40B4-BE49-F238E27FC236}">
                <a16:creationId xmlns:a16="http://schemas.microsoft.com/office/drawing/2014/main" id="{8B9D6186-6E35-4323-BF75-A85D8FC83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642" y="3154353"/>
            <a:ext cx="2111850" cy="113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5E3AC4A4-2124-4406-AD13-E0A89C62C93D}"/>
              </a:ext>
            </a:extLst>
          </p:cNvPr>
          <p:cNvGrpSpPr/>
          <p:nvPr/>
        </p:nvGrpSpPr>
        <p:grpSpPr>
          <a:xfrm>
            <a:off x="5631813" y="3169567"/>
            <a:ext cx="2660820" cy="2088232"/>
            <a:chOff x="4655840" y="3356992"/>
            <a:chExt cx="1932259" cy="151216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FA3A9AB-8831-4D82-B956-5365423980BC}"/>
                </a:ext>
              </a:extLst>
            </p:cNvPr>
            <p:cNvSpPr/>
            <p:nvPr/>
          </p:nvSpPr>
          <p:spPr>
            <a:xfrm>
              <a:off x="4655840" y="3356992"/>
              <a:ext cx="1152128" cy="1512168"/>
            </a:xfrm>
            <a:prstGeom prst="rect">
              <a:avLst/>
            </a:pr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++++  ++  +++  ++ ++ ++ ++ +    - ++  +   - - -  + +  - - - -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64537F0-5F4A-44F9-AD9C-B21CF0B4E948}"/>
                </a:ext>
              </a:extLst>
            </p:cNvPr>
            <p:cNvSpPr/>
            <p:nvPr/>
          </p:nvSpPr>
          <p:spPr>
            <a:xfrm>
              <a:off x="5787627" y="3356992"/>
              <a:ext cx="800472" cy="1512168"/>
            </a:xfrm>
            <a:prstGeom prst="rect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 + - -  -- - - -</a:t>
              </a:r>
            </a:p>
            <a:p>
              <a:pPr algn="ctr"/>
              <a:r>
                <a:rPr lang="en-US" sz="2400" dirty="0"/>
                <a:t>-     - - - - -  - - - - -  - -  - -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05D9E71-A486-44BD-814F-BD4E7C5F7C0B}"/>
                </a:ext>
              </a:extLst>
            </p:cNvPr>
            <p:cNvCxnSpPr>
              <a:cxnSpLocks/>
              <a:stCxn id="55" idx="0"/>
            </p:cNvCxnSpPr>
            <p:nvPr/>
          </p:nvCxnSpPr>
          <p:spPr>
            <a:xfrm flipH="1">
              <a:off x="5021843" y="3356992"/>
              <a:ext cx="1166020" cy="151216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4" descr="https://upload.wikimedia.org/wikipedia/en/thumb/f/f1/Lotto_649_logo.svg/250px-Lotto_649_logo.svg.png">
            <a:extLst>
              <a:ext uri="{FF2B5EF4-FFF2-40B4-BE49-F238E27FC236}">
                <a16:creationId xmlns:a16="http://schemas.microsoft.com/office/drawing/2014/main" id="{CA707545-7EFC-487C-A8BB-D7C5AF241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901" y="5612580"/>
            <a:ext cx="1409237" cy="8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7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A0F06-424A-4856-AB0E-E20FFD2F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Simpson’s paradox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AC458-EFE4-40FB-BED4-6C214E9D7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aggregate shows a different trend than individual parts</a:t>
            </a:r>
          </a:p>
        </p:txBody>
      </p:sp>
    </p:spTree>
    <p:extLst>
      <p:ext uri="{BB962C8B-B14F-4D97-AF65-F5344CB8AC3E}">
        <p14:creationId xmlns:p14="http://schemas.microsoft.com/office/powerpoint/2010/main" val="3225287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D8B4F-4768-427E-9DEE-3A6787429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AD19D-D26E-4041-AD0C-287E62D50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1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F67D1-B40F-4E78-9A13-4CA428A0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7C150-5ED0-484E-BD01-60D53527D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8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A22E9-A3A5-43E3-96C1-1FFB5703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3CC738-88D6-4FFF-82DC-6DC7FB01D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Conditional probability: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∩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  <m:r>
                          <a:rPr lang="en-US" b="0" i="1" smtClean="0">
                            <a:latin typeface="Cambria Math"/>
                          </a:rPr>
                          <m:t>⁡(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Bayes theorem: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Pr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Pr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⁡(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Pr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Pr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⁡(</m:t>
                        </m:r>
                        <m:acc>
                          <m:accPr>
                            <m:chr m:val="̅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/>
                          </a:rPr>
                          <m:t>) 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3CC738-88D6-4FFF-82DC-6DC7FB01D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117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7C54B-525A-4800-AA23-85A30B6FB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8641"/>
            <a:ext cx="10972800" cy="593752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5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E819-1A9C-4251-8DD0-2F503619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A6B954-1540-45EF-A52A-8AC949EBD4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CA" dirty="0"/>
                  <a:t>Expected value (mean) 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𝑘</m:t>
                        </m:r>
                        <m:r>
                          <a:rPr lang="en-CA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CA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CA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m:rPr>
                        <m:sty m:val="p"/>
                      </m:rPr>
                      <a:rPr lang="en-CA" b="0" i="0" smtClean="0">
                        <a:latin typeface="Cambria Math"/>
                      </a:rPr>
                      <m:t>Pr</m:t>
                    </m:r>
                    <m:r>
                      <a:rPr lang="en-CA" b="0" i="1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CA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CA" dirty="0"/>
                  <a:t>  </a:t>
                </a:r>
              </a:p>
              <a:p>
                <a:pPr lvl="1"/>
                <a:r>
                  <a:rPr lang="en-CA" dirty="0"/>
                  <a:t>Greek letter mu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For random variable X,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𝑂𝑢𝑡𝑐𝑜𝑚𝑒𝑠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 </m:t>
                        </m:r>
                      </m:e>
                    </m:nary>
                  </m:oMath>
                </a14:m>
                <a:endParaRPr lang="en-CA" dirty="0"/>
              </a:p>
              <a:p>
                <a:pPr lvl="1"/>
                <a:endParaRPr lang="en-CA" dirty="0"/>
              </a:p>
              <a:p>
                <a:endParaRPr lang="en-CA" dirty="0"/>
              </a:p>
              <a:p>
                <a:r>
                  <a:rPr lang="en-CA" dirty="0"/>
                  <a:t>Expected trials till success: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  <m:r>
                          <a:rPr lang="en-US" sz="2800" i="1">
                            <a:latin typeface="Cambria Math"/>
                          </a:rPr>
                          <m:t>∈</m:t>
                        </m:r>
                        <m:r>
                          <a:rPr lang="en-US" sz="2800" i="1">
                            <a:latin typeface="Cambria Math"/>
                          </a:rPr>
                          <m:t>ℕ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∗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en-CA" dirty="0"/>
              </a:p>
              <a:p>
                <a:endParaRPr lang="en-CA" dirty="0"/>
              </a:p>
              <a:p>
                <a:endParaRPr lang="en-CA" dirty="0"/>
              </a:p>
              <a:p>
                <a:r>
                  <a:rPr lang="en-CA" dirty="0"/>
                  <a:t>Variance: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b="0" dirty="0"/>
              </a:p>
              <a:p>
                <a:pPr lvl="1"/>
                <a:r>
                  <a:rPr lang="en-CA" dirty="0"/>
                  <a:t>Standard deviation (Greek letter sigma)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CA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A6B954-1540-45EF-A52A-8AC949EBD4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4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8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435</Words>
  <Application>Microsoft Office PowerPoint</Application>
  <PresentationFormat>Widescreen</PresentationFormat>
  <Paragraphs>69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Arial</vt:lpstr>
      <vt:lpstr>Cambria Math</vt:lpstr>
      <vt:lpstr>Office Theme</vt:lpstr>
      <vt:lpstr>COMP 1002: tutorial 9</vt:lpstr>
      <vt:lpstr>PowerPoint Presentation</vt:lpstr>
      <vt:lpstr>Probability</vt:lpstr>
      <vt:lpstr>Simpson’s paradox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Bernoulli trials and repeated 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6901: tutorial 3</dc:title>
  <dc:creator>Antonina Kolokolova</dc:creator>
  <cp:lastModifiedBy>Antonina Kolokolova</cp:lastModifiedBy>
  <cp:revision>146</cp:revision>
  <dcterms:created xsi:type="dcterms:W3CDTF">2020-10-02T15:01:02Z</dcterms:created>
  <dcterms:modified xsi:type="dcterms:W3CDTF">2020-11-20T16:29:37Z</dcterms:modified>
</cp:coreProperties>
</file>