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477" r:id="rId2"/>
    <p:sldId id="478" r:id="rId3"/>
    <p:sldId id="479" r:id="rId4"/>
    <p:sldId id="482" r:id="rId5"/>
    <p:sldId id="484" r:id="rId6"/>
    <p:sldId id="483" r:id="rId7"/>
    <p:sldId id="480" r:id="rId8"/>
    <p:sldId id="481" r:id="rId9"/>
    <p:sldId id="473" r:id="rId10"/>
    <p:sldId id="476" r:id="rId11"/>
    <p:sldId id="442" r:id="rId12"/>
    <p:sldId id="493" r:id="rId13"/>
    <p:sldId id="492" r:id="rId14"/>
    <p:sldId id="455" r:id="rId15"/>
    <p:sldId id="456" r:id="rId16"/>
    <p:sldId id="452" r:id="rId17"/>
    <p:sldId id="454" r:id="rId18"/>
    <p:sldId id="453" r:id="rId19"/>
    <p:sldId id="457" r:id="rId20"/>
    <p:sldId id="458" r:id="rId21"/>
    <p:sldId id="459" r:id="rId22"/>
    <p:sldId id="464" r:id="rId23"/>
    <p:sldId id="486" r:id="rId24"/>
    <p:sldId id="494" r:id="rId25"/>
    <p:sldId id="485" r:id="rId26"/>
    <p:sldId id="491" r:id="rId27"/>
    <p:sldId id="487" r:id="rId28"/>
    <p:sldId id="489" r:id="rId29"/>
    <p:sldId id="490" r:id="rId30"/>
  </p:sldIdLst>
  <p:sldSz cx="12192000" cy="6858000"/>
  <p:notesSz cx="7315200" cy="96012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737" autoAdjust="0"/>
  </p:normalViewPr>
  <p:slideViewPr>
    <p:cSldViewPr>
      <p:cViewPr>
        <p:scale>
          <a:sx n="96" d="100"/>
          <a:sy n="96" d="100"/>
        </p:scale>
        <p:origin x="86" y="199"/>
      </p:cViewPr>
      <p:guideLst>
        <p:guide orient="horz" pos="2160"/>
        <p:guide pos="3840"/>
      </p:guideLst>
    </p:cSldViewPr>
  </p:slideViewPr>
  <p:outlineViewPr>
    <p:cViewPr>
      <p:scale>
        <a:sx n="33" d="100"/>
        <a:sy n="33" d="100"/>
      </p:scale>
      <p:origin x="0" y="829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24C5B19-AEE5-4D5B-8770-F3BA67B914A3}" type="datetimeFigureOut">
              <a:rPr lang="en-CA" smtClean="0"/>
              <a:pPr/>
              <a:t>2020-09-17</a:t>
            </a:fld>
            <a:endParaRPr lang="en-CA"/>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BAFC8FE-A058-4C7E-9878-C9356C62AD81}" type="slidenum">
              <a:rPr lang="en-CA" smtClean="0"/>
              <a:pPr/>
              <a:t>‹#›</a:t>
            </a:fld>
            <a:endParaRPr lang="en-CA"/>
          </a:p>
        </p:txBody>
      </p:sp>
    </p:spTree>
    <p:extLst>
      <p:ext uri="{BB962C8B-B14F-4D97-AF65-F5344CB8AC3E}">
        <p14:creationId xmlns:p14="http://schemas.microsoft.com/office/powerpoint/2010/main" val="581240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7695188-19D4-4B42-A91C-DF4EC944095C}" type="datetimeFigureOut">
              <a:rPr lang="en-CA" smtClean="0"/>
              <a:pPr/>
              <a:t>2020-09-17</a:t>
            </a:fld>
            <a:endParaRPr lang="en-CA"/>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87CBE28-3F96-4D2B-AE04-4E436BF26DA9}" type="slidenum">
              <a:rPr lang="en-CA" smtClean="0"/>
              <a:pPr/>
              <a:t>‹#›</a:t>
            </a:fld>
            <a:endParaRPr lang="en-CA"/>
          </a:p>
        </p:txBody>
      </p:sp>
    </p:spTree>
    <p:extLst>
      <p:ext uri="{BB962C8B-B14F-4D97-AF65-F5344CB8AC3E}">
        <p14:creationId xmlns:p14="http://schemas.microsoft.com/office/powerpoint/2010/main" val="227288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a:t>
            </a:fld>
            <a:endParaRPr lang="en-CA"/>
          </a:p>
        </p:txBody>
      </p:sp>
    </p:spTree>
    <p:extLst>
      <p:ext uri="{BB962C8B-B14F-4D97-AF65-F5344CB8AC3E}">
        <p14:creationId xmlns:p14="http://schemas.microsoft.com/office/powerpoint/2010/main" val="26991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4</a:t>
            </a:fld>
            <a:endParaRPr lang="en-CA"/>
          </a:p>
        </p:txBody>
      </p:sp>
    </p:spTree>
    <p:extLst>
      <p:ext uri="{BB962C8B-B14F-4D97-AF65-F5344CB8AC3E}">
        <p14:creationId xmlns:p14="http://schemas.microsoft.com/office/powerpoint/2010/main" val="256978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5</a:t>
            </a:fld>
            <a:endParaRPr lang="en-CA"/>
          </a:p>
        </p:txBody>
      </p:sp>
    </p:spTree>
    <p:extLst>
      <p:ext uri="{BB962C8B-B14F-4D97-AF65-F5344CB8AC3E}">
        <p14:creationId xmlns:p14="http://schemas.microsoft.com/office/powerpoint/2010/main" val="2317494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6</a:t>
            </a:fld>
            <a:endParaRPr lang="en-CA"/>
          </a:p>
        </p:txBody>
      </p:sp>
    </p:spTree>
    <p:extLst>
      <p:ext uri="{BB962C8B-B14F-4D97-AF65-F5344CB8AC3E}">
        <p14:creationId xmlns:p14="http://schemas.microsoft.com/office/powerpoint/2010/main" val="167076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9</a:t>
            </a:fld>
            <a:endParaRPr lang="en-CA"/>
          </a:p>
        </p:txBody>
      </p:sp>
    </p:spTree>
    <p:extLst>
      <p:ext uri="{BB962C8B-B14F-4D97-AF65-F5344CB8AC3E}">
        <p14:creationId xmlns:p14="http://schemas.microsoft.com/office/powerpoint/2010/main" val="405683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10</a:t>
            </a:fld>
            <a:endParaRPr lang="en-CA"/>
          </a:p>
        </p:txBody>
      </p:sp>
    </p:spTree>
    <p:extLst>
      <p:ext uri="{BB962C8B-B14F-4D97-AF65-F5344CB8AC3E}">
        <p14:creationId xmlns:p14="http://schemas.microsoft.com/office/powerpoint/2010/main" val="170124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15</a:t>
            </a:fld>
            <a:endParaRPr lang="en-CA"/>
          </a:p>
        </p:txBody>
      </p:sp>
    </p:spTree>
    <p:extLst>
      <p:ext uri="{BB962C8B-B14F-4D97-AF65-F5344CB8AC3E}">
        <p14:creationId xmlns:p14="http://schemas.microsoft.com/office/powerpoint/2010/main" val="1573880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19</a:t>
            </a:fld>
            <a:endParaRPr lang="en-CA"/>
          </a:p>
        </p:txBody>
      </p:sp>
    </p:spTree>
    <p:extLst>
      <p:ext uri="{BB962C8B-B14F-4D97-AF65-F5344CB8AC3E}">
        <p14:creationId xmlns:p14="http://schemas.microsoft.com/office/powerpoint/2010/main" val="268802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CBE28-3F96-4D2B-AE04-4E436BF26DA9}" type="slidenum">
              <a:rPr lang="en-CA" smtClean="0"/>
              <a:pPr/>
              <a:t>20</a:t>
            </a:fld>
            <a:endParaRPr lang="en-CA"/>
          </a:p>
        </p:txBody>
      </p:sp>
    </p:spTree>
    <p:extLst>
      <p:ext uri="{BB962C8B-B14F-4D97-AF65-F5344CB8AC3E}">
        <p14:creationId xmlns:p14="http://schemas.microsoft.com/office/powerpoint/2010/main" val="151966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6E8560-AC65-4E8F-AC8B-2576C31D3D52}" type="datetimeFigureOut">
              <a:rPr lang="en-CA" smtClean="0"/>
              <a:pPr/>
              <a:t>2020-09-17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449BA70-39B4-4894-9ED0-E9F2132D86B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E8560-AC65-4E8F-AC8B-2576C31D3D52}" type="datetimeFigureOut">
              <a:rPr lang="en-CA" smtClean="0"/>
              <a:pPr/>
              <a:t>2020-09-17</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9BA70-39B4-4894-9ED0-E9F2132D86B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36.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9.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9.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20.png"/><Relationship Id="rId7" Type="http://schemas.openxmlformats.org/officeDocument/2006/relationships/image" Target="../media/image38.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19.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3.png"/><Relationship Id="rId5" Type="http://schemas.openxmlformats.org/officeDocument/2006/relationships/image" Target="../media/image22.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21.png"/><Relationship Id="rId9" Type="http://schemas.openxmlformats.org/officeDocument/2006/relationships/image" Target="../media/image41.png"/><Relationship Id="rId1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20.png"/><Relationship Id="rId7" Type="http://schemas.openxmlformats.org/officeDocument/2006/relationships/image" Target="../media/image38.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19.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43.png"/><Relationship Id="rId5" Type="http://schemas.openxmlformats.org/officeDocument/2006/relationships/image" Target="../media/image22.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21.png"/><Relationship Id="rId9" Type="http://schemas.openxmlformats.org/officeDocument/2006/relationships/image" Target="../media/image41.png"/><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0B78-2A18-4C17-AFF3-C0B1C87BFAFA}"/>
              </a:ext>
            </a:extLst>
          </p:cNvPr>
          <p:cNvSpPr>
            <a:spLocks noGrp="1"/>
          </p:cNvSpPr>
          <p:nvPr>
            <p:ph type="ctrTitle"/>
          </p:nvPr>
        </p:nvSpPr>
        <p:spPr/>
        <p:txBody>
          <a:bodyPr/>
          <a:lstStyle/>
          <a:p>
            <a:r>
              <a:rPr lang="en-US" dirty="0"/>
              <a:t>COMP 6901: tutorial 1</a:t>
            </a:r>
          </a:p>
        </p:txBody>
      </p:sp>
      <p:sp>
        <p:nvSpPr>
          <p:cNvPr id="3" name="Subtitle 2">
            <a:extLst>
              <a:ext uri="{FF2B5EF4-FFF2-40B4-BE49-F238E27FC236}">
                <a16:creationId xmlns:a16="http://schemas.microsoft.com/office/drawing/2014/main" id="{AE72AB83-1B63-495D-9970-D1A6E4DDEFFA}"/>
              </a:ext>
            </a:extLst>
          </p:cNvPr>
          <p:cNvSpPr>
            <a:spLocks noGrp="1"/>
          </p:cNvSpPr>
          <p:nvPr>
            <p:ph type="subTitle" idx="1"/>
          </p:nvPr>
        </p:nvSpPr>
        <p:spPr/>
        <p:txBody>
          <a:bodyPr/>
          <a:lstStyle/>
          <a:p>
            <a:r>
              <a:rPr lang="en-US" dirty="0"/>
              <a:t>Sep 18, 2020</a:t>
            </a:r>
          </a:p>
        </p:txBody>
      </p:sp>
      <p:grpSp>
        <p:nvGrpSpPr>
          <p:cNvPr id="14" name="Group 13">
            <a:extLst>
              <a:ext uri="{FF2B5EF4-FFF2-40B4-BE49-F238E27FC236}">
                <a16:creationId xmlns:a16="http://schemas.microsoft.com/office/drawing/2014/main" id="{63AC9B8B-ED1E-4D20-BF61-15AEF33408E8}"/>
              </a:ext>
            </a:extLst>
          </p:cNvPr>
          <p:cNvGrpSpPr/>
          <p:nvPr/>
        </p:nvGrpSpPr>
        <p:grpSpPr>
          <a:xfrm>
            <a:off x="10308468" y="423586"/>
            <a:ext cx="1368152" cy="1718212"/>
            <a:chOff x="7392144" y="1777679"/>
            <a:chExt cx="1368152" cy="1718212"/>
          </a:xfrm>
        </p:grpSpPr>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C92C7A2B-DF6A-4FDB-9869-13305328FEE4}"/>
                    </a:ext>
                  </a:extLst>
                </p:cNvPr>
                <p:cNvSpPr/>
                <p:nvPr/>
              </p:nvSpPr>
              <p:spPr>
                <a:xfrm>
                  <a:off x="7752184" y="1916832"/>
                  <a:ext cx="360040" cy="360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p:sp>
              <p:nvSpPr>
                <p:cNvPr id="4" name="Oval 3">
                  <a:extLst>
                    <a:ext uri="{FF2B5EF4-FFF2-40B4-BE49-F238E27FC236}">
                      <a16:creationId xmlns:a16="http://schemas.microsoft.com/office/drawing/2014/main" id="{C92C7A2B-DF6A-4FDB-9869-13305328FEE4}"/>
                    </a:ext>
                  </a:extLst>
                </p:cNvPr>
                <p:cNvSpPr>
                  <a:spLocks noRot="1" noChangeAspect="1" noMove="1" noResize="1" noEditPoints="1" noAdjustHandles="1" noChangeArrowheads="1" noChangeShapeType="1" noTextEdit="1"/>
                </p:cNvSpPr>
                <p:nvPr/>
              </p:nvSpPr>
              <p:spPr>
                <a:xfrm>
                  <a:off x="7752184" y="1916832"/>
                  <a:ext cx="360040" cy="360040"/>
                </a:xfrm>
                <a:prstGeom prst="ellipse">
                  <a:avLst/>
                </a:prstGeom>
                <a:blipFill>
                  <a:blip r:embed="rId2"/>
                  <a:stretch>
                    <a:fillRect l="-10169" b="-508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46D93D64-9619-4639-90F2-04867E14EDE9}"/>
                    </a:ext>
                  </a:extLst>
                </p:cNvPr>
                <p:cNvSpPr/>
                <p:nvPr/>
              </p:nvSpPr>
              <p:spPr>
                <a:xfrm>
                  <a:off x="8076220" y="2329998"/>
                  <a:ext cx="360040" cy="360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p:sp>
              <p:nvSpPr>
                <p:cNvPr id="5" name="Oval 4">
                  <a:extLst>
                    <a:ext uri="{FF2B5EF4-FFF2-40B4-BE49-F238E27FC236}">
                      <a16:creationId xmlns:a16="http://schemas.microsoft.com/office/drawing/2014/main" id="{46D93D64-9619-4639-90F2-04867E14EDE9}"/>
                    </a:ext>
                  </a:extLst>
                </p:cNvPr>
                <p:cNvSpPr>
                  <a:spLocks noRot="1" noChangeAspect="1" noMove="1" noResize="1" noEditPoints="1" noAdjustHandles="1" noChangeArrowheads="1" noChangeShapeType="1" noTextEdit="1"/>
                </p:cNvSpPr>
                <p:nvPr/>
              </p:nvSpPr>
              <p:spPr>
                <a:xfrm>
                  <a:off x="8076220" y="2329998"/>
                  <a:ext cx="360040" cy="360040"/>
                </a:xfrm>
                <a:prstGeom prst="ellipse">
                  <a:avLst/>
                </a:prstGeom>
                <a:blipFill>
                  <a:blip r:embed="rId3"/>
                  <a:stretch>
                    <a:fillRect l="-10169" b="-5085"/>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79C13E37-92F2-4AB5-A108-5A703CED1572}"/>
                </a:ext>
              </a:extLst>
            </p:cNvPr>
            <p:cNvSpPr txBox="1"/>
            <p:nvPr/>
          </p:nvSpPr>
          <p:spPr>
            <a:xfrm>
              <a:off x="7534188" y="2368134"/>
              <a:ext cx="431528" cy="461665"/>
            </a:xfrm>
            <a:prstGeom prst="rect">
              <a:avLst/>
            </a:prstGeom>
            <a:noFill/>
          </p:spPr>
          <p:txBody>
            <a:bodyPr wrap="none" rtlCol="0">
              <a:spAutoFit/>
            </a:bodyPr>
            <a:lstStyle/>
            <a:p>
              <a:r>
                <a:rPr lang="en-CA" sz="2400" dirty="0"/>
                <a:t>A </a:t>
              </a:r>
            </a:p>
          </p:txBody>
        </p:sp>
        <p:sp>
          <p:nvSpPr>
            <p:cNvPr id="7" name="TextBox 6">
              <a:extLst>
                <a:ext uri="{FF2B5EF4-FFF2-40B4-BE49-F238E27FC236}">
                  <a16:creationId xmlns:a16="http://schemas.microsoft.com/office/drawing/2014/main" id="{32A2117A-B0F3-4535-B7E2-C6BDA4B71BF5}"/>
                </a:ext>
              </a:extLst>
            </p:cNvPr>
            <p:cNvSpPr txBox="1"/>
            <p:nvPr/>
          </p:nvSpPr>
          <p:spPr>
            <a:xfrm>
              <a:off x="8326282" y="2848290"/>
              <a:ext cx="417102" cy="461665"/>
            </a:xfrm>
            <a:prstGeom prst="rect">
              <a:avLst/>
            </a:prstGeom>
            <a:noFill/>
          </p:spPr>
          <p:txBody>
            <a:bodyPr wrap="none" rtlCol="0">
              <a:spAutoFit/>
            </a:bodyPr>
            <a:lstStyle/>
            <a:p>
              <a:r>
                <a:rPr lang="en-CA" sz="2400" dirty="0"/>
                <a:t>C </a:t>
              </a:r>
            </a:p>
          </p:txBody>
        </p:sp>
        <p:sp>
          <p:nvSpPr>
            <p:cNvPr id="8" name="TextBox 7">
              <a:extLst>
                <a:ext uri="{FF2B5EF4-FFF2-40B4-BE49-F238E27FC236}">
                  <a16:creationId xmlns:a16="http://schemas.microsoft.com/office/drawing/2014/main" id="{CB4E1005-08A2-4EDC-B006-7C8D23ADE85A}"/>
                </a:ext>
              </a:extLst>
            </p:cNvPr>
            <p:cNvSpPr txBox="1"/>
            <p:nvPr/>
          </p:nvSpPr>
          <p:spPr>
            <a:xfrm>
              <a:off x="7868524" y="2848290"/>
              <a:ext cx="420308" cy="461665"/>
            </a:xfrm>
            <a:prstGeom prst="rect">
              <a:avLst/>
            </a:prstGeom>
            <a:noFill/>
          </p:spPr>
          <p:txBody>
            <a:bodyPr wrap="none" rtlCol="0">
              <a:spAutoFit/>
            </a:bodyPr>
            <a:lstStyle/>
            <a:p>
              <a:r>
                <a:rPr lang="en-CA" sz="2400" dirty="0"/>
                <a:t>B </a:t>
              </a:r>
            </a:p>
          </p:txBody>
        </p:sp>
        <p:cxnSp>
          <p:nvCxnSpPr>
            <p:cNvPr id="9" name="Straight Connector 8">
              <a:extLst>
                <a:ext uri="{FF2B5EF4-FFF2-40B4-BE49-F238E27FC236}">
                  <a16:creationId xmlns:a16="http://schemas.microsoft.com/office/drawing/2014/main" id="{AE6EC25B-4E13-4B4C-958E-022CF8ED98EE}"/>
                </a:ext>
              </a:extLst>
            </p:cNvPr>
            <p:cNvCxnSpPr>
              <a:stCxn id="4" idx="4"/>
              <a:endCxn id="5" idx="1"/>
            </p:cNvCxnSpPr>
            <p:nvPr/>
          </p:nvCxnSpPr>
          <p:spPr>
            <a:xfrm>
              <a:off x="7932205" y="2276873"/>
              <a:ext cx="196743" cy="1058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57A86B-5017-4782-9FED-5EE2745A6553}"/>
                </a:ext>
              </a:extLst>
            </p:cNvPr>
            <p:cNvCxnSpPr>
              <a:stCxn id="4" idx="4"/>
            </p:cNvCxnSpPr>
            <p:nvPr/>
          </p:nvCxnSpPr>
          <p:spPr>
            <a:xfrm flipH="1">
              <a:off x="7719496" y="2276872"/>
              <a:ext cx="212709" cy="912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CBE6428-8F07-4524-9DFC-CC50A96CD485}"/>
                </a:ext>
              </a:extLst>
            </p:cNvPr>
            <p:cNvCxnSpPr>
              <a:stCxn id="8" idx="0"/>
              <a:endCxn id="5" idx="4"/>
            </p:cNvCxnSpPr>
            <p:nvPr/>
          </p:nvCxnSpPr>
          <p:spPr>
            <a:xfrm flipV="1">
              <a:off x="8078678" y="2690038"/>
              <a:ext cx="177562" cy="158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E91DCE1-264F-4821-B03F-67DC22DBADDF}"/>
                </a:ext>
              </a:extLst>
            </p:cNvPr>
            <p:cNvCxnSpPr>
              <a:stCxn id="7" idx="0"/>
              <a:endCxn id="5" idx="4"/>
            </p:cNvCxnSpPr>
            <p:nvPr/>
          </p:nvCxnSpPr>
          <p:spPr>
            <a:xfrm flipH="1" flipV="1">
              <a:off x="8256240" y="2690038"/>
              <a:ext cx="278593" cy="15825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73C4688-11C9-4AC3-875A-088B2CB154A6}"/>
                </a:ext>
              </a:extLst>
            </p:cNvPr>
            <p:cNvSpPr/>
            <p:nvPr/>
          </p:nvSpPr>
          <p:spPr>
            <a:xfrm>
              <a:off x="7392144" y="1777679"/>
              <a:ext cx="1368152" cy="17182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grpSp>
      <p:grpSp>
        <p:nvGrpSpPr>
          <p:cNvPr id="15" name="Group 14">
            <a:extLst>
              <a:ext uri="{FF2B5EF4-FFF2-40B4-BE49-F238E27FC236}">
                <a16:creationId xmlns:a16="http://schemas.microsoft.com/office/drawing/2014/main" id="{6E75A837-A5CC-4D37-8C4C-9BEAC92D6259}"/>
              </a:ext>
            </a:extLst>
          </p:cNvPr>
          <p:cNvGrpSpPr/>
          <p:nvPr/>
        </p:nvGrpSpPr>
        <p:grpSpPr>
          <a:xfrm>
            <a:off x="236787" y="217151"/>
            <a:ext cx="1008112" cy="691176"/>
            <a:chOff x="4499992" y="3933056"/>
            <a:chExt cx="1008112" cy="691176"/>
          </a:xfrm>
        </p:grpSpPr>
        <p:sp>
          <p:nvSpPr>
            <p:cNvPr id="16" name="Rounded Rectangle 35">
              <a:extLst>
                <a:ext uri="{FF2B5EF4-FFF2-40B4-BE49-F238E27FC236}">
                  <a16:creationId xmlns:a16="http://schemas.microsoft.com/office/drawing/2014/main" id="{01428073-1DF7-410D-96FF-3DE1F42269C1}"/>
                </a:ext>
              </a:extLst>
            </p:cNvPr>
            <p:cNvSpPr/>
            <p:nvPr/>
          </p:nvSpPr>
          <p:spPr>
            <a:xfrm>
              <a:off x="4499992" y="3933056"/>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J</a:t>
              </a:r>
            </a:p>
          </p:txBody>
        </p:sp>
        <p:sp>
          <p:nvSpPr>
            <p:cNvPr id="17" name="Rounded Rectangle 36">
              <a:extLst>
                <a:ext uri="{FF2B5EF4-FFF2-40B4-BE49-F238E27FC236}">
                  <a16:creationId xmlns:a16="http://schemas.microsoft.com/office/drawing/2014/main" id="{430B4FFF-468C-416B-9439-1FFD1F5A72B2}"/>
                </a:ext>
              </a:extLst>
            </p:cNvPr>
            <p:cNvSpPr/>
            <p:nvPr/>
          </p:nvSpPr>
          <p:spPr>
            <a:xfrm>
              <a:off x="5004048" y="3933056"/>
              <a:ext cx="504056" cy="6911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5</a:t>
              </a:r>
            </a:p>
          </p:txBody>
        </p:sp>
      </p:grpSp>
      <p:grpSp>
        <p:nvGrpSpPr>
          <p:cNvPr id="18" name="Group 17">
            <a:extLst>
              <a:ext uri="{FF2B5EF4-FFF2-40B4-BE49-F238E27FC236}">
                <a16:creationId xmlns:a16="http://schemas.microsoft.com/office/drawing/2014/main" id="{F75A248F-507E-4F26-8868-6A37D35F3B73}"/>
              </a:ext>
            </a:extLst>
          </p:cNvPr>
          <p:cNvGrpSpPr/>
          <p:nvPr/>
        </p:nvGrpSpPr>
        <p:grpSpPr>
          <a:xfrm>
            <a:off x="1172891" y="937230"/>
            <a:ext cx="1008112" cy="675077"/>
            <a:chOff x="5436096" y="4653135"/>
            <a:chExt cx="1008112" cy="675077"/>
          </a:xfrm>
        </p:grpSpPr>
        <p:sp>
          <p:nvSpPr>
            <p:cNvPr id="19" name="Rounded Rectangle 38">
              <a:extLst>
                <a:ext uri="{FF2B5EF4-FFF2-40B4-BE49-F238E27FC236}">
                  <a16:creationId xmlns:a16="http://schemas.microsoft.com/office/drawing/2014/main" id="{E957A626-0AEE-4015-A9BC-A68CBBF55CB7}"/>
                </a:ext>
              </a:extLst>
            </p:cNvPr>
            <p:cNvSpPr/>
            <p:nvPr/>
          </p:nvSpPr>
          <p:spPr>
            <a:xfrm>
              <a:off x="5436096" y="4653136"/>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J</a:t>
              </a:r>
            </a:p>
          </p:txBody>
        </p:sp>
        <p:sp>
          <p:nvSpPr>
            <p:cNvPr id="20" name="Rounded Rectangle 39">
              <a:extLst>
                <a:ext uri="{FF2B5EF4-FFF2-40B4-BE49-F238E27FC236}">
                  <a16:creationId xmlns:a16="http://schemas.microsoft.com/office/drawing/2014/main" id="{CB0C9778-5A09-43EB-861A-39C53C4CEE3B}"/>
                </a:ext>
              </a:extLst>
            </p:cNvPr>
            <p:cNvSpPr/>
            <p:nvPr/>
          </p:nvSpPr>
          <p:spPr>
            <a:xfrm>
              <a:off x="5940152" y="4653135"/>
              <a:ext cx="504056" cy="6704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2</a:t>
              </a:r>
            </a:p>
          </p:txBody>
        </p:sp>
      </p:grpSp>
      <p:grpSp>
        <p:nvGrpSpPr>
          <p:cNvPr id="21" name="Group 20">
            <a:extLst>
              <a:ext uri="{FF2B5EF4-FFF2-40B4-BE49-F238E27FC236}">
                <a16:creationId xmlns:a16="http://schemas.microsoft.com/office/drawing/2014/main" id="{8DCC0F90-CD66-4AFB-9FC9-E7C3ED5C3D8D}"/>
              </a:ext>
            </a:extLst>
          </p:cNvPr>
          <p:cNvGrpSpPr/>
          <p:nvPr/>
        </p:nvGrpSpPr>
        <p:grpSpPr>
          <a:xfrm>
            <a:off x="236787" y="1729319"/>
            <a:ext cx="1008112" cy="675076"/>
            <a:chOff x="4499992" y="5445224"/>
            <a:chExt cx="1008112" cy="675076"/>
          </a:xfrm>
        </p:grpSpPr>
        <p:sp>
          <p:nvSpPr>
            <p:cNvPr id="22" name="Rounded Rectangle 41">
              <a:extLst>
                <a:ext uri="{FF2B5EF4-FFF2-40B4-BE49-F238E27FC236}">
                  <a16:creationId xmlns:a16="http://schemas.microsoft.com/office/drawing/2014/main" id="{4B922BF6-4ABA-4F98-A8C7-D424F55F08F7}"/>
                </a:ext>
              </a:extLst>
            </p:cNvPr>
            <p:cNvSpPr/>
            <p:nvPr/>
          </p:nvSpPr>
          <p:spPr>
            <a:xfrm>
              <a:off x="4499992" y="5445224"/>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B</a:t>
              </a:r>
            </a:p>
          </p:txBody>
        </p:sp>
        <p:sp>
          <p:nvSpPr>
            <p:cNvPr id="23" name="Rounded Rectangle 42">
              <a:extLst>
                <a:ext uri="{FF2B5EF4-FFF2-40B4-BE49-F238E27FC236}">
                  <a16:creationId xmlns:a16="http://schemas.microsoft.com/office/drawing/2014/main" id="{21B97DAC-90B7-4CBC-82CA-64CA16F72117}"/>
                </a:ext>
              </a:extLst>
            </p:cNvPr>
            <p:cNvSpPr/>
            <p:nvPr/>
          </p:nvSpPr>
          <p:spPr>
            <a:xfrm>
              <a:off x="5004048" y="5445224"/>
              <a:ext cx="504056" cy="6750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5</a:t>
              </a:r>
            </a:p>
          </p:txBody>
        </p:sp>
      </p:grpSp>
      <p:grpSp>
        <p:nvGrpSpPr>
          <p:cNvPr id="24" name="Group 23">
            <a:extLst>
              <a:ext uri="{FF2B5EF4-FFF2-40B4-BE49-F238E27FC236}">
                <a16:creationId xmlns:a16="http://schemas.microsoft.com/office/drawing/2014/main" id="{EF1BF468-953F-4114-8B7C-2EBF4BA06670}"/>
              </a:ext>
            </a:extLst>
          </p:cNvPr>
          <p:cNvGrpSpPr/>
          <p:nvPr/>
        </p:nvGrpSpPr>
        <p:grpSpPr>
          <a:xfrm>
            <a:off x="1244899" y="2467019"/>
            <a:ext cx="1008112" cy="675076"/>
            <a:chOff x="5508104" y="6182924"/>
            <a:chExt cx="1008112" cy="675076"/>
          </a:xfrm>
        </p:grpSpPr>
        <p:sp>
          <p:nvSpPr>
            <p:cNvPr id="25" name="Rounded Rectangle 44">
              <a:extLst>
                <a:ext uri="{FF2B5EF4-FFF2-40B4-BE49-F238E27FC236}">
                  <a16:creationId xmlns:a16="http://schemas.microsoft.com/office/drawing/2014/main" id="{A54C588F-750D-48B3-BE7B-920CA5DEDEF4}"/>
                </a:ext>
              </a:extLst>
            </p:cNvPr>
            <p:cNvSpPr/>
            <p:nvPr/>
          </p:nvSpPr>
          <p:spPr>
            <a:xfrm>
              <a:off x="5508104" y="6182924"/>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B</a:t>
              </a:r>
            </a:p>
          </p:txBody>
        </p:sp>
        <p:sp>
          <p:nvSpPr>
            <p:cNvPr id="26" name="Rounded Rectangle 45">
              <a:extLst>
                <a:ext uri="{FF2B5EF4-FFF2-40B4-BE49-F238E27FC236}">
                  <a16:creationId xmlns:a16="http://schemas.microsoft.com/office/drawing/2014/main" id="{C9773EEB-430E-45CE-8CDC-CFA6F5A49C0E}"/>
                </a:ext>
              </a:extLst>
            </p:cNvPr>
            <p:cNvSpPr/>
            <p:nvPr/>
          </p:nvSpPr>
          <p:spPr>
            <a:xfrm>
              <a:off x="6012160" y="6182924"/>
              <a:ext cx="504056" cy="6750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2</a:t>
              </a:r>
            </a:p>
          </p:txBody>
        </p:sp>
      </p:grpSp>
      <p:grpSp>
        <p:nvGrpSpPr>
          <p:cNvPr id="56" name="Group 55">
            <a:extLst>
              <a:ext uri="{FF2B5EF4-FFF2-40B4-BE49-F238E27FC236}">
                <a16:creationId xmlns:a16="http://schemas.microsoft.com/office/drawing/2014/main" id="{9DD888CF-221A-414B-AF45-668339110881}"/>
              </a:ext>
            </a:extLst>
          </p:cNvPr>
          <p:cNvGrpSpPr/>
          <p:nvPr/>
        </p:nvGrpSpPr>
        <p:grpSpPr>
          <a:xfrm>
            <a:off x="236787" y="5025504"/>
            <a:ext cx="4974426" cy="1584176"/>
            <a:chOff x="6568606" y="5195738"/>
            <a:chExt cx="4974426" cy="1584176"/>
          </a:xfrm>
        </p:grpSpPr>
        <p:cxnSp>
          <p:nvCxnSpPr>
            <p:cNvPr id="27" name="Straight Connector 26">
              <a:extLst>
                <a:ext uri="{FF2B5EF4-FFF2-40B4-BE49-F238E27FC236}">
                  <a16:creationId xmlns:a16="http://schemas.microsoft.com/office/drawing/2014/main" id="{57C5A3D0-AD90-4460-8C3B-2C935C840497}"/>
                </a:ext>
              </a:extLst>
            </p:cNvPr>
            <p:cNvCxnSpPr/>
            <p:nvPr/>
          </p:nvCxnSpPr>
          <p:spPr>
            <a:xfrm>
              <a:off x="6888088" y="541176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DEB653-8C27-4ABF-A773-67ED5355D6B8}"/>
                </a:ext>
              </a:extLst>
            </p:cNvPr>
            <p:cNvCxnSpPr/>
            <p:nvPr/>
          </p:nvCxnSpPr>
          <p:spPr>
            <a:xfrm>
              <a:off x="6888088" y="5854045"/>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137685-3595-49EB-A6AB-3A8EBDB817C8}"/>
                </a:ext>
              </a:extLst>
            </p:cNvPr>
            <p:cNvCxnSpPr/>
            <p:nvPr/>
          </p:nvCxnSpPr>
          <p:spPr>
            <a:xfrm>
              <a:off x="6888088" y="6419874"/>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Flowchart: Delay 29">
              <a:extLst>
                <a:ext uri="{FF2B5EF4-FFF2-40B4-BE49-F238E27FC236}">
                  <a16:creationId xmlns:a16="http://schemas.microsoft.com/office/drawing/2014/main" id="{028C8C2A-6633-4F94-91CB-338F54177E31}"/>
                </a:ext>
              </a:extLst>
            </p:cNvPr>
            <p:cNvSpPr/>
            <p:nvPr/>
          </p:nvSpPr>
          <p:spPr>
            <a:xfrm>
              <a:off x="8040216" y="5195738"/>
              <a:ext cx="720080" cy="4320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AND</a:t>
              </a:r>
            </a:p>
          </p:txBody>
        </p:sp>
        <p:sp>
          <p:nvSpPr>
            <p:cNvPr id="31" name="Flowchart: Delay 30">
              <a:extLst>
                <a:ext uri="{FF2B5EF4-FFF2-40B4-BE49-F238E27FC236}">
                  <a16:creationId xmlns:a16="http://schemas.microsoft.com/office/drawing/2014/main" id="{BBA4CDB1-8A6F-44F6-80E0-1D7B5041DF88}"/>
                </a:ext>
              </a:extLst>
            </p:cNvPr>
            <p:cNvSpPr/>
            <p:nvPr/>
          </p:nvSpPr>
          <p:spPr>
            <a:xfrm>
              <a:off x="8040216" y="5771802"/>
              <a:ext cx="720080" cy="4320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AND</a:t>
              </a:r>
            </a:p>
          </p:txBody>
        </p:sp>
        <p:sp>
          <p:nvSpPr>
            <p:cNvPr id="32" name="Flowchart: Delay 31">
              <a:extLst>
                <a:ext uri="{FF2B5EF4-FFF2-40B4-BE49-F238E27FC236}">
                  <a16:creationId xmlns:a16="http://schemas.microsoft.com/office/drawing/2014/main" id="{5DD6C002-5695-40AB-80AF-F765CB682F8A}"/>
                </a:ext>
              </a:extLst>
            </p:cNvPr>
            <p:cNvSpPr/>
            <p:nvPr/>
          </p:nvSpPr>
          <p:spPr>
            <a:xfrm>
              <a:off x="8040216" y="6347866"/>
              <a:ext cx="720080" cy="4320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AND</a:t>
              </a:r>
            </a:p>
          </p:txBody>
        </p:sp>
        <p:cxnSp>
          <p:nvCxnSpPr>
            <p:cNvPr id="33" name="Straight Connector 32">
              <a:extLst>
                <a:ext uri="{FF2B5EF4-FFF2-40B4-BE49-F238E27FC236}">
                  <a16:creationId xmlns:a16="http://schemas.microsoft.com/office/drawing/2014/main" id="{42994F39-3913-499B-B932-0ED5FB983707}"/>
                </a:ext>
              </a:extLst>
            </p:cNvPr>
            <p:cNvCxnSpPr/>
            <p:nvPr/>
          </p:nvCxnSpPr>
          <p:spPr>
            <a:xfrm flipV="1">
              <a:off x="7176120" y="5267746"/>
              <a:ext cx="0"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F4C2761-B66B-4288-8206-B197638A9BF8}"/>
                </a:ext>
              </a:extLst>
            </p:cNvPr>
            <p:cNvCxnSpPr/>
            <p:nvPr/>
          </p:nvCxnSpPr>
          <p:spPr>
            <a:xfrm>
              <a:off x="7176120" y="526774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6D5ED5C-AAF5-4EF2-9881-BDEF73D4A2D8}"/>
                </a:ext>
              </a:extLst>
            </p:cNvPr>
            <p:cNvCxnSpPr/>
            <p:nvPr/>
          </p:nvCxnSpPr>
          <p:spPr>
            <a:xfrm>
              <a:off x="7176120" y="5555778"/>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6F8279-0F27-4476-A961-BD99CFF989DD}"/>
                </a:ext>
              </a:extLst>
            </p:cNvPr>
            <p:cNvCxnSpPr/>
            <p:nvPr/>
          </p:nvCxnSpPr>
          <p:spPr>
            <a:xfrm>
              <a:off x="7176120" y="5843832"/>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3CC1C3-8B1A-459D-88C5-0AD8CA38AB65}"/>
                </a:ext>
              </a:extLst>
            </p:cNvPr>
            <p:cNvCxnSpPr/>
            <p:nvPr/>
          </p:nvCxnSpPr>
          <p:spPr>
            <a:xfrm>
              <a:off x="7176120" y="605983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115D3A-6C3D-4629-BA06-65A02B0140DA}"/>
                </a:ext>
              </a:extLst>
            </p:cNvPr>
            <p:cNvCxnSpPr/>
            <p:nvPr/>
          </p:nvCxnSpPr>
          <p:spPr>
            <a:xfrm>
              <a:off x="7176120" y="6419874"/>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7AD564-CAF5-443B-9513-936B4DD9890E}"/>
                </a:ext>
              </a:extLst>
            </p:cNvPr>
            <p:cNvCxnSpPr/>
            <p:nvPr/>
          </p:nvCxnSpPr>
          <p:spPr>
            <a:xfrm>
              <a:off x="7032104" y="6635898"/>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3674EA-089F-47AA-9509-F37013A68F48}"/>
                </a:ext>
              </a:extLst>
            </p:cNvPr>
            <p:cNvCxnSpPr/>
            <p:nvPr/>
          </p:nvCxnSpPr>
          <p:spPr>
            <a:xfrm>
              <a:off x="7032104" y="5411762"/>
              <a:ext cx="0" cy="1224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294675-2FF2-4154-BACA-2B979DE24F7B}"/>
                </a:ext>
              </a:extLst>
            </p:cNvPr>
            <p:cNvCxnSpPr/>
            <p:nvPr/>
          </p:nvCxnSpPr>
          <p:spPr>
            <a:xfrm flipV="1">
              <a:off x="7176120" y="605983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A431DEE-5E3F-4B54-86D8-39DEB3E66EFF}"/>
                </a:ext>
              </a:extLst>
            </p:cNvPr>
            <p:cNvCxnSpPr/>
            <p:nvPr/>
          </p:nvCxnSpPr>
          <p:spPr>
            <a:xfrm flipV="1">
              <a:off x="7176120" y="5555778"/>
              <a:ext cx="0" cy="288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Elbow Connector 47">
              <a:extLst>
                <a:ext uri="{FF2B5EF4-FFF2-40B4-BE49-F238E27FC236}">
                  <a16:creationId xmlns:a16="http://schemas.microsoft.com/office/drawing/2014/main" id="{D14610FC-0586-4A10-82F2-D83DC3E97065}"/>
                </a:ext>
              </a:extLst>
            </p:cNvPr>
            <p:cNvCxnSpPr>
              <a:cxnSpLocks/>
            </p:cNvCxnSpPr>
            <p:nvPr/>
          </p:nvCxnSpPr>
          <p:spPr>
            <a:xfrm>
              <a:off x="8760296" y="5411762"/>
              <a:ext cx="931671" cy="39350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E81C58-254D-4DCA-AA04-839B00AB7332}"/>
                </a:ext>
              </a:extLst>
            </p:cNvPr>
            <p:cNvCxnSpPr>
              <a:cxnSpLocks/>
              <a:stCxn id="31" idx="3"/>
            </p:cNvCxnSpPr>
            <p:nvPr/>
          </p:nvCxnSpPr>
          <p:spPr>
            <a:xfrm flipV="1">
              <a:off x="8760296" y="5986196"/>
              <a:ext cx="951654" cy="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Elbow Connector 57">
              <a:extLst>
                <a:ext uri="{FF2B5EF4-FFF2-40B4-BE49-F238E27FC236}">
                  <a16:creationId xmlns:a16="http://schemas.microsoft.com/office/drawing/2014/main" id="{DD71EF0F-82C6-4203-B5F7-489FE36589E9}"/>
                </a:ext>
              </a:extLst>
            </p:cNvPr>
            <p:cNvCxnSpPr>
              <a:cxnSpLocks/>
              <a:stCxn id="32" idx="3"/>
            </p:cNvCxnSpPr>
            <p:nvPr/>
          </p:nvCxnSpPr>
          <p:spPr>
            <a:xfrm flipV="1">
              <a:off x="8760296" y="6203850"/>
              <a:ext cx="936103" cy="36004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D3E0E33-9A63-4E10-B70A-D555B4B27CD9}"/>
                </a:ext>
              </a:extLst>
            </p:cNvPr>
            <p:cNvSpPr txBox="1"/>
            <p:nvPr/>
          </p:nvSpPr>
          <p:spPr>
            <a:xfrm>
              <a:off x="6604036" y="5212015"/>
              <a:ext cx="284052" cy="369332"/>
            </a:xfrm>
            <a:prstGeom prst="rect">
              <a:avLst/>
            </a:prstGeom>
            <a:noFill/>
          </p:spPr>
          <p:txBody>
            <a:bodyPr wrap="none" rtlCol="0">
              <a:spAutoFit/>
            </a:bodyPr>
            <a:lstStyle/>
            <a:p>
              <a:r>
                <a:rPr lang="en-CA" dirty="0"/>
                <a:t>x</a:t>
              </a:r>
            </a:p>
          </p:txBody>
        </p:sp>
        <p:sp>
          <p:nvSpPr>
            <p:cNvPr id="47" name="TextBox 46">
              <a:extLst>
                <a:ext uri="{FF2B5EF4-FFF2-40B4-BE49-F238E27FC236}">
                  <a16:creationId xmlns:a16="http://schemas.microsoft.com/office/drawing/2014/main" id="{731482F3-C920-43E7-B35F-0545E71DA119}"/>
                </a:ext>
              </a:extLst>
            </p:cNvPr>
            <p:cNvSpPr txBox="1"/>
            <p:nvPr/>
          </p:nvSpPr>
          <p:spPr>
            <a:xfrm>
              <a:off x="6605640" y="5699805"/>
              <a:ext cx="288862" cy="369332"/>
            </a:xfrm>
            <a:prstGeom prst="rect">
              <a:avLst/>
            </a:prstGeom>
            <a:noFill/>
          </p:spPr>
          <p:txBody>
            <a:bodyPr wrap="none" rtlCol="0">
              <a:spAutoFit/>
            </a:bodyPr>
            <a:lstStyle/>
            <a:p>
              <a:r>
                <a:rPr lang="en-CA" dirty="0"/>
                <a:t>y</a:t>
              </a:r>
            </a:p>
          </p:txBody>
        </p:sp>
        <p:sp>
          <p:nvSpPr>
            <p:cNvPr id="48" name="TextBox 47">
              <a:extLst>
                <a:ext uri="{FF2B5EF4-FFF2-40B4-BE49-F238E27FC236}">
                  <a16:creationId xmlns:a16="http://schemas.microsoft.com/office/drawing/2014/main" id="{4D3452E4-8BEA-4198-A4D7-097134401476}"/>
                </a:ext>
              </a:extLst>
            </p:cNvPr>
            <p:cNvSpPr txBox="1"/>
            <p:nvPr/>
          </p:nvSpPr>
          <p:spPr>
            <a:xfrm>
              <a:off x="6568606" y="6194558"/>
              <a:ext cx="276038" cy="369332"/>
            </a:xfrm>
            <a:prstGeom prst="rect">
              <a:avLst/>
            </a:prstGeom>
            <a:noFill/>
          </p:spPr>
          <p:txBody>
            <a:bodyPr wrap="none" rtlCol="0">
              <a:spAutoFit/>
            </a:bodyPr>
            <a:lstStyle/>
            <a:p>
              <a:r>
                <a:rPr lang="en-CA" dirty="0"/>
                <a:t>z</a:t>
              </a:r>
            </a:p>
          </p:txBody>
        </p:sp>
        <p:cxnSp>
          <p:nvCxnSpPr>
            <p:cNvPr id="49" name="Straight Connector 48">
              <a:extLst>
                <a:ext uri="{FF2B5EF4-FFF2-40B4-BE49-F238E27FC236}">
                  <a16:creationId xmlns:a16="http://schemas.microsoft.com/office/drawing/2014/main" id="{8C4DDA03-251C-478D-90B7-DDD8E9438735}"/>
                </a:ext>
              </a:extLst>
            </p:cNvPr>
            <p:cNvCxnSpPr>
              <a:cxnSpLocks/>
            </p:cNvCxnSpPr>
            <p:nvPr/>
          </p:nvCxnSpPr>
          <p:spPr>
            <a:xfrm>
              <a:off x="10555354" y="5958522"/>
              <a:ext cx="987678" cy="7853"/>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A7170619-59BB-4560-8B30-78E0D8005B04}"/>
                </a:ext>
              </a:extLst>
            </p:cNvPr>
            <p:cNvGrpSpPr/>
            <p:nvPr/>
          </p:nvGrpSpPr>
          <p:grpSpPr>
            <a:xfrm>
              <a:off x="9339178" y="5523187"/>
              <a:ext cx="1262609" cy="987455"/>
              <a:chOff x="9339178" y="5523187"/>
              <a:chExt cx="1262609" cy="987455"/>
            </a:xfrm>
          </p:grpSpPr>
          <p:sp>
            <p:nvSpPr>
              <p:cNvPr id="51" name="Arc 50">
                <a:extLst>
                  <a:ext uri="{FF2B5EF4-FFF2-40B4-BE49-F238E27FC236}">
                    <a16:creationId xmlns:a16="http://schemas.microsoft.com/office/drawing/2014/main" id="{08B3E0A7-0F58-4EDF-95B1-D2B3C153ED07}"/>
                  </a:ext>
                </a:extLst>
              </p:cNvPr>
              <p:cNvSpPr/>
              <p:nvPr/>
            </p:nvSpPr>
            <p:spPr>
              <a:xfrm>
                <a:off x="9339178" y="5639858"/>
                <a:ext cx="1262609" cy="870784"/>
              </a:xfrm>
              <a:prstGeom prst="arc">
                <a:avLst>
                  <a:gd name="adj1" fmla="val 17317020"/>
                  <a:gd name="adj2" fmla="val 2088606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B3D63BE4-59CA-4D69-BD52-6DADAD4BE743}"/>
                  </a:ext>
                </a:extLst>
              </p:cNvPr>
              <p:cNvSpPr/>
              <p:nvPr/>
            </p:nvSpPr>
            <p:spPr>
              <a:xfrm flipV="1">
                <a:off x="9404215" y="5523187"/>
                <a:ext cx="1165485" cy="77864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a:extLst>
                  <a:ext uri="{FF2B5EF4-FFF2-40B4-BE49-F238E27FC236}">
                    <a16:creationId xmlns:a16="http://schemas.microsoft.com/office/drawing/2014/main" id="{84782665-6905-4A90-B58A-42FF67D1E38E}"/>
                  </a:ext>
                </a:extLst>
              </p:cNvPr>
              <p:cNvGrpSpPr/>
              <p:nvPr/>
            </p:nvGrpSpPr>
            <p:grpSpPr>
              <a:xfrm>
                <a:off x="9647025" y="5661816"/>
                <a:ext cx="715614" cy="631182"/>
                <a:chOff x="8436602" y="6041089"/>
                <a:chExt cx="530560" cy="431454"/>
              </a:xfrm>
            </p:grpSpPr>
            <p:sp>
              <p:nvSpPr>
                <p:cNvPr id="54" name="Flowchart: Stored Data 53">
                  <a:extLst>
                    <a:ext uri="{FF2B5EF4-FFF2-40B4-BE49-F238E27FC236}">
                      <a16:creationId xmlns:a16="http://schemas.microsoft.com/office/drawing/2014/main" id="{0C2D814B-C4D5-45D4-A727-97FAC45A7CB5}"/>
                    </a:ext>
                  </a:extLst>
                </p:cNvPr>
                <p:cNvSpPr/>
                <p:nvPr/>
              </p:nvSpPr>
              <p:spPr>
                <a:xfrm flipH="1">
                  <a:off x="8436602" y="6041089"/>
                  <a:ext cx="504056" cy="431454"/>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D75284AE-277C-4731-A31D-69FA83AB71F9}"/>
                    </a:ext>
                  </a:extLst>
                </p:cNvPr>
                <p:cNvSpPr/>
                <p:nvPr/>
              </p:nvSpPr>
              <p:spPr>
                <a:xfrm>
                  <a:off x="8544271" y="6106609"/>
                  <a:ext cx="422891" cy="29087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OR</a:t>
                  </a:r>
                </a:p>
              </p:txBody>
            </p:sp>
          </p:grpSp>
        </p:grpSp>
      </p:grpSp>
      <mc:AlternateContent xmlns:mc="http://schemas.openxmlformats.org/markup-compatibility/2006">
        <mc:Choice xmlns:a14="http://schemas.microsoft.com/office/drawing/2010/main" Requires="a14">
          <p:graphicFrame>
            <p:nvGraphicFramePr>
              <p:cNvPr id="58" name="Content Placeholder 3">
                <a:extLst>
                  <a:ext uri="{FF2B5EF4-FFF2-40B4-BE49-F238E27FC236}">
                    <a16:creationId xmlns:a16="http://schemas.microsoft.com/office/drawing/2014/main" id="{E9FBF8F8-0261-479E-B464-BE774DD8454A}"/>
                  </a:ext>
                </a:extLst>
              </p:cNvPr>
              <p:cNvGraphicFramePr>
                <a:graphicFrameLocks/>
              </p:cNvGraphicFramePr>
              <p:nvPr>
                <p:extLst>
                  <p:ext uri="{D42A27DB-BD31-4B8C-83A1-F6EECF244321}">
                    <p14:modId xmlns:p14="http://schemas.microsoft.com/office/powerpoint/2010/main" val="2587987912"/>
                  </p:ext>
                </p:extLst>
              </p:nvPr>
            </p:nvGraphicFramePr>
            <p:xfrm>
              <a:off x="8618954" y="4543316"/>
              <a:ext cx="3379028" cy="2088232"/>
            </p:xfrm>
            <a:graphic>
              <a:graphicData uri="http://schemas.openxmlformats.org/drawingml/2006/table">
                <a:tbl>
                  <a:tblPr firstRow="1" bandRow="1">
                    <a:tableStyleId>{5C22544A-7EE6-4342-B048-85BDC9FD1C3A}</a:tableStyleId>
                  </a:tblPr>
                  <a:tblGrid>
                    <a:gridCol w="750896">
                      <a:extLst>
                        <a:ext uri="{9D8B030D-6E8A-4147-A177-3AD203B41FA5}">
                          <a16:colId xmlns:a16="http://schemas.microsoft.com/office/drawing/2014/main" val="20000"/>
                        </a:ext>
                      </a:extLst>
                    </a:gridCol>
                    <a:gridCol w="833280">
                      <a:extLst>
                        <a:ext uri="{9D8B030D-6E8A-4147-A177-3AD203B41FA5}">
                          <a16:colId xmlns:a16="http://schemas.microsoft.com/office/drawing/2014/main" val="20001"/>
                        </a:ext>
                      </a:extLst>
                    </a:gridCol>
                    <a:gridCol w="720080">
                      <a:extLst>
                        <a:ext uri="{9D8B030D-6E8A-4147-A177-3AD203B41FA5}">
                          <a16:colId xmlns:a16="http://schemas.microsoft.com/office/drawing/2014/main" val="2328163021"/>
                        </a:ext>
                      </a:extLst>
                    </a:gridCol>
                    <a:gridCol w="1074772">
                      <a:extLst>
                        <a:ext uri="{9D8B030D-6E8A-4147-A177-3AD203B41FA5}">
                          <a16:colId xmlns:a16="http://schemas.microsoft.com/office/drawing/2014/main" val="20002"/>
                        </a:ext>
                      </a:extLst>
                    </a:gridCol>
                  </a:tblGrid>
                  <a:tr h="0">
                    <a:tc>
                      <a:txBody>
                        <a:bodyPr/>
                        <a:lstStyle/>
                        <a:p>
                          <a:r>
                            <a:rPr lang="en-CA" dirty="0"/>
                            <a:t>A</a:t>
                          </a:r>
                        </a:p>
                      </a:txBody>
                      <a:tcPr/>
                    </a:tc>
                    <a:tc>
                      <a:txBody>
                        <a:bodyPr/>
                        <a:lstStyle/>
                        <a:p>
                          <a:r>
                            <a:rPr lang="en-CA" dirty="0"/>
                            <a:t>B</a:t>
                          </a:r>
                        </a:p>
                      </a:txBody>
                      <a:tcPr/>
                    </a:tc>
                    <a:tc>
                      <a:txBody>
                        <a:bodyPr/>
                        <a:lstStyle/>
                        <a:p>
                          <a14:m>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𝑨</m:t>
                              </m:r>
                              <m:r>
                                <a:rPr lang="en-US" b="1" i="1" smtClean="0">
                                  <a:latin typeface="Cambria Math" panose="02040503050406030204" pitchFamily="18" charset="0"/>
                                </a:rPr>
                                <m:t> </m:t>
                              </m:r>
                            </m:oMath>
                          </a14:m>
                          <a:r>
                            <a:rPr lang="en-CA" dirty="0"/>
                            <a:t> </a:t>
                          </a:r>
                        </a:p>
                      </a:txBody>
                      <a:tcPr/>
                    </a:tc>
                    <a:tc>
                      <a:txBody>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m:t>
                                </m:r>
                                <m:r>
                                  <a:rPr lang="en-US" b="1" i="1" dirty="0" smtClean="0">
                                    <a:latin typeface="Cambria Math" panose="02040503050406030204" pitchFamily="18" charset="0"/>
                                  </a:rPr>
                                  <m:t>𝑨</m:t>
                                </m:r>
                                <m:r>
                                  <a:rPr lang="en-US" b="1" i="1" dirty="0" smtClean="0">
                                    <a:latin typeface="Cambria Math" panose="02040503050406030204" pitchFamily="18" charset="0"/>
                                  </a:rPr>
                                  <m:t>∨</m:t>
                                </m:r>
                                <m:r>
                                  <a:rPr lang="en-US" b="1" i="1" dirty="0" smtClean="0">
                                    <a:latin typeface="Cambria Math" panose="02040503050406030204" pitchFamily="18" charset="0"/>
                                  </a:rPr>
                                  <m:t>𝑩</m:t>
                                </m:r>
                              </m:oMath>
                            </m:oMathPara>
                          </a14:m>
                          <a:endParaRPr lang="en-CA" dirty="0"/>
                        </a:p>
                      </a:txBody>
                      <a:tcPr/>
                    </a:tc>
                    <a:extLst>
                      <a:ext uri="{0D108BD9-81ED-4DB2-BD59-A6C34878D82A}">
                        <a16:rowId xmlns:a16="http://schemas.microsoft.com/office/drawing/2014/main" val="10000"/>
                      </a:ext>
                    </a:extLst>
                  </a:tr>
                  <a:tr h="423366">
                    <a:tc>
                      <a:txBody>
                        <a:bodyPr/>
                        <a:lstStyle/>
                        <a:p>
                          <a:r>
                            <a:rPr lang="en-CA" b="1" i="1" dirty="0">
                              <a:solidFill>
                                <a:srgbClr val="00B050"/>
                              </a:solidFill>
                            </a:rPr>
                            <a:t>True</a:t>
                          </a:r>
                        </a:p>
                      </a:txBody>
                      <a:tcPr/>
                    </a:tc>
                    <a:tc>
                      <a:txBody>
                        <a:bodyPr/>
                        <a:lstStyle/>
                        <a:p>
                          <a:r>
                            <a:rPr lang="en-CA" b="1" i="1" dirty="0">
                              <a:solidFill>
                                <a:srgbClr val="00B050"/>
                              </a:solidFill>
                            </a:rPr>
                            <a:t>True</a:t>
                          </a:r>
                        </a:p>
                      </a:txBody>
                      <a:tcPr/>
                    </a:tc>
                    <a:tc>
                      <a:txBody>
                        <a:bodyPr/>
                        <a:lstStyle/>
                        <a:p>
                          <a:r>
                            <a:rPr lang="en-CA" i="1" dirty="0">
                              <a:solidFill>
                                <a:srgbClr val="FF0000"/>
                              </a:solidFill>
                            </a:rPr>
                            <a:t>False</a:t>
                          </a:r>
                        </a:p>
                      </a:txBody>
                      <a:tcPr/>
                    </a:tc>
                    <a:tc>
                      <a:txBody>
                        <a:bodyPr/>
                        <a:lstStyle/>
                        <a:p>
                          <a:r>
                            <a:rPr lang="en-CA" i="1" dirty="0">
                              <a:solidFill>
                                <a:srgbClr val="00B050"/>
                              </a:solidFill>
                            </a:rPr>
                            <a:t>True</a:t>
                          </a:r>
                        </a:p>
                      </a:txBody>
                      <a:tcPr/>
                    </a:tc>
                    <a:extLst>
                      <a:ext uri="{0D108BD9-81ED-4DB2-BD59-A6C34878D82A}">
                        <a16:rowId xmlns:a16="http://schemas.microsoft.com/office/drawing/2014/main" val="10001"/>
                      </a:ext>
                    </a:extLst>
                  </a:tr>
                  <a:tr h="423366">
                    <a:tc>
                      <a:txBody>
                        <a:bodyPr/>
                        <a:lstStyle/>
                        <a:p>
                          <a:r>
                            <a:rPr lang="en-CA" b="1" i="1" dirty="0">
                              <a:solidFill>
                                <a:srgbClr val="00B050"/>
                              </a:solidFill>
                            </a:rPr>
                            <a:t>True</a:t>
                          </a:r>
                        </a:p>
                      </a:txBody>
                      <a:tcPr/>
                    </a:tc>
                    <a:tc>
                      <a:txBody>
                        <a:bodyPr/>
                        <a:lstStyle/>
                        <a:p>
                          <a:r>
                            <a:rPr lang="en-CA" b="1" i="1" dirty="0">
                              <a:solidFill>
                                <a:srgbClr val="C00000"/>
                              </a:solidFill>
                            </a:rPr>
                            <a:t>False</a:t>
                          </a:r>
                        </a:p>
                      </a:txBody>
                      <a:tcPr/>
                    </a:tc>
                    <a:tc>
                      <a:txBody>
                        <a:bodyPr/>
                        <a:lstStyle/>
                        <a:p>
                          <a:r>
                            <a:rPr lang="en-CA" i="1" dirty="0">
                              <a:solidFill>
                                <a:srgbClr val="FF0000"/>
                              </a:solidFill>
                            </a:rPr>
                            <a:t>False</a:t>
                          </a:r>
                        </a:p>
                      </a:txBody>
                      <a:tcPr/>
                    </a:tc>
                    <a:tc>
                      <a:txBody>
                        <a:bodyPr/>
                        <a:lstStyle/>
                        <a:p>
                          <a:r>
                            <a:rPr lang="en-CA" i="1" dirty="0">
                              <a:solidFill>
                                <a:srgbClr val="FF0000"/>
                              </a:solidFill>
                            </a:rPr>
                            <a:t>False</a:t>
                          </a:r>
                        </a:p>
                      </a:txBody>
                      <a:tcPr/>
                    </a:tc>
                    <a:extLst>
                      <a:ext uri="{0D108BD9-81ED-4DB2-BD59-A6C34878D82A}">
                        <a16:rowId xmlns:a16="http://schemas.microsoft.com/office/drawing/2014/main" val="10002"/>
                      </a:ext>
                    </a:extLst>
                  </a:tr>
                  <a:tr h="423366">
                    <a:tc>
                      <a:txBody>
                        <a:bodyPr/>
                        <a:lstStyle/>
                        <a:p>
                          <a:r>
                            <a:rPr lang="en-CA" b="1" i="1" dirty="0">
                              <a:solidFill>
                                <a:srgbClr val="C00000"/>
                              </a:solidFill>
                            </a:rPr>
                            <a:t>False</a:t>
                          </a:r>
                        </a:p>
                      </a:txBody>
                      <a:tcPr/>
                    </a:tc>
                    <a:tc>
                      <a:txBody>
                        <a:bodyPr/>
                        <a:lstStyle/>
                        <a:p>
                          <a:r>
                            <a:rPr lang="en-CA" b="1" i="1" dirty="0">
                              <a:solidFill>
                                <a:srgbClr val="00B050"/>
                              </a:solidFill>
                            </a:rPr>
                            <a:t>True</a:t>
                          </a:r>
                        </a:p>
                      </a:txBody>
                      <a:tcPr/>
                    </a:tc>
                    <a:tc>
                      <a:txBody>
                        <a:bodyPr/>
                        <a:lstStyle/>
                        <a:p>
                          <a:r>
                            <a:rPr lang="en-CA" i="1" dirty="0">
                              <a:solidFill>
                                <a:srgbClr val="00B050"/>
                              </a:solidFill>
                            </a:rPr>
                            <a:t>True</a:t>
                          </a:r>
                        </a:p>
                      </a:txBody>
                      <a:tcPr/>
                    </a:tc>
                    <a:tc>
                      <a:txBody>
                        <a:bodyPr/>
                        <a:lstStyle/>
                        <a:p>
                          <a:r>
                            <a:rPr lang="en-CA" i="1" dirty="0">
                              <a:solidFill>
                                <a:srgbClr val="00B050"/>
                              </a:solidFill>
                            </a:rPr>
                            <a:t>True</a:t>
                          </a:r>
                        </a:p>
                      </a:txBody>
                      <a:tcPr/>
                    </a:tc>
                    <a:extLst>
                      <a:ext uri="{0D108BD9-81ED-4DB2-BD59-A6C34878D82A}">
                        <a16:rowId xmlns:a16="http://schemas.microsoft.com/office/drawing/2014/main" val="10003"/>
                      </a:ext>
                    </a:extLst>
                  </a:tr>
                  <a:tr h="452374">
                    <a:tc>
                      <a:txBody>
                        <a:bodyPr/>
                        <a:lstStyle/>
                        <a:p>
                          <a:r>
                            <a:rPr lang="en-CA" b="1" i="1" dirty="0">
                              <a:solidFill>
                                <a:srgbClr val="C00000"/>
                              </a:solidFill>
                            </a:rPr>
                            <a:t>False </a:t>
                          </a:r>
                        </a:p>
                      </a:txBody>
                      <a:tcPr/>
                    </a:tc>
                    <a:tc>
                      <a:txBody>
                        <a:bodyPr/>
                        <a:lstStyle/>
                        <a:p>
                          <a:r>
                            <a:rPr lang="en-CA" b="1" i="1" dirty="0">
                              <a:solidFill>
                                <a:srgbClr val="C00000"/>
                              </a:solidFill>
                            </a:rPr>
                            <a:t>False</a:t>
                          </a:r>
                        </a:p>
                      </a:txBody>
                      <a:tcPr/>
                    </a:tc>
                    <a:tc>
                      <a:txBody>
                        <a:bodyPr/>
                        <a:lstStyle/>
                        <a:p>
                          <a:r>
                            <a:rPr lang="en-CA" i="1" dirty="0">
                              <a:solidFill>
                                <a:srgbClr val="00B050"/>
                              </a:solidFill>
                            </a:rPr>
                            <a:t>True</a:t>
                          </a:r>
                        </a:p>
                      </a:txBody>
                      <a:tcPr/>
                    </a:tc>
                    <a:tc>
                      <a:txBody>
                        <a:bodyPr/>
                        <a:lstStyle/>
                        <a:p>
                          <a:r>
                            <a:rPr lang="en-CA" i="1" dirty="0">
                              <a:solidFill>
                                <a:srgbClr val="00B050"/>
                              </a:solidFill>
                            </a:rPr>
                            <a:t>True</a:t>
                          </a:r>
                        </a:p>
                      </a:txBody>
                      <a:tcPr/>
                    </a:tc>
                    <a:extLst>
                      <a:ext uri="{0D108BD9-81ED-4DB2-BD59-A6C34878D82A}">
                        <a16:rowId xmlns:a16="http://schemas.microsoft.com/office/drawing/2014/main" val="10004"/>
                      </a:ext>
                    </a:extLst>
                  </a:tr>
                </a:tbl>
              </a:graphicData>
            </a:graphic>
          </p:graphicFrame>
        </mc:Choice>
        <mc:Fallback>
          <p:graphicFrame>
            <p:nvGraphicFramePr>
              <p:cNvPr id="58" name="Content Placeholder 3">
                <a:extLst>
                  <a:ext uri="{FF2B5EF4-FFF2-40B4-BE49-F238E27FC236}">
                    <a16:creationId xmlns:a16="http://schemas.microsoft.com/office/drawing/2014/main" id="{E9FBF8F8-0261-479E-B464-BE774DD8454A}"/>
                  </a:ext>
                </a:extLst>
              </p:cNvPr>
              <p:cNvGraphicFramePr>
                <a:graphicFrameLocks/>
              </p:cNvGraphicFramePr>
              <p:nvPr>
                <p:extLst>
                  <p:ext uri="{D42A27DB-BD31-4B8C-83A1-F6EECF244321}">
                    <p14:modId xmlns:p14="http://schemas.microsoft.com/office/powerpoint/2010/main" val="2587987912"/>
                  </p:ext>
                </p:extLst>
              </p:nvPr>
            </p:nvGraphicFramePr>
            <p:xfrm>
              <a:off x="8618954" y="4543316"/>
              <a:ext cx="3379028" cy="2088232"/>
            </p:xfrm>
            <a:graphic>
              <a:graphicData uri="http://schemas.openxmlformats.org/drawingml/2006/table">
                <a:tbl>
                  <a:tblPr firstRow="1" bandRow="1">
                    <a:tableStyleId>{5C22544A-7EE6-4342-B048-85BDC9FD1C3A}</a:tableStyleId>
                  </a:tblPr>
                  <a:tblGrid>
                    <a:gridCol w="750896">
                      <a:extLst>
                        <a:ext uri="{9D8B030D-6E8A-4147-A177-3AD203B41FA5}">
                          <a16:colId xmlns:a16="http://schemas.microsoft.com/office/drawing/2014/main" val="20000"/>
                        </a:ext>
                      </a:extLst>
                    </a:gridCol>
                    <a:gridCol w="833280">
                      <a:extLst>
                        <a:ext uri="{9D8B030D-6E8A-4147-A177-3AD203B41FA5}">
                          <a16:colId xmlns:a16="http://schemas.microsoft.com/office/drawing/2014/main" val="20001"/>
                        </a:ext>
                      </a:extLst>
                    </a:gridCol>
                    <a:gridCol w="720080">
                      <a:extLst>
                        <a:ext uri="{9D8B030D-6E8A-4147-A177-3AD203B41FA5}">
                          <a16:colId xmlns:a16="http://schemas.microsoft.com/office/drawing/2014/main" val="2328163021"/>
                        </a:ext>
                      </a:extLst>
                    </a:gridCol>
                    <a:gridCol w="1074772">
                      <a:extLst>
                        <a:ext uri="{9D8B030D-6E8A-4147-A177-3AD203B41FA5}">
                          <a16:colId xmlns:a16="http://schemas.microsoft.com/office/drawing/2014/main" val="20002"/>
                        </a:ext>
                      </a:extLst>
                    </a:gridCol>
                  </a:tblGrid>
                  <a:tr h="365760">
                    <a:tc>
                      <a:txBody>
                        <a:bodyPr/>
                        <a:lstStyle/>
                        <a:p>
                          <a:r>
                            <a:rPr lang="en-CA" dirty="0"/>
                            <a:t>A</a:t>
                          </a:r>
                        </a:p>
                      </a:txBody>
                      <a:tcPr/>
                    </a:tc>
                    <a:tc>
                      <a:txBody>
                        <a:bodyPr/>
                        <a:lstStyle/>
                        <a:p>
                          <a:r>
                            <a:rPr lang="en-CA" dirty="0"/>
                            <a:t>B</a:t>
                          </a:r>
                        </a:p>
                      </a:txBody>
                      <a:tcPr/>
                    </a:tc>
                    <a:tc>
                      <a:txBody>
                        <a:bodyPr/>
                        <a:lstStyle/>
                        <a:p>
                          <a:endParaRPr lang="en-US"/>
                        </a:p>
                      </a:txBody>
                      <a:tcPr>
                        <a:blipFill>
                          <a:blip r:embed="rId4"/>
                          <a:stretch>
                            <a:fillRect l="-222034" t="-8333" r="-153390" b="-475000"/>
                          </a:stretch>
                        </a:blipFill>
                      </a:tcPr>
                    </a:tc>
                    <a:tc>
                      <a:txBody>
                        <a:bodyPr/>
                        <a:lstStyle/>
                        <a:p>
                          <a:endParaRPr lang="en-US"/>
                        </a:p>
                      </a:txBody>
                      <a:tcPr>
                        <a:blipFill>
                          <a:blip r:embed="rId4"/>
                          <a:stretch>
                            <a:fillRect l="-214689" t="-8333" r="-2260" b="-475000"/>
                          </a:stretch>
                        </a:blipFill>
                      </a:tcPr>
                    </a:tc>
                    <a:extLst>
                      <a:ext uri="{0D108BD9-81ED-4DB2-BD59-A6C34878D82A}">
                        <a16:rowId xmlns:a16="http://schemas.microsoft.com/office/drawing/2014/main" val="10000"/>
                      </a:ext>
                    </a:extLst>
                  </a:tr>
                  <a:tr h="423366">
                    <a:tc>
                      <a:txBody>
                        <a:bodyPr/>
                        <a:lstStyle/>
                        <a:p>
                          <a:r>
                            <a:rPr lang="en-CA" b="1" i="1" dirty="0">
                              <a:solidFill>
                                <a:srgbClr val="00B050"/>
                              </a:solidFill>
                            </a:rPr>
                            <a:t>True</a:t>
                          </a:r>
                        </a:p>
                      </a:txBody>
                      <a:tcPr/>
                    </a:tc>
                    <a:tc>
                      <a:txBody>
                        <a:bodyPr/>
                        <a:lstStyle/>
                        <a:p>
                          <a:r>
                            <a:rPr lang="en-CA" b="1" i="1" dirty="0">
                              <a:solidFill>
                                <a:srgbClr val="00B050"/>
                              </a:solidFill>
                            </a:rPr>
                            <a:t>True</a:t>
                          </a:r>
                        </a:p>
                      </a:txBody>
                      <a:tcPr/>
                    </a:tc>
                    <a:tc>
                      <a:txBody>
                        <a:bodyPr/>
                        <a:lstStyle/>
                        <a:p>
                          <a:r>
                            <a:rPr lang="en-CA" i="1" dirty="0">
                              <a:solidFill>
                                <a:srgbClr val="FF0000"/>
                              </a:solidFill>
                            </a:rPr>
                            <a:t>False</a:t>
                          </a:r>
                        </a:p>
                      </a:txBody>
                      <a:tcPr/>
                    </a:tc>
                    <a:tc>
                      <a:txBody>
                        <a:bodyPr/>
                        <a:lstStyle/>
                        <a:p>
                          <a:r>
                            <a:rPr lang="en-CA" i="1" dirty="0">
                              <a:solidFill>
                                <a:srgbClr val="00B050"/>
                              </a:solidFill>
                            </a:rPr>
                            <a:t>True</a:t>
                          </a:r>
                        </a:p>
                      </a:txBody>
                      <a:tcPr/>
                    </a:tc>
                    <a:extLst>
                      <a:ext uri="{0D108BD9-81ED-4DB2-BD59-A6C34878D82A}">
                        <a16:rowId xmlns:a16="http://schemas.microsoft.com/office/drawing/2014/main" val="10001"/>
                      </a:ext>
                    </a:extLst>
                  </a:tr>
                  <a:tr h="423366">
                    <a:tc>
                      <a:txBody>
                        <a:bodyPr/>
                        <a:lstStyle/>
                        <a:p>
                          <a:r>
                            <a:rPr lang="en-CA" b="1" i="1" dirty="0">
                              <a:solidFill>
                                <a:srgbClr val="00B050"/>
                              </a:solidFill>
                            </a:rPr>
                            <a:t>True</a:t>
                          </a:r>
                        </a:p>
                      </a:txBody>
                      <a:tcPr/>
                    </a:tc>
                    <a:tc>
                      <a:txBody>
                        <a:bodyPr/>
                        <a:lstStyle/>
                        <a:p>
                          <a:r>
                            <a:rPr lang="en-CA" b="1" i="1" dirty="0">
                              <a:solidFill>
                                <a:srgbClr val="C00000"/>
                              </a:solidFill>
                            </a:rPr>
                            <a:t>False</a:t>
                          </a:r>
                        </a:p>
                      </a:txBody>
                      <a:tcPr/>
                    </a:tc>
                    <a:tc>
                      <a:txBody>
                        <a:bodyPr/>
                        <a:lstStyle/>
                        <a:p>
                          <a:r>
                            <a:rPr lang="en-CA" i="1" dirty="0">
                              <a:solidFill>
                                <a:srgbClr val="FF0000"/>
                              </a:solidFill>
                            </a:rPr>
                            <a:t>False</a:t>
                          </a:r>
                        </a:p>
                      </a:txBody>
                      <a:tcPr/>
                    </a:tc>
                    <a:tc>
                      <a:txBody>
                        <a:bodyPr/>
                        <a:lstStyle/>
                        <a:p>
                          <a:r>
                            <a:rPr lang="en-CA" i="1" dirty="0">
                              <a:solidFill>
                                <a:srgbClr val="FF0000"/>
                              </a:solidFill>
                            </a:rPr>
                            <a:t>False</a:t>
                          </a:r>
                        </a:p>
                      </a:txBody>
                      <a:tcPr/>
                    </a:tc>
                    <a:extLst>
                      <a:ext uri="{0D108BD9-81ED-4DB2-BD59-A6C34878D82A}">
                        <a16:rowId xmlns:a16="http://schemas.microsoft.com/office/drawing/2014/main" val="10002"/>
                      </a:ext>
                    </a:extLst>
                  </a:tr>
                  <a:tr h="423366">
                    <a:tc>
                      <a:txBody>
                        <a:bodyPr/>
                        <a:lstStyle/>
                        <a:p>
                          <a:r>
                            <a:rPr lang="en-CA" b="1" i="1" dirty="0">
                              <a:solidFill>
                                <a:srgbClr val="C00000"/>
                              </a:solidFill>
                            </a:rPr>
                            <a:t>False</a:t>
                          </a:r>
                        </a:p>
                      </a:txBody>
                      <a:tcPr/>
                    </a:tc>
                    <a:tc>
                      <a:txBody>
                        <a:bodyPr/>
                        <a:lstStyle/>
                        <a:p>
                          <a:r>
                            <a:rPr lang="en-CA" b="1" i="1" dirty="0">
                              <a:solidFill>
                                <a:srgbClr val="00B050"/>
                              </a:solidFill>
                            </a:rPr>
                            <a:t>True</a:t>
                          </a:r>
                        </a:p>
                      </a:txBody>
                      <a:tcPr/>
                    </a:tc>
                    <a:tc>
                      <a:txBody>
                        <a:bodyPr/>
                        <a:lstStyle/>
                        <a:p>
                          <a:r>
                            <a:rPr lang="en-CA" i="1" dirty="0">
                              <a:solidFill>
                                <a:srgbClr val="00B050"/>
                              </a:solidFill>
                            </a:rPr>
                            <a:t>True</a:t>
                          </a:r>
                        </a:p>
                      </a:txBody>
                      <a:tcPr/>
                    </a:tc>
                    <a:tc>
                      <a:txBody>
                        <a:bodyPr/>
                        <a:lstStyle/>
                        <a:p>
                          <a:r>
                            <a:rPr lang="en-CA" i="1" dirty="0">
                              <a:solidFill>
                                <a:srgbClr val="00B050"/>
                              </a:solidFill>
                            </a:rPr>
                            <a:t>True</a:t>
                          </a:r>
                        </a:p>
                      </a:txBody>
                      <a:tcPr/>
                    </a:tc>
                    <a:extLst>
                      <a:ext uri="{0D108BD9-81ED-4DB2-BD59-A6C34878D82A}">
                        <a16:rowId xmlns:a16="http://schemas.microsoft.com/office/drawing/2014/main" val="10003"/>
                      </a:ext>
                    </a:extLst>
                  </a:tr>
                  <a:tr h="452374">
                    <a:tc>
                      <a:txBody>
                        <a:bodyPr/>
                        <a:lstStyle/>
                        <a:p>
                          <a:r>
                            <a:rPr lang="en-CA" b="1" i="1" dirty="0">
                              <a:solidFill>
                                <a:srgbClr val="C00000"/>
                              </a:solidFill>
                            </a:rPr>
                            <a:t>False </a:t>
                          </a:r>
                        </a:p>
                      </a:txBody>
                      <a:tcPr/>
                    </a:tc>
                    <a:tc>
                      <a:txBody>
                        <a:bodyPr/>
                        <a:lstStyle/>
                        <a:p>
                          <a:r>
                            <a:rPr lang="en-CA" b="1" i="1" dirty="0">
                              <a:solidFill>
                                <a:srgbClr val="C00000"/>
                              </a:solidFill>
                            </a:rPr>
                            <a:t>False</a:t>
                          </a:r>
                        </a:p>
                      </a:txBody>
                      <a:tcPr/>
                    </a:tc>
                    <a:tc>
                      <a:txBody>
                        <a:bodyPr/>
                        <a:lstStyle/>
                        <a:p>
                          <a:r>
                            <a:rPr lang="en-CA" i="1" dirty="0">
                              <a:solidFill>
                                <a:srgbClr val="00B050"/>
                              </a:solidFill>
                            </a:rPr>
                            <a:t>True</a:t>
                          </a:r>
                        </a:p>
                      </a:txBody>
                      <a:tcPr/>
                    </a:tc>
                    <a:tc>
                      <a:txBody>
                        <a:bodyPr/>
                        <a:lstStyle/>
                        <a:p>
                          <a:r>
                            <a:rPr lang="en-CA" i="1" dirty="0">
                              <a:solidFill>
                                <a:srgbClr val="00B050"/>
                              </a:solidFill>
                            </a:rPr>
                            <a:t>True</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479068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2A68-2732-43FF-BF2B-8D423854EAC1}"/>
              </a:ext>
            </a:extLst>
          </p:cNvPr>
          <p:cNvSpPr>
            <a:spLocks noGrp="1"/>
          </p:cNvSpPr>
          <p:nvPr>
            <p:ph type="title"/>
          </p:nvPr>
        </p:nvSpPr>
        <p:spPr/>
        <p:txBody>
          <a:bodyPr/>
          <a:lstStyle/>
          <a:p>
            <a:r>
              <a:rPr lang="en-CA"/>
              <a:t>Shapes and colours puzzle </a:t>
            </a:r>
            <a:endParaRPr lang="en-US" dirty="0"/>
          </a:p>
        </p:txBody>
      </p:sp>
      <p:sp>
        <p:nvSpPr>
          <p:cNvPr id="3" name="Content Placeholder 2">
            <a:extLst>
              <a:ext uri="{FF2B5EF4-FFF2-40B4-BE49-F238E27FC236}">
                <a16:creationId xmlns:a16="http://schemas.microsoft.com/office/drawing/2014/main" id="{3646186F-9415-4729-B822-0782129A9BD4}"/>
              </a:ext>
            </a:extLst>
          </p:cNvPr>
          <p:cNvSpPr>
            <a:spLocks noGrp="1"/>
          </p:cNvSpPr>
          <p:nvPr>
            <p:ph idx="1"/>
          </p:nvPr>
        </p:nvSpPr>
        <p:spPr>
          <a:xfrm>
            <a:off x="609600" y="1600201"/>
            <a:ext cx="10972800" cy="5069159"/>
          </a:xfrm>
        </p:spPr>
        <p:txBody>
          <a:bodyPr>
            <a:normAutofit fontScale="47500" lnSpcReduction="20000"/>
          </a:bodyPr>
          <a:lstStyle/>
          <a:p>
            <a:pPr>
              <a:defRPr/>
            </a:pPr>
            <a:r>
              <a:rPr lang="en-CA" sz="5100" dirty="0"/>
              <a:t>I like one of the shapes.</a:t>
            </a:r>
          </a:p>
          <a:p>
            <a:pPr>
              <a:defRPr/>
            </a:pPr>
            <a:r>
              <a:rPr lang="en-CA" sz="5100" dirty="0"/>
              <a:t> </a:t>
            </a:r>
          </a:p>
          <a:p>
            <a:pPr marL="4000500" lvl="8" indent="-342900"/>
            <a:r>
              <a:rPr lang="en-CA" sz="5100" dirty="0"/>
              <a:t>I like one of the colours.</a:t>
            </a:r>
          </a:p>
          <a:p>
            <a:pPr marL="0" indent="0">
              <a:buNone/>
              <a:defRPr/>
            </a:pPr>
            <a:endParaRPr lang="en-CA" sz="5100" dirty="0"/>
          </a:p>
          <a:p>
            <a:pPr>
              <a:defRPr/>
            </a:pPr>
            <a:r>
              <a:rPr lang="en-CA" sz="5100" dirty="0"/>
              <a:t>I like a figure if it has my favourite shape or my favourite colour.   </a:t>
            </a:r>
          </a:p>
          <a:p>
            <a:pPr>
              <a:defRPr/>
            </a:pPr>
            <a:endParaRPr lang="en-CA" sz="5100" dirty="0"/>
          </a:p>
          <a:p>
            <a:pPr>
              <a:defRPr/>
            </a:pPr>
            <a:endParaRPr lang="en-CA" sz="5100" dirty="0"/>
          </a:p>
          <a:p>
            <a:pPr marL="0" indent="0">
              <a:buNone/>
              <a:defRPr/>
            </a:pPr>
            <a:endParaRPr lang="en-CA" sz="5100" dirty="0"/>
          </a:p>
          <a:p>
            <a:pPr>
              <a:defRPr/>
            </a:pPr>
            <a:r>
              <a:rPr lang="en-CA" sz="5100" dirty="0"/>
              <a:t>I like           .  What can you say about the rest?  </a:t>
            </a:r>
          </a:p>
          <a:p>
            <a:endParaRPr lang="en-US" dirty="0"/>
          </a:p>
          <a:p>
            <a:pPr marL="857250" lvl="1" indent="-457200"/>
            <a:r>
              <a:rPr lang="en-US" sz="5100" dirty="0"/>
              <a:t>I might like triangles, or blue things, or both. </a:t>
            </a:r>
          </a:p>
          <a:p>
            <a:pPr marL="857250" lvl="1" indent="-457200"/>
            <a:r>
              <a:rPr lang="en-US" sz="5100" dirty="0"/>
              <a:t>There is  one figure I don’t like, but not enough information to say which one. </a:t>
            </a:r>
          </a:p>
          <a:p>
            <a:pPr marL="857250" lvl="1" indent="-457200"/>
            <a:r>
              <a:rPr lang="en-US" sz="5100" dirty="0"/>
              <a:t>I might still like </a:t>
            </a:r>
            <a:endParaRPr lang="en-CA" sz="5100" dirty="0"/>
          </a:p>
          <a:p>
            <a:endParaRPr lang="en-US" dirty="0"/>
          </a:p>
        </p:txBody>
      </p:sp>
      <p:sp>
        <p:nvSpPr>
          <p:cNvPr id="4" name="Isosceles Triangle 3">
            <a:extLst>
              <a:ext uri="{FF2B5EF4-FFF2-40B4-BE49-F238E27FC236}">
                <a16:creationId xmlns:a16="http://schemas.microsoft.com/office/drawing/2014/main" id="{01CDA511-99E6-4499-9BC6-7A336B98CF09}"/>
              </a:ext>
            </a:extLst>
          </p:cNvPr>
          <p:cNvSpPr/>
          <p:nvPr/>
        </p:nvSpPr>
        <p:spPr>
          <a:xfrm>
            <a:off x="2999656" y="3573016"/>
            <a:ext cx="795528" cy="6636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Isosceles Triangle 4">
            <a:extLst>
              <a:ext uri="{FF2B5EF4-FFF2-40B4-BE49-F238E27FC236}">
                <a16:creationId xmlns:a16="http://schemas.microsoft.com/office/drawing/2014/main" id="{1E5DB228-08BD-4D67-A9C4-4F72A5E63D86}"/>
              </a:ext>
            </a:extLst>
          </p:cNvPr>
          <p:cNvSpPr/>
          <p:nvPr/>
        </p:nvSpPr>
        <p:spPr>
          <a:xfrm>
            <a:off x="4727848" y="3573016"/>
            <a:ext cx="795528" cy="663641"/>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2B234E1B-C4C0-4AD0-8125-B18037AA1C6A}"/>
              </a:ext>
            </a:extLst>
          </p:cNvPr>
          <p:cNvSpPr/>
          <p:nvPr/>
        </p:nvSpPr>
        <p:spPr>
          <a:xfrm>
            <a:off x="6312024" y="3609526"/>
            <a:ext cx="648072" cy="627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AA620541-BB54-491D-9FC1-C226302D8086}"/>
              </a:ext>
            </a:extLst>
          </p:cNvPr>
          <p:cNvSpPr/>
          <p:nvPr/>
        </p:nvSpPr>
        <p:spPr>
          <a:xfrm>
            <a:off x="7680176" y="3609526"/>
            <a:ext cx="648072" cy="62713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Isosceles Triangle 7">
            <a:extLst>
              <a:ext uri="{FF2B5EF4-FFF2-40B4-BE49-F238E27FC236}">
                <a16:creationId xmlns:a16="http://schemas.microsoft.com/office/drawing/2014/main" id="{39148DD8-51BE-4F2A-BBE9-B6B7B6DF7939}"/>
              </a:ext>
            </a:extLst>
          </p:cNvPr>
          <p:cNvSpPr/>
          <p:nvPr/>
        </p:nvSpPr>
        <p:spPr>
          <a:xfrm>
            <a:off x="1271464" y="2060848"/>
            <a:ext cx="576064"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FB6E46F7-C92A-495E-BC68-795AC6A32C68}"/>
              </a:ext>
            </a:extLst>
          </p:cNvPr>
          <p:cNvSpPr/>
          <p:nvPr/>
        </p:nvSpPr>
        <p:spPr>
          <a:xfrm>
            <a:off x="2351584" y="213285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loud 9">
            <a:extLst>
              <a:ext uri="{FF2B5EF4-FFF2-40B4-BE49-F238E27FC236}">
                <a16:creationId xmlns:a16="http://schemas.microsoft.com/office/drawing/2014/main" id="{4860475D-C3C7-4B6D-A9E4-789B6ABF1556}"/>
              </a:ext>
            </a:extLst>
          </p:cNvPr>
          <p:cNvSpPr/>
          <p:nvPr/>
        </p:nvSpPr>
        <p:spPr>
          <a:xfrm>
            <a:off x="7891462" y="2384884"/>
            <a:ext cx="702078" cy="31356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loud 10">
            <a:extLst>
              <a:ext uri="{FF2B5EF4-FFF2-40B4-BE49-F238E27FC236}">
                <a16:creationId xmlns:a16="http://schemas.microsoft.com/office/drawing/2014/main" id="{B08207FE-8FCE-4E9F-B84A-FD526A4F03F6}"/>
              </a:ext>
            </a:extLst>
          </p:cNvPr>
          <p:cNvSpPr/>
          <p:nvPr/>
        </p:nvSpPr>
        <p:spPr>
          <a:xfrm>
            <a:off x="8832304" y="2395354"/>
            <a:ext cx="702078" cy="313566"/>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Isosceles Triangle 11">
            <a:extLst>
              <a:ext uri="{FF2B5EF4-FFF2-40B4-BE49-F238E27FC236}">
                <a16:creationId xmlns:a16="http://schemas.microsoft.com/office/drawing/2014/main" id="{3FA8B454-C53C-409B-95DE-240ECE7009E8}"/>
              </a:ext>
            </a:extLst>
          </p:cNvPr>
          <p:cNvSpPr/>
          <p:nvPr/>
        </p:nvSpPr>
        <p:spPr>
          <a:xfrm>
            <a:off x="1819156" y="4392756"/>
            <a:ext cx="532428"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CA4D0DA6-D904-4394-BC18-680E73FC6386}"/>
              </a:ext>
            </a:extLst>
          </p:cNvPr>
          <p:cNvSpPr/>
          <p:nvPr/>
        </p:nvSpPr>
        <p:spPr>
          <a:xfrm>
            <a:off x="3503712" y="5846213"/>
            <a:ext cx="432048" cy="43204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10924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4275-2AB4-47B8-9057-B52CDA4D1257}"/>
              </a:ext>
            </a:extLst>
          </p:cNvPr>
          <p:cNvSpPr>
            <a:spLocks noGrp="1"/>
          </p:cNvSpPr>
          <p:nvPr>
            <p:ph type="title"/>
          </p:nvPr>
        </p:nvSpPr>
        <p:spPr/>
        <p:txBody>
          <a:bodyPr/>
          <a:lstStyle/>
          <a:p>
            <a:r>
              <a:rPr lang="en-US" dirty="0"/>
              <a:t>Syntax trees and truth tables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609600" y="1600201"/>
                <a:ext cx="5083220" cy="4525963"/>
              </a:xfrm>
            </p:spPr>
            <p:txBody>
              <a:bodyPr>
                <a:normAutofit fontScale="70000" lnSpcReduction="20000"/>
              </a:bodyPr>
              <a:lstStyle/>
              <a:p>
                <a:pPr>
                  <a:defRPr/>
                </a:pPr>
                <a:r>
                  <a:rPr lang="en-CA" sz="3000" dirty="0"/>
                  <a:t>Precedence: </a:t>
                </a:r>
              </a:p>
              <a:p>
                <a:pPr lvl="1">
                  <a:defRPr/>
                </a:pPr>
                <a:r>
                  <a:rPr lang="en-US" dirty="0">
                    <a:latin typeface="Cambria Math"/>
                  </a:rPr>
                  <a:t>Parentheses </a:t>
                </a:r>
              </a:p>
              <a:p>
                <a:pPr lvl="1">
                  <a:defRPr/>
                </a:pPr>
                <a:r>
                  <a:rPr lang="en-CA" dirty="0"/>
                  <a:t>then </a:t>
                </a:r>
                <a14:m>
                  <m:oMath xmlns:m="http://schemas.openxmlformats.org/officeDocument/2006/math">
                    <m:r>
                      <a:rPr lang="en-CA" i="1">
                        <a:latin typeface="Cambria Math"/>
                      </a:rPr>
                      <m:t>¬</m:t>
                    </m:r>
                  </m:oMath>
                </a14:m>
                <a:r>
                  <a:rPr lang="en-CA" sz="2600" dirty="0"/>
                  <a:t>  (like unary -)</a:t>
                </a:r>
              </a:p>
              <a:p>
                <a:pPr lvl="1">
                  <a:defRPr/>
                </a:pPr>
                <a:r>
                  <a:rPr lang="en-CA" sz="2600" dirty="0"/>
                  <a:t>then </a:t>
                </a:r>
                <a14:m>
                  <m:oMath xmlns:m="http://schemas.openxmlformats.org/officeDocument/2006/math">
                    <m:r>
                      <a:rPr lang="en-CA" i="1">
                        <a:latin typeface="Cambria Math"/>
                      </a:rPr>
                      <m:t>∧</m:t>
                    </m:r>
                  </m:oMath>
                </a14:m>
                <a:r>
                  <a:rPr lang="en-US" dirty="0">
                    <a:latin typeface="Cambria Math"/>
                  </a:rPr>
                  <a:t>    (like *) </a:t>
                </a:r>
              </a:p>
              <a:p>
                <a:pPr lvl="1">
                  <a:defRPr/>
                </a:pPr>
                <a14:m>
                  <m:oMath xmlns:m="http://schemas.openxmlformats.org/officeDocument/2006/math">
                    <m:r>
                      <m:rPr>
                        <m:sty m:val="p"/>
                      </m:rPr>
                      <a:rPr lang="en-CA">
                        <a:latin typeface="Cambria Math"/>
                      </a:rPr>
                      <m:t>t</m:t>
                    </m:r>
                  </m:oMath>
                </a14:m>
                <a:r>
                  <a:rPr lang="en-CA" dirty="0"/>
                  <a:t>hen </a:t>
                </a:r>
                <a14:m>
                  <m:oMath xmlns:m="http://schemas.openxmlformats.org/officeDocument/2006/math">
                    <m:r>
                      <a:rPr lang="en-CA" i="1">
                        <a:latin typeface="Cambria Math"/>
                      </a:rPr>
                      <m:t>∨</m:t>
                    </m:r>
                    <m:r>
                      <a:rPr lang="en-US" i="1">
                        <a:latin typeface="Cambria Math" panose="02040503050406030204" pitchFamily="18" charset="0"/>
                      </a:rPr>
                      <m:t> </m:t>
                    </m:r>
                  </m:oMath>
                </a14:m>
                <a:r>
                  <a:rPr lang="en-US" i="1" dirty="0">
                    <a:latin typeface="Cambria Math"/>
                  </a:rPr>
                  <a:t>  </a:t>
                </a:r>
                <a:r>
                  <a:rPr lang="en-US" dirty="0"/>
                  <a:t>(like +)</a:t>
                </a:r>
                <a:endParaRPr lang="en-US" i="1" dirty="0">
                  <a:latin typeface="Cambria Math"/>
                </a:endParaRPr>
              </a:p>
              <a:p>
                <a:pPr lvl="1">
                  <a:defRPr/>
                </a:pPr>
                <a:r>
                  <a:rPr lang="en-CA" dirty="0"/>
                  <a:t>Finally </a:t>
                </a:r>
                <a14:m>
                  <m:oMath xmlns:m="http://schemas.openxmlformats.org/officeDocument/2006/math">
                    <m:r>
                      <a:rPr lang="en-CA" i="1">
                        <a:latin typeface="Cambria Math"/>
                      </a:rPr>
                      <m:t>→</m:t>
                    </m:r>
                  </m:oMath>
                </a14:m>
                <a:r>
                  <a:rPr lang="en-CA" sz="2600" dirty="0"/>
                  <a:t> </a:t>
                </a:r>
              </a:p>
              <a:p>
                <a:pPr lvl="1">
                  <a:defRPr/>
                </a:pPr>
                <a:r>
                  <a:rPr lang="en-CA" sz="2600" dirty="0"/>
                  <a:t>Left to right for </a:t>
                </a:r>
                <a14:m>
                  <m:oMath xmlns:m="http://schemas.openxmlformats.org/officeDocument/2006/math">
                    <m:r>
                      <a:rPr lang="en-US" sz="2600" i="1">
                        <a:latin typeface="Cambria Math" panose="02040503050406030204" pitchFamily="18" charset="0"/>
                      </a:rPr>
                      <m:t>∨, ∧</m:t>
                    </m:r>
                  </m:oMath>
                </a14:m>
                <a:r>
                  <a:rPr lang="en-CA" sz="2600" dirty="0"/>
                  <a:t> </a:t>
                </a:r>
              </a:p>
              <a:p>
                <a:pPr lvl="2">
                  <a:defRPr/>
                </a:pPr>
                <a:r>
                  <a:rPr lang="en-CA" sz="2200" dirty="0"/>
                  <a:t>right to left for </a:t>
                </a:r>
                <a14:m>
                  <m:oMath xmlns:m="http://schemas.openxmlformats.org/officeDocument/2006/math">
                    <m:r>
                      <a:rPr lang="en-US" sz="2200" i="1">
                        <a:latin typeface="Cambria Math" panose="02040503050406030204" pitchFamily="18" charset="0"/>
                      </a:rPr>
                      <m:t>→</m:t>
                    </m:r>
                  </m:oMath>
                </a14:m>
                <a:endParaRPr lang="en-CA" sz="2200" dirty="0"/>
              </a:p>
              <a:p>
                <a:pPr marL="1257300" lvl="2" indent="-342900"/>
                <a:endParaRPr lang="en-CA" dirty="0"/>
              </a:p>
              <a:p>
                <a:r>
                  <a:rPr lang="en-CA" sz="2800" dirty="0"/>
                  <a:t>Give me an example of a logic  formula  on two variables with three connectives.  </a:t>
                </a:r>
                <a14:m>
                  <m:oMath xmlns:m="http://schemas.openxmlformats.org/officeDocument/2006/math">
                    <m:r>
                      <a:rPr lang="en-CA" sz="2800" i="1">
                        <a:latin typeface="Cambria Math"/>
                      </a:rPr>
                      <m:t> </m:t>
                    </m:r>
                  </m:oMath>
                </a14:m>
                <a:r>
                  <a:rPr lang="en-CA" sz="2800" dirty="0"/>
                  <a:t> </a:t>
                </a:r>
              </a:p>
              <a:p>
                <a:pPr marL="0" indent="0">
                  <a:buNone/>
                </a:pPr>
                <a:endParaRPr lang="en-CA" sz="2800" dirty="0"/>
              </a:p>
              <a:p>
                <a:pPr marL="0" indent="0">
                  <a:buNone/>
                </a:pPr>
                <a:endParaRPr lang="en-CA" sz="2800" dirty="0"/>
              </a:p>
              <a:p>
                <a:r>
                  <a:rPr lang="en-CA" sz="2800" dirty="0"/>
                  <a:t>Now give me a different formula logically equivalent to this one.</a:t>
                </a:r>
              </a:p>
              <a:p>
                <a:endParaRPr lang="en-CA" sz="2800"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609600" y="1600201"/>
                <a:ext cx="5083220" cy="4525963"/>
              </a:xfrm>
              <a:blipFill>
                <a:blip r:embed="rId2"/>
                <a:stretch>
                  <a:fillRect l="-1199" t="-21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3112340091"/>
                  </p:ext>
                </p:extLst>
              </p:nvPr>
            </p:nvGraphicFramePr>
            <p:xfrm>
              <a:off x="5951984" y="4653136"/>
              <a:ext cx="5688632" cy="2088232"/>
            </p:xfrm>
            <a:graphic>
              <a:graphicData uri="http://schemas.openxmlformats.org/drawingml/2006/table">
                <a:tbl>
                  <a:tblPr firstRow="1" bandRow="1">
                    <a:tableStyleId>{5C22544A-7EE6-4342-B048-85BDC9FD1C3A}</a:tableStyleId>
                  </a:tblPr>
                  <a:tblGrid>
                    <a:gridCol w="959085">
                      <a:extLst>
                        <a:ext uri="{9D8B030D-6E8A-4147-A177-3AD203B41FA5}">
                          <a16:colId xmlns:a16="http://schemas.microsoft.com/office/drawing/2014/main" val="20000"/>
                        </a:ext>
                      </a:extLst>
                    </a:gridCol>
                    <a:gridCol w="1064309">
                      <a:extLst>
                        <a:ext uri="{9D8B030D-6E8A-4147-A177-3AD203B41FA5}">
                          <a16:colId xmlns:a16="http://schemas.microsoft.com/office/drawing/2014/main" val="20001"/>
                        </a:ext>
                      </a:extLst>
                    </a:gridCol>
                    <a:gridCol w="919724">
                      <a:extLst>
                        <a:ext uri="{9D8B030D-6E8A-4147-A177-3AD203B41FA5}">
                          <a16:colId xmlns:a16="http://schemas.microsoft.com/office/drawing/2014/main" val="2328163021"/>
                        </a:ext>
                      </a:extLst>
                    </a:gridCol>
                    <a:gridCol w="1372757">
                      <a:extLst>
                        <a:ext uri="{9D8B030D-6E8A-4147-A177-3AD203B41FA5}">
                          <a16:colId xmlns:a16="http://schemas.microsoft.com/office/drawing/2014/main" val="1619146501"/>
                        </a:ext>
                      </a:extLst>
                    </a:gridCol>
                    <a:gridCol w="1372757">
                      <a:extLst>
                        <a:ext uri="{9D8B030D-6E8A-4147-A177-3AD203B41FA5}">
                          <a16:colId xmlns:a16="http://schemas.microsoft.com/office/drawing/2014/main" val="20002"/>
                        </a:ext>
                      </a:extLst>
                    </a:gridCol>
                  </a:tblGrid>
                  <a:tr h="0">
                    <a:tc>
                      <a:txBody>
                        <a:bodyPr/>
                        <a:lstStyle/>
                        <a:p>
                          <a:endParaRPr lang="en-CA" dirty="0"/>
                        </a:p>
                      </a:txBody>
                      <a:tcPr/>
                    </a:tc>
                    <a:tc>
                      <a:txBody>
                        <a:bodyPr/>
                        <a:lstStyle/>
                        <a:p>
                          <a:endParaRPr lang="en-CA" dirty="0"/>
                        </a:p>
                      </a:txBody>
                      <a:tcPr/>
                    </a:tc>
                    <a:tc>
                      <a:txBody>
                        <a:bodyPr/>
                        <a:lstStyle/>
                        <a:p>
                          <a14:m>
                            <m:oMath xmlns:m="http://schemas.openxmlformats.org/officeDocument/2006/math">
                              <m:r>
                                <a:rPr lang="en-US" b="1" i="1" smtClean="0">
                                  <a:latin typeface="Cambria Math" panose="02040503050406030204" pitchFamily="18" charset="0"/>
                                </a:rPr>
                                <m:t> </m:t>
                              </m:r>
                            </m:oMath>
                          </a14:m>
                          <a:r>
                            <a:rPr lang="en-CA" dirty="0"/>
                            <a:t> </a:t>
                          </a: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0"/>
                      </a:ext>
                    </a:extLst>
                  </a:tr>
                  <a:tr h="423366">
                    <a:tc>
                      <a:txBody>
                        <a:bodyPr/>
                        <a:lstStyle/>
                        <a:p>
                          <a:r>
                            <a:rPr lang="en-CA" b="1" i="1" dirty="0">
                              <a:solidFill>
                                <a:srgbClr val="00B050"/>
                              </a:solidFill>
                            </a:rPr>
                            <a:t>True</a:t>
                          </a:r>
                        </a:p>
                      </a:txBody>
                      <a:tcPr/>
                    </a:tc>
                    <a:tc>
                      <a:txBody>
                        <a:bodyPr/>
                        <a:lstStyle/>
                        <a:p>
                          <a:r>
                            <a:rPr lang="en-CA" b="1" i="1" dirty="0">
                              <a:solidFill>
                                <a:srgbClr val="00B050"/>
                              </a:solidFill>
                            </a:rPr>
                            <a:t>True</a:t>
                          </a:r>
                        </a:p>
                      </a:txBody>
                      <a:tcPr/>
                    </a:tc>
                    <a:tc>
                      <a:txBody>
                        <a:bodyPr/>
                        <a:lstStyle/>
                        <a:p>
                          <a:endParaRPr lang="en-CA" i="1" dirty="0">
                            <a:solidFill>
                              <a:srgbClr val="FF000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b="1" i="1" dirty="0">
                              <a:solidFill>
                                <a:srgbClr val="00B050"/>
                              </a:solidFill>
                            </a:rPr>
                            <a:t>True</a:t>
                          </a:r>
                        </a:p>
                      </a:txBody>
                      <a:tcPr/>
                    </a:tc>
                    <a:tc>
                      <a:txBody>
                        <a:bodyPr/>
                        <a:lstStyle/>
                        <a:p>
                          <a:r>
                            <a:rPr lang="en-CA" b="1" i="1" dirty="0">
                              <a:solidFill>
                                <a:srgbClr val="C00000"/>
                              </a:solidFill>
                            </a:rPr>
                            <a:t>False</a:t>
                          </a: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b="1" i="1" dirty="0">
                              <a:solidFill>
                                <a:srgbClr val="C00000"/>
                              </a:solidFill>
                            </a:rPr>
                            <a:t>False</a:t>
                          </a:r>
                        </a:p>
                      </a:txBody>
                      <a:tcPr/>
                    </a:tc>
                    <a:tc>
                      <a:txBody>
                        <a:bodyPr/>
                        <a:lstStyle/>
                        <a:p>
                          <a:r>
                            <a:rPr lang="en-CA" b="1" i="1" dirty="0">
                              <a:solidFill>
                                <a:srgbClr val="00B050"/>
                              </a:solidFill>
                            </a:rPr>
                            <a:t>True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b="1" i="1" dirty="0">
                              <a:solidFill>
                                <a:srgbClr val="C00000"/>
                              </a:solidFill>
                            </a:rPr>
                            <a:t>False </a:t>
                          </a:r>
                        </a:p>
                      </a:txBody>
                      <a:tcPr/>
                    </a:tc>
                    <a:tc>
                      <a:txBody>
                        <a:bodyPr/>
                        <a:lstStyle/>
                        <a:p>
                          <a:r>
                            <a:rPr lang="en-CA" b="1" i="1" dirty="0">
                              <a:solidFill>
                                <a:srgbClr val="C00000"/>
                              </a:solidFill>
                            </a:rPr>
                            <a:t>False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4"/>
                      </a:ext>
                    </a:extLst>
                  </a:tr>
                </a:tbl>
              </a:graphicData>
            </a:graphic>
          </p:graphicFrame>
        </mc:Choice>
        <mc:Fallback>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3112340091"/>
                  </p:ext>
                </p:extLst>
              </p:nvPr>
            </p:nvGraphicFramePr>
            <p:xfrm>
              <a:off x="5951984" y="4653136"/>
              <a:ext cx="5688632" cy="2088232"/>
            </p:xfrm>
            <a:graphic>
              <a:graphicData uri="http://schemas.openxmlformats.org/drawingml/2006/table">
                <a:tbl>
                  <a:tblPr firstRow="1" bandRow="1">
                    <a:tableStyleId>{5C22544A-7EE6-4342-B048-85BDC9FD1C3A}</a:tableStyleId>
                  </a:tblPr>
                  <a:tblGrid>
                    <a:gridCol w="959085">
                      <a:extLst>
                        <a:ext uri="{9D8B030D-6E8A-4147-A177-3AD203B41FA5}">
                          <a16:colId xmlns:a16="http://schemas.microsoft.com/office/drawing/2014/main" val="20000"/>
                        </a:ext>
                      </a:extLst>
                    </a:gridCol>
                    <a:gridCol w="1064309">
                      <a:extLst>
                        <a:ext uri="{9D8B030D-6E8A-4147-A177-3AD203B41FA5}">
                          <a16:colId xmlns:a16="http://schemas.microsoft.com/office/drawing/2014/main" val="20001"/>
                        </a:ext>
                      </a:extLst>
                    </a:gridCol>
                    <a:gridCol w="919724">
                      <a:extLst>
                        <a:ext uri="{9D8B030D-6E8A-4147-A177-3AD203B41FA5}">
                          <a16:colId xmlns:a16="http://schemas.microsoft.com/office/drawing/2014/main" val="2328163021"/>
                        </a:ext>
                      </a:extLst>
                    </a:gridCol>
                    <a:gridCol w="1372757">
                      <a:extLst>
                        <a:ext uri="{9D8B030D-6E8A-4147-A177-3AD203B41FA5}">
                          <a16:colId xmlns:a16="http://schemas.microsoft.com/office/drawing/2014/main" val="1619146501"/>
                        </a:ext>
                      </a:extLst>
                    </a:gridCol>
                    <a:gridCol w="1372757">
                      <a:extLst>
                        <a:ext uri="{9D8B030D-6E8A-4147-A177-3AD203B41FA5}">
                          <a16:colId xmlns:a16="http://schemas.microsoft.com/office/drawing/2014/main" val="20002"/>
                        </a:ext>
                      </a:extLst>
                    </a:gridCol>
                  </a:tblGrid>
                  <a:tr h="365760">
                    <a:tc>
                      <a:txBody>
                        <a:bodyPr/>
                        <a:lstStyle/>
                        <a:p>
                          <a:endParaRPr lang="en-CA" dirty="0"/>
                        </a:p>
                      </a:txBody>
                      <a:tcPr/>
                    </a:tc>
                    <a:tc>
                      <a:txBody>
                        <a:bodyPr/>
                        <a:lstStyle/>
                        <a:p>
                          <a:endParaRPr lang="en-CA" dirty="0"/>
                        </a:p>
                      </a:txBody>
                      <a:tcPr/>
                    </a:tc>
                    <a:tc>
                      <a:txBody>
                        <a:bodyPr/>
                        <a:lstStyle/>
                        <a:p>
                          <a:endParaRPr lang="en-US"/>
                        </a:p>
                      </a:txBody>
                      <a:tcPr>
                        <a:blipFill>
                          <a:blip r:embed="rId3"/>
                          <a:stretch>
                            <a:fillRect l="-220530" t="-1667" r="-301325" b="-475000"/>
                          </a:stretch>
                        </a:blip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0"/>
                      </a:ext>
                    </a:extLst>
                  </a:tr>
                  <a:tr h="423366">
                    <a:tc>
                      <a:txBody>
                        <a:bodyPr/>
                        <a:lstStyle/>
                        <a:p>
                          <a:r>
                            <a:rPr lang="en-CA" b="1" i="1" dirty="0">
                              <a:solidFill>
                                <a:srgbClr val="00B050"/>
                              </a:solidFill>
                            </a:rPr>
                            <a:t>True</a:t>
                          </a:r>
                        </a:p>
                      </a:txBody>
                      <a:tcPr/>
                    </a:tc>
                    <a:tc>
                      <a:txBody>
                        <a:bodyPr/>
                        <a:lstStyle/>
                        <a:p>
                          <a:r>
                            <a:rPr lang="en-CA" b="1" i="1" dirty="0">
                              <a:solidFill>
                                <a:srgbClr val="00B050"/>
                              </a:solidFill>
                            </a:rPr>
                            <a:t>True</a:t>
                          </a:r>
                        </a:p>
                      </a:txBody>
                      <a:tcPr/>
                    </a:tc>
                    <a:tc>
                      <a:txBody>
                        <a:bodyPr/>
                        <a:lstStyle/>
                        <a:p>
                          <a:endParaRPr lang="en-CA" i="1" dirty="0">
                            <a:solidFill>
                              <a:srgbClr val="FF000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b="1" i="1" dirty="0">
                              <a:solidFill>
                                <a:srgbClr val="00B050"/>
                              </a:solidFill>
                            </a:rPr>
                            <a:t>True</a:t>
                          </a:r>
                        </a:p>
                      </a:txBody>
                      <a:tcPr/>
                    </a:tc>
                    <a:tc>
                      <a:txBody>
                        <a:bodyPr/>
                        <a:lstStyle/>
                        <a:p>
                          <a:r>
                            <a:rPr lang="en-CA" b="1" i="1" dirty="0">
                              <a:solidFill>
                                <a:srgbClr val="C00000"/>
                              </a:solidFill>
                            </a:rPr>
                            <a:t>False</a:t>
                          </a: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b="1" i="1" dirty="0">
                              <a:solidFill>
                                <a:srgbClr val="C00000"/>
                              </a:solidFill>
                            </a:rPr>
                            <a:t>False</a:t>
                          </a:r>
                        </a:p>
                      </a:txBody>
                      <a:tcPr/>
                    </a:tc>
                    <a:tc>
                      <a:txBody>
                        <a:bodyPr/>
                        <a:lstStyle/>
                        <a:p>
                          <a:r>
                            <a:rPr lang="en-CA" b="1" i="1" dirty="0">
                              <a:solidFill>
                                <a:srgbClr val="00B050"/>
                              </a:solidFill>
                            </a:rPr>
                            <a:t>True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b="1" i="1" dirty="0">
                              <a:solidFill>
                                <a:srgbClr val="C00000"/>
                              </a:solidFill>
                            </a:rPr>
                            <a:t>False </a:t>
                          </a:r>
                        </a:p>
                      </a:txBody>
                      <a:tcPr/>
                    </a:tc>
                    <a:tc>
                      <a:txBody>
                        <a:bodyPr/>
                        <a:lstStyle/>
                        <a:p>
                          <a:r>
                            <a:rPr lang="en-CA" b="1" i="1" dirty="0">
                              <a:solidFill>
                                <a:srgbClr val="C00000"/>
                              </a:solidFill>
                            </a:rPr>
                            <a:t>False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4"/>
                      </a:ext>
                    </a:extLst>
                  </a:tr>
                </a:tbl>
              </a:graphicData>
            </a:graphic>
          </p:graphicFrame>
        </mc:Fallback>
      </mc:AlternateContent>
      <p:pic>
        <p:nvPicPr>
          <p:cNvPr id="14" name="Picture 2" descr="Tree, Forest, Trunk, Nature, Leaves, Branches, Organic">
            <a:extLst>
              <a:ext uri="{FF2B5EF4-FFF2-40B4-BE49-F238E27FC236}">
                <a16:creationId xmlns:a16="http://schemas.microsoft.com/office/drawing/2014/main" id="{18101E62-42F6-48EC-8ECC-A5C6B693F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7" y="116216"/>
            <a:ext cx="490264" cy="53001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BF4A0B43-1CB1-4783-A2E2-51CF8045EC91}"/>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endParaRPr lang="en-CA" sz="2400" i="1" dirty="0">
              <a:latin typeface="Cambria Math"/>
            </a:endParaRPr>
          </a:p>
          <a:p>
            <a:pPr marL="457200" lvl="1" indent="0">
              <a:buFont typeface="Arial" pitchFamily="34" charset="0"/>
              <a:buNone/>
              <a:defRPr/>
            </a:pPr>
            <a:endParaRPr lang="en-US" sz="3000" i="1" dirty="0">
              <a:latin typeface="Cambria Math" panose="02040503050406030204" pitchFamily="18" charset="0"/>
            </a:endParaRPr>
          </a:p>
          <a:p>
            <a:endParaRPr lang="en-US" dirty="0"/>
          </a:p>
        </p:txBody>
      </p:sp>
    </p:spTree>
    <p:extLst>
      <p:ext uri="{BB962C8B-B14F-4D97-AF65-F5344CB8AC3E}">
        <p14:creationId xmlns:p14="http://schemas.microsoft.com/office/powerpoint/2010/main" val="201527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4275-2AB4-47B8-9057-B52CDA4D1257}"/>
              </a:ext>
            </a:extLst>
          </p:cNvPr>
          <p:cNvSpPr>
            <a:spLocks noGrp="1"/>
          </p:cNvSpPr>
          <p:nvPr>
            <p:ph type="title"/>
          </p:nvPr>
        </p:nvSpPr>
        <p:spPr/>
        <p:txBody>
          <a:bodyPr/>
          <a:lstStyle/>
          <a:p>
            <a:r>
              <a:rPr lang="en-US" dirty="0"/>
              <a:t>Syntax trees and truth tables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609600" y="1600201"/>
                <a:ext cx="5083220" cy="4525963"/>
              </a:xfrm>
            </p:spPr>
            <p:txBody>
              <a:bodyPr>
                <a:normAutofit fontScale="70000" lnSpcReduction="20000"/>
              </a:bodyPr>
              <a:lstStyle/>
              <a:p>
                <a:pPr>
                  <a:defRPr/>
                </a:pPr>
                <a:r>
                  <a:rPr lang="en-CA" sz="3000" dirty="0"/>
                  <a:t>Precedence: </a:t>
                </a:r>
              </a:p>
              <a:p>
                <a:pPr lvl="1">
                  <a:defRPr/>
                </a:pPr>
                <a:r>
                  <a:rPr lang="en-US" dirty="0">
                    <a:latin typeface="Cambria Math"/>
                  </a:rPr>
                  <a:t>Parentheses </a:t>
                </a:r>
              </a:p>
              <a:p>
                <a:pPr lvl="1">
                  <a:defRPr/>
                </a:pPr>
                <a:r>
                  <a:rPr lang="en-CA" dirty="0"/>
                  <a:t>then </a:t>
                </a:r>
                <a14:m>
                  <m:oMath xmlns:m="http://schemas.openxmlformats.org/officeDocument/2006/math">
                    <m:r>
                      <a:rPr lang="en-CA" i="1">
                        <a:latin typeface="Cambria Math"/>
                      </a:rPr>
                      <m:t>¬</m:t>
                    </m:r>
                  </m:oMath>
                </a14:m>
                <a:r>
                  <a:rPr lang="en-CA" sz="2600" dirty="0"/>
                  <a:t>  (like unary -)</a:t>
                </a:r>
              </a:p>
              <a:p>
                <a:pPr lvl="1">
                  <a:defRPr/>
                </a:pPr>
                <a:r>
                  <a:rPr lang="en-CA" sz="2600" dirty="0"/>
                  <a:t>then </a:t>
                </a:r>
                <a14:m>
                  <m:oMath xmlns:m="http://schemas.openxmlformats.org/officeDocument/2006/math">
                    <m:r>
                      <a:rPr lang="en-CA" i="1">
                        <a:latin typeface="Cambria Math"/>
                      </a:rPr>
                      <m:t>∧</m:t>
                    </m:r>
                  </m:oMath>
                </a14:m>
                <a:r>
                  <a:rPr lang="en-US" dirty="0">
                    <a:latin typeface="Cambria Math"/>
                  </a:rPr>
                  <a:t>    (like *) </a:t>
                </a:r>
              </a:p>
              <a:p>
                <a:pPr lvl="1">
                  <a:defRPr/>
                </a:pPr>
                <a14:m>
                  <m:oMath xmlns:m="http://schemas.openxmlformats.org/officeDocument/2006/math">
                    <m:r>
                      <m:rPr>
                        <m:sty m:val="p"/>
                      </m:rPr>
                      <a:rPr lang="en-CA">
                        <a:latin typeface="Cambria Math"/>
                      </a:rPr>
                      <m:t>t</m:t>
                    </m:r>
                  </m:oMath>
                </a14:m>
                <a:r>
                  <a:rPr lang="en-CA" dirty="0"/>
                  <a:t>hen </a:t>
                </a:r>
                <a14:m>
                  <m:oMath xmlns:m="http://schemas.openxmlformats.org/officeDocument/2006/math">
                    <m:r>
                      <a:rPr lang="en-CA" i="1">
                        <a:latin typeface="Cambria Math"/>
                      </a:rPr>
                      <m:t>∨</m:t>
                    </m:r>
                    <m:r>
                      <a:rPr lang="en-US" i="1">
                        <a:latin typeface="Cambria Math" panose="02040503050406030204" pitchFamily="18" charset="0"/>
                      </a:rPr>
                      <m:t> </m:t>
                    </m:r>
                  </m:oMath>
                </a14:m>
                <a:r>
                  <a:rPr lang="en-US" i="1" dirty="0">
                    <a:latin typeface="Cambria Math"/>
                  </a:rPr>
                  <a:t>  </a:t>
                </a:r>
                <a:r>
                  <a:rPr lang="en-US" dirty="0"/>
                  <a:t>(like +)</a:t>
                </a:r>
                <a:endParaRPr lang="en-US" i="1" dirty="0">
                  <a:latin typeface="Cambria Math"/>
                </a:endParaRPr>
              </a:p>
              <a:p>
                <a:pPr lvl="1">
                  <a:defRPr/>
                </a:pPr>
                <a:r>
                  <a:rPr lang="en-CA" dirty="0"/>
                  <a:t>Finally </a:t>
                </a:r>
                <a14:m>
                  <m:oMath xmlns:m="http://schemas.openxmlformats.org/officeDocument/2006/math">
                    <m:r>
                      <a:rPr lang="en-CA" i="1">
                        <a:latin typeface="Cambria Math"/>
                      </a:rPr>
                      <m:t>→</m:t>
                    </m:r>
                  </m:oMath>
                </a14:m>
                <a:r>
                  <a:rPr lang="en-CA" sz="2600" dirty="0"/>
                  <a:t> </a:t>
                </a:r>
              </a:p>
              <a:p>
                <a:pPr lvl="1">
                  <a:defRPr/>
                </a:pPr>
                <a:r>
                  <a:rPr lang="en-CA" sz="2600" dirty="0"/>
                  <a:t>Left to right for </a:t>
                </a:r>
                <a14:m>
                  <m:oMath xmlns:m="http://schemas.openxmlformats.org/officeDocument/2006/math">
                    <m:r>
                      <a:rPr lang="en-US" sz="2600" i="1">
                        <a:latin typeface="Cambria Math" panose="02040503050406030204" pitchFamily="18" charset="0"/>
                      </a:rPr>
                      <m:t>∨, ∧</m:t>
                    </m:r>
                  </m:oMath>
                </a14:m>
                <a:r>
                  <a:rPr lang="en-CA" sz="2600" dirty="0"/>
                  <a:t> </a:t>
                </a:r>
              </a:p>
              <a:p>
                <a:pPr lvl="2">
                  <a:defRPr/>
                </a:pPr>
                <a:r>
                  <a:rPr lang="en-CA" sz="2200" dirty="0"/>
                  <a:t>right to left for </a:t>
                </a:r>
                <a14:m>
                  <m:oMath xmlns:m="http://schemas.openxmlformats.org/officeDocument/2006/math">
                    <m:r>
                      <a:rPr lang="en-US" sz="2200" i="1">
                        <a:latin typeface="Cambria Math" panose="02040503050406030204" pitchFamily="18" charset="0"/>
                      </a:rPr>
                      <m:t>→</m:t>
                    </m:r>
                  </m:oMath>
                </a14:m>
                <a:endParaRPr lang="en-CA" sz="2200" dirty="0"/>
              </a:p>
              <a:p>
                <a:pPr marL="1257300" lvl="2" indent="-342900"/>
                <a:endParaRPr lang="en-CA" dirty="0"/>
              </a:p>
              <a:p>
                <a:r>
                  <a:rPr lang="en-CA" sz="2800" dirty="0"/>
                  <a:t>Give me an example of a logic  formula  on two variables with three connectives.  </a:t>
                </a:r>
                <a14:m>
                  <m:oMath xmlns:m="http://schemas.openxmlformats.org/officeDocument/2006/math">
                    <m:r>
                      <a:rPr lang="en-CA" sz="2800" i="1">
                        <a:latin typeface="Cambria Math"/>
                      </a:rPr>
                      <m:t> </m:t>
                    </m:r>
                  </m:oMath>
                </a14:m>
                <a:r>
                  <a:rPr lang="en-CA" sz="2800" dirty="0"/>
                  <a:t> </a:t>
                </a:r>
              </a:p>
              <a:p>
                <a:pPr marL="0" indent="0">
                  <a:buNone/>
                </a:pPr>
                <a:endParaRPr lang="en-CA" sz="2800" dirty="0"/>
              </a:p>
              <a:p>
                <a:pPr marL="0" indent="0">
                  <a:buNone/>
                </a:pPr>
                <a:endParaRPr lang="en-CA" sz="2800" dirty="0"/>
              </a:p>
              <a:p>
                <a:r>
                  <a:rPr lang="en-CA" sz="2800" dirty="0"/>
                  <a:t>Now give me a different formula logically equivalent to this one.</a:t>
                </a:r>
              </a:p>
              <a:p>
                <a:endParaRPr lang="en-CA" sz="2800" dirty="0"/>
              </a:p>
              <a:p>
                <a:endParaRPr lang="en-US" dirty="0"/>
              </a:p>
              <a:p>
                <a:endParaRPr lang="en-US" dirty="0"/>
              </a:p>
              <a:p>
                <a:endParaRPr lang="en-US" dirty="0"/>
              </a:p>
            </p:txBody>
          </p:sp>
        </mc:Choice>
        <mc:Fallback>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609600" y="1600201"/>
                <a:ext cx="5083220" cy="4525963"/>
              </a:xfrm>
              <a:blipFill>
                <a:blip r:embed="rId2"/>
                <a:stretch>
                  <a:fillRect l="-1199" t="-21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nvGraphicFramePr>
            <p:xfrm>
              <a:off x="5951984" y="4653136"/>
              <a:ext cx="5688632" cy="2088232"/>
            </p:xfrm>
            <a:graphic>
              <a:graphicData uri="http://schemas.openxmlformats.org/drawingml/2006/table">
                <a:tbl>
                  <a:tblPr firstRow="1" bandRow="1">
                    <a:tableStyleId>{5C22544A-7EE6-4342-B048-85BDC9FD1C3A}</a:tableStyleId>
                  </a:tblPr>
                  <a:tblGrid>
                    <a:gridCol w="959085">
                      <a:extLst>
                        <a:ext uri="{9D8B030D-6E8A-4147-A177-3AD203B41FA5}">
                          <a16:colId xmlns:a16="http://schemas.microsoft.com/office/drawing/2014/main" val="20000"/>
                        </a:ext>
                      </a:extLst>
                    </a:gridCol>
                    <a:gridCol w="1064309">
                      <a:extLst>
                        <a:ext uri="{9D8B030D-6E8A-4147-A177-3AD203B41FA5}">
                          <a16:colId xmlns:a16="http://schemas.microsoft.com/office/drawing/2014/main" val="20001"/>
                        </a:ext>
                      </a:extLst>
                    </a:gridCol>
                    <a:gridCol w="919724">
                      <a:extLst>
                        <a:ext uri="{9D8B030D-6E8A-4147-A177-3AD203B41FA5}">
                          <a16:colId xmlns:a16="http://schemas.microsoft.com/office/drawing/2014/main" val="2328163021"/>
                        </a:ext>
                      </a:extLst>
                    </a:gridCol>
                    <a:gridCol w="1372757">
                      <a:extLst>
                        <a:ext uri="{9D8B030D-6E8A-4147-A177-3AD203B41FA5}">
                          <a16:colId xmlns:a16="http://schemas.microsoft.com/office/drawing/2014/main" val="1619146501"/>
                        </a:ext>
                      </a:extLst>
                    </a:gridCol>
                    <a:gridCol w="1372757">
                      <a:extLst>
                        <a:ext uri="{9D8B030D-6E8A-4147-A177-3AD203B41FA5}">
                          <a16:colId xmlns:a16="http://schemas.microsoft.com/office/drawing/2014/main" val="20002"/>
                        </a:ext>
                      </a:extLst>
                    </a:gridCol>
                  </a:tblGrid>
                  <a:tr h="0">
                    <a:tc>
                      <a:txBody>
                        <a:bodyPr/>
                        <a:lstStyle/>
                        <a:p>
                          <a:endParaRPr lang="en-CA" dirty="0"/>
                        </a:p>
                      </a:txBody>
                      <a:tcPr/>
                    </a:tc>
                    <a:tc>
                      <a:txBody>
                        <a:bodyPr/>
                        <a:lstStyle/>
                        <a:p>
                          <a:endParaRPr lang="en-CA" dirty="0"/>
                        </a:p>
                      </a:txBody>
                      <a:tcPr/>
                    </a:tc>
                    <a:tc>
                      <a:txBody>
                        <a:bodyPr/>
                        <a:lstStyle/>
                        <a:p>
                          <a14:m>
                            <m:oMath xmlns:m="http://schemas.openxmlformats.org/officeDocument/2006/math">
                              <m:r>
                                <a:rPr lang="en-US" b="1" i="1" smtClean="0">
                                  <a:latin typeface="Cambria Math" panose="02040503050406030204" pitchFamily="18" charset="0"/>
                                </a:rPr>
                                <m:t> </m:t>
                              </m:r>
                            </m:oMath>
                          </a14:m>
                          <a:r>
                            <a:rPr lang="en-CA" dirty="0"/>
                            <a:t> </a:t>
                          </a: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0"/>
                      </a:ext>
                    </a:extLst>
                  </a:tr>
                  <a:tr h="423366">
                    <a:tc>
                      <a:txBody>
                        <a:bodyPr/>
                        <a:lstStyle/>
                        <a:p>
                          <a:r>
                            <a:rPr lang="en-CA" b="1" i="1" dirty="0">
                              <a:solidFill>
                                <a:srgbClr val="00B050"/>
                              </a:solidFill>
                            </a:rPr>
                            <a:t>True</a:t>
                          </a:r>
                        </a:p>
                      </a:txBody>
                      <a:tcPr/>
                    </a:tc>
                    <a:tc>
                      <a:txBody>
                        <a:bodyPr/>
                        <a:lstStyle/>
                        <a:p>
                          <a:r>
                            <a:rPr lang="en-CA" b="1" i="1" dirty="0">
                              <a:solidFill>
                                <a:srgbClr val="00B050"/>
                              </a:solidFill>
                            </a:rPr>
                            <a:t>True</a:t>
                          </a:r>
                        </a:p>
                      </a:txBody>
                      <a:tcPr/>
                    </a:tc>
                    <a:tc>
                      <a:txBody>
                        <a:bodyPr/>
                        <a:lstStyle/>
                        <a:p>
                          <a:endParaRPr lang="en-CA" i="1" dirty="0">
                            <a:solidFill>
                              <a:srgbClr val="FF000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b="1" i="1" dirty="0">
                              <a:solidFill>
                                <a:srgbClr val="00B050"/>
                              </a:solidFill>
                            </a:rPr>
                            <a:t>True</a:t>
                          </a:r>
                        </a:p>
                      </a:txBody>
                      <a:tcPr/>
                    </a:tc>
                    <a:tc>
                      <a:txBody>
                        <a:bodyPr/>
                        <a:lstStyle/>
                        <a:p>
                          <a:r>
                            <a:rPr lang="en-CA" b="1" i="1" dirty="0">
                              <a:solidFill>
                                <a:srgbClr val="C00000"/>
                              </a:solidFill>
                            </a:rPr>
                            <a:t>False</a:t>
                          </a: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b="1" i="1" dirty="0">
                              <a:solidFill>
                                <a:srgbClr val="C00000"/>
                              </a:solidFill>
                            </a:rPr>
                            <a:t>False</a:t>
                          </a:r>
                        </a:p>
                      </a:txBody>
                      <a:tcPr/>
                    </a:tc>
                    <a:tc>
                      <a:txBody>
                        <a:bodyPr/>
                        <a:lstStyle/>
                        <a:p>
                          <a:r>
                            <a:rPr lang="en-CA" b="1" i="1" dirty="0">
                              <a:solidFill>
                                <a:srgbClr val="00B050"/>
                              </a:solidFill>
                            </a:rPr>
                            <a:t>True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b="1" i="1" dirty="0">
                              <a:solidFill>
                                <a:srgbClr val="C00000"/>
                              </a:solidFill>
                            </a:rPr>
                            <a:t>False </a:t>
                          </a:r>
                        </a:p>
                      </a:txBody>
                      <a:tcPr/>
                    </a:tc>
                    <a:tc>
                      <a:txBody>
                        <a:bodyPr/>
                        <a:lstStyle/>
                        <a:p>
                          <a:r>
                            <a:rPr lang="en-CA" b="1" i="1" dirty="0">
                              <a:solidFill>
                                <a:srgbClr val="C00000"/>
                              </a:solidFill>
                            </a:rPr>
                            <a:t>False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4"/>
                      </a:ext>
                    </a:extLst>
                  </a:tr>
                </a:tbl>
              </a:graphicData>
            </a:graphic>
          </p:graphicFrame>
        </mc:Choice>
        <mc:Fallback>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nvGraphicFramePr>
            <p:xfrm>
              <a:off x="5951984" y="4653136"/>
              <a:ext cx="5688632" cy="2088232"/>
            </p:xfrm>
            <a:graphic>
              <a:graphicData uri="http://schemas.openxmlformats.org/drawingml/2006/table">
                <a:tbl>
                  <a:tblPr firstRow="1" bandRow="1">
                    <a:tableStyleId>{5C22544A-7EE6-4342-B048-85BDC9FD1C3A}</a:tableStyleId>
                  </a:tblPr>
                  <a:tblGrid>
                    <a:gridCol w="959085">
                      <a:extLst>
                        <a:ext uri="{9D8B030D-6E8A-4147-A177-3AD203B41FA5}">
                          <a16:colId xmlns:a16="http://schemas.microsoft.com/office/drawing/2014/main" val="20000"/>
                        </a:ext>
                      </a:extLst>
                    </a:gridCol>
                    <a:gridCol w="1064309">
                      <a:extLst>
                        <a:ext uri="{9D8B030D-6E8A-4147-A177-3AD203B41FA5}">
                          <a16:colId xmlns:a16="http://schemas.microsoft.com/office/drawing/2014/main" val="20001"/>
                        </a:ext>
                      </a:extLst>
                    </a:gridCol>
                    <a:gridCol w="919724">
                      <a:extLst>
                        <a:ext uri="{9D8B030D-6E8A-4147-A177-3AD203B41FA5}">
                          <a16:colId xmlns:a16="http://schemas.microsoft.com/office/drawing/2014/main" val="2328163021"/>
                        </a:ext>
                      </a:extLst>
                    </a:gridCol>
                    <a:gridCol w="1372757">
                      <a:extLst>
                        <a:ext uri="{9D8B030D-6E8A-4147-A177-3AD203B41FA5}">
                          <a16:colId xmlns:a16="http://schemas.microsoft.com/office/drawing/2014/main" val="1619146501"/>
                        </a:ext>
                      </a:extLst>
                    </a:gridCol>
                    <a:gridCol w="1372757">
                      <a:extLst>
                        <a:ext uri="{9D8B030D-6E8A-4147-A177-3AD203B41FA5}">
                          <a16:colId xmlns:a16="http://schemas.microsoft.com/office/drawing/2014/main" val="20002"/>
                        </a:ext>
                      </a:extLst>
                    </a:gridCol>
                  </a:tblGrid>
                  <a:tr h="365760">
                    <a:tc>
                      <a:txBody>
                        <a:bodyPr/>
                        <a:lstStyle/>
                        <a:p>
                          <a:endParaRPr lang="en-CA" dirty="0"/>
                        </a:p>
                      </a:txBody>
                      <a:tcPr/>
                    </a:tc>
                    <a:tc>
                      <a:txBody>
                        <a:bodyPr/>
                        <a:lstStyle/>
                        <a:p>
                          <a:endParaRPr lang="en-CA" dirty="0"/>
                        </a:p>
                      </a:txBody>
                      <a:tcPr/>
                    </a:tc>
                    <a:tc>
                      <a:txBody>
                        <a:bodyPr/>
                        <a:lstStyle/>
                        <a:p>
                          <a:endParaRPr lang="en-US"/>
                        </a:p>
                      </a:txBody>
                      <a:tcPr>
                        <a:blipFill>
                          <a:blip r:embed="rId3"/>
                          <a:stretch>
                            <a:fillRect l="-220530" t="-1667" r="-301325" b="-475000"/>
                          </a:stretch>
                        </a:blipFill>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0"/>
                      </a:ext>
                    </a:extLst>
                  </a:tr>
                  <a:tr h="423366">
                    <a:tc>
                      <a:txBody>
                        <a:bodyPr/>
                        <a:lstStyle/>
                        <a:p>
                          <a:r>
                            <a:rPr lang="en-CA" b="1" i="1" dirty="0">
                              <a:solidFill>
                                <a:srgbClr val="00B050"/>
                              </a:solidFill>
                            </a:rPr>
                            <a:t>True</a:t>
                          </a:r>
                        </a:p>
                      </a:txBody>
                      <a:tcPr/>
                    </a:tc>
                    <a:tc>
                      <a:txBody>
                        <a:bodyPr/>
                        <a:lstStyle/>
                        <a:p>
                          <a:r>
                            <a:rPr lang="en-CA" b="1" i="1" dirty="0">
                              <a:solidFill>
                                <a:srgbClr val="00B050"/>
                              </a:solidFill>
                            </a:rPr>
                            <a:t>True</a:t>
                          </a:r>
                        </a:p>
                      </a:txBody>
                      <a:tcPr/>
                    </a:tc>
                    <a:tc>
                      <a:txBody>
                        <a:bodyPr/>
                        <a:lstStyle/>
                        <a:p>
                          <a:endParaRPr lang="en-CA" i="1" dirty="0">
                            <a:solidFill>
                              <a:srgbClr val="FF000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b="1" i="1" dirty="0">
                              <a:solidFill>
                                <a:srgbClr val="00B050"/>
                              </a:solidFill>
                            </a:rPr>
                            <a:t>True</a:t>
                          </a:r>
                        </a:p>
                      </a:txBody>
                      <a:tcPr/>
                    </a:tc>
                    <a:tc>
                      <a:txBody>
                        <a:bodyPr/>
                        <a:lstStyle/>
                        <a:p>
                          <a:r>
                            <a:rPr lang="en-CA" b="1" i="1" dirty="0">
                              <a:solidFill>
                                <a:srgbClr val="C00000"/>
                              </a:solidFill>
                            </a:rPr>
                            <a:t>False</a:t>
                          </a: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tc>
                      <a:txBody>
                        <a:bodyPr/>
                        <a:lstStyle/>
                        <a:p>
                          <a:endParaRPr lang="en-CA"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b="1" i="1" dirty="0">
                              <a:solidFill>
                                <a:srgbClr val="C00000"/>
                              </a:solidFill>
                            </a:rPr>
                            <a:t>False</a:t>
                          </a:r>
                        </a:p>
                      </a:txBody>
                      <a:tcPr/>
                    </a:tc>
                    <a:tc>
                      <a:txBody>
                        <a:bodyPr/>
                        <a:lstStyle/>
                        <a:p>
                          <a:r>
                            <a:rPr lang="en-CA" b="1" i="1" dirty="0">
                              <a:solidFill>
                                <a:srgbClr val="00B050"/>
                              </a:solidFill>
                            </a:rPr>
                            <a:t>True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b="1" i="1" dirty="0">
                              <a:solidFill>
                                <a:srgbClr val="C00000"/>
                              </a:solidFill>
                            </a:rPr>
                            <a:t>False </a:t>
                          </a:r>
                        </a:p>
                      </a:txBody>
                      <a:tcPr/>
                    </a:tc>
                    <a:tc>
                      <a:txBody>
                        <a:bodyPr/>
                        <a:lstStyle/>
                        <a:p>
                          <a:r>
                            <a:rPr lang="en-CA" b="1" i="1" dirty="0">
                              <a:solidFill>
                                <a:srgbClr val="C00000"/>
                              </a:solidFill>
                            </a:rPr>
                            <a:t>False</a:t>
                          </a: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tc>
                      <a:txBody>
                        <a:bodyPr/>
                        <a:lstStyle/>
                        <a:p>
                          <a:endParaRPr lang="en-CA" i="1" dirty="0">
                            <a:solidFill>
                              <a:srgbClr val="00B050"/>
                            </a:solidFill>
                          </a:endParaRPr>
                        </a:p>
                      </a:txBody>
                      <a:tcPr/>
                    </a:tc>
                    <a:extLst>
                      <a:ext uri="{0D108BD9-81ED-4DB2-BD59-A6C34878D82A}">
                        <a16:rowId xmlns:a16="http://schemas.microsoft.com/office/drawing/2014/main" val="10004"/>
                      </a:ext>
                    </a:extLst>
                  </a:tr>
                </a:tbl>
              </a:graphicData>
            </a:graphic>
          </p:graphicFrame>
        </mc:Fallback>
      </mc:AlternateContent>
      <p:pic>
        <p:nvPicPr>
          <p:cNvPr id="14" name="Picture 2" descr="Tree, Forest, Trunk, Nature, Leaves, Branches, Organic">
            <a:extLst>
              <a:ext uri="{FF2B5EF4-FFF2-40B4-BE49-F238E27FC236}">
                <a16:creationId xmlns:a16="http://schemas.microsoft.com/office/drawing/2014/main" id="{18101E62-42F6-48EC-8ECC-A5C6B693F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37" y="116216"/>
            <a:ext cx="490264" cy="53001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BF4A0B43-1CB1-4783-A2E2-51CF8045EC91}"/>
              </a:ext>
            </a:extLst>
          </p:cNvPr>
          <p:cNvSpPr txBox="1">
            <a:spLocks/>
          </p:cNvSpPr>
          <p:nvPr/>
        </p:nvSpPr>
        <p:spPr>
          <a:xfrm>
            <a:off x="609600" y="1600201"/>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defRPr/>
            </a:pPr>
            <a:endParaRPr lang="en-CA" sz="2400" i="1" dirty="0">
              <a:latin typeface="Cambria Math"/>
            </a:endParaRPr>
          </a:p>
          <a:p>
            <a:pPr marL="457200" lvl="1" indent="0">
              <a:buFont typeface="Arial" pitchFamily="34" charset="0"/>
              <a:buNone/>
              <a:defRPr/>
            </a:pPr>
            <a:endParaRPr lang="en-US" sz="3000" i="1" dirty="0">
              <a:latin typeface="Cambria Math" panose="02040503050406030204" pitchFamily="18" charset="0"/>
            </a:endParaRPr>
          </a:p>
          <a:p>
            <a:endParaRPr lang="en-US" dirty="0"/>
          </a:p>
        </p:txBody>
      </p:sp>
    </p:spTree>
    <p:extLst>
      <p:ext uri="{BB962C8B-B14F-4D97-AF65-F5344CB8AC3E}">
        <p14:creationId xmlns:p14="http://schemas.microsoft.com/office/powerpoint/2010/main" val="332280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8DC8-28BD-42D9-BDBF-3F5E765635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05991C-3440-4323-993F-18C2EB2C65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074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Long 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2"/>
                <a:stretch>
                  <a:fillRect l="-500" t="-927"/>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2413192840"/>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400" dirty="0"/>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endParaRPr lang="en-CA" sz="1600" i="1" dirty="0">
                        <a:solidFill>
                          <a:srgbClr val="00B050"/>
                        </a:solidFill>
                      </a:endParaRPr>
                    </a:p>
                  </a:txBody>
                  <a:tcPr/>
                </a:tc>
                <a:tc>
                  <a:txBody>
                    <a:bodyPr/>
                    <a:lstStyle/>
                    <a:p>
                      <a:endParaRPr lang="en-CA" sz="1600" i="1" dirty="0">
                        <a:solidFill>
                          <a:srgbClr val="00B05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endParaRPr lang="en-CA" sz="1600" i="1" dirty="0">
                        <a:solidFill>
                          <a:srgbClr val="00B050"/>
                        </a:solidFill>
                      </a:endParaRPr>
                    </a:p>
                  </a:txBody>
                  <a:tcPr/>
                </a:tc>
                <a:tc>
                  <a:txBody>
                    <a:bodyPr/>
                    <a:lstStyle/>
                    <a:p>
                      <a:endParaRPr lang="en-CA" sz="1600" i="1" dirty="0">
                        <a:solidFill>
                          <a:srgbClr val="00B05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endParaRPr lang="en-CA" sz="1600" i="1" dirty="0">
                        <a:solidFill>
                          <a:srgbClr val="00B050"/>
                        </a:solidFill>
                      </a:endParaRP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endParaRPr lang="en-CA" sz="1600" i="1" dirty="0">
                        <a:solidFill>
                          <a:srgbClr val="00B050"/>
                        </a:solidFill>
                      </a:endParaRP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4"/>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5"/>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6"/>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7"/>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8"/>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9"/>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0"/>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 name="Cloud 29">
            <a:extLst>
              <a:ext uri="{FF2B5EF4-FFF2-40B4-BE49-F238E27FC236}">
                <a16:creationId xmlns:a16="http://schemas.microsoft.com/office/drawing/2014/main" id="{9ABE6C78-66AA-4EDE-B05B-1D02EF71AA49}"/>
              </a:ext>
            </a:extLst>
          </p:cNvPr>
          <p:cNvSpPr/>
          <p:nvPr/>
        </p:nvSpPr>
        <p:spPr>
          <a:xfrm>
            <a:off x="9561894" y="1762749"/>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Cloud 31">
            <a:extLst>
              <a:ext uri="{FF2B5EF4-FFF2-40B4-BE49-F238E27FC236}">
                <a16:creationId xmlns:a16="http://schemas.microsoft.com/office/drawing/2014/main" id="{880074A8-CA26-4347-BD51-602A7DF4C073}"/>
              </a:ext>
            </a:extLst>
          </p:cNvPr>
          <p:cNvSpPr/>
          <p:nvPr/>
        </p:nvSpPr>
        <p:spPr>
          <a:xfrm>
            <a:off x="9900644" y="2139249"/>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Cloud 32">
            <a:extLst>
              <a:ext uri="{FF2B5EF4-FFF2-40B4-BE49-F238E27FC236}">
                <a16:creationId xmlns:a16="http://schemas.microsoft.com/office/drawing/2014/main" id="{DC949F82-02C7-435E-84DE-B9C2A0683675}"/>
              </a:ext>
            </a:extLst>
          </p:cNvPr>
          <p:cNvSpPr/>
          <p:nvPr/>
        </p:nvSpPr>
        <p:spPr>
          <a:xfrm>
            <a:off x="10238378" y="1728229"/>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loud 33">
            <a:extLst>
              <a:ext uri="{FF2B5EF4-FFF2-40B4-BE49-F238E27FC236}">
                <a16:creationId xmlns:a16="http://schemas.microsoft.com/office/drawing/2014/main" id="{11E08B93-87ED-473C-A7BB-665BB9861D72}"/>
              </a:ext>
            </a:extLst>
          </p:cNvPr>
          <p:cNvSpPr/>
          <p:nvPr/>
        </p:nvSpPr>
        <p:spPr>
          <a:xfrm>
            <a:off x="10926239" y="1804807"/>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Cloud 34">
            <a:extLst>
              <a:ext uri="{FF2B5EF4-FFF2-40B4-BE49-F238E27FC236}">
                <a16:creationId xmlns:a16="http://schemas.microsoft.com/office/drawing/2014/main" id="{66828CCC-7923-480E-9C31-77C937809D3F}"/>
              </a:ext>
            </a:extLst>
          </p:cNvPr>
          <p:cNvSpPr/>
          <p:nvPr/>
        </p:nvSpPr>
        <p:spPr>
          <a:xfrm>
            <a:off x="11367617" y="1784704"/>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6728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3"/>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159180938"/>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00B05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endParaRPr lang="en-CA" sz="1600" i="1" dirty="0">
                            <a:solidFill>
                              <a:srgbClr val="00B05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159180938"/>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4"/>
                          <a:stretch>
                            <a:fillRect l="-337226" t="-3636" r="-963504" b="-1060000"/>
                          </a:stretch>
                        </a:blipFill>
                      </a:tcPr>
                    </a:tc>
                    <a:tc>
                      <a:txBody>
                        <a:bodyPr/>
                        <a:lstStyle/>
                        <a:p>
                          <a:pPr/>
                          <a:endParaRPr lang="en-CA" sz="1600" dirty="0"/>
                        </a:p>
                      </a:txBody>
                      <a:tcPr/>
                    </a:tc>
                    <a:tc>
                      <a:txBody>
                        <a:bodyPr/>
                        <a:lstStyle/>
                        <a:p>
                          <a:pPr/>
                          <a:endParaRPr lang="en-CA" sz="1600" dirty="0"/>
                        </a:p>
                      </a:txBody>
                      <a:tcPr/>
                    </a:tc>
                    <a:tc>
                      <a:txBody>
                        <a:bodyPr/>
                        <a:lstStyle/>
                        <a:p>
                          <a:pPr/>
                          <a:endParaRPr lang="en-CA" sz="1600" dirty="0"/>
                        </a:p>
                      </a:txBody>
                      <a:tcPr/>
                    </a:tc>
                    <a:tc>
                      <a:txBody>
                        <a:bodyPr/>
                        <a:lstStyle/>
                        <a:p>
                          <a:pPr/>
                          <a:endParaRPr lang="en-CA" sz="1600" dirty="0"/>
                        </a:p>
                      </a:txBody>
                      <a:tcPr/>
                    </a:tc>
                    <a:tc>
                      <a:txBody>
                        <a:bodyPr/>
                        <a:lstStyle/>
                        <a:p>
                          <a:pPr/>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00B05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endParaRPr lang="en-CA" sz="1600" i="1" dirty="0">
                            <a:solidFill>
                              <a:srgbClr val="00B05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FF0000"/>
                            </a:solidFill>
                          </a:endParaRP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endParaRPr lang="en-CA" sz="1600" i="1" dirty="0">
                            <a:solidFill>
                              <a:srgbClr val="FF0000"/>
                            </a:solidFill>
                          </a:endParaRP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5"/>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6"/>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7"/>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8"/>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9"/>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10"/>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1"/>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 name="Cloud 29">
            <a:extLst>
              <a:ext uri="{FF2B5EF4-FFF2-40B4-BE49-F238E27FC236}">
                <a16:creationId xmlns:a16="http://schemas.microsoft.com/office/drawing/2014/main" id="{46BE22A0-9602-40F7-9300-9DF46143AF30}"/>
              </a:ext>
            </a:extLst>
          </p:cNvPr>
          <p:cNvSpPr/>
          <p:nvPr/>
        </p:nvSpPr>
        <p:spPr>
          <a:xfrm>
            <a:off x="9561894" y="1762749"/>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Cloud 31">
            <a:extLst>
              <a:ext uri="{FF2B5EF4-FFF2-40B4-BE49-F238E27FC236}">
                <a16:creationId xmlns:a16="http://schemas.microsoft.com/office/drawing/2014/main" id="{DEFB5781-BCA8-401F-B084-2D77820E0E32}"/>
              </a:ext>
            </a:extLst>
          </p:cNvPr>
          <p:cNvSpPr/>
          <p:nvPr/>
        </p:nvSpPr>
        <p:spPr>
          <a:xfrm>
            <a:off x="9900644" y="1784704"/>
            <a:ext cx="407701" cy="821313"/>
          </a:xfrm>
          <a:prstGeom prst="clou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Cloud 32">
            <a:extLst>
              <a:ext uri="{FF2B5EF4-FFF2-40B4-BE49-F238E27FC236}">
                <a16:creationId xmlns:a16="http://schemas.microsoft.com/office/drawing/2014/main" id="{86C05B3A-76CF-431E-8F7D-88AFF74B7EA7}"/>
              </a:ext>
            </a:extLst>
          </p:cNvPr>
          <p:cNvSpPr/>
          <p:nvPr/>
        </p:nvSpPr>
        <p:spPr>
          <a:xfrm>
            <a:off x="10238378" y="1728229"/>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loud 33">
            <a:extLst>
              <a:ext uri="{FF2B5EF4-FFF2-40B4-BE49-F238E27FC236}">
                <a16:creationId xmlns:a16="http://schemas.microsoft.com/office/drawing/2014/main" id="{6341D948-0C95-4A76-93EA-0E3062C9561C}"/>
              </a:ext>
            </a:extLst>
          </p:cNvPr>
          <p:cNvSpPr/>
          <p:nvPr/>
        </p:nvSpPr>
        <p:spPr>
          <a:xfrm>
            <a:off x="10926239" y="1804807"/>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Cloud 34">
            <a:extLst>
              <a:ext uri="{FF2B5EF4-FFF2-40B4-BE49-F238E27FC236}">
                <a16:creationId xmlns:a16="http://schemas.microsoft.com/office/drawing/2014/main" id="{64959C55-FE7B-40A3-BC42-DBECFFC7D741}"/>
              </a:ext>
            </a:extLst>
          </p:cNvPr>
          <p:cNvSpPr/>
          <p:nvPr/>
        </p:nvSpPr>
        <p:spPr>
          <a:xfrm>
            <a:off x="11367617" y="1784704"/>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1">
            <a:extLst>
              <a:ext uri="{FF2B5EF4-FFF2-40B4-BE49-F238E27FC236}">
                <a16:creationId xmlns:a16="http://schemas.microsoft.com/office/drawing/2014/main" id="{E2E15552-E2E6-4D6E-A13E-925203C4D3FC}"/>
              </a:ext>
            </a:extLst>
          </p:cNvPr>
          <p:cNvSpPr/>
          <p:nvPr/>
        </p:nvSpPr>
        <p:spPr>
          <a:xfrm>
            <a:off x="3143672" y="2934589"/>
            <a:ext cx="864096" cy="3848919"/>
          </a:xfrm>
          <a:prstGeom prst="round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447C3B-6033-42C8-A061-D07DA33DBBCD}"/>
              </a:ext>
            </a:extLst>
          </p:cNvPr>
          <p:cNvSpPr/>
          <p:nvPr/>
        </p:nvSpPr>
        <p:spPr>
          <a:xfrm>
            <a:off x="1271464" y="2939059"/>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64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2"/>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914469373"/>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pPr/>
                          <a14:m>
                            <m:oMathPara xmlns:m="http://schemas.openxmlformats.org/officeDocument/2006/math">
                              <m:oMathParaPr>
                                <m:jc m:val="centerGroup"/>
                              </m:oMathParaPr>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𝑩</m:t>
                                </m:r>
                              </m:oMath>
                            </m:oMathPara>
                          </a14:m>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914469373"/>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3"/>
                          <a:stretch>
                            <a:fillRect l="-337226" t="-3636" r="-963504" b="-1060000"/>
                          </a:stretch>
                        </a:blipFill>
                      </a:tcPr>
                    </a:tc>
                    <a:tc>
                      <a:txBody>
                        <a:bodyPr/>
                        <a:lstStyle/>
                        <a:p>
                          <a:endParaRPr lang="en-US"/>
                        </a:p>
                      </a:txBody>
                      <a:tcPr>
                        <a:blipFill>
                          <a:blip r:embed="rId3"/>
                          <a:stretch>
                            <a:fillRect l="-325543" t="-3636" r="-617391" b="-1060000"/>
                          </a:stretch>
                        </a:blipFill>
                      </a:tcPr>
                    </a:tc>
                    <a:tc>
                      <a:txBody>
                        <a:bodyPr/>
                        <a:lstStyle/>
                        <a:p>
                          <a:pPr/>
                          <a:endParaRPr lang="en-CA" sz="1600" dirty="0"/>
                        </a:p>
                      </a:txBody>
                      <a:tcPr/>
                    </a:tc>
                    <a:tc>
                      <a:txBody>
                        <a:bodyPr/>
                        <a:lstStyle/>
                        <a:p>
                          <a:pPr/>
                          <a:endParaRPr lang="en-CA" sz="1600" dirty="0"/>
                        </a:p>
                      </a:txBody>
                      <a:tcPr/>
                    </a:tc>
                    <a:tc>
                      <a:txBody>
                        <a:bodyPr/>
                        <a:lstStyle/>
                        <a:p>
                          <a:pPr/>
                          <a:endParaRPr lang="en-CA" sz="1600" dirty="0"/>
                        </a:p>
                      </a:txBody>
                      <a:tcPr/>
                    </a:tc>
                    <a:tc>
                      <a:txBody>
                        <a:bodyPr/>
                        <a:lstStyle/>
                        <a:p>
                          <a:pPr/>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4"/>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5"/>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6"/>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7"/>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8"/>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9"/>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0"/>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2" name="Cloud 31">
            <a:extLst>
              <a:ext uri="{FF2B5EF4-FFF2-40B4-BE49-F238E27FC236}">
                <a16:creationId xmlns:a16="http://schemas.microsoft.com/office/drawing/2014/main" id="{55544E56-3556-47EC-A6FF-82545FB77272}"/>
              </a:ext>
            </a:extLst>
          </p:cNvPr>
          <p:cNvSpPr/>
          <p:nvPr/>
        </p:nvSpPr>
        <p:spPr>
          <a:xfrm>
            <a:off x="10238378" y="1728229"/>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Cloud 32">
            <a:extLst>
              <a:ext uri="{FF2B5EF4-FFF2-40B4-BE49-F238E27FC236}">
                <a16:creationId xmlns:a16="http://schemas.microsoft.com/office/drawing/2014/main" id="{EA8D2B76-17EC-4BEE-B28E-DC535D7E3792}"/>
              </a:ext>
            </a:extLst>
          </p:cNvPr>
          <p:cNvSpPr/>
          <p:nvPr/>
        </p:nvSpPr>
        <p:spPr>
          <a:xfrm>
            <a:off x="10926239" y="1804807"/>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loud 33">
            <a:extLst>
              <a:ext uri="{FF2B5EF4-FFF2-40B4-BE49-F238E27FC236}">
                <a16:creationId xmlns:a16="http://schemas.microsoft.com/office/drawing/2014/main" id="{627228DD-E286-4F71-8898-BC8D2173FB29}"/>
              </a:ext>
            </a:extLst>
          </p:cNvPr>
          <p:cNvSpPr/>
          <p:nvPr/>
        </p:nvSpPr>
        <p:spPr>
          <a:xfrm>
            <a:off x="11367617" y="1784704"/>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Cloud 34">
            <a:extLst>
              <a:ext uri="{FF2B5EF4-FFF2-40B4-BE49-F238E27FC236}">
                <a16:creationId xmlns:a16="http://schemas.microsoft.com/office/drawing/2014/main" id="{A049AA4C-D871-4351-A138-368DBC40970E}"/>
              </a:ext>
            </a:extLst>
          </p:cNvPr>
          <p:cNvSpPr/>
          <p:nvPr/>
        </p:nvSpPr>
        <p:spPr>
          <a:xfrm rot="20342398">
            <a:off x="9468064" y="1266354"/>
            <a:ext cx="759156" cy="1316787"/>
          </a:xfrm>
          <a:prstGeom prst="clou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Rounded Corners 35">
            <a:extLst>
              <a:ext uri="{FF2B5EF4-FFF2-40B4-BE49-F238E27FC236}">
                <a16:creationId xmlns:a16="http://schemas.microsoft.com/office/drawing/2014/main" id="{7869A196-1980-4D81-861A-F5EA9B091905}"/>
              </a:ext>
            </a:extLst>
          </p:cNvPr>
          <p:cNvSpPr/>
          <p:nvPr/>
        </p:nvSpPr>
        <p:spPr>
          <a:xfrm>
            <a:off x="4031256" y="2953829"/>
            <a:ext cx="1080120" cy="3848919"/>
          </a:xfrm>
          <a:prstGeom prst="round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16A00F3-BE62-4CC8-A091-8956FC72BF6C}"/>
              </a:ext>
            </a:extLst>
          </p:cNvPr>
          <p:cNvSpPr/>
          <p:nvPr/>
        </p:nvSpPr>
        <p:spPr>
          <a:xfrm>
            <a:off x="358018" y="2953829"/>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D0135AE-75CA-40F8-A6E6-1FC0CAD464B9}"/>
              </a:ext>
            </a:extLst>
          </p:cNvPr>
          <p:cNvSpPr/>
          <p:nvPr/>
        </p:nvSpPr>
        <p:spPr>
          <a:xfrm>
            <a:off x="3139871" y="2953829"/>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425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2"/>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3373620884"/>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pPr/>
                          <a14:m>
                            <m:oMathPara xmlns:m="http://schemas.openxmlformats.org/officeDocument/2006/math">
                              <m:oMathParaPr>
                                <m:jc m:val="centerGroup"/>
                              </m:oMathParaPr>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𝑩</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3373620884"/>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3"/>
                          <a:stretch>
                            <a:fillRect l="-337226" t="-3636" r="-963504" b="-1060000"/>
                          </a:stretch>
                        </a:blipFill>
                      </a:tcPr>
                    </a:tc>
                    <a:tc>
                      <a:txBody>
                        <a:bodyPr/>
                        <a:lstStyle/>
                        <a:p>
                          <a:endParaRPr lang="en-US"/>
                        </a:p>
                      </a:txBody>
                      <a:tcPr>
                        <a:blipFill>
                          <a:blip r:embed="rId3"/>
                          <a:stretch>
                            <a:fillRect l="-325543" t="-3636" r="-617391" b="-1060000"/>
                          </a:stretch>
                        </a:blipFill>
                      </a:tcPr>
                    </a:tc>
                    <a:tc>
                      <a:txBody>
                        <a:bodyPr/>
                        <a:lstStyle/>
                        <a:p>
                          <a:endParaRPr lang="en-US"/>
                        </a:p>
                      </a:txBody>
                      <a:tcPr>
                        <a:blipFill>
                          <a:blip r:embed="rId3"/>
                          <a:stretch>
                            <a:fillRect l="-518543" t="-3636" r="-652318" b="-1060000"/>
                          </a:stretch>
                        </a:blipFill>
                      </a:tcPr>
                    </a:tc>
                    <a:tc>
                      <a:txBody>
                        <a:bodyPr/>
                        <a:lstStyle/>
                        <a:p>
                          <a:pPr/>
                          <a:endParaRPr lang="en-CA" sz="1600" dirty="0"/>
                        </a:p>
                      </a:txBody>
                      <a:tcPr/>
                    </a:tc>
                    <a:tc>
                      <a:txBody>
                        <a:bodyPr/>
                        <a:lstStyle/>
                        <a:p>
                          <a:pPr/>
                          <a:endParaRPr lang="en-CA" sz="1600" dirty="0"/>
                        </a:p>
                      </a:txBody>
                      <a:tcPr/>
                    </a:tc>
                    <a:tc>
                      <a:txBody>
                        <a:bodyPr/>
                        <a:lstStyle/>
                        <a:p>
                          <a:pPr/>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4"/>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5"/>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6"/>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7"/>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8"/>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9"/>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0"/>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 name="Cloud 29">
            <a:extLst>
              <a:ext uri="{FF2B5EF4-FFF2-40B4-BE49-F238E27FC236}">
                <a16:creationId xmlns:a16="http://schemas.microsoft.com/office/drawing/2014/main" id="{D3F18BCF-4F3C-4A41-B99B-5BB4A4D5354F}"/>
              </a:ext>
            </a:extLst>
          </p:cNvPr>
          <p:cNvSpPr/>
          <p:nvPr/>
        </p:nvSpPr>
        <p:spPr>
          <a:xfrm rot="20342398">
            <a:off x="9468064" y="1266354"/>
            <a:ext cx="759156" cy="131678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Cloud 31">
            <a:extLst>
              <a:ext uri="{FF2B5EF4-FFF2-40B4-BE49-F238E27FC236}">
                <a16:creationId xmlns:a16="http://schemas.microsoft.com/office/drawing/2014/main" id="{5BDB9988-0FA0-42DE-9599-F776B10D0A8E}"/>
              </a:ext>
            </a:extLst>
          </p:cNvPr>
          <p:cNvSpPr/>
          <p:nvPr/>
        </p:nvSpPr>
        <p:spPr>
          <a:xfrm>
            <a:off x="10147932" y="1287935"/>
            <a:ext cx="498148" cy="907062"/>
          </a:xfrm>
          <a:prstGeom prst="clou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Cloud 32">
            <a:extLst>
              <a:ext uri="{FF2B5EF4-FFF2-40B4-BE49-F238E27FC236}">
                <a16:creationId xmlns:a16="http://schemas.microsoft.com/office/drawing/2014/main" id="{7A472C0C-DF2A-4B96-8A4B-D98273F0BDCF}"/>
              </a:ext>
            </a:extLst>
          </p:cNvPr>
          <p:cNvSpPr/>
          <p:nvPr/>
        </p:nvSpPr>
        <p:spPr>
          <a:xfrm>
            <a:off x="10926239" y="1804807"/>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loud 33">
            <a:extLst>
              <a:ext uri="{FF2B5EF4-FFF2-40B4-BE49-F238E27FC236}">
                <a16:creationId xmlns:a16="http://schemas.microsoft.com/office/drawing/2014/main" id="{EAA42F5C-97C1-402D-A040-93020539AB9C}"/>
              </a:ext>
            </a:extLst>
          </p:cNvPr>
          <p:cNvSpPr/>
          <p:nvPr/>
        </p:nvSpPr>
        <p:spPr>
          <a:xfrm>
            <a:off x="11367617" y="1784704"/>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Rounded Corners 34">
            <a:extLst>
              <a:ext uri="{FF2B5EF4-FFF2-40B4-BE49-F238E27FC236}">
                <a16:creationId xmlns:a16="http://schemas.microsoft.com/office/drawing/2014/main" id="{995AB0B6-03BF-4CF9-A42B-540705FEC899}"/>
              </a:ext>
            </a:extLst>
          </p:cNvPr>
          <p:cNvSpPr/>
          <p:nvPr/>
        </p:nvSpPr>
        <p:spPr>
          <a:xfrm>
            <a:off x="5181486" y="2953828"/>
            <a:ext cx="864096" cy="3848919"/>
          </a:xfrm>
          <a:prstGeom prst="round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0C7D1888-F046-4852-9903-C4AF09C399D8}"/>
              </a:ext>
            </a:extLst>
          </p:cNvPr>
          <p:cNvSpPr/>
          <p:nvPr/>
        </p:nvSpPr>
        <p:spPr>
          <a:xfrm>
            <a:off x="2207568" y="2944664"/>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35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2"/>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901416659"/>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pPr/>
                          <a14:m>
                            <m:oMathPara xmlns:m="http://schemas.openxmlformats.org/officeDocument/2006/math">
                              <m:oMathParaPr>
                                <m:jc m:val="centerGroup"/>
                              </m:oMathParaPr>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𝑩</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𝑩</m:t>
                                    </m:r>
                                  </m:e>
                                </m:d>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400" dirty="0"/>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901416659"/>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3"/>
                          <a:stretch>
                            <a:fillRect l="-337226" t="-3636" r="-963504" b="-1060000"/>
                          </a:stretch>
                        </a:blipFill>
                      </a:tcPr>
                    </a:tc>
                    <a:tc>
                      <a:txBody>
                        <a:bodyPr/>
                        <a:lstStyle/>
                        <a:p>
                          <a:endParaRPr lang="en-US"/>
                        </a:p>
                      </a:txBody>
                      <a:tcPr>
                        <a:blipFill>
                          <a:blip r:embed="rId3"/>
                          <a:stretch>
                            <a:fillRect l="-325543" t="-3636" r="-617391" b="-1060000"/>
                          </a:stretch>
                        </a:blipFill>
                      </a:tcPr>
                    </a:tc>
                    <a:tc>
                      <a:txBody>
                        <a:bodyPr/>
                        <a:lstStyle/>
                        <a:p>
                          <a:endParaRPr lang="en-US"/>
                        </a:p>
                      </a:txBody>
                      <a:tcPr>
                        <a:blipFill>
                          <a:blip r:embed="rId3"/>
                          <a:stretch>
                            <a:fillRect l="-518543" t="-3636" r="-652318" b="-1060000"/>
                          </a:stretch>
                        </a:blipFill>
                      </a:tcPr>
                    </a:tc>
                    <a:tc>
                      <a:txBody>
                        <a:bodyPr/>
                        <a:lstStyle/>
                        <a:p>
                          <a:endParaRPr lang="en-US"/>
                        </a:p>
                      </a:txBody>
                      <a:tcPr>
                        <a:blipFill>
                          <a:blip r:embed="rId3"/>
                          <a:stretch>
                            <a:fillRect l="-359231" t="-3636" r="-278846" b="-1060000"/>
                          </a:stretch>
                        </a:blipFill>
                      </a:tcPr>
                    </a:tc>
                    <a:tc>
                      <a:txBody>
                        <a:bodyPr/>
                        <a:lstStyle/>
                        <a:p>
                          <a:pPr/>
                          <a:endParaRPr lang="en-CA" sz="1600" dirty="0"/>
                        </a:p>
                      </a:txBody>
                      <a:tcPr/>
                    </a:tc>
                    <a:tc>
                      <a:txBody>
                        <a:bodyPr/>
                        <a:lstStyle/>
                        <a:p>
                          <a:pPr/>
                          <a:endParaRPr lang="en-CA" sz="1600" dirty="0"/>
                        </a:p>
                      </a:txBody>
                      <a:tcPr/>
                    </a:tc>
                    <a:tc>
                      <a:txBody>
                        <a:bodyPr/>
                        <a:lstStyle/>
                        <a:p>
                          <a:endParaRPr lang="en-CA" sz="1400" dirty="0"/>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4"/>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5"/>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6"/>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7"/>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8"/>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9"/>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0"/>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 name="Cloud 29">
            <a:extLst>
              <a:ext uri="{FF2B5EF4-FFF2-40B4-BE49-F238E27FC236}">
                <a16:creationId xmlns:a16="http://schemas.microsoft.com/office/drawing/2014/main" id="{9F90194A-FBBB-48C8-BC81-924DDF5ACE6F}"/>
              </a:ext>
            </a:extLst>
          </p:cNvPr>
          <p:cNvSpPr/>
          <p:nvPr/>
        </p:nvSpPr>
        <p:spPr>
          <a:xfrm>
            <a:off x="9500814" y="721285"/>
            <a:ext cx="1145266" cy="1854170"/>
          </a:xfrm>
          <a:prstGeom prst="clou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Cloud 31">
            <a:extLst>
              <a:ext uri="{FF2B5EF4-FFF2-40B4-BE49-F238E27FC236}">
                <a16:creationId xmlns:a16="http://schemas.microsoft.com/office/drawing/2014/main" id="{F8E7CE1E-E962-40E1-90CE-506396751005}"/>
              </a:ext>
            </a:extLst>
          </p:cNvPr>
          <p:cNvSpPr/>
          <p:nvPr/>
        </p:nvSpPr>
        <p:spPr>
          <a:xfrm>
            <a:off x="10926239" y="1804807"/>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Cloud 32">
            <a:extLst>
              <a:ext uri="{FF2B5EF4-FFF2-40B4-BE49-F238E27FC236}">
                <a16:creationId xmlns:a16="http://schemas.microsoft.com/office/drawing/2014/main" id="{7FB64685-02C0-4CF9-AAD8-5058504300E1}"/>
              </a:ext>
            </a:extLst>
          </p:cNvPr>
          <p:cNvSpPr/>
          <p:nvPr/>
        </p:nvSpPr>
        <p:spPr>
          <a:xfrm>
            <a:off x="11367617" y="1784704"/>
            <a:ext cx="407701" cy="466767"/>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Rounded Corners 33">
            <a:extLst>
              <a:ext uri="{FF2B5EF4-FFF2-40B4-BE49-F238E27FC236}">
                <a16:creationId xmlns:a16="http://schemas.microsoft.com/office/drawing/2014/main" id="{7AADB115-A12E-4C30-B67F-E275596315CB}"/>
              </a:ext>
            </a:extLst>
          </p:cNvPr>
          <p:cNvSpPr/>
          <p:nvPr/>
        </p:nvSpPr>
        <p:spPr>
          <a:xfrm>
            <a:off x="6063582" y="2934749"/>
            <a:ext cx="1472578" cy="3848919"/>
          </a:xfrm>
          <a:prstGeom prst="round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D85CF236-8380-49B7-B229-2F651A05153A}"/>
              </a:ext>
            </a:extLst>
          </p:cNvPr>
          <p:cNvSpPr/>
          <p:nvPr/>
        </p:nvSpPr>
        <p:spPr>
          <a:xfrm>
            <a:off x="4007768" y="2953829"/>
            <a:ext cx="106204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6E4D0AE-B767-4C94-AA7E-2F2ADA21B806}"/>
              </a:ext>
            </a:extLst>
          </p:cNvPr>
          <p:cNvSpPr/>
          <p:nvPr/>
        </p:nvSpPr>
        <p:spPr>
          <a:xfrm>
            <a:off x="5134650" y="2934748"/>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27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3"/>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470855134"/>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pPr/>
                          <a14:m>
                            <m:oMathPara xmlns:m="http://schemas.openxmlformats.org/officeDocument/2006/math">
                              <m:oMathParaPr>
                                <m:jc m:val="centerGroup"/>
                              </m:oMathParaPr>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𝑩</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𝑩</m:t>
                                    </m:r>
                                  </m:e>
                                </m:d>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470855134"/>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4"/>
                          <a:stretch>
                            <a:fillRect l="-337226" t="-3636" r="-963504" b="-1060000"/>
                          </a:stretch>
                        </a:blipFill>
                      </a:tcPr>
                    </a:tc>
                    <a:tc>
                      <a:txBody>
                        <a:bodyPr/>
                        <a:lstStyle/>
                        <a:p>
                          <a:endParaRPr lang="en-US"/>
                        </a:p>
                      </a:txBody>
                      <a:tcPr>
                        <a:blipFill>
                          <a:blip r:embed="rId4"/>
                          <a:stretch>
                            <a:fillRect l="-325543" t="-3636" r="-617391" b="-1060000"/>
                          </a:stretch>
                        </a:blipFill>
                      </a:tcPr>
                    </a:tc>
                    <a:tc>
                      <a:txBody>
                        <a:bodyPr/>
                        <a:lstStyle/>
                        <a:p>
                          <a:endParaRPr lang="en-US"/>
                        </a:p>
                      </a:txBody>
                      <a:tcPr>
                        <a:blipFill>
                          <a:blip r:embed="rId4"/>
                          <a:stretch>
                            <a:fillRect l="-518543" t="-3636" r="-652318" b="-1060000"/>
                          </a:stretch>
                        </a:blipFill>
                      </a:tcPr>
                    </a:tc>
                    <a:tc>
                      <a:txBody>
                        <a:bodyPr/>
                        <a:lstStyle/>
                        <a:p>
                          <a:endParaRPr lang="en-US"/>
                        </a:p>
                      </a:txBody>
                      <a:tcPr>
                        <a:blipFill>
                          <a:blip r:embed="rId4"/>
                          <a:stretch>
                            <a:fillRect l="-359231" t="-3636" r="-278846" b="-1060000"/>
                          </a:stretch>
                        </a:blipFill>
                      </a:tcPr>
                    </a:tc>
                    <a:tc>
                      <a:txBody>
                        <a:bodyPr/>
                        <a:lstStyle/>
                        <a:p>
                          <a:endParaRPr lang="en-US"/>
                        </a:p>
                      </a:txBody>
                      <a:tcPr>
                        <a:blipFill>
                          <a:blip r:embed="rId4"/>
                          <a:stretch>
                            <a:fillRect l="-918462" t="-3636" r="-457692" b="-1060000"/>
                          </a:stretch>
                        </a:blipFill>
                      </a:tcPr>
                    </a:tc>
                    <a:tc>
                      <a:txBody>
                        <a:bodyPr/>
                        <a:lstStyle/>
                        <a:p>
                          <a:pPr/>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5"/>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6"/>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7"/>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8"/>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9"/>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10"/>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1"/>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 name="Cloud 29">
            <a:extLst>
              <a:ext uri="{FF2B5EF4-FFF2-40B4-BE49-F238E27FC236}">
                <a16:creationId xmlns:a16="http://schemas.microsoft.com/office/drawing/2014/main" id="{AB59AC0C-DD07-4CBE-8B5D-210798806E5F}"/>
              </a:ext>
            </a:extLst>
          </p:cNvPr>
          <p:cNvSpPr/>
          <p:nvPr/>
        </p:nvSpPr>
        <p:spPr>
          <a:xfrm>
            <a:off x="9500814" y="721285"/>
            <a:ext cx="1145266" cy="1854170"/>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loud 33">
            <a:extLst>
              <a:ext uri="{FF2B5EF4-FFF2-40B4-BE49-F238E27FC236}">
                <a16:creationId xmlns:a16="http://schemas.microsoft.com/office/drawing/2014/main" id="{02B6CF9D-0B68-4FA2-88F6-937D7350EAC5}"/>
              </a:ext>
            </a:extLst>
          </p:cNvPr>
          <p:cNvSpPr/>
          <p:nvPr/>
        </p:nvSpPr>
        <p:spPr>
          <a:xfrm>
            <a:off x="10926239" y="1323993"/>
            <a:ext cx="787522" cy="947581"/>
          </a:xfrm>
          <a:prstGeom prst="clou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Rounded Corners 31">
            <a:extLst>
              <a:ext uri="{FF2B5EF4-FFF2-40B4-BE49-F238E27FC236}">
                <a16:creationId xmlns:a16="http://schemas.microsoft.com/office/drawing/2014/main" id="{3F5755D9-3EF3-41F1-A73F-624C1CB131C9}"/>
              </a:ext>
            </a:extLst>
          </p:cNvPr>
          <p:cNvSpPr/>
          <p:nvPr/>
        </p:nvSpPr>
        <p:spPr>
          <a:xfrm>
            <a:off x="7637002" y="2935500"/>
            <a:ext cx="763254" cy="3848919"/>
          </a:xfrm>
          <a:prstGeom prst="round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11CB5C4-D2DF-4F98-88E2-EC23139782B5}"/>
              </a:ext>
            </a:extLst>
          </p:cNvPr>
          <p:cNvSpPr/>
          <p:nvPr/>
        </p:nvSpPr>
        <p:spPr>
          <a:xfrm>
            <a:off x="368991" y="2953829"/>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4199810-EB48-454D-BD50-883F794FCCC2}"/>
              </a:ext>
            </a:extLst>
          </p:cNvPr>
          <p:cNvSpPr/>
          <p:nvPr/>
        </p:nvSpPr>
        <p:spPr>
          <a:xfrm>
            <a:off x="2182809" y="2944664"/>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507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90463D-965C-44DC-AD29-F3B23BBCB0D0}"/>
              </a:ext>
            </a:extLst>
          </p:cNvPr>
          <p:cNvSpPr>
            <a:spLocks noGrp="1"/>
          </p:cNvSpPr>
          <p:nvPr>
            <p:ph idx="1"/>
          </p:nvPr>
        </p:nvSpPr>
        <p:spPr>
          <a:xfrm>
            <a:off x="609600" y="548681"/>
            <a:ext cx="11247040" cy="5832647"/>
          </a:xfrm>
        </p:spPr>
        <p:txBody>
          <a:bodyPr>
            <a:normAutofit fontScale="85000" lnSpcReduction="20000"/>
          </a:bodyPr>
          <a:lstStyle/>
          <a:p>
            <a:r>
              <a:rPr lang="en-US" dirty="0"/>
              <a:t>You only need to come to one tutorial slot (1pm or 6pm), not both</a:t>
            </a:r>
          </a:p>
          <a:p>
            <a:pPr lvl="1"/>
            <a:r>
              <a:rPr lang="en-US" dirty="0"/>
              <a:t>Another one is a repeat. </a:t>
            </a:r>
          </a:p>
          <a:p>
            <a:pPr lvl="1"/>
            <a:endParaRPr lang="en-US" dirty="0"/>
          </a:p>
          <a:p>
            <a:r>
              <a:rPr lang="en-US" dirty="0"/>
              <a:t>Tutorial is a type of a lecture </a:t>
            </a:r>
          </a:p>
          <a:p>
            <a:pPr lvl="1"/>
            <a:r>
              <a:rPr lang="en-US" dirty="0"/>
              <a:t>Covering the material of the coming week (unit 1 today). </a:t>
            </a:r>
          </a:p>
          <a:p>
            <a:pPr lvl="1"/>
            <a:r>
              <a:rPr lang="en-US" dirty="0"/>
              <a:t>With some interactive component, but not like office hours, </a:t>
            </a:r>
          </a:p>
          <a:p>
            <a:pPr lvl="2"/>
            <a:r>
              <a:rPr lang="en-US" dirty="0"/>
              <a:t>Though you are still welcome to ask questions! </a:t>
            </a:r>
          </a:p>
          <a:p>
            <a:pPr lvl="2"/>
            <a:endParaRPr lang="en-US" dirty="0"/>
          </a:p>
          <a:p>
            <a:r>
              <a:rPr lang="en-US" dirty="0"/>
              <a:t>It would be good if you could use your real names. </a:t>
            </a:r>
          </a:p>
          <a:p>
            <a:pPr lvl="1"/>
            <a:r>
              <a:rPr lang="en-US" dirty="0"/>
              <a:t>So that later if you say “I talked to you in the tutorial and you told me…” I’d know who </a:t>
            </a:r>
            <a:r>
              <a:rPr lang="en-US"/>
              <a:t>you are. </a:t>
            </a:r>
            <a:endParaRPr lang="en-US" dirty="0"/>
          </a:p>
          <a:p>
            <a:pPr lvl="2"/>
            <a:endParaRPr lang="en-US" dirty="0"/>
          </a:p>
          <a:p>
            <a:r>
              <a:rPr lang="en-US" dirty="0"/>
              <a:t>Tutorials will be recorded, and the recordings posted.</a:t>
            </a:r>
          </a:p>
          <a:p>
            <a:pPr lvl="1"/>
            <a:r>
              <a:rPr lang="en-US" dirty="0"/>
              <a:t>The recordings  will contain all voice,  my shared screen and my video</a:t>
            </a:r>
          </a:p>
          <a:p>
            <a:pPr lvl="1"/>
            <a:r>
              <a:rPr lang="en-US" dirty="0"/>
              <a:t>Not the chat or polls. </a:t>
            </a:r>
          </a:p>
          <a:p>
            <a:pPr lvl="1"/>
            <a:r>
              <a:rPr lang="en-US" dirty="0"/>
              <a:t>If you ask questions by chat, it will not be recorded. Your voice will be.</a:t>
            </a:r>
          </a:p>
          <a:p>
            <a:endParaRPr lang="en-US" dirty="0"/>
          </a:p>
          <a:p>
            <a:endParaRPr lang="en-US" dirty="0"/>
          </a:p>
        </p:txBody>
      </p:sp>
      <p:pic>
        <p:nvPicPr>
          <p:cNvPr id="5" name="Picture 6" descr="C:\Users\kol\AppData\Local\Microsoft\Windows\INetCache\IE\7BILEGCX\segreteria1[1].gif">
            <a:extLst>
              <a:ext uri="{FF2B5EF4-FFF2-40B4-BE49-F238E27FC236}">
                <a16:creationId xmlns:a16="http://schemas.microsoft.com/office/drawing/2014/main" id="{23306CD0-1675-41A7-8349-E19E470DF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124744"/>
            <a:ext cx="2463949" cy="165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5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3"/>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2003422615"/>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pPr/>
                          <a14:m>
                            <m:oMathPara xmlns:m="http://schemas.openxmlformats.org/officeDocument/2006/math">
                              <m:oMathParaPr>
                                <m:jc m:val="centerGroup"/>
                              </m:oMathParaPr>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𝑩</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𝑩</m:t>
                                    </m:r>
                                  </m:e>
                                </m:d>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𝑪</m:t>
                                </m:r>
                                <m:r>
                                  <a:rPr lang="en-US" sz="1600" b="1" i="1" smtClean="0">
                                    <a:latin typeface="Cambria Math" panose="02040503050406030204" pitchFamily="18" charset="0"/>
                                  </a:rPr>
                                  <m:t>)</m:t>
                                </m:r>
                              </m:oMath>
                            </m:oMathPara>
                          </a14:m>
                          <a:endParaRPr lang="en-CA" sz="1600" dirty="0"/>
                        </a:p>
                      </a:txBody>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2003422615"/>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4"/>
                          <a:stretch>
                            <a:fillRect l="-337226" t="-3636" r="-963504" b="-1060000"/>
                          </a:stretch>
                        </a:blipFill>
                      </a:tcPr>
                    </a:tc>
                    <a:tc>
                      <a:txBody>
                        <a:bodyPr/>
                        <a:lstStyle/>
                        <a:p>
                          <a:endParaRPr lang="en-US"/>
                        </a:p>
                      </a:txBody>
                      <a:tcPr>
                        <a:blipFill>
                          <a:blip r:embed="rId4"/>
                          <a:stretch>
                            <a:fillRect l="-325543" t="-3636" r="-617391" b="-1060000"/>
                          </a:stretch>
                        </a:blipFill>
                      </a:tcPr>
                    </a:tc>
                    <a:tc>
                      <a:txBody>
                        <a:bodyPr/>
                        <a:lstStyle/>
                        <a:p>
                          <a:endParaRPr lang="en-US"/>
                        </a:p>
                      </a:txBody>
                      <a:tcPr>
                        <a:blipFill>
                          <a:blip r:embed="rId4"/>
                          <a:stretch>
                            <a:fillRect l="-518543" t="-3636" r="-652318" b="-1060000"/>
                          </a:stretch>
                        </a:blipFill>
                      </a:tcPr>
                    </a:tc>
                    <a:tc>
                      <a:txBody>
                        <a:bodyPr/>
                        <a:lstStyle/>
                        <a:p>
                          <a:endParaRPr lang="en-US"/>
                        </a:p>
                      </a:txBody>
                      <a:tcPr>
                        <a:blipFill>
                          <a:blip r:embed="rId4"/>
                          <a:stretch>
                            <a:fillRect l="-359231" t="-3636" r="-278846" b="-1060000"/>
                          </a:stretch>
                        </a:blipFill>
                      </a:tcPr>
                    </a:tc>
                    <a:tc>
                      <a:txBody>
                        <a:bodyPr/>
                        <a:lstStyle/>
                        <a:p>
                          <a:endParaRPr lang="en-US"/>
                        </a:p>
                      </a:txBody>
                      <a:tcPr>
                        <a:blipFill>
                          <a:blip r:embed="rId4"/>
                          <a:stretch>
                            <a:fillRect l="-918462" t="-3636" r="-457692" b="-1060000"/>
                          </a:stretch>
                        </a:blipFill>
                      </a:tcPr>
                    </a:tc>
                    <a:tc>
                      <a:txBody>
                        <a:bodyPr/>
                        <a:lstStyle/>
                        <a:p>
                          <a:endParaRPr lang="en-US"/>
                        </a:p>
                      </a:txBody>
                      <a:tcPr>
                        <a:blipFill>
                          <a:blip r:embed="rId4"/>
                          <a:stretch>
                            <a:fillRect l="-700529" t="-3636" r="-214815" b="-1060000"/>
                          </a:stretch>
                        </a:blipFill>
                      </a:tcPr>
                    </a:tc>
                    <a:tc>
                      <a:txBody>
                        <a:bodyPr/>
                        <a:lstStyle/>
                        <a:p>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FF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600" i="1" dirty="0">
                            <a:solidFill>
                              <a:srgbClr val="00B050"/>
                            </a:solidFill>
                          </a:endParaRP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5"/>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6"/>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7"/>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8"/>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9"/>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10"/>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1"/>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 name="Cloud 29">
            <a:extLst>
              <a:ext uri="{FF2B5EF4-FFF2-40B4-BE49-F238E27FC236}">
                <a16:creationId xmlns:a16="http://schemas.microsoft.com/office/drawing/2014/main" id="{C004925B-4B41-4CDF-84BC-A42B19E1FC76}"/>
              </a:ext>
            </a:extLst>
          </p:cNvPr>
          <p:cNvSpPr/>
          <p:nvPr/>
        </p:nvSpPr>
        <p:spPr>
          <a:xfrm>
            <a:off x="9500814" y="721285"/>
            <a:ext cx="1145266" cy="1854170"/>
          </a:xfrm>
          <a:prstGeom prst="cloud">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Cloud 32">
            <a:extLst>
              <a:ext uri="{FF2B5EF4-FFF2-40B4-BE49-F238E27FC236}">
                <a16:creationId xmlns:a16="http://schemas.microsoft.com/office/drawing/2014/main" id="{00A29191-BB05-4373-8C77-9D4B19FCA65B}"/>
              </a:ext>
            </a:extLst>
          </p:cNvPr>
          <p:cNvSpPr/>
          <p:nvPr/>
        </p:nvSpPr>
        <p:spPr>
          <a:xfrm>
            <a:off x="10926239" y="798358"/>
            <a:ext cx="787522" cy="1622529"/>
          </a:xfrm>
          <a:prstGeom prst="clou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Rounded Corners 31">
            <a:extLst>
              <a:ext uri="{FF2B5EF4-FFF2-40B4-BE49-F238E27FC236}">
                <a16:creationId xmlns:a16="http://schemas.microsoft.com/office/drawing/2014/main" id="{42F68348-C3DA-4112-A78B-5527821FD7C3}"/>
              </a:ext>
            </a:extLst>
          </p:cNvPr>
          <p:cNvSpPr/>
          <p:nvPr/>
        </p:nvSpPr>
        <p:spPr>
          <a:xfrm>
            <a:off x="8449870" y="2970664"/>
            <a:ext cx="1080120" cy="3848919"/>
          </a:xfrm>
          <a:prstGeom prst="roundRect">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B76ADBF-644C-4A7F-BD1D-31FD1619FF19}"/>
              </a:ext>
            </a:extLst>
          </p:cNvPr>
          <p:cNvSpPr/>
          <p:nvPr/>
        </p:nvSpPr>
        <p:spPr>
          <a:xfrm>
            <a:off x="7554847" y="2953829"/>
            <a:ext cx="864096"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43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2"/>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1167681947"/>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pPr/>
                          <a14:m>
                            <m:oMathPara xmlns:m="http://schemas.openxmlformats.org/officeDocument/2006/math">
                              <m:oMathParaPr>
                                <m:jc m:val="centerGroup"/>
                              </m:oMathParaPr>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𝑩</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𝑩</m:t>
                                    </m:r>
                                  </m:e>
                                </m:d>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𝑪</m:t>
                                </m:r>
                                <m:r>
                                  <a:rPr lang="en-US" sz="1600" b="1" i="1" smtClean="0">
                                    <a:latin typeface="Cambria Math" panose="02040503050406030204" pitchFamily="18" charset="0"/>
                                  </a:rPr>
                                  <m:t>)</m:t>
                                </m:r>
                              </m:oMath>
                            </m:oMathPara>
                          </a14:m>
                          <a:endParaRPr lang="en-CA" sz="1600" dirty="0"/>
                        </a:p>
                      </a:txBody>
                      <a:tcPr/>
                    </a:tc>
                    <a:tc>
                      <a:txBody>
                        <a:bodyPr/>
                        <a:lstStyle/>
                        <a:p>
                          <a14:m>
                            <m:oMath xmlns:m="http://schemas.openxmlformats.org/officeDocument/2006/math">
                              <m:r>
                                <a:rPr lang="en-US" sz="1400" b="1" i="1" smtClean="0">
                                  <a:latin typeface="Cambria Math" panose="02040503050406030204" pitchFamily="18" charset="0"/>
                                </a:rPr>
                                <m:t>(</m:t>
                              </m:r>
                              <m:r>
                                <a:rPr lang="en-CA" sz="1400" i="1" smtClean="0">
                                  <a:latin typeface="Cambria Math"/>
                                </a:rPr>
                                <m:t>𝐴</m:t>
                              </m:r>
                              <m:r>
                                <a:rPr lang="en-CA" sz="1400" i="1" smtClean="0">
                                  <a:latin typeface="Cambria Math"/>
                                </a:rPr>
                                <m:t>∧ ¬ </m:t>
                              </m:r>
                              <m:r>
                                <a:rPr lang="en-CA" sz="1400" i="1" smtClean="0">
                                  <a:latin typeface="Cambria Math"/>
                                </a:rPr>
                                <m:t>𝐵</m:t>
                              </m:r>
                              <m:r>
                                <a:rPr lang="en-CA" sz="1400" i="1" smtClean="0">
                                  <a:latin typeface="Cambria Math"/>
                                </a:rPr>
                                <m:t>∨¬</m:t>
                              </m:r>
                              <m:r>
                                <a:rPr lang="en-CA" sz="1400" i="1" smtClean="0">
                                  <a:latin typeface="Cambria Math"/>
                                </a:rPr>
                                <m:t>𝐶</m:t>
                              </m:r>
                              <m:r>
                                <a:rPr lang="en-US" sz="1400" b="1" i="1" smtClean="0">
                                  <a:latin typeface="Cambria Math" panose="02040503050406030204" pitchFamily="18" charset="0"/>
                                </a:rPr>
                                <m:t>)</m:t>
                              </m:r>
                              <m:r>
                                <a:rPr lang="en-CA" sz="1400" i="1" smtClean="0">
                                  <a:latin typeface="Cambria Math"/>
                                </a:rPr>
                                <m:t>→¬(</m:t>
                              </m:r>
                              <m:r>
                                <a:rPr lang="en-CA" sz="1400" i="1" smtClean="0">
                                  <a:latin typeface="Cambria Math"/>
                                </a:rPr>
                                <m:t>𝐴</m:t>
                              </m:r>
                              <m:r>
                                <a:rPr lang="en-US" sz="1400" i="1">
                                  <a:latin typeface="Cambria Math" panose="02040503050406030204" pitchFamily="18" charset="0"/>
                                </a:rPr>
                                <m:t>∨</m:t>
                              </m:r>
                              <m:r>
                                <a:rPr lang="en-US" sz="1400" i="1">
                                  <a:latin typeface="Cambria Math" panose="02040503050406030204" pitchFamily="18" charset="0"/>
                                </a:rPr>
                                <m:t>𝐶</m:t>
                              </m:r>
                              <m:r>
                                <a:rPr lang="en-US" sz="1400" i="1">
                                  <a:latin typeface="Cambria Math" panose="02040503050406030204" pitchFamily="18" charset="0"/>
                                </a:rPr>
                                <m:t>)</m:t>
                              </m:r>
                            </m:oMath>
                          </a14:m>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1167681947"/>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3"/>
                          <a:stretch>
                            <a:fillRect l="-337226" t="-3636" r="-963504" b="-1070909"/>
                          </a:stretch>
                        </a:blipFill>
                      </a:tcPr>
                    </a:tc>
                    <a:tc>
                      <a:txBody>
                        <a:bodyPr/>
                        <a:lstStyle/>
                        <a:p>
                          <a:endParaRPr lang="en-US"/>
                        </a:p>
                      </a:txBody>
                      <a:tcPr>
                        <a:blipFill>
                          <a:blip r:embed="rId3"/>
                          <a:stretch>
                            <a:fillRect l="-325543" t="-3636" r="-617391" b="-1070909"/>
                          </a:stretch>
                        </a:blipFill>
                      </a:tcPr>
                    </a:tc>
                    <a:tc>
                      <a:txBody>
                        <a:bodyPr/>
                        <a:lstStyle/>
                        <a:p>
                          <a:endParaRPr lang="en-US"/>
                        </a:p>
                      </a:txBody>
                      <a:tcPr>
                        <a:blipFill>
                          <a:blip r:embed="rId3"/>
                          <a:stretch>
                            <a:fillRect l="-518543" t="-3636" r="-652318" b="-1070909"/>
                          </a:stretch>
                        </a:blipFill>
                      </a:tcPr>
                    </a:tc>
                    <a:tc>
                      <a:txBody>
                        <a:bodyPr/>
                        <a:lstStyle/>
                        <a:p>
                          <a:endParaRPr lang="en-US"/>
                        </a:p>
                      </a:txBody>
                      <a:tcPr>
                        <a:blipFill>
                          <a:blip r:embed="rId3"/>
                          <a:stretch>
                            <a:fillRect l="-359231" t="-3636" r="-278846" b="-1070909"/>
                          </a:stretch>
                        </a:blipFill>
                      </a:tcPr>
                    </a:tc>
                    <a:tc>
                      <a:txBody>
                        <a:bodyPr/>
                        <a:lstStyle/>
                        <a:p>
                          <a:endParaRPr lang="en-US"/>
                        </a:p>
                      </a:txBody>
                      <a:tcPr>
                        <a:blipFill>
                          <a:blip r:embed="rId3"/>
                          <a:stretch>
                            <a:fillRect l="-918462" t="-3636" r="-457692" b="-1070909"/>
                          </a:stretch>
                        </a:blipFill>
                      </a:tcPr>
                    </a:tc>
                    <a:tc>
                      <a:txBody>
                        <a:bodyPr/>
                        <a:lstStyle/>
                        <a:p>
                          <a:endParaRPr lang="en-US"/>
                        </a:p>
                      </a:txBody>
                      <a:tcPr>
                        <a:blipFill>
                          <a:blip r:embed="rId3"/>
                          <a:stretch>
                            <a:fillRect l="-700529" t="-3636" r="-214815" b="-1070909"/>
                          </a:stretch>
                        </a:blipFill>
                      </a:tcPr>
                    </a:tc>
                    <a:tc>
                      <a:txBody>
                        <a:bodyPr/>
                        <a:lstStyle/>
                        <a:p>
                          <a:endParaRPr lang="en-US"/>
                        </a:p>
                      </a:txBody>
                      <a:tcPr>
                        <a:blipFill>
                          <a:blip r:embed="rId3"/>
                          <a:stretch>
                            <a:fillRect l="-376368" t="-3636" r="-995" b="-1070909"/>
                          </a:stretch>
                        </a:blipFill>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4"/>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5"/>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6"/>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7"/>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8"/>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9"/>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0"/>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30" name="Cloud 29">
            <a:extLst>
              <a:ext uri="{FF2B5EF4-FFF2-40B4-BE49-F238E27FC236}">
                <a16:creationId xmlns:a16="http://schemas.microsoft.com/office/drawing/2014/main" id="{99D5FA62-76E8-40E3-8AC8-2A671D131103}"/>
              </a:ext>
            </a:extLst>
          </p:cNvPr>
          <p:cNvSpPr/>
          <p:nvPr/>
        </p:nvSpPr>
        <p:spPr>
          <a:xfrm>
            <a:off x="9408368" y="116632"/>
            <a:ext cx="2664296" cy="2736304"/>
          </a:xfrm>
          <a:prstGeom prst="cloud">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Rounded Corners 31">
            <a:extLst>
              <a:ext uri="{FF2B5EF4-FFF2-40B4-BE49-F238E27FC236}">
                <a16:creationId xmlns:a16="http://schemas.microsoft.com/office/drawing/2014/main" id="{6ED12DA4-24FC-481B-AD9F-CB264CF68D24}"/>
              </a:ext>
            </a:extLst>
          </p:cNvPr>
          <p:cNvSpPr/>
          <p:nvPr/>
        </p:nvSpPr>
        <p:spPr>
          <a:xfrm>
            <a:off x="9607871" y="2970791"/>
            <a:ext cx="2420022" cy="3848919"/>
          </a:xfrm>
          <a:prstGeom prst="roundRect">
            <a:avLst>
              <a:gd name="adj" fmla="val 10464"/>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5A1F511-8222-4C21-88D6-75C7DBA3F8A2}"/>
              </a:ext>
            </a:extLst>
          </p:cNvPr>
          <p:cNvSpPr/>
          <p:nvPr/>
        </p:nvSpPr>
        <p:spPr>
          <a:xfrm>
            <a:off x="6096000" y="2970791"/>
            <a:ext cx="1512168"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CA6750F6-EBE6-468A-8A19-1DF3D3E44C37}"/>
              </a:ext>
            </a:extLst>
          </p:cNvPr>
          <p:cNvSpPr/>
          <p:nvPr/>
        </p:nvSpPr>
        <p:spPr>
          <a:xfrm>
            <a:off x="8472264" y="2970791"/>
            <a:ext cx="1119291" cy="3848919"/>
          </a:xfrm>
          <a:prstGeom prst="round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332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A7765B-C9A9-4395-B771-619FCCC49B8E}"/>
                  </a:ext>
                </a:extLst>
              </p:cNvPr>
              <p:cNvSpPr>
                <a:spLocks noGrp="1"/>
              </p:cNvSpPr>
              <p:nvPr>
                <p:ph idx="1"/>
              </p:nvPr>
            </p:nvSpPr>
            <p:spPr>
              <a:xfrm>
                <a:off x="577182" y="721285"/>
                <a:ext cx="10972800" cy="5918276"/>
              </a:xfrm>
            </p:spPr>
            <p:txBody>
              <a:bodyPr>
                <a:normAutofit/>
              </a:bodyPr>
              <a:lstStyle/>
              <a:p>
                <a:pPr marL="400050"/>
                <a:r>
                  <a:rPr lang="en-CA" sz="2800" dirty="0"/>
                  <a:t>Example: </a:t>
                </a:r>
                <a14:m>
                  <m:oMath xmlns:m="http://schemas.openxmlformats.org/officeDocument/2006/math">
                    <m:r>
                      <a:rPr lang="en-CA" sz="2800" i="1">
                        <a:latin typeface="Cambria Math"/>
                      </a:rPr>
                      <m:t>𝐴</m:t>
                    </m:r>
                    <m:r>
                      <a:rPr lang="en-CA" sz="2800" i="1">
                        <a:latin typeface="Cambria Math"/>
                      </a:rPr>
                      <m:t>∧ ¬ </m:t>
                    </m:r>
                    <m:r>
                      <a:rPr lang="en-CA" sz="2800" i="1">
                        <a:latin typeface="Cambria Math"/>
                      </a:rPr>
                      <m:t>𝐵</m:t>
                    </m:r>
                    <m:r>
                      <a:rPr lang="en-CA" sz="2800" i="1">
                        <a:latin typeface="Cambria Math"/>
                      </a:rPr>
                      <m:t>∨¬</m:t>
                    </m:r>
                    <m:r>
                      <a:rPr lang="en-CA" sz="2800" i="1">
                        <a:latin typeface="Cambria Math"/>
                      </a:rPr>
                      <m:t>𝐶</m:t>
                    </m:r>
                    <m:r>
                      <a:rPr lang="en-CA" sz="2800" i="1">
                        <a:latin typeface="Cambria Math"/>
                      </a:rPr>
                      <m:t>→¬(</m:t>
                    </m:r>
                    <m:r>
                      <a:rPr lang="en-CA" sz="2800" i="1">
                        <a:latin typeface="Cambria Math"/>
                      </a:rPr>
                      <m:t>𝐴</m:t>
                    </m:r>
                    <m:r>
                      <a:rPr lang="en-US" sz="2800" i="1">
                        <a:latin typeface="Cambria Math" panose="02040503050406030204" pitchFamily="18" charset="0"/>
                      </a:rPr>
                      <m:t>∨</m:t>
                    </m:r>
                    <m:r>
                      <a:rPr lang="en-US" sz="2800" i="1">
                        <a:latin typeface="Cambria Math" panose="02040503050406030204" pitchFamily="18" charset="0"/>
                      </a:rPr>
                      <m:t>𝐶</m:t>
                    </m:r>
                    <m:r>
                      <a:rPr lang="en-US" sz="2800" i="1">
                        <a:latin typeface="Cambria Math" panose="02040503050406030204" pitchFamily="18" charset="0"/>
                      </a:rPr>
                      <m:t>)</m:t>
                    </m:r>
                  </m:oMath>
                </a14:m>
                <a:r>
                  <a:rPr lang="en-CA" sz="2800" dirty="0"/>
                  <a:t>     </a:t>
                </a:r>
              </a:p>
              <a:p>
                <a:endParaRPr lang="en-US" dirty="0"/>
              </a:p>
            </p:txBody>
          </p:sp>
        </mc:Choice>
        <mc:Fallback xmlns="">
          <p:sp>
            <p:nvSpPr>
              <p:cNvPr id="3" name="Content Placeholder 2">
                <a:extLst>
                  <a:ext uri="{FF2B5EF4-FFF2-40B4-BE49-F238E27FC236}">
                    <a16:creationId xmlns:a16="http://schemas.microsoft.com/office/drawing/2014/main" id="{FCA7765B-C9A9-4395-B771-619FCCC49B8E}"/>
                  </a:ext>
                </a:extLst>
              </p:cNvPr>
              <p:cNvSpPr>
                <a:spLocks noGrp="1" noRot="1" noChangeAspect="1" noMove="1" noResize="1" noEditPoints="1" noAdjustHandles="1" noChangeArrowheads="1" noChangeShapeType="1" noTextEdit="1"/>
              </p:cNvSpPr>
              <p:nvPr>
                <p:ph idx="1"/>
              </p:nvPr>
            </p:nvSpPr>
            <p:spPr>
              <a:xfrm>
                <a:off x="577182" y="721285"/>
                <a:ext cx="10972800" cy="5918276"/>
              </a:xfrm>
              <a:blipFill>
                <a:blip r:embed="rId2"/>
                <a:stretch>
                  <a:fillRect l="-500" t="-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14:m>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𝑩</m:t>
                              </m:r>
                            </m:oMath>
                          </a14:m>
                          <a:r>
                            <a:rPr lang="en-CA" sz="1600" dirty="0"/>
                            <a:t> </a:t>
                          </a:r>
                        </a:p>
                      </a:txBody>
                      <a:tcPr/>
                    </a:tc>
                    <a:tc>
                      <a:txBody>
                        <a:bodyPr/>
                        <a:lstStyle/>
                        <a:p>
                          <a:pPr/>
                          <a14:m>
                            <m:oMathPara xmlns:m="http://schemas.openxmlformats.org/officeDocument/2006/math">
                              <m:oMathParaPr>
                                <m:jc m:val="centerGroup"/>
                              </m:oMathParaPr>
                              <m:oMath xmlns:m="http://schemas.openxmlformats.org/officeDocument/2006/math">
                                <m:r>
                                  <a:rPr lang="en-US" sz="1600" b="1" i="1" dirty="0" smtClean="0">
                                    <a:latin typeface="Cambria Math" panose="02040503050406030204" pitchFamily="18" charset="0"/>
                                  </a:rPr>
                                  <m:t>𝑨</m:t>
                                </m:r>
                                <m:r>
                                  <a:rPr lang="en-US" sz="1600" b="1" i="1" dirty="0" smtClean="0">
                                    <a:latin typeface="Cambria Math" panose="02040503050406030204" pitchFamily="18" charset="0"/>
                                  </a:rPr>
                                  <m:t>∧¬</m:t>
                                </m:r>
                                <m:r>
                                  <a:rPr lang="en-US" sz="1600" b="1" i="1" dirty="0" smtClean="0">
                                    <a:latin typeface="Cambria Math" panose="02040503050406030204" pitchFamily="18" charset="0"/>
                                  </a:rPr>
                                  <m:t>𝑩</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𝑩</m:t>
                                    </m:r>
                                  </m:e>
                                </m:d>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𝑪</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smtClean="0">
                                    <a:latin typeface="Cambria Math" panose="02040503050406030204" pitchFamily="18" charset="0"/>
                                  </a:rPr>
                                  <m:t>𝑨</m:t>
                                </m:r>
                                <m:r>
                                  <a:rPr lang="en-US" sz="1600" b="1" i="1" smtClean="0">
                                    <a:latin typeface="Cambria Math" panose="02040503050406030204" pitchFamily="18" charset="0"/>
                                  </a:rPr>
                                  <m:t>∨</m:t>
                                </m:r>
                                <m:r>
                                  <a:rPr lang="en-US" sz="1600" b="1" i="1" smtClean="0">
                                    <a:latin typeface="Cambria Math" panose="02040503050406030204" pitchFamily="18" charset="0"/>
                                  </a:rPr>
                                  <m:t>𝑪</m:t>
                                </m:r>
                                <m:r>
                                  <a:rPr lang="en-US" sz="1600" b="1" i="1" smtClean="0">
                                    <a:latin typeface="Cambria Math" panose="02040503050406030204" pitchFamily="18" charset="0"/>
                                  </a:rPr>
                                  <m:t>)</m:t>
                                </m:r>
                              </m:oMath>
                            </m:oMathPara>
                          </a14:m>
                          <a:endParaRPr lang="en-CA" sz="1600" dirty="0"/>
                        </a:p>
                      </a:txBody>
                      <a:tcPr/>
                    </a:tc>
                    <a:tc>
                      <a:txBody>
                        <a:bodyPr/>
                        <a:lstStyle/>
                        <a:p>
                          <a14:m>
                            <m:oMath xmlns:m="http://schemas.openxmlformats.org/officeDocument/2006/math">
                              <m:r>
                                <a:rPr lang="en-US" sz="1400" b="1" i="1" smtClean="0">
                                  <a:latin typeface="Cambria Math" panose="02040503050406030204" pitchFamily="18" charset="0"/>
                                </a:rPr>
                                <m:t>(</m:t>
                              </m:r>
                              <m:r>
                                <a:rPr lang="en-CA" sz="1400" i="1" smtClean="0">
                                  <a:latin typeface="Cambria Math"/>
                                </a:rPr>
                                <m:t>𝐴</m:t>
                              </m:r>
                              <m:r>
                                <a:rPr lang="en-CA" sz="1400" i="1" smtClean="0">
                                  <a:latin typeface="Cambria Math"/>
                                </a:rPr>
                                <m:t>∧ ¬ </m:t>
                              </m:r>
                              <m:r>
                                <a:rPr lang="en-CA" sz="1400" i="1" smtClean="0">
                                  <a:latin typeface="Cambria Math"/>
                                </a:rPr>
                                <m:t>𝐵</m:t>
                              </m:r>
                              <m:r>
                                <a:rPr lang="en-CA" sz="1400" i="1" smtClean="0">
                                  <a:latin typeface="Cambria Math"/>
                                </a:rPr>
                                <m:t>∨¬</m:t>
                              </m:r>
                              <m:r>
                                <a:rPr lang="en-CA" sz="1400" i="1" smtClean="0">
                                  <a:latin typeface="Cambria Math"/>
                                </a:rPr>
                                <m:t>𝐶</m:t>
                              </m:r>
                              <m:r>
                                <a:rPr lang="en-US" sz="1400" b="1" i="1" smtClean="0">
                                  <a:latin typeface="Cambria Math" panose="02040503050406030204" pitchFamily="18" charset="0"/>
                                </a:rPr>
                                <m:t>)</m:t>
                              </m:r>
                              <m:r>
                                <a:rPr lang="en-CA" sz="1400" i="1" smtClean="0">
                                  <a:latin typeface="Cambria Math"/>
                                </a:rPr>
                                <m:t>→¬(</m:t>
                              </m:r>
                              <m:r>
                                <a:rPr lang="en-CA" sz="1400" i="1" smtClean="0">
                                  <a:latin typeface="Cambria Math"/>
                                </a:rPr>
                                <m:t>𝐴</m:t>
                              </m:r>
                              <m:r>
                                <a:rPr lang="en-US" sz="1400" i="1">
                                  <a:latin typeface="Cambria Math" panose="02040503050406030204" pitchFamily="18" charset="0"/>
                                </a:rPr>
                                <m:t>∨</m:t>
                              </m:r>
                              <m:r>
                                <a:rPr lang="en-US" sz="1400" i="1">
                                  <a:latin typeface="Cambria Math" panose="02040503050406030204" pitchFamily="18" charset="0"/>
                                </a:rPr>
                                <m:t>𝐶</m:t>
                              </m:r>
                              <m:r>
                                <a:rPr lang="en-US" sz="1400" i="1">
                                  <a:latin typeface="Cambria Math" panose="02040503050406030204" pitchFamily="18" charset="0"/>
                                </a:rPr>
                                <m:t>)</m:t>
                              </m:r>
                            </m:oMath>
                          </a14:m>
                          <a:r>
                            <a:rPr lang="en-CA" sz="1400" dirty="0"/>
                            <a:t> </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298501099"/>
                      </a:ext>
                    </a:extLst>
                  </a:tr>
                </a:tbl>
              </a:graphicData>
            </a:graphic>
          </p:graphicFrame>
        </mc:Choice>
        <mc:Fallback xmlns="">
          <p:graphicFrame>
            <p:nvGraphicFramePr>
              <p:cNvPr id="4" name="Content Placeholder 3">
                <a:extLst>
                  <a:ext uri="{FF2B5EF4-FFF2-40B4-BE49-F238E27FC236}">
                    <a16:creationId xmlns:a16="http://schemas.microsoft.com/office/drawing/2014/main" id="{2C8440B5-D5F1-4369-B44B-DBC6C450045F}"/>
                  </a:ext>
                </a:extLst>
              </p:cNvPr>
              <p:cNvGraphicFramePr>
                <a:graphicFrameLocks/>
              </p:cNvGraphicFramePr>
              <p:nvPr>
                <p:extLst>
                  <p:ext uri="{D42A27DB-BD31-4B8C-83A1-F6EECF244321}">
                    <p14:modId xmlns:p14="http://schemas.microsoft.com/office/powerpoint/2010/main" val="1167681947"/>
                  </p:ext>
                </p:extLst>
              </p:nvPr>
            </p:nvGraphicFramePr>
            <p:xfrm>
              <a:off x="366448" y="2935500"/>
              <a:ext cx="11661445" cy="3867248"/>
            </p:xfrm>
            <a:graphic>
              <a:graphicData uri="http://schemas.openxmlformats.org/drawingml/2006/table">
                <a:tbl>
                  <a:tblPr firstRow="1" bandRow="1">
                    <a:tableStyleId>{5C22544A-7EE6-4342-B048-85BDC9FD1C3A}</a:tableStyleId>
                  </a:tblPr>
                  <a:tblGrid>
                    <a:gridCol w="872432">
                      <a:extLst>
                        <a:ext uri="{9D8B030D-6E8A-4147-A177-3AD203B41FA5}">
                          <a16:colId xmlns:a16="http://schemas.microsoft.com/office/drawing/2014/main" val="20000"/>
                        </a:ext>
                      </a:extLst>
                    </a:gridCol>
                    <a:gridCol w="968151">
                      <a:extLst>
                        <a:ext uri="{9D8B030D-6E8A-4147-A177-3AD203B41FA5}">
                          <a16:colId xmlns:a16="http://schemas.microsoft.com/office/drawing/2014/main" val="20001"/>
                        </a:ext>
                      </a:extLst>
                    </a:gridCol>
                    <a:gridCol w="968151">
                      <a:extLst>
                        <a:ext uri="{9D8B030D-6E8A-4147-A177-3AD203B41FA5}">
                          <a16:colId xmlns:a16="http://schemas.microsoft.com/office/drawing/2014/main" val="1975005464"/>
                        </a:ext>
                      </a:extLst>
                    </a:gridCol>
                    <a:gridCol w="836626">
                      <a:extLst>
                        <a:ext uri="{9D8B030D-6E8A-4147-A177-3AD203B41FA5}">
                          <a16:colId xmlns:a16="http://schemas.microsoft.com/office/drawing/2014/main" val="2328163021"/>
                        </a:ext>
                      </a:extLst>
                    </a:gridCol>
                    <a:gridCol w="1117805">
                      <a:extLst>
                        <a:ext uri="{9D8B030D-6E8A-4147-A177-3AD203B41FA5}">
                          <a16:colId xmlns:a16="http://schemas.microsoft.com/office/drawing/2014/main" val="20002"/>
                        </a:ext>
                      </a:extLst>
                    </a:gridCol>
                    <a:gridCol w="921617">
                      <a:extLst>
                        <a:ext uri="{9D8B030D-6E8A-4147-A177-3AD203B41FA5}">
                          <a16:colId xmlns:a16="http://schemas.microsoft.com/office/drawing/2014/main" val="3275238062"/>
                        </a:ext>
                      </a:extLst>
                    </a:gridCol>
                    <a:gridCol w="1584176">
                      <a:extLst>
                        <a:ext uri="{9D8B030D-6E8A-4147-A177-3AD203B41FA5}">
                          <a16:colId xmlns:a16="http://schemas.microsoft.com/office/drawing/2014/main" val="3251003906"/>
                        </a:ext>
                      </a:extLst>
                    </a:gridCol>
                    <a:gridCol w="792088">
                      <a:extLst>
                        <a:ext uri="{9D8B030D-6E8A-4147-A177-3AD203B41FA5}">
                          <a16:colId xmlns:a16="http://schemas.microsoft.com/office/drawing/2014/main" val="3376564030"/>
                        </a:ext>
                      </a:extLst>
                    </a:gridCol>
                    <a:gridCol w="1152128">
                      <a:extLst>
                        <a:ext uri="{9D8B030D-6E8A-4147-A177-3AD203B41FA5}">
                          <a16:colId xmlns:a16="http://schemas.microsoft.com/office/drawing/2014/main" val="1060663939"/>
                        </a:ext>
                      </a:extLst>
                    </a:gridCol>
                    <a:gridCol w="2448271">
                      <a:extLst>
                        <a:ext uri="{9D8B030D-6E8A-4147-A177-3AD203B41FA5}">
                          <a16:colId xmlns:a16="http://schemas.microsoft.com/office/drawing/2014/main" val="1078433052"/>
                        </a:ext>
                      </a:extLst>
                    </a:gridCol>
                  </a:tblGrid>
                  <a:tr h="335280">
                    <a:tc>
                      <a:txBody>
                        <a:bodyPr/>
                        <a:lstStyle/>
                        <a:p>
                          <a:r>
                            <a:rPr lang="en-CA" sz="1600" dirty="0"/>
                            <a:t>A</a:t>
                          </a:r>
                        </a:p>
                      </a:txBody>
                      <a:tcPr/>
                    </a:tc>
                    <a:tc>
                      <a:txBody>
                        <a:bodyPr/>
                        <a:lstStyle/>
                        <a:p>
                          <a:r>
                            <a:rPr lang="en-CA" sz="1600" dirty="0"/>
                            <a:t>B</a:t>
                          </a:r>
                        </a:p>
                      </a:txBody>
                      <a:tcPr/>
                    </a:tc>
                    <a:tc>
                      <a:txBody>
                        <a:bodyPr/>
                        <a:lstStyle/>
                        <a:p>
                          <a:r>
                            <a:rPr lang="en-CA" sz="1600" dirty="0"/>
                            <a:t>C</a:t>
                          </a:r>
                        </a:p>
                      </a:txBody>
                      <a:tcPr/>
                    </a:tc>
                    <a:tc>
                      <a:txBody>
                        <a:bodyPr/>
                        <a:lstStyle/>
                        <a:p>
                          <a:endParaRPr lang="en-US"/>
                        </a:p>
                      </a:txBody>
                      <a:tcPr>
                        <a:blipFill>
                          <a:blip r:embed="rId3"/>
                          <a:stretch>
                            <a:fillRect l="-337226" t="-3636" r="-963504" b="-1070909"/>
                          </a:stretch>
                        </a:blipFill>
                      </a:tcPr>
                    </a:tc>
                    <a:tc>
                      <a:txBody>
                        <a:bodyPr/>
                        <a:lstStyle/>
                        <a:p>
                          <a:endParaRPr lang="en-US"/>
                        </a:p>
                      </a:txBody>
                      <a:tcPr>
                        <a:blipFill>
                          <a:blip r:embed="rId3"/>
                          <a:stretch>
                            <a:fillRect l="-325543" t="-3636" r="-617391" b="-1070909"/>
                          </a:stretch>
                        </a:blipFill>
                      </a:tcPr>
                    </a:tc>
                    <a:tc>
                      <a:txBody>
                        <a:bodyPr/>
                        <a:lstStyle/>
                        <a:p>
                          <a:endParaRPr lang="en-US"/>
                        </a:p>
                      </a:txBody>
                      <a:tcPr>
                        <a:blipFill>
                          <a:blip r:embed="rId3"/>
                          <a:stretch>
                            <a:fillRect l="-518543" t="-3636" r="-652318" b="-1070909"/>
                          </a:stretch>
                        </a:blipFill>
                      </a:tcPr>
                    </a:tc>
                    <a:tc>
                      <a:txBody>
                        <a:bodyPr/>
                        <a:lstStyle/>
                        <a:p>
                          <a:endParaRPr lang="en-US"/>
                        </a:p>
                      </a:txBody>
                      <a:tcPr>
                        <a:blipFill>
                          <a:blip r:embed="rId3"/>
                          <a:stretch>
                            <a:fillRect l="-359231" t="-3636" r="-278846" b="-1070909"/>
                          </a:stretch>
                        </a:blipFill>
                      </a:tcPr>
                    </a:tc>
                    <a:tc>
                      <a:txBody>
                        <a:bodyPr/>
                        <a:lstStyle/>
                        <a:p>
                          <a:endParaRPr lang="en-US"/>
                        </a:p>
                      </a:txBody>
                      <a:tcPr>
                        <a:blipFill>
                          <a:blip r:embed="rId3"/>
                          <a:stretch>
                            <a:fillRect l="-918462" t="-3636" r="-457692" b="-1070909"/>
                          </a:stretch>
                        </a:blipFill>
                      </a:tcPr>
                    </a:tc>
                    <a:tc>
                      <a:txBody>
                        <a:bodyPr/>
                        <a:lstStyle/>
                        <a:p>
                          <a:endParaRPr lang="en-US"/>
                        </a:p>
                      </a:txBody>
                      <a:tcPr>
                        <a:blipFill>
                          <a:blip r:embed="rId3"/>
                          <a:stretch>
                            <a:fillRect l="-700529" t="-3636" r="-214815" b="-1070909"/>
                          </a:stretch>
                        </a:blipFill>
                      </a:tcPr>
                    </a:tc>
                    <a:tc>
                      <a:txBody>
                        <a:bodyPr/>
                        <a:lstStyle/>
                        <a:p>
                          <a:endParaRPr lang="en-US"/>
                        </a:p>
                      </a:txBody>
                      <a:tcPr>
                        <a:blipFill>
                          <a:blip r:embed="rId3"/>
                          <a:stretch>
                            <a:fillRect l="-376368" t="-3636" r="-995" b="-1070909"/>
                          </a:stretch>
                        </a:blipFill>
                      </a:tcPr>
                    </a:tc>
                    <a:extLst>
                      <a:ext uri="{0D108BD9-81ED-4DB2-BD59-A6C34878D82A}">
                        <a16:rowId xmlns:a16="http://schemas.microsoft.com/office/drawing/2014/main" val="10000"/>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True</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FF0000"/>
                              </a:solidFill>
                            </a:rPr>
                            <a:t>False</a:t>
                          </a: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b="1"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False </a:t>
                          </a:r>
                        </a:p>
                      </a:txBody>
                      <a:tcPr/>
                    </a:tc>
                    <a:tc>
                      <a:txBody>
                        <a:bodyPr/>
                        <a:lstStyle/>
                        <a:p>
                          <a:r>
                            <a:rPr lang="en-CA" sz="1600" b="1" i="1" dirty="0">
                              <a:solidFill>
                                <a:srgbClr val="00B050"/>
                              </a:solidFill>
                            </a:rPr>
                            <a:t>True</a:t>
                          </a:r>
                        </a:p>
                      </a:txBody>
                      <a:tcPr/>
                    </a:tc>
                    <a:tc>
                      <a:txBody>
                        <a:bodyPr/>
                        <a:lstStyle/>
                        <a:p>
                          <a:r>
                            <a:rPr lang="en-CA" sz="1600" b="1" i="1" dirty="0">
                              <a:solidFill>
                                <a:srgbClr val="C0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False</a:t>
                          </a:r>
                        </a:p>
                      </a:txBody>
                      <a:tcPr/>
                    </a:tc>
                    <a:tc>
                      <a:txBody>
                        <a:bodyPr/>
                        <a:lstStyle/>
                        <a:p>
                          <a:r>
                            <a:rPr lang="en-CA" sz="1600" b="1" i="1" dirty="0">
                              <a:solidFill>
                                <a:srgbClr val="C00000"/>
                              </a:solidFill>
                            </a:rPr>
                            <a:t>False</a:t>
                          </a:r>
                        </a:p>
                      </a:txBody>
                      <a:tcPr/>
                    </a:tc>
                    <a:tc>
                      <a:txBody>
                        <a:bodyPr/>
                        <a:lstStyle/>
                        <a:p>
                          <a:r>
                            <a:rPr lang="en-CA" sz="1600" b="1" i="1" dirty="0">
                              <a:solidFill>
                                <a:srgbClr val="00B050"/>
                              </a:solidFill>
                            </a:rPr>
                            <a:t>True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False </a:t>
                          </a:r>
                        </a:p>
                      </a:txBody>
                      <a:tcPr/>
                    </a:tc>
                    <a:tc>
                      <a:txBody>
                        <a:bodyPr/>
                        <a:lstStyle/>
                        <a:p>
                          <a:r>
                            <a:rPr lang="en-CA" sz="1600" b="1" i="1" dirty="0">
                              <a:solidFill>
                                <a:srgbClr val="C00000"/>
                              </a:solidFill>
                            </a:rPr>
                            <a:t>False </a:t>
                          </a:r>
                        </a:p>
                      </a:txBody>
                      <a:tcPr/>
                    </a:tc>
                    <a:tc>
                      <a:txBody>
                        <a:bodyPr/>
                        <a:lstStyle/>
                        <a:p>
                          <a:r>
                            <a:rPr lang="en-CA" sz="1600" b="1" i="1" dirty="0">
                              <a:solidFill>
                                <a:srgbClr val="C00000"/>
                              </a:solidFill>
                            </a:rPr>
                            <a:t>False</a:t>
                          </a:r>
                        </a:p>
                      </a:txBody>
                      <a:tcPr/>
                    </a:tc>
                    <a:tc>
                      <a:txBody>
                        <a:bodyPr/>
                        <a:lstStyle/>
                        <a:p>
                          <a:r>
                            <a:rPr lang="en-CA" sz="1600" i="1" dirty="0">
                              <a:solidFill>
                                <a:srgbClr val="00B050"/>
                              </a:solidFill>
                            </a:rPr>
                            <a:t>True</a:t>
                          </a:r>
                        </a:p>
                      </a:txBody>
                      <a:tcPr/>
                    </a:tc>
                    <a:tc>
                      <a:txBody>
                        <a:bodyPr/>
                        <a:lstStyle/>
                        <a:p>
                          <a:r>
                            <a:rPr lang="en-CA" sz="1600" i="1" dirty="0">
                              <a:solidFill>
                                <a:srgbClr val="FF0000"/>
                              </a:solidFill>
                            </a:rPr>
                            <a:t>False</a:t>
                          </a:r>
                        </a:p>
                      </a:txBody>
                      <a:tcPr/>
                    </a:tc>
                    <a:tc>
                      <a:txBody>
                        <a:bodyPr/>
                        <a:lstStyle/>
                        <a:p>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FF0000"/>
                              </a:solidFill>
                            </a:rPr>
                            <a:t>False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i="1" dirty="0">
                              <a:solidFill>
                                <a:srgbClr val="00B050"/>
                              </a:solidFill>
                            </a:rPr>
                            <a:t>True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i="1" dirty="0">
                              <a:solidFill>
                                <a:srgbClr val="00B050"/>
                              </a:solidFill>
                            </a:rPr>
                            <a:t>True</a:t>
                          </a:r>
                        </a:p>
                      </a:txBody>
                      <a:tcPr/>
                    </a:tc>
                    <a:extLst>
                      <a:ext uri="{0D108BD9-81ED-4DB2-BD59-A6C34878D82A}">
                        <a16:rowId xmlns:a16="http://schemas.microsoft.com/office/drawing/2014/main" val="2298501099"/>
                      </a:ext>
                    </a:extLst>
                  </a:tr>
                </a:tbl>
              </a:graphicData>
            </a:graphic>
          </p:graphicFrame>
        </mc:Fallback>
      </mc:AlternateContent>
      <p:grpSp>
        <p:nvGrpSpPr>
          <p:cNvPr id="31" name="Group 30">
            <a:extLst>
              <a:ext uri="{FF2B5EF4-FFF2-40B4-BE49-F238E27FC236}">
                <a16:creationId xmlns:a16="http://schemas.microsoft.com/office/drawing/2014/main" id="{59163156-17FF-416D-9EB6-7F915BC7C162}"/>
              </a:ext>
            </a:extLst>
          </p:cNvPr>
          <p:cNvGrpSpPr/>
          <p:nvPr/>
        </p:nvGrpSpPr>
        <p:grpSpPr>
          <a:xfrm>
            <a:off x="9480376" y="116632"/>
            <a:ext cx="2520279" cy="2458823"/>
            <a:chOff x="9480376" y="106081"/>
            <a:chExt cx="2520279" cy="245882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B2302E45-E1F2-49F7-8177-F7C92E20DA5E}"/>
                    </a:ext>
                  </a:extLst>
                </p:cNvPr>
                <p:cNvSpPr/>
                <p:nvPr/>
              </p:nvSpPr>
              <p:spPr>
                <a:xfrm>
                  <a:off x="10026704" y="787807"/>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5" name="Oval 4">
                  <a:extLst>
                    <a:ext uri="{FF2B5EF4-FFF2-40B4-BE49-F238E27FC236}">
                      <a16:creationId xmlns:a16="http://schemas.microsoft.com/office/drawing/2014/main" id="{B2302E45-E1F2-49F7-8177-F7C92E20DA5E}"/>
                    </a:ext>
                  </a:extLst>
                </p:cNvPr>
                <p:cNvSpPr>
                  <a:spLocks noRot="1" noChangeAspect="1" noMove="1" noResize="1" noEditPoints="1" noAdjustHandles="1" noChangeArrowheads="1" noChangeShapeType="1" noTextEdit="1"/>
                </p:cNvSpPr>
                <p:nvPr/>
              </p:nvSpPr>
              <p:spPr>
                <a:xfrm>
                  <a:off x="10026704" y="787807"/>
                  <a:ext cx="242453" cy="264798"/>
                </a:xfrm>
                <a:prstGeom prst="ellipse">
                  <a:avLst/>
                </a:prstGeom>
                <a:blipFill>
                  <a:blip r:embed="rId4"/>
                  <a:stretch>
                    <a:fillRect l="-40000" r="-10000" b="-255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A7C2452A-D861-46FA-9B64-787C4F5B34B4}"/>
                    </a:ext>
                  </a:extLst>
                </p:cNvPr>
                <p:cNvSpPr/>
                <p:nvPr/>
              </p:nvSpPr>
              <p:spPr>
                <a:xfrm>
                  <a:off x="9764157"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6" name="Oval 5">
                  <a:extLst>
                    <a:ext uri="{FF2B5EF4-FFF2-40B4-BE49-F238E27FC236}">
                      <a16:creationId xmlns:a16="http://schemas.microsoft.com/office/drawing/2014/main" id="{A7C2452A-D861-46FA-9B64-787C4F5B34B4}"/>
                    </a:ext>
                  </a:extLst>
                </p:cNvPr>
                <p:cNvSpPr>
                  <a:spLocks noRot="1" noChangeAspect="1" noMove="1" noResize="1" noEditPoints="1" noAdjustHandles="1" noChangeArrowheads="1" noChangeShapeType="1" noTextEdit="1"/>
                </p:cNvSpPr>
                <p:nvPr/>
              </p:nvSpPr>
              <p:spPr>
                <a:xfrm>
                  <a:off x="9764157" y="1277383"/>
                  <a:ext cx="242453" cy="264798"/>
                </a:xfrm>
                <a:prstGeom prst="ellipse">
                  <a:avLst/>
                </a:prstGeom>
                <a:blipFill>
                  <a:blip r:embed="rId5"/>
                  <a:stretch>
                    <a:fillRect l="-40000" r="-10000" b="-22727"/>
                  </a:stretch>
                </a:blipFill>
                <a:ln>
                  <a:no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C2652F95-5F49-4371-8127-CBF8AB0A9298}"/>
                </a:ext>
              </a:extLst>
            </p:cNvPr>
            <p:cNvSpPr txBox="1"/>
            <p:nvPr/>
          </p:nvSpPr>
          <p:spPr>
            <a:xfrm>
              <a:off x="9576308" y="1752198"/>
              <a:ext cx="290593" cy="339540"/>
            </a:xfrm>
            <a:prstGeom prst="rect">
              <a:avLst/>
            </a:prstGeom>
            <a:noFill/>
          </p:spPr>
          <p:txBody>
            <a:bodyPr wrap="none" rtlCol="0">
              <a:spAutoFit/>
            </a:bodyPr>
            <a:lstStyle/>
            <a:p>
              <a:r>
                <a:rPr lang="en-CA" sz="2400" dirty="0"/>
                <a:t>A </a:t>
              </a:r>
            </a:p>
          </p:txBody>
        </p:sp>
        <p:sp>
          <p:nvSpPr>
            <p:cNvPr id="8" name="TextBox 7">
              <a:extLst>
                <a:ext uri="{FF2B5EF4-FFF2-40B4-BE49-F238E27FC236}">
                  <a16:creationId xmlns:a16="http://schemas.microsoft.com/office/drawing/2014/main" id="{F3B744BB-2348-485F-97FA-8DE784A80A6F}"/>
                </a:ext>
              </a:extLst>
            </p:cNvPr>
            <p:cNvSpPr txBox="1"/>
            <p:nvPr/>
          </p:nvSpPr>
          <p:spPr>
            <a:xfrm>
              <a:off x="9928989" y="2142804"/>
              <a:ext cx="283037" cy="339540"/>
            </a:xfrm>
            <a:prstGeom prst="rect">
              <a:avLst/>
            </a:prstGeom>
            <a:noFill/>
          </p:spPr>
          <p:txBody>
            <a:bodyPr wrap="none" rtlCol="0">
              <a:spAutoFit/>
            </a:bodyPr>
            <a:lstStyle/>
            <a:p>
              <a:r>
                <a:rPr lang="en-CA" sz="2400" dirty="0"/>
                <a:t>B </a:t>
              </a:r>
            </a:p>
          </p:txBody>
        </p:sp>
        <p:sp>
          <p:nvSpPr>
            <p:cNvPr id="9" name="TextBox 8">
              <a:extLst>
                <a:ext uri="{FF2B5EF4-FFF2-40B4-BE49-F238E27FC236}">
                  <a16:creationId xmlns:a16="http://schemas.microsoft.com/office/drawing/2014/main" id="{D35682E7-8687-407A-9E4F-ED56BAB2DAE8}"/>
                </a:ext>
              </a:extLst>
            </p:cNvPr>
            <p:cNvSpPr txBox="1"/>
            <p:nvPr/>
          </p:nvSpPr>
          <p:spPr>
            <a:xfrm>
              <a:off x="10220395" y="1772433"/>
              <a:ext cx="280878" cy="339540"/>
            </a:xfrm>
            <a:prstGeom prst="rect">
              <a:avLst/>
            </a:prstGeom>
            <a:noFill/>
          </p:spPr>
          <p:txBody>
            <a:bodyPr wrap="none" rtlCol="0">
              <a:spAutoFit/>
            </a:bodyPr>
            <a:lstStyle/>
            <a:p>
              <a:r>
                <a:rPr lang="en-CA" sz="2400" dirty="0"/>
                <a:t>C </a:t>
              </a:r>
            </a:p>
          </p:txBody>
        </p:sp>
        <p:cxnSp>
          <p:nvCxnSpPr>
            <p:cNvPr id="10" name="Straight Connector 9">
              <a:extLst>
                <a:ext uri="{FF2B5EF4-FFF2-40B4-BE49-F238E27FC236}">
                  <a16:creationId xmlns:a16="http://schemas.microsoft.com/office/drawing/2014/main" id="{39F61B3F-CE72-4748-97C4-8CD56BF64B41}"/>
                </a:ext>
              </a:extLst>
            </p:cNvPr>
            <p:cNvCxnSpPr>
              <a:stCxn id="5" idx="4"/>
              <a:endCxn id="6" idx="0"/>
            </p:cNvCxnSpPr>
            <p:nvPr/>
          </p:nvCxnSpPr>
          <p:spPr>
            <a:xfrm flipH="1">
              <a:off x="9885383" y="1052605"/>
              <a:ext cx="262548"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5508F7-CDC1-42A4-AAA8-B8C0E00666AD}"/>
                </a:ext>
              </a:extLst>
            </p:cNvPr>
            <p:cNvCxnSpPr>
              <a:stCxn id="5" idx="4"/>
              <a:endCxn id="17" idx="0"/>
            </p:cNvCxnSpPr>
            <p:nvPr/>
          </p:nvCxnSpPr>
          <p:spPr>
            <a:xfrm>
              <a:off x="10147931" y="1052605"/>
              <a:ext cx="209860" cy="2247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548503A-2C1B-458A-970E-CD47DF45432C}"/>
                </a:ext>
              </a:extLst>
            </p:cNvPr>
            <p:cNvCxnSpPr>
              <a:stCxn id="7" idx="0"/>
              <a:endCxn id="6" idx="4"/>
            </p:cNvCxnSpPr>
            <p:nvPr/>
          </p:nvCxnSpPr>
          <p:spPr>
            <a:xfrm flipV="1">
              <a:off x="9721604" y="1542181"/>
              <a:ext cx="163779" cy="21001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E777AD-CC70-43EF-BD19-5A34591E7099}"/>
                </a:ext>
              </a:extLst>
            </p:cNvPr>
            <p:cNvCxnSpPr>
              <a:cxnSpLocks/>
              <a:stCxn id="16" idx="0"/>
              <a:endCxn id="6" idx="4"/>
            </p:cNvCxnSpPr>
            <p:nvPr/>
          </p:nvCxnSpPr>
          <p:spPr>
            <a:xfrm flipH="1" flipV="1">
              <a:off x="9885383" y="1542181"/>
              <a:ext cx="185124" cy="2405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6EACAC6-3CB8-47E7-9267-F26E90E07C48}"/>
                </a:ext>
              </a:extLst>
            </p:cNvPr>
            <p:cNvSpPr/>
            <p:nvPr/>
          </p:nvSpPr>
          <p:spPr>
            <a:xfrm>
              <a:off x="9480376" y="106081"/>
              <a:ext cx="2520279" cy="24588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E6E8319E-81EE-4360-951E-41D0A43C7CB9}"/>
                    </a:ext>
                  </a:extLst>
                </p:cNvPr>
                <p:cNvSpPr/>
                <p:nvPr/>
              </p:nvSpPr>
              <p:spPr>
                <a:xfrm>
                  <a:off x="10543097" y="207888"/>
                  <a:ext cx="242453" cy="2564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5" name="Oval 14">
                  <a:extLst>
                    <a:ext uri="{FF2B5EF4-FFF2-40B4-BE49-F238E27FC236}">
                      <a16:creationId xmlns:a16="http://schemas.microsoft.com/office/drawing/2014/main" id="{E6E8319E-81EE-4360-951E-41D0A43C7CB9}"/>
                    </a:ext>
                  </a:extLst>
                </p:cNvPr>
                <p:cNvSpPr>
                  <a:spLocks noRot="1" noChangeAspect="1" noMove="1" noResize="1" noEditPoints="1" noAdjustHandles="1" noChangeArrowheads="1" noChangeShapeType="1" noTextEdit="1"/>
                </p:cNvSpPr>
                <p:nvPr/>
              </p:nvSpPr>
              <p:spPr>
                <a:xfrm>
                  <a:off x="10543097" y="207888"/>
                  <a:ext cx="242453" cy="256499"/>
                </a:xfrm>
                <a:prstGeom prst="ellipse">
                  <a:avLst/>
                </a:prstGeom>
                <a:blipFill>
                  <a:blip r:embed="rId6"/>
                  <a:stretch>
                    <a:fillRect l="-51282" r="-20513"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885BE5A-F9FB-4989-9D1E-E3B8B824F8C9}"/>
                    </a:ext>
                  </a:extLst>
                </p:cNvPr>
                <p:cNvSpPr/>
                <p:nvPr/>
              </p:nvSpPr>
              <p:spPr>
                <a:xfrm>
                  <a:off x="9949281" y="1782759"/>
                  <a:ext cx="242453" cy="2247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6" name="Oval 15">
                  <a:extLst>
                    <a:ext uri="{FF2B5EF4-FFF2-40B4-BE49-F238E27FC236}">
                      <a16:creationId xmlns:a16="http://schemas.microsoft.com/office/drawing/2014/main" id="{E885BE5A-F9FB-4989-9D1E-E3B8B824F8C9}"/>
                    </a:ext>
                  </a:extLst>
                </p:cNvPr>
                <p:cNvSpPr>
                  <a:spLocks noRot="1" noChangeAspect="1" noMove="1" noResize="1" noEditPoints="1" noAdjustHandles="1" noChangeArrowheads="1" noChangeShapeType="1" noTextEdit="1"/>
                </p:cNvSpPr>
                <p:nvPr/>
              </p:nvSpPr>
              <p:spPr>
                <a:xfrm>
                  <a:off x="9949281" y="1782759"/>
                  <a:ext cx="242453" cy="224778"/>
                </a:xfrm>
                <a:prstGeom prst="ellipse">
                  <a:avLst/>
                </a:prstGeom>
                <a:blipFill>
                  <a:blip r:embed="rId7"/>
                  <a:stretch>
                    <a:fillRect l="-32500" r="-5000" b="-2702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3AE348E-0753-41E2-B2E6-BE1543745E85}"/>
                    </a:ext>
                  </a:extLst>
                </p:cNvPr>
                <p:cNvSpPr/>
                <p:nvPr/>
              </p:nvSpPr>
              <p:spPr>
                <a:xfrm>
                  <a:off x="10236564" y="1277383"/>
                  <a:ext cx="242453" cy="2647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2400" i="1">
                            <a:solidFill>
                              <a:schemeClr val="tx1"/>
                            </a:solidFill>
                            <a:latin typeface="Cambria Math"/>
                          </a:rPr>
                          <m:t>¬</m:t>
                        </m:r>
                      </m:oMath>
                    </m:oMathPara>
                  </a14:m>
                  <a:endParaRPr lang="en-CA" sz="2400" dirty="0">
                    <a:solidFill>
                      <a:schemeClr val="tx1"/>
                    </a:solidFill>
                  </a:endParaRPr>
                </a:p>
              </p:txBody>
            </p:sp>
          </mc:Choice>
          <mc:Fallback xmlns="">
            <p:sp>
              <p:nvSpPr>
                <p:cNvPr id="17" name="Oval 16">
                  <a:extLst>
                    <a:ext uri="{FF2B5EF4-FFF2-40B4-BE49-F238E27FC236}">
                      <a16:creationId xmlns:a16="http://schemas.microsoft.com/office/drawing/2014/main" id="{93AE348E-0753-41E2-B2E6-BE1543745E85}"/>
                    </a:ext>
                  </a:extLst>
                </p:cNvPr>
                <p:cNvSpPr>
                  <a:spLocks noRot="1" noChangeAspect="1" noMove="1" noResize="1" noEditPoints="1" noAdjustHandles="1" noChangeArrowheads="1" noChangeShapeType="1" noTextEdit="1"/>
                </p:cNvSpPr>
                <p:nvPr/>
              </p:nvSpPr>
              <p:spPr>
                <a:xfrm>
                  <a:off x="10236564" y="1277383"/>
                  <a:ext cx="242453" cy="264798"/>
                </a:xfrm>
                <a:prstGeom prst="ellipse">
                  <a:avLst/>
                </a:prstGeom>
                <a:blipFill>
                  <a:blip r:embed="rId8"/>
                  <a:stretch>
                    <a:fillRect l="-32500" r="-5000" b="-1363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1010C8-B734-47DD-BD9F-5DC59133A102}"/>
                    </a:ext>
                  </a:extLst>
                </p:cNvPr>
                <p:cNvSpPr txBox="1"/>
                <p:nvPr/>
              </p:nvSpPr>
              <p:spPr>
                <a:xfrm>
                  <a:off x="11148872" y="727555"/>
                  <a:ext cx="325136"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18" name="TextBox 17">
                  <a:extLst>
                    <a:ext uri="{FF2B5EF4-FFF2-40B4-BE49-F238E27FC236}">
                      <a16:creationId xmlns:a16="http://schemas.microsoft.com/office/drawing/2014/main" id="{601010C8-B734-47DD-BD9F-5DC59133A102}"/>
                    </a:ext>
                  </a:extLst>
                </p:cNvPr>
                <p:cNvSpPr txBox="1">
                  <a:spLocks noRot="1" noChangeAspect="1" noMove="1" noResize="1" noEditPoints="1" noAdjustHandles="1" noChangeArrowheads="1" noChangeShapeType="1" noTextEdit="1"/>
                </p:cNvSpPr>
                <p:nvPr/>
              </p:nvSpPr>
              <p:spPr>
                <a:xfrm>
                  <a:off x="11148872" y="727555"/>
                  <a:ext cx="325136" cy="339540"/>
                </a:xfrm>
                <a:prstGeom prst="rect">
                  <a:avLst/>
                </a:prstGeom>
                <a:blipFill>
                  <a:blip r:embed="rId9"/>
                  <a:stretch>
                    <a:fillRect r="-15094" b="-17857"/>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A8884777-5535-46F7-8604-4A5562148D0B}"/>
                </a:ext>
              </a:extLst>
            </p:cNvPr>
            <p:cNvCxnSpPr>
              <a:cxnSpLocks/>
              <a:stCxn id="15" idx="4"/>
              <a:endCxn id="5" idx="0"/>
            </p:cNvCxnSpPr>
            <p:nvPr/>
          </p:nvCxnSpPr>
          <p:spPr>
            <a:xfrm flipH="1">
              <a:off x="10147931" y="464387"/>
              <a:ext cx="516392" cy="323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3ED1E8A-8C1F-4B4D-B06B-56DCDCB5B13D}"/>
                </a:ext>
              </a:extLst>
            </p:cNvPr>
            <p:cNvCxnSpPr>
              <a:cxnSpLocks/>
              <a:stCxn id="15" idx="4"/>
              <a:endCxn id="18" idx="0"/>
            </p:cNvCxnSpPr>
            <p:nvPr/>
          </p:nvCxnSpPr>
          <p:spPr>
            <a:xfrm>
              <a:off x="10664323" y="464387"/>
              <a:ext cx="647117" cy="2631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2B0548-59E2-43F8-8A05-81126BFF8661}"/>
                </a:ext>
              </a:extLst>
            </p:cNvPr>
            <p:cNvCxnSpPr>
              <a:stCxn id="17" idx="4"/>
              <a:endCxn id="9" idx="0"/>
            </p:cNvCxnSpPr>
            <p:nvPr/>
          </p:nvCxnSpPr>
          <p:spPr>
            <a:xfrm>
              <a:off x="10357790" y="1542181"/>
              <a:ext cx="3044" cy="23025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1A27B2-5AE5-41C0-8C7E-742DC0048120}"/>
                </a:ext>
              </a:extLst>
            </p:cNvPr>
            <p:cNvCxnSpPr>
              <a:cxnSpLocks/>
              <a:stCxn id="16" idx="4"/>
              <a:endCxn id="8" idx="0"/>
            </p:cNvCxnSpPr>
            <p:nvPr/>
          </p:nvCxnSpPr>
          <p:spPr>
            <a:xfrm>
              <a:off x="10070507" y="2007537"/>
              <a:ext cx="0" cy="13526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DB15E8F-1A52-410C-AFC2-63209D2D8DE6}"/>
                </a:ext>
              </a:extLst>
            </p:cNvPr>
            <p:cNvSpPr txBox="1"/>
            <p:nvPr/>
          </p:nvSpPr>
          <p:spPr>
            <a:xfrm>
              <a:off x="11333940" y="1781292"/>
              <a:ext cx="280878" cy="339540"/>
            </a:xfrm>
            <a:prstGeom prst="rect">
              <a:avLst/>
            </a:prstGeom>
            <a:noFill/>
          </p:spPr>
          <p:txBody>
            <a:bodyPr wrap="none" rtlCol="0">
              <a:spAutoFit/>
            </a:bodyPr>
            <a:lstStyle/>
            <a:p>
              <a:r>
                <a:rPr lang="en-CA" sz="2400" dirty="0"/>
                <a:t>C </a:t>
              </a:r>
            </a:p>
          </p:txBody>
        </p:sp>
        <p:cxnSp>
          <p:nvCxnSpPr>
            <p:cNvPr id="25" name="Straight Connector 24">
              <a:extLst>
                <a:ext uri="{FF2B5EF4-FFF2-40B4-BE49-F238E27FC236}">
                  <a16:creationId xmlns:a16="http://schemas.microsoft.com/office/drawing/2014/main" id="{2A6834C2-D9B5-4E5D-9F40-28833ADAFED4}"/>
                </a:ext>
              </a:extLst>
            </p:cNvPr>
            <p:cNvCxnSpPr>
              <a:cxnSpLocks/>
              <a:stCxn id="18" idx="2"/>
              <a:endCxn id="26" idx="0"/>
            </p:cNvCxnSpPr>
            <p:nvPr/>
          </p:nvCxnSpPr>
          <p:spPr>
            <a:xfrm>
              <a:off x="11311440" y="1067095"/>
              <a:ext cx="0" cy="186604"/>
            </a:xfrm>
            <a:prstGeom prst="line">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0A5FD11-880F-4954-98F6-94769E9FF05E}"/>
                    </a:ext>
                  </a:extLst>
                </p:cNvPr>
                <p:cNvSpPr txBox="1"/>
                <p:nvPr/>
              </p:nvSpPr>
              <p:spPr>
                <a:xfrm>
                  <a:off x="11165064" y="1253700"/>
                  <a:ext cx="292752" cy="339540"/>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CA" sz="2400" dirty="0"/>
                    <a:t> </a:t>
                  </a:r>
                </a:p>
              </p:txBody>
            </p:sp>
          </mc:Choice>
          <mc:Fallback xmlns="">
            <p:sp>
              <p:nvSpPr>
                <p:cNvPr id="26" name="TextBox 25">
                  <a:extLst>
                    <a:ext uri="{FF2B5EF4-FFF2-40B4-BE49-F238E27FC236}">
                      <a16:creationId xmlns:a16="http://schemas.microsoft.com/office/drawing/2014/main" id="{80A5FD11-880F-4954-98F6-94769E9FF05E}"/>
                    </a:ext>
                  </a:extLst>
                </p:cNvPr>
                <p:cNvSpPr txBox="1">
                  <a:spLocks noRot="1" noChangeAspect="1" noMove="1" noResize="1" noEditPoints="1" noAdjustHandles="1" noChangeArrowheads="1" noChangeShapeType="1" noTextEdit="1"/>
                </p:cNvSpPr>
                <p:nvPr/>
              </p:nvSpPr>
              <p:spPr>
                <a:xfrm>
                  <a:off x="11165064" y="1253700"/>
                  <a:ext cx="292752" cy="339540"/>
                </a:xfrm>
                <a:prstGeom prst="rect">
                  <a:avLst/>
                </a:prstGeom>
                <a:blipFill>
                  <a:blip r:embed="rId10"/>
                  <a:stretch>
                    <a:fillRect r="-25000" b="-25000"/>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6DF23928-D56D-47CD-A1BA-F6D5905FEC03}"/>
                </a:ext>
              </a:extLst>
            </p:cNvPr>
            <p:cNvSpPr txBox="1"/>
            <p:nvPr/>
          </p:nvSpPr>
          <p:spPr>
            <a:xfrm>
              <a:off x="10979809" y="1781293"/>
              <a:ext cx="290593" cy="339540"/>
            </a:xfrm>
            <a:prstGeom prst="rect">
              <a:avLst/>
            </a:prstGeom>
            <a:noFill/>
          </p:spPr>
          <p:txBody>
            <a:bodyPr wrap="none" rtlCol="0">
              <a:spAutoFit/>
            </a:bodyPr>
            <a:lstStyle/>
            <a:p>
              <a:r>
                <a:rPr lang="en-CA" sz="2400" dirty="0"/>
                <a:t>A </a:t>
              </a:r>
            </a:p>
          </p:txBody>
        </p:sp>
        <p:cxnSp>
          <p:nvCxnSpPr>
            <p:cNvPr id="28" name="Straight Connector 27">
              <a:extLst>
                <a:ext uri="{FF2B5EF4-FFF2-40B4-BE49-F238E27FC236}">
                  <a16:creationId xmlns:a16="http://schemas.microsoft.com/office/drawing/2014/main" id="{96762D3F-5219-4EB5-A51D-6C8013C687B4}"/>
                </a:ext>
              </a:extLst>
            </p:cNvPr>
            <p:cNvCxnSpPr>
              <a:cxnSpLocks/>
              <a:stCxn id="27" idx="0"/>
              <a:endCxn id="26" idx="2"/>
            </p:cNvCxnSpPr>
            <p:nvPr/>
          </p:nvCxnSpPr>
          <p:spPr>
            <a:xfrm flipV="1">
              <a:off x="11125105" y="1593240"/>
              <a:ext cx="186335" cy="18805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84F0A3-791A-4EEA-9B42-D8924E31FF27}"/>
                </a:ext>
              </a:extLst>
            </p:cNvPr>
            <p:cNvCxnSpPr>
              <a:cxnSpLocks/>
              <a:stCxn id="24" idx="0"/>
              <a:endCxn id="26" idx="2"/>
            </p:cNvCxnSpPr>
            <p:nvPr/>
          </p:nvCxnSpPr>
          <p:spPr>
            <a:xfrm flipH="1" flipV="1">
              <a:off x="11311440" y="1593240"/>
              <a:ext cx="162939" cy="188053"/>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2924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8D9C-D5D2-48F9-84EE-D3ABF633E6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F7A358-8B0F-4BBE-BBC9-879B4A6704F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39816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CC8A-F0CD-4675-9C49-C19D8AA93F89}"/>
              </a:ext>
            </a:extLst>
          </p:cNvPr>
          <p:cNvSpPr>
            <a:spLocks noGrp="1"/>
          </p:cNvSpPr>
          <p:nvPr>
            <p:ph type="title"/>
          </p:nvPr>
        </p:nvSpPr>
        <p:spPr/>
        <p:txBody>
          <a:bodyPr/>
          <a:lstStyle/>
          <a:p>
            <a:r>
              <a:rPr lang="en-US" dirty="0"/>
              <a:t>Tea or coffee puzzle</a:t>
            </a:r>
          </a:p>
        </p:txBody>
      </p:sp>
      <p:sp>
        <p:nvSpPr>
          <p:cNvPr id="3" name="Content Placeholder 2">
            <a:extLst>
              <a:ext uri="{FF2B5EF4-FFF2-40B4-BE49-F238E27FC236}">
                <a16:creationId xmlns:a16="http://schemas.microsoft.com/office/drawing/2014/main" id="{1F7351FC-A062-4CE8-8214-F6AAEB0D4AD5}"/>
              </a:ext>
            </a:extLst>
          </p:cNvPr>
          <p:cNvSpPr>
            <a:spLocks noGrp="1"/>
          </p:cNvSpPr>
          <p:nvPr>
            <p:ph idx="1"/>
          </p:nvPr>
        </p:nvSpPr>
        <p:spPr/>
        <p:txBody>
          <a:bodyPr/>
          <a:lstStyle/>
          <a:p>
            <a:r>
              <a:rPr lang="en-US" dirty="0"/>
              <a:t>A sleepy logician walks over to the kitchen in the morning. </a:t>
            </a:r>
          </a:p>
          <a:p>
            <a:r>
              <a:rPr lang="en-US" dirty="0"/>
              <a:t>Her mother asks:  “Tea or coffee?”   </a:t>
            </a:r>
          </a:p>
          <a:p>
            <a:pPr lvl="1"/>
            <a:r>
              <a:rPr lang="en-US" dirty="0"/>
              <a:t>What do you think she answers?  </a:t>
            </a:r>
          </a:p>
        </p:txBody>
      </p:sp>
      <p:sp>
        <p:nvSpPr>
          <p:cNvPr id="4" name="Rectangle 3">
            <a:extLst>
              <a:ext uri="{FF2B5EF4-FFF2-40B4-BE49-F238E27FC236}">
                <a16:creationId xmlns:a16="http://schemas.microsoft.com/office/drawing/2014/main" id="{5C0A5436-E6C0-4F76-955E-F4AA7A395A4A}"/>
              </a:ext>
            </a:extLst>
          </p:cNvPr>
          <p:cNvSpPr/>
          <p:nvPr/>
        </p:nvSpPr>
        <p:spPr>
          <a:xfrm>
            <a:off x="4007768" y="2950968"/>
            <a:ext cx="5015347" cy="3154710"/>
          </a:xfrm>
          <a:prstGeom prst="rect">
            <a:avLst/>
          </a:prstGeom>
          <a:noFill/>
        </p:spPr>
        <p:txBody>
          <a:bodyPr wrap="none" lIns="91440" tIns="45720" rIns="91440" bIns="45720">
            <a:spAutoFit/>
          </a:bodyPr>
          <a:lstStyle/>
          <a:p>
            <a:pPr algn="ctr"/>
            <a:r>
              <a:rPr lang="en-US" sz="19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Yes! </a:t>
            </a:r>
          </a:p>
        </p:txBody>
      </p:sp>
      <p:pic>
        <p:nvPicPr>
          <p:cNvPr id="4098" name="Picture 2" descr="Coffee, Cup, Beverage, Black, Caffeine, China, Cookware">
            <a:extLst>
              <a:ext uri="{FF2B5EF4-FFF2-40B4-BE49-F238E27FC236}">
                <a16:creationId xmlns:a16="http://schemas.microsoft.com/office/drawing/2014/main" id="{D631F521-1C8B-407F-AFB0-CC4F2D1CFA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247" y="3145364"/>
            <a:ext cx="3233339" cy="29807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Cup, Tea, Png">
            <a:extLst>
              <a:ext uri="{FF2B5EF4-FFF2-40B4-BE49-F238E27FC236}">
                <a16:creationId xmlns:a16="http://schemas.microsoft.com/office/drawing/2014/main" id="{57E0C06E-DB83-4318-A92D-89A0E3017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9" y="2869621"/>
            <a:ext cx="3384376" cy="323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FFE2-8526-4B9E-B98F-3D57163529C3}"/>
              </a:ext>
            </a:extLst>
          </p:cNvPr>
          <p:cNvSpPr>
            <a:spLocks noGrp="1"/>
          </p:cNvSpPr>
          <p:nvPr>
            <p:ph type="title"/>
          </p:nvPr>
        </p:nvSpPr>
        <p:spPr>
          <a:xfrm>
            <a:off x="676071" y="-238539"/>
            <a:ext cx="10972800" cy="1143000"/>
          </a:xfrm>
        </p:spPr>
        <p:txBody>
          <a:bodyPr/>
          <a:lstStyle/>
          <a:p>
            <a:r>
              <a:rPr lang="en-US" dirty="0"/>
              <a:t>Circuits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4EB36C-AF16-4AF2-B711-5DE6BA605C90}"/>
                  </a:ext>
                </a:extLst>
              </p:cNvPr>
              <p:cNvSpPr>
                <a:spLocks noGrp="1"/>
              </p:cNvSpPr>
              <p:nvPr>
                <p:ph idx="1"/>
              </p:nvPr>
            </p:nvSpPr>
            <p:spPr>
              <a:xfrm>
                <a:off x="407368" y="838073"/>
                <a:ext cx="10972800" cy="4525963"/>
              </a:xfrm>
            </p:spPr>
            <p:txBody>
              <a:bodyPr/>
              <a:lstStyle/>
              <a:p>
                <a:r>
                  <a:rPr lang="en-US" dirty="0"/>
                  <a:t>Like formula syntax tree, with two extra tricks:</a:t>
                </a:r>
              </a:p>
              <a:p>
                <a:pPr lvl="1"/>
                <a:r>
                  <a:rPr lang="en-US" dirty="0"/>
                  <a:t>Can reuse a </a:t>
                </a:r>
                <a:r>
                  <a:rPr lang="en-US" dirty="0" err="1"/>
                  <a:t>subformula</a:t>
                </a:r>
                <a:endParaRPr lang="en-US" dirty="0"/>
              </a:p>
              <a:p>
                <a:pPr lvl="1"/>
                <a14:m>
                  <m:oMath xmlns:m="http://schemas.openxmlformats.org/officeDocument/2006/math">
                    <m:r>
                      <a:rPr lang="en-US" b="0" i="1" smtClean="0">
                        <a:latin typeface="Cambria Math" panose="02040503050406030204" pitchFamily="18" charset="0"/>
                      </a:rPr>
                      <m:t>∨, ∧</m:t>
                    </m:r>
                  </m:oMath>
                </a14:m>
                <a:r>
                  <a:rPr lang="en-US" dirty="0"/>
                  <a:t> can take many inputs</a:t>
                </a:r>
              </a:p>
              <a:p>
                <a:pPr lvl="1"/>
                <a:endParaRPr lang="en-US" dirty="0"/>
              </a:p>
              <a:p>
                <a:r>
                  <a:rPr lang="en-US" dirty="0"/>
                  <a:t>Let’s make a circuit on 3 variables with 6 gates. </a:t>
                </a:r>
              </a:p>
              <a:p>
                <a:pPr marL="0" indent="0">
                  <a:buNone/>
                </a:pPr>
                <a:r>
                  <a:rPr lang="en-US" dirty="0"/>
                  <a:t> </a:t>
                </a:r>
              </a:p>
            </p:txBody>
          </p:sp>
        </mc:Choice>
        <mc:Fallback>
          <p:sp>
            <p:nvSpPr>
              <p:cNvPr id="3" name="Content Placeholder 2">
                <a:extLst>
                  <a:ext uri="{FF2B5EF4-FFF2-40B4-BE49-F238E27FC236}">
                    <a16:creationId xmlns:a16="http://schemas.microsoft.com/office/drawing/2014/main" id="{B54EB36C-AF16-4AF2-B711-5DE6BA605C90}"/>
                  </a:ext>
                </a:extLst>
              </p:cNvPr>
              <p:cNvSpPr>
                <a:spLocks noGrp="1" noRot="1" noChangeAspect="1" noMove="1" noResize="1" noEditPoints="1" noAdjustHandles="1" noChangeArrowheads="1" noChangeShapeType="1" noTextEdit="1"/>
              </p:cNvSpPr>
              <p:nvPr>
                <p:ph idx="1"/>
              </p:nvPr>
            </p:nvSpPr>
            <p:spPr>
              <a:xfrm>
                <a:off x="407368" y="838073"/>
                <a:ext cx="10972800" cy="4525963"/>
              </a:xfrm>
              <a:blipFill>
                <a:blip r:embed="rId2"/>
                <a:stretch>
                  <a:fillRect l="-1278" t="-17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44">
                <a:extLst>
                  <a:ext uri="{FF2B5EF4-FFF2-40B4-BE49-F238E27FC236}">
                    <a16:creationId xmlns:a16="http://schemas.microsoft.com/office/drawing/2014/main" id="{308CEB34-78E1-44C3-A2AD-F31475ECA6AC}"/>
                  </a:ext>
                </a:extLst>
              </p:cNvPr>
              <p:cNvGraphicFramePr>
                <a:graphicFrameLocks noGrp="1"/>
              </p:cNvGraphicFramePr>
              <p:nvPr>
                <p:extLst>
                  <p:ext uri="{D42A27DB-BD31-4B8C-83A1-F6EECF244321}">
                    <p14:modId xmlns:p14="http://schemas.microsoft.com/office/powerpoint/2010/main" val="876277281"/>
                  </p:ext>
                </p:extLst>
              </p:nvPr>
            </p:nvGraphicFramePr>
            <p:xfrm>
              <a:off x="5010343" y="1340768"/>
              <a:ext cx="6991563" cy="1122017"/>
            </p:xfrm>
            <a:graphic>
              <a:graphicData uri="http://schemas.openxmlformats.org/drawingml/2006/table">
                <a:tbl>
                  <a:tblPr firstRow="1" bandRow="1">
                    <a:tableStyleId>{69CF1AB2-1976-4502-BF36-3FF5EA218861}</a:tableStyleId>
                  </a:tblPr>
                  <a:tblGrid>
                    <a:gridCol w="1437626">
                      <a:extLst>
                        <a:ext uri="{9D8B030D-6E8A-4147-A177-3AD203B41FA5}">
                          <a16:colId xmlns:a16="http://schemas.microsoft.com/office/drawing/2014/main" val="1500465205"/>
                        </a:ext>
                      </a:extLst>
                    </a:gridCol>
                    <a:gridCol w="1412192">
                      <a:extLst>
                        <a:ext uri="{9D8B030D-6E8A-4147-A177-3AD203B41FA5}">
                          <a16:colId xmlns:a16="http://schemas.microsoft.com/office/drawing/2014/main" val="3792437859"/>
                        </a:ext>
                      </a:extLst>
                    </a:gridCol>
                    <a:gridCol w="1116159">
                      <a:extLst>
                        <a:ext uri="{9D8B030D-6E8A-4147-A177-3AD203B41FA5}">
                          <a16:colId xmlns:a16="http://schemas.microsoft.com/office/drawing/2014/main" val="1204041464"/>
                        </a:ext>
                      </a:extLst>
                    </a:gridCol>
                    <a:gridCol w="828100">
                      <a:extLst>
                        <a:ext uri="{9D8B030D-6E8A-4147-A177-3AD203B41FA5}">
                          <a16:colId xmlns:a16="http://schemas.microsoft.com/office/drawing/2014/main" val="953454628"/>
                        </a:ext>
                      </a:extLst>
                    </a:gridCol>
                    <a:gridCol w="729513">
                      <a:extLst>
                        <a:ext uri="{9D8B030D-6E8A-4147-A177-3AD203B41FA5}">
                          <a16:colId xmlns:a16="http://schemas.microsoft.com/office/drawing/2014/main" val="3822067852"/>
                        </a:ext>
                      </a:extLst>
                    </a:gridCol>
                    <a:gridCol w="706134">
                      <a:extLst>
                        <a:ext uri="{9D8B030D-6E8A-4147-A177-3AD203B41FA5}">
                          <a16:colId xmlns:a16="http://schemas.microsoft.com/office/drawing/2014/main" val="1839866107"/>
                        </a:ext>
                      </a:extLst>
                    </a:gridCol>
                    <a:gridCol w="761839">
                      <a:extLst>
                        <a:ext uri="{9D8B030D-6E8A-4147-A177-3AD203B41FA5}">
                          <a16:colId xmlns:a16="http://schemas.microsoft.com/office/drawing/2014/main" val="928313057"/>
                        </a:ext>
                      </a:extLst>
                    </a:gridCol>
                  </a:tblGrid>
                  <a:tr h="481937">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tc>
                      <a:txBody>
                        <a:bodyPr/>
                        <a:lstStyle/>
                        <a:p>
                          <a:r>
                            <a:rPr lang="en-US" b="0" dirty="0"/>
                            <a:t>Node</a:t>
                          </a:r>
                        </a:p>
                      </a:txBody>
                      <a:tcPr/>
                    </a:tc>
                    <a:tc>
                      <a:txBody>
                        <a:bodyPr/>
                        <a:lstStyle/>
                        <a:p>
                          <a:r>
                            <a:rPr lang="en-US" b="0" dirty="0"/>
                            <a:t>Edge </a:t>
                          </a:r>
                        </a:p>
                      </a:txBody>
                      <a:tcPr/>
                    </a:tc>
                    <a:tc>
                      <a:txBody>
                        <a:bodyPr/>
                        <a:lstStyle/>
                        <a:p>
                          <a:r>
                            <a:rPr lang="en-US" b="0" dirty="0"/>
                            <a:t>TRUE</a:t>
                          </a:r>
                        </a:p>
                      </a:txBody>
                      <a:tcPr/>
                    </a:tc>
                    <a:tc>
                      <a:txBody>
                        <a:bodyPr/>
                        <a:lstStyle/>
                        <a:p>
                          <a:r>
                            <a:rPr lang="en-US" b="0" dirty="0"/>
                            <a:t>FALSE</a:t>
                          </a:r>
                        </a:p>
                      </a:txBody>
                      <a:tcPr/>
                    </a:tc>
                    <a:extLst>
                      <a:ext uri="{0D108BD9-81ED-4DB2-BD59-A6C34878D82A}">
                        <a16:rowId xmlns:a16="http://schemas.microsoft.com/office/drawing/2014/main" val="1923691150"/>
                      </a:ext>
                    </a:extLst>
                  </a:tr>
                  <a:tr h="481937">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p>
                          <a:r>
                            <a:rPr lang="en-US" dirty="0"/>
                            <a:t>Gate </a:t>
                          </a:r>
                        </a:p>
                      </a:txBody>
                      <a:tcPr/>
                    </a:tc>
                    <a:tc>
                      <a:txBody>
                        <a:bodyPr/>
                        <a:lstStyle/>
                        <a:p>
                          <a:endParaRPr lang="en-US" dirty="0"/>
                        </a:p>
                        <a:p>
                          <a:r>
                            <a:rPr lang="en-US" dirty="0"/>
                            <a:t>Wire </a:t>
                          </a:r>
                        </a:p>
                      </a:txBody>
                      <a:tcPr/>
                    </a:tc>
                    <a:tc>
                      <a:txBody>
                        <a:bodyPr/>
                        <a:lstStyle/>
                        <a:p>
                          <a:endParaRPr lang="en-US" dirty="0"/>
                        </a:p>
                        <a:p>
                          <a:r>
                            <a:rPr lang="en-US" dirty="0"/>
                            <a:t>1</a:t>
                          </a:r>
                        </a:p>
                      </a:txBody>
                      <a:tcPr/>
                    </a:tc>
                    <a:tc>
                      <a:txBody>
                        <a:bodyPr/>
                        <a:lstStyle/>
                        <a:p>
                          <a:endParaRPr lang="en-US" dirty="0"/>
                        </a:p>
                        <a:p>
                          <a:r>
                            <a:rPr lang="en-US" dirty="0"/>
                            <a:t>0</a:t>
                          </a:r>
                        </a:p>
                      </a:txBody>
                      <a:tcPr/>
                    </a:tc>
                    <a:extLst>
                      <a:ext uri="{0D108BD9-81ED-4DB2-BD59-A6C34878D82A}">
                        <a16:rowId xmlns:a16="http://schemas.microsoft.com/office/drawing/2014/main" val="4253584521"/>
                      </a:ext>
                    </a:extLst>
                  </a:tr>
                </a:tbl>
              </a:graphicData>
            </a:graphic>
          </p:graphicFrame>
        </mc:Choice>
        <mc:Fallback>
          <p:graphicFrame>
            <p:nvGraphicFramePr>
              <p:cNvPr id="4" name="Table 44">
                <a:extLst>
                  <a:ext uri="{FF2B5EF4-FFF2-40B4-BE49-F238E27FC236}">
                    <a16:creationId xmlns:a16="http://schemas.microsoft.com/office/drawing/2014/main" id="{308CEB34-78E1-44C3-A2AD-F31475ECA6AC}"/>
                  </a:ext>
                </a:extLst>
              </p:cNvPr>
              <p:cNvGraphicFramePr>
                <a:graphicFrameLocks noGrp="1"/>
              </p:cNvGraphicFramePr>
              <p:nvPr>
                <p:extLst>
                  <p:ext uri="{D42A27DB-BD31-4B8C-83A1-F6EECF244321}">
                    <p14:modId xmlns:p14="http://schemas.microsoft.com/office/powerpoint/2010/main" val="876277281"/>
                  </p:ext>
                </p:extLst>
              </p:nvPr>
            </p:nvGraphicFramePr>
            <p:xfrm>
              <a:off x="5010343" y="1340768"/>
              <a:ext cx="6991563" cy="1122017"/>
            </p:xfrm>
            <a:graphic>
              <a:graphicData uri="http://schemas.openxmlformats.org/drawingml/2006/table">
                <a:tbl>
                  <a:tblPr firstRow="1" bandRow="1">
                    <a:tableStyleId>{69CF1AB2-1976-4502-BF36-3FF5EA218861}</a:tableStyleId>
                  </a:tblPr>
                  <a:tblGrid>
                    <a:gridCol w="1437626">
                      <a:extLst>
                        <a:ext uri="{9D8B030D-6E8A-4147-A177-3AD203B41FA5}">
                          <a16:colId xmlns:a16="http://schemas.microsoft.com/office/drawing/2014/main" val="1500465205"/>
                        </a:ext>
                      </a:extLst>
                    </a:gridCol>
                    <a:gridCol w="1412192">
                      <a:extLst>
                        <a:ext uri="{9D8B030D-6E8A-4147-A177-3AD203B41FA5}">
                          <a16:colId xmlns:a16="http://schemas.microsoft.com/office/drawing/2014/main" val="3792437859"/>
                        </a:ext>
                      </a:extLst>
                    </a:gridCol>
                    <a:gridCol w="1116159">
                      <a:extLst>
                        <a:ext uri="{9D8B030D-6E8A-4147-A177-3AD203B41FA5}">
                          <a16:colId xmlns:a16="http://schemas.microsoft.com/office/drawing/2014/main" val="1204041464"/>
                        </a:ext>
                      </a:extLst>
                    </a:gridCol>
                    <a:gridCol w="828100">
                      <a:extLst>
                        <a:ext uri="{9D8B030D-6E8A-4147-A177-3AD203B41FA5}">
                          <a16:colId xmlns:a16="http://schemas.microsoft.com/office/drawing/2014/main" val="953454628"/>
                        </a:ext>
                      </a:extLst>
                    </a:gridCol>
                    <a:gridCol w="729513">
                      <a:extLst>
                        <a:ext uri="{9D8B030D-6E8A-4147-A177-3AD203B41FA5}">
                          <a16:colId xmlns:a16="http://schemas.microsoft.com/office/drawing/2014/main" val="3822067852"/>
                        </a:ext>
                      </a:extLst>
                    </a:gridCol>
                    <a:gridCol w="706134">
                      <a:extLst>
                        <a:ext uri="{9D8B030D-6E8A-4147-A177-3AD203B41FA5}">
                          <a16:colId xmlns:a16="http://schemas.microsoft.com/office/drawing/2014/main" val="1839866107"/>
                        </a:ext>
                      </a:extLst>
                    </a:gridCol>
                    <a:gridCol w="761839">
                      <a:extLst>
                        <a:ext uri="{9D8B030D-6E8A-4147-A177-3AD203B41FA5}">
                          <a16:colId xmlns:a16="http://schemas.microsoft.com/office/drawing/2014/main" val="928313057"/>
                        </a:ext>
                      </a:extLst>
                    </a:gridCol>
                  </a:tblGrid>
                  <a:tr h="481937">
                    <a:tc>
                      <a:txBody>
                        <a:bodyPr/>
                        <a:lstStyle/>
                        <a:p>
                          <a:endParaRPr lang="en-US"/>
                        </a:p>
                      </a:txBody>
                      <a:tcPr>
                        <a:blipFill>
                          <a:blip r:embed="rId3"/>
                          <a:stretch>
                            <a:fillRect l="-424" t="-6250" r="-387288" b="-151250"/>
                          </a:stretch>
                        </a:blipFill>
                      </a:tcPr>
                    </a:tc>
                    <a:tc>
                      <a:txBody>
                        <a:bodyPr/>
                        <a:lstStyle/>
                        <a:p>
                          <a:endParaRPr lang="en-US"/>
                        </a:p>
                      </a:txBody>
                      <a:tcPr>
                        <a:blipFill>
                          <a:blip r:embed="rId3"/>
                          <a:stretch>
                            <a:fillRect l="-102155" t="-6250" r="-293966" b="-151250"/>
                          </a:stretch>
                        </a:blipFill>
                      </a:tcPr>
                    </a:tc>
                    <a:tc>
                      <a:txBody>
                        <a:bodyPr/>
                        <a:lstStyle/>
                        <a:p>
                          <a:endParaRPr lang="en-US"/>
                        </a:p>
                      </a:txBody>
                      <a:tcPr>
                        <a:blipFill>
                          <a:blip r:embed="rId3"/>
                          <a:stretch>
                            <a:fillRect l="-256284" t="-6250" r="-272678" b="-151250"/>
                          </a:stretch>
                        </a:blipFill>
                      </a:tcPr>
                    </a:tc>
                    <a:tc>
                      <a:txBody>
                        <a:bodyPr/>
                        <a:lstStyle/>
                        <a:p>
                          <a:r>
                            <a:rPr lang="en-US" b="0" dirty="0"/>
                            <a:t>Node</a:t>
                          </a:r>
                        </a:p>
                      </a:txBody>
                      <a:tcPr/>
                    </a:tc>
                    <a:tc>
                      <a:txBody>
                        <a:bodyPr/>
                        <a:lstStyle/>
                        <a:p>
                          <a:r>
                            <a:rPr lang="en-US" b="0" dirty="0"/>
                            <a:t>Edge </a:t>
                          </a:r>
                        </a:p>
                      </a:txBody>
                      <a:tcPr/>
                    </a:tc>
                    <a:tc>
                      <a:txBody>
                        <a:bodyPr/>
                        <a:lstStyle/>
                        <a:p>
                          <a:r>
                            <a:rPr lang="en-US" b="0" dirty="0"/>
                            <a:t>TRUE</a:t>
                          </a:r>
                        </a:p>
                      </a:txBody>
                      <a:tcPr/>
                    </a:tc>
                    <a:tc>
                      <a:txBody>
                        <a:bodyPr/>
                        <a:lstStyle/>
                        <a:p>
                          <a:r>
                            <a:rPr lang="en-US" b="0" dirty="0"/>
                            <a:t>FALSE</a:t>
                          </a:r>
                        </a:p>
                      </a:txBody>
                      <a:tcPr/>
                    </a:tc>
                    <a:extLst>
                      <a:ext uri="{0D108BD9-81ED-4DB2-BD59-A6C34878D82A}">
                        <a16:rowId xmlns:a16="http://schemas.microsoft.com/office/drawing/2014/main" val="1923691150"/>
                      </a:ext>
                    </a:extLst>
                  </a:tr>
                  <a:tr h="64008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p>
                          <a:r>
                            <a:rPr lang="en-US" dirty="0"/>
                            <a:t>Gate </a:t>
                          </a:r>
                        </a:p>
                      </a:txBody>
                      <a:tcPr/>
                    </a:tc>
                    <a:tc>
                      <a:txBody>
                        <a:bodyPr/>
                        <a:lstStyle/>
                        <a:p>
                          <a:endParaRPr lang="en-US" dirty="0"/>
                        </a:p>
                        <a:p>
                          <a:r>
                            <a:rPr lang="en-US" dirty="0"/>
                            <a:t>Wire </a:t>
                          </a:r>
                        </a:p>
                      </a:txBody>
                      <a:tcPr/>
                    </a:tc>
                    <a:tc>
                      <a:txBody>
                        <a:bodyPr/>
                        <a:lstStyle/>
                        <a:p>
                          <a:endParaRPr lang="en-US" dirty="0"/>
                        </a:p>
                        <a:p>
                          <a:r>
                            <a:rPr lang="en-US" dirty="0"/>
                            <a:t>1</a:t>
                          </a:r>
                        </a:p>
                      </a:txBody>
                      <a:tcPr/>
                    </a:tc>
                    <a:tc>
                      <a:txBody>
                        <a:bodyPr/>
                        <a:lstStyle/>
                        <a:p>
                          <a:endParaRPr lang="en-US" dirty="0"/>
                        </a:p>
                        <a:p>
                          <a:r>
                            <a:rPr lang="en-US" dirty="0"/>
                            <a:t>0</a:t>
                          </a:r>
                        </a:p>
                      </a:txBody>
                      <a:tcPr/>
                    </a:tc>
                    <a:extLst>
                      <a:ext uri="{0D108BD9-81ED-4DB2-BD59-A6C34878D82A}">
                        <a16:rowId xmlns:a16="http://schemas.microsoft.com/office/drawing/2014/main" val="4253584521"/>
                      </a:ext>
                    </a:extLst>
                  </a:tr>
                </a:tbl>
              </a:graphicData>
            </a:graphic>
          </p:graphicFrame>
        </mc:Fallback>
      </mc:AlternateContent>
      <p:grpSp>
        <p:nvGrpSpPr>
          <p:cNvPr id="5" name="Group 4">
            <a:extLst>
              <a:ext uri="{FF2B5EF4-FFF2-40B4-BE49-F238E27FC236}">
                <a16:creationId xmlns:a16="http://schemas.microsoft.com/office/drawing/2014/main" id="{CC1F91A0-30B2-4530-8C81-27B3C2412117}"/>
              </a:ext>
            </a:extLst>
          </p:cNvPr>
          <p:cNvGrpSpPr/>
          <p:nvPr/>
        </p:nvGrpSpPr>
        <p:grpSpPr>
          <a:xfrm>
            <a:off x="6508530" y="1935447"/>
            <a:ext cx="1224136" cy="431455"/>
            <a:chOff x="3287688" y="5877272"/>
            <a:chExt cx="1224136" cy="431455"/>
          </a:xfrm>
        </p:grpSpPr>
        <p:sp>
          <p:nvSpPr>
            <p:cNvPr id="6" name="Flowchart: Delay 5">
              <a:extLst>
                <a:ext uri="{FF2B5EF4-FFF2-40B4-BE49-F238E27FC236}">
                  <a16:creationId xmlns:a16="http://schemas.microsoft.com/office/drawing/2014/main" id="{AC2F32E7-7472-481B-A439-5B0F9AADE8C2}"/>
                </a:ext>
              </a:extLst>
            </p:cNvPr>
            <p:cNvSpPr/>
            <p:nvPr/>
          </p:nvSpPr>
          <p:spPr>
            <a:xfrm>
              <a:off x="3575720" y="5877272"/>
              <a:ext cx="648072" cy="431455"/>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AND</a:t>
              </a:r>
            </a:p>
          </p:txBody>
        </p:sp>
        <p:cxnSp>
          <p:nvCxnSpPr>
            <p:cNvPr id="7" name="Straight Arrow Connector 6">
              <a:extLst>
                <a:ext uri="{FF2B5EF4-FFF2-40B4-BE49-F238E27FC236}">
                  <a16:creationId xmlns:a16="http://schemas.microsoft.com/office/drawing/2014/main" id="{4459245B-188A-4B07-8791-7CDFE2064F0C}"/>
                </a:ext>
              </a:extLst>
            </p:cNvPr>
            <p:cNvCxnSpPr/>
            <p:nvPr/>
          </p:nvCxnSpPr>
          <p:spPr>
            <a:xfrm>
              <a:off x="3287688" y="5949280"/>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7812B5-32C5-46AD-852C-59F47577CB67}"/>
                </a:ext>
              </a:extLst>
            </p:cNvPr>
            <p:cNvCxnSpPr/>
            <p:nvPr/>
          </p:nvCxnSpPr>
          <p:spPr>
            <a:xfrm>
              <a:off x="3287688" y="623731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868C7C4-6677-4BB8-98EF-393A5801A4F1}"/>
                </a:ext>
              </a:extLst>
            </p:cNvPr>
            <p:cNvCxnSpPr/>
            <p:nvPr/>
          </p:nvCxnSpPr>
          <p:spPr>
            <a:xfrm>
              <a:off x="4223792" y="6090457"/>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D0472B5-9CF3-4602-A439-A40B3CF6E7F7}"/>
              </a:ext>
            </a:extLst>
          </p:cNvPr>
          <p:cNvGrpSpPr/>
          <p:nvPr/>
        </p:nvGrpSpPr>
        <p:grpSpPr>
          <a:xfrm>
            <a:off x="7969134" y="1949438"/>
            <a:ext cx="1129102" cy="431455"/>
            <a:chOff x="4966898" y="5877275"/>
            <a:chExt cx="1129102" cy="431455"/>
          </a:xfrm>
        </p:grpSpPr>
        <p:sp>
          <p:nvSpPr>
            <p:cNvPr id="11" name="Flowchart: Extract 10">
              <a:extLst>
                <a:ext uri="{FF2B5EF4-FFF2-40B4-BE49-F238E27FC236}">
                  <a16:creationId xmlns:a16="http://schemas.microsoft.com/office/drawing/2014/main" id="{81D5B61C-D75A-4050-9715-DFE2087EBFC0}"/>
                </a:ext>
              </a:extLst>
            </p:cNvPr>
            <p:cNvSpPr/>
            <p:nvPr/>
          </p:nvSpPr>
          <p:spPr>
            <a:xfrm rot="5400000">
              <a:off x="5257636" y="5874570"/>
              <a:ext cx="431455" cy="436866"/>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Oval 11">
              <a:extLst>
                <a:ext uri="{FF2B5EF4-FFF2-40B4-BE49-F238E27FC236}">
                  <a16:creationId xmlns:a16="http://schemas.microsoft.com/office/drawing/2014/main" id="{2C376FDA-10ED-4F17-9CE0-D8C9E741A111}"/>
                </a:ext>
              </a:extLst>
            </p:cNvPr>
            <p:cNvSpPr/>
            <p:nvPr/>
          </p:nvSpPr>
          <p:spPr>
            <a:xfrm>
              <a:off x="5685672" y="6018449"/>
              <a:ext cx="130222"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2E51E7C-57E4-4250-831C-E092F9F74390}"/>
                </a:ext>
              </a:extLst>
            </p:cNvPr>
            <p:cNvCxnSpPr/>
            <p:nvPr/>
          </p:nvCxnSpPr>
          <p:spPr>
            <a:xfrm>
              <a:off x="4966898" y="6090457"/>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02AFED-4DE1-4444-B9F8-7839344790C6}"/>
                </a:ext>
              </a:extLst>
            </p:cNvPr>
            <p:cNvCxnSpPr/>
            <p:nvPr/>
          </p:nvCxnSpPr>
          <p:spPr>
            <a:xfrm>
              <a:off x="5807968" y="6091540"/>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EE876D-1730-4E9E-99C4-0A309B3B4829}"/>
                </a:ext>
              </a:extLst>
            </p:cNvPr>
            <p:cNvSpPr txBox="1"/>
            <p:nvPr/>
          </p:nvSpPr>
          <p:spPr>
            <a:xfrm>
              <a:off x="5169705" y="5951957"/>
              <a:ext cx="457882" cy="276999"/>
            </a:xfrm>
            <a:prstGeom prst="rect">
              <a:avLst/>
            </a:prstGeom>
            <a:noFill/>
          </p:spPr>
          <p:txBody>
            <a:bodyPr wrap="none" rtlCol="0">
              <a:spAutoFit/>
            </a:bodyPr>
            <a:lstStyle/>
            <a:p>
              <a:r>
                <a:rPr lang="en-US" sz="1200" dirty="0"/>
                <a:t>NOT</a:t>
              </a:r>
            </a:p>
          </p:txBody>
        </p:sp>
      </p:grpSp>
      <p:grpSp>
        <p:nvGrpSpPr>
          <p:cNvPr id="16" name="Group 15">
            <a:extLst>
              <a:ext uri="{FF2B5EF4-FFF2-40B4-BE49-F238E27FC236}">
                <a16:creationId xmlns:a16="http://schemas.microsoft.com/office/drawing/2014/main" id="{DF2EF7EC-952F-446E-A343-B71B26DDCB9C}"/>
              </a:ext>
            </a:extLst>
          </p:cNvPr>
          <p:cNvGrpSpPr/>
          <p:nvPr/>
        </p:nvGrpSpPr>
        <p:grpSpPr>
          <a:xfrm>
            <a:off x="4962124" y="1787796"/>
            <a:ext cx="1200347" cy="674989"/>
            <a:chOff x="8208363" y="5946327"/>
            <a:chExt cx="1200347" cy="674989"/>
          </a:xfrm>
        </p:grpSpPr>
        <p:sp>
          <p:nvSpPr>
            <p:cNvPr id="17" name="Arc 16">
              <a:extLst>
                <a:ext uri="{FF2B5EF4-FFF2-40B4-BE49-F238E27FC236}">
                  <a16:creationId xmlns:a16="http://schemas.microsoft.com/office/drawing/2014/main" id="{2D1BAB93-A803-4221-A711-98C5C0197364}"/>
                </a:ext>
              </a:extLst>
            </p:cNvPr>
            <p:cNvSpPr/>
            <p:nvPr/>
          </p:nvSpPr>
          <p:spPr>
            <a:xfrm>
              <a:off x="8208363" y="6026079"/>
              <a:ext cx="936104" cy="595237"/>
            </a:xfrm>
            <a:prstGeom prst="arc">
              <a:avLst>
                <a:gd name="adj1" fmla="val 17317020"/>
                <a:gd name="adj2" fmla="val 2088606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11B8A604-0CC1-46B2-BA6F-89266556D651}"/>
                </a:ext>
              </a:extLst>
            </p:cNvPr>
            <p:cNvSpPr/>
            <p:nvPr/>
          </p:nvSpPr>
          <p:spPr>
            <a:xfrm flipV="1">
              <a:off x="8256582" y="5946327"/>
              <a:ext cx="864096" cy="53225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F340DF49-2EFA-4815-B7F1-3919190331A7}"/>
                </a:ext>
              </a:extLst>
            </p:cNvPr>
            <p:cNvGrpSpPr/>
            <p:nvPr/>
          </p:nvGrpSpPr>
          <p:grpSpPr>
            <a:xfrm>
              <a:off x="8436602" y="6041089"/>
              <a:ext cx="530560" cy="431454"/>
              <a:chOff x="8436602" y="6041089"/>
              <a:chExt cx="530560" cy="431454"/>
            </a:xfrm>
          </p:grpSpPr>
          <p:sp>
            <p:nvSpPr>
              <p:cNvPr id="23" name="Flowchart: Stored Data 22">
                <a:extLst>
                  <a:ext uri="{FF2B5EF4-FFF2-40B4-BE49-F238E27FC236}">
                    <a16:creationId xmlns:a16="http://schemas.microsoft.com/office/drawing/2014/main" id="{14D2C44C-1629-4233-85AE-8E63F9F3B851}"/>
                  </a:ext>
                </a:extLst>
              </p:cNvPr>
              <p:cNvSpPr/>
              <p:nvPr/>
            </p:nvSpPr>
            <p:spPr>
              <a:xfrm flipH="1">
                <a:off x="8436602" y="6041089"/>
                <a:ext cx="504056" cy="431454"/>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3B1E312-7F7A-4465-A543-0C83E9FDD5AF}"/>
                  </a:ext>
                </a:extLst>
              </p:cNvPr>
              <p:cNvSpPr/>
              <p:nvPr/>
            </p:nvSpPr>
            <p:spPr>
              <a:xfrm>
                <a:off x="8544271" y="6106609"/>
                <a:ext cx="422891" cy="29087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a:t>
                </a:r>
              </a:p>
            </p:txBody>
          </p:sp>
        </p:grpSp>
        <p:cxnSp>
          <p:nvCxnSpPr>
            <p:cNvPr id="20" name="Straight Arrow Connector 19">
              <a:extLst>
                <a:ext uri="{FF2B5EF4-FFF2-40B4-BE49-F238E27FC236}">
                  <a16:creationId xmlns:a16="http://schemas.microsoft.com/office/drawing/2014/main" id="{57878E0A-5068-4105-984A-B7F0D0E407B8}"/>
                </a:ext>
              </a:extLst>
            </p:cNvPr>
            <p:cNvCxnSpPr/>
            <p:nvPr/>
          </p:nvCxnSpPr>
          <p:spPr>
            <a:xfrm>
              <a:off x="8208363" y="6115009"/>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461B1C9-196B-4B2E-965E-3F0632C98B5C}"/>
                </a:ext>
              </a:extLst>
            </p:cNvPr>
            <p:cNvCxnSpPr/>
            <p:nvPr/>
          </p:nvCxnSpPr>
          <p:spPr>
            <a:xfrm>
              <a:off x="8208363" y="6397479"/>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D84BC5-BDA2-41CA-85DB-0D7B4D3E5C8F}"/>
                </a:ext>
              </a:extLst>
            </p:cNvPr>
            <p:cNvCxnSpPr/>
            <p:nvPr/>
          </p:nvCxnSpPr>
          <p:spPr>
            <a:xfrm>
              <a:off x="9120678" y="623731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C409179B-A7A8-4B41-89ED-C763BF3D8756}"/>
              </a:ext>
            </a:extLst>
          </p:cNvPr>
          <p:cNvCxnSpPr/>
          <p:nvPr/>
        </p:nvCxnSpPr>
        <p:spPr>
          <a:xfrm>
            <a:off x="1055440" y="429309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AD87F5-4991-4AA6-AAB5-1DED4A0975A9}"/>
              </a:ext>
            </a:extLst>
          </p:cNvPr>
          <p:cNvCxnSpPr/>
          <p:nvPr/>
        </p:nvCxnSpPr>
        <p:spPr>
          <a:xfrm>
            <a:off x="1055440" y="4735379"/>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09D142-244E-46BB-AE99-12662C1A46C9}"/>
              </a:ext>
            </a:extLst>
          </p:cNvPr>
          <p:cNvCxnSpPr/>
          <p:nvPr/>
        </p:nvCxnSpPr>
        <p:spPr>
          <a:xfrm>
            <a:off x="1055440" y="530120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46D5A9D-8251-4B90-8644-4CF9E379BA4D}"/>
              </a:ext>
            </a:extLst>
          </p:cNvPr>
          <p:cNvSpPr txBox="1"/>
          <p:nvPr/>
        </p:nvSpPr>
        <p:spPr>
          <a:xfrm>
            <a:off x="771388" y="4093349"/>
            <a:ext cx="284052" cy="369332"/>
          </a:xfrm>
          <a:prstGeom prst="rect">
            <a:avLst/>
          </a:prstGeom>
          <a:noFill/>
        </p:spPr>
        <p:txBody>
          <a:bodyPr wrap="none" rtlCol="0">
            <a:spAutoFit/>
          </a:bodyPr>
          <a:lstStyle/>
          <a:p>
            <a:r>
              <a:rPr lang="en-CA" dirty="0"/>
              <a:t>x</a:t>
            </a:r>
          </a:p>
        </p:txBody>
      </p:sp>
      <p:sp>
        <p:nvSpPr>
          <p:cNvPr id="35" name="TextBox 34">
            <a:extLst>
              <a:ext uri="{FF2B5EF4-FFF2-40B4-BE49-F238E27FC236}">
                <a16:creationId xmlns:a16="http://schemas.microsoft.com/office/drawing/2014/main" id="{EA4D5BA2-0F96-4585-8E76-136E98486F13}"/>
              </a:ext>
            </a:extLst>
          </p:cNvPr>
          <p:cNvSpPr txBox="1"/>
          <p:nvPr/>
        </p:nvSpPr>
        <p:spPr>
          <a:xfrm>
            <a:off x="772992" y="4581139"/>
            <a:ext cx="288862" cy="369332"/>
          </a:xfrm>
          <a:prstGeom prst="rect">
            <a:avLst/>
          </a:prstGeom>
          <a:noFill/>
        </p:spPr>
        <p:txBody>
          <a:bodyPr wrap="none" rtlCol="0">
            <a:spAutoFit/>
          </a:bodyPr>
          <a:lstStyle/>
          <a:p>
            <a:r>
              <a:rPr lang="en-CA" dirty="0"/>
              <a:t>y</a:t>
            </a:r>
          </a:p>
        </p:txBody>
      </p:sp>
      <p:sp>
        <p:nvSpPr>
          <p:cNvPr id="36" name="TextBox 35">
            <a:extLst>
              <a:ext uri="{FF2B5EF4-FFF2-40B4-BE49-F238E27FC236}">
                <a16:creationId xmlns:a16="http://schemas.microsoft.com/office/drawing/2014/main" id="{B43B50C8-C723-4004-AE3F-AF31539FECF0}"/>
              </a:ext>
            </a:extLst>
          </p:cNvPr>
          <p:cNvSpPr txBox="1"/>
          <p:nvPr/>
        </p:nvSpPr>
        <p:spPr>
          <a:xfrm>
            <a:off x="735958" y="5075892"/>
            <a:ext cx="276038" cy="369332"/>
          </a:xfrm>
          <a:prstGeom prst="rect">
            <a:avLst/>
          </a:prstGeom>
          <a:noFill/>
        </p:spPr>
        <p:txBody>
          <a:bodyPr wrap="none" rtlCol="0">
            <a:spAutoFit/>
          </a:bodyPr>
          <a:lstStyle/>
          <a:p>
            <a:r>
              <a:rPr lang="en-CA" dirty="0"/>
              <a:t>z</a:t>
            </a:r>
          </a:p>
        </p:txBody>
      </p:sp>
      <mc:AlternateContent xmlns:mc="http://schemas.openxmlformats.org/markup-compatibility/2006">
        <mc:Choice xmlns:a14="http://schemas.microsoft.com/office/drawing/2010/main" Requires="a14">
          <p:graphicFrame>
            <p:nvGraphicFramePr>
              <p:cNvPr id="39" name="Content Placeholder 3">
                <a:extLst>
                  <a:ext uri="{FF2B5EF4-FFF2-40B4-BE49-F238E27FC236}">
                    <a16:creationId xmlns:a16="http://schemas.microsoft.com/office/drawing/2014/main" id="{AF746985-C0E8-4E72-89BA-51938E808E5E}"/>
                  </a:ext>
                </a:extLst>
              </p:cNvPr>
              <p:cNvGraphicFramePr>
                <a:graphicFrameLocks/>
              </p:cNvGraphicFramePr>
              <p:nvPr>
                <p:extLst>
                  <p:ext uri="{D42A27DB-BD31-4B8C-83A1-F6EECF244321}">
                    <p14:modId xmlns:p14="http://schemas.microsoft.com/office/powerpoint/2010/main" val="3443485106"/>
                  </p:ext>
                </p:extLst>
              </p:nvPr>
            </p:nvGraphicFramePr>
            <p:xfrm>
              <a:off x="9463715" y="2801755"/>
              <a:ext cx="2550634" cy="3867248"/>
            </p:xfrm>
            <a:graphic>
              <a:graphicData uri="http://schemas.openxmlformats.org/drawingml/2006/table">
                <a:tbl>
                  <a:tblPr firstRow="1" bandRow="1">
                    <a:tableStyleId>{5C22544A-7EE6-4342-B048-85BDC9FD1C3A}</a:tableStyleId>
                  </a:tblPr>
                  <a:tblGrid>
                    <a:gridCol w="423295">
                      <a:extLst>
                        <a:ext uri="{9D8B030D-6E8A-4147-A177-3AD203B41FA5}">
                          <a16:colId xmlns:a16="http://schemas.microsoft.com/office/drawing/2014/main" val="20000"/>
                        </a:ext>
                      </a:extLst>
                    </a:gridCol>
                    <a:gridCol w="469734">
                      <a:extLst>
                        <a:ext uri="{9D8B030D-6E8A-4147-A177-3AD203B41FA5}">
                          <a16:colId xmlns:a16="http://schemas.microsoft.com/office/drawing/2014/main" val="20001"/>
                        </a:ext>
                      </a:extLst>
                    </a:gridCol>
                    <a:gridCol w="469734">
                      <a:extLst>
                        <a:ext uri="{9D8B030D-6E8A-4147-A177-3AD203B41FA5}">
                          <a16:colId xmlns:a16="http://schemas.microsoft.com/office/drawing/2014/main" val="1975005464"/>
                        </a:ext>
                      </a:extLst>
                    </a:gridCol>
                    <a:gridCol w="1187871">
                      <a:extLst>
                        <a:ext uri="{9D8B030D-6E8A-4147-A177-3AD203B41FA5}">
                          <a16:colId xmlns:a16="http://schemas.microsoft.com/office/drawing/2014/main" val="1078433052"/>
                        </a:ext>
                      </a:extLst>
                    </a:gridCol>
                  </a:tblGrid>
                  <a:tr h="0">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𝒙</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𝒚</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𝒛</m:t>
                                </m:r>
                              </m:oMath>
                            </m:oMathPara>
                          </a14:m>
                          <a:endParaRPr lang="en-CA" sz="1600" dirty="0"/>
                        </a:p>
                      </a:txBody>
                      <a:tcPr/>
                    </a:tc>
                    <a:tc>
                      <a:txBody>
                        <a:bodyPr/>
                        <a:lstStyle/>
                        <a:p>
                          <a:r>
                            <a:rPr lang="en-CA" sz="1400" dirty="0"/>
                            <a:t>Circuit (</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Choice>
        <mc:Fallback>
          <p:graphicFrame>
            <p:nvGraphicFramePr>
              <p:cNvPr id="39" name="Content Placeholder 3">
                <a:extLst>
                  <a:ext uri="{FF2B5EF4-FFF2-40B4-BE49-F238E27FC236}">
                    <a16:creationId xmlns:a16="http://schemas.microsoft.com/office/drawing/2014/main" id="{AF746985-C0E8-4E72-89BA-51938E808E5E}"/>
                  </a:ext>
                </a:extLst>
              </p:cNvPr>
              <p:cNvGraphicFramePr>
                <a:graphicFrameLocks/>
              </p:cNvGraphicFramePr>
              <p:nvPr>
                <p:extLst>
                  <p:ext uri="{D42A27DB-BD31-4B8C-83A1-F6EECF244321}">
                    <p14:modId xmlns:p14="http://schemas.microsoft.com/office/powerpoint/2010/main" val="3443485106"/>
                  </p:ext>
                </p:extLst>
              </p:nvPr>
            </p:nvGraphicFramePr>
            <p:xfrm>
              <a:off x="9463715" y="2801755"/>
              <a:ext cx="2550634" cy="3867248"/>
            </p:xfrm>
            <a:graphic>
              <a:graphicData uri="http://schemas.openxmlformats.org/drawingml/2006/table">
                <a:tbl>
                  <a:tblPr firstRow="1" bandRow="1">
                    <a:tableStyleId>{5C22544A-7EE6-4342-B048-85BDC9FD1C3A}</a:tableStyleId>
                  </a:tblPr>
                  <a:tblGrid>
                    <a:gridCol w="423295">
                      <a:extLst>
                        <a:ext uri="{9D8B030D-6E8A-4147-A177-3AD203B41FA5}">
                          <a16:colId xmlns:a16="http://schemas.microsoft.com/office/drawing/2014/main" val="20000"/>
                        </a:ext>
                      </a:extLst>
                    </a:gridCol>
                    <a:gridCol w="469734">
                      <a:extLst>
                        <a:ext uri="{9D8B030D-6E8A-4147-A177-3AD203B41FA5}">
                          <a16:colId xmlns:a16="http://schemas.microsoft.com/office/drawing/2014/main" val="20001"/>
                        </a:ext>
                      </a:extLst>
                    </a:gridCol>
                    <a:gridCol w="469734">
                      <a:extLst>
                        <a:ext uri="{9D8B030D-6E8A-4147-A177-3AD203B41FA5}">
                          <a16:colId xmlns:a16="http://schemas.microsoft.com/office/drawing/2014/main" val="1975005464"/>
                        </a:ext>
                      </a:extLst>
                    </a:gridCol>
                    <a:gridCol w="1187871">
                      <a:extLst>
                        <a:ext uri="{9D8B030D-6E8A-4147-A177-3AD203B41FA5}">
                          <a16:colId xmlns:a16="http://schemas.microsoft.com/office/drawing/2014/main" val="1078433052"/>
                        </a:ext>
                      </a:extLst>
                    </a:gridCol>
                  </a:tblGrid>
                  <a:tr h="335280">
                    <a:tc>
                      <a:txBody>
                        <a:bodyPr/>
                        <a:lstStyle/>
                        <a:p>
                          <a:endParaRPr lang="en-US"/>
                        </a:p>
                      </a:txBody>
                      <a:tcPr>
                        <a:blipFill>
                          <a:blip r:embed="rId4"/>
                          <a:stretch>
                            <a:fillRect l="-1429" t="-1818" r="-505714" b="-1060000"/>
                          </a:stretch>
                        </a:blipFill>
                      </a:tcPr>
                    </a:tc>
                    <a:tc>
                      <a:txBody>
                        <a:bodyPr/>
                        <a:lstStyle/>
                        <a:p>
                          <a:endParaRPr lang="en-US"/>
                        </a:p>
                      </a:txBody>
                      <a:tcPr>
                        <a:blipFill>
                          <a:blip r:embed="rId4"/>
                          <a:stretch>
                            <a:fillRect l="-92208" t="-1818" r="-359740" b="-1060000"/>
                          </a:stretch>
                        </a:blipFill>
                      </a:tcPr>
                    </a:tc>
                    <a:tc>
                      <a:txBody>
                        <a:bodyPr/>
                        <a:lstStyle/>
                        <a:p>
                          <a:endParaRPr lang="en-US"/>
                        </a:p>
                      </a:txBody>
                      <a:tcPr>
                        <a:blipFill>
                          <a:blip r:embed="rId4"/>
                          <a:stretch>
                            <a:fillRect l="-192208" t="-1818" r="-259740" b="-1060000"/>
                          </a:stretch>
                        </a:blipFill>
                      </a:tcPr>
                    </a:tc>
                    <a:tc>
                      <a:txBody>
                        <a:bodyPr/>
                        <a:lstStyle/>
                        <a:p>
                          <a:r>
                            <a:rPr lang="en-CA" sz="1400" dirty="0"/>
                            <a:t>Circuit (</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Fallback>
      </mc:AlternateContent>
    </p:spTree>
    <p:extLst>
      <p:ext uri="{BB962C8B-B14F-4D97-AF65-F5344CB8AC3E}">
        <p14:creationId xmlns:p14="http://schemas.microsoft.com/office/powerpoint/2010/main" val="34768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EFFE2-8526-4B9E-B98F-3D57163529C3}"/>
              </a:ext>
            </a:extLst>
          </p:cNvPr>
          <p:cNvSpPr>
            <a:spLocks noGrp="1"/>
          </p:cNvSpPr>
          <p:nvPr>
            <p:ph type="title"/>
          </p:nvPr>
        </p:nvSpPr>
        <p:spPr>
          <a:xfrm>
            <a:off x="676071" y="-238539"/>
            <a:ext cx="10972800" cy="1143000"/>
          </a:xfrm>
        </p:spPr>
        <p:txBody>
          <a:bodyPr/>
          <a:lstStyle/>
          <a:p>
            <a:r>
              <a:rPr lang="en-US" dirty="0"/>
              <a:t>Circuits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4EB36C-AF16-4AF2-B711-5DE6BA605C90}"/>
                  </a:ext>
                </a:extLst>
              </p:cNvPr>
              <p:cNvSpPr>
                <a:spLocks noGrp="1"/>
              </p:cNvSpPr>
              <p:nvPr>
                <p:ph idx="1"/>
              </p:nvPr>
            </p:nvSpPr>
            <p:spPr>
              <a:xfrm>
                <a:off x="407368" y="838073"/>
                <a:ext cx="10972800" cy="4525963"/>
              </a:xfrm>
            </p:spPr>
            <p:txBody>
              <a:bodyPr/>
              <a:lstStyle/>
              <a:p>
                <a:r>
                  <a:rPr lang="en-US" dirty="0"/>
                  <a:t>Like formula syntax tree, with two extra tricks:</a:t>
                </a:r>
              </a:p>
              <a:p>
                <a:pPr lvl="1"/>
                <a:r>
                  <a:rPr lang="en-US" dirty="0"/>
                  <a:t>Can reuse a </a:t>
                </a:r>
                <a:r>
                  <a:rPr lang="en-US" dirty="0" err="1"/>
                  <a:t>subformula</a:t>
                </a:r>
                <a:endParaRPr lang="en-US" dirty="0"/>
              </a:p>
              <a:p>
                <a:pPr lvl="1"/>
                <a14:m>
                  <m:oMath xmlns:m="http://schemas.openxmlformats.org/officeDocument/2006/math">
                    <m:r>
                      <a:rPr lang="en-US" b="0" i="1" smtClean="0">
                        <a:latin typeface="Cambria Math" panose="02040503050406030204" pitchFamily="18" charset="0"/>
                      </a:rPr>
                      <m:t>∨, ∧</m:t>
                    </m:r>
                  </m:oMath>
                </a14:m>
                <a:r>
                  <a:rPr lang="en-US" dirty="0"/>
                  <a:t> can take many inputs</a:t>
                </a:r>
              </a:p>
              <a:p>
                <a:pPr lvl="1"/>
                <a:endParaRPr lang="en-US" dirty="0"/>
              </a:p>
              <a:p>
                <a:r>
                  <a:rPr lang="en-US" dirty="0"/>
                  <a:t>Let’s make a circuit on 3 variables with 6 gates. </a:t>
                </a:r>
              </a:p>
              <a:p>
                <a:pPr marL="0" indent="0">
                  <a:buNone/>
                </a:pPr>
                <a:r>
                  <a:rPr lang="en-US" dirty="0"/>
                  <a:t> </a:t>
                </a:r>
              </a:p>
            </p:txBody>
          </p:sp>
        </mc:Choice>
        <mc:Fallback>
          <p:sp>
            <p:nvSpPr>
              <p:cNvPr id="3" name="Content Placeholder 2">
                <a:extLst>
                  <a:ext uri="{FF2B5EF4-FFF2-40B4-BE49-F238E27FC236}">
                    <a16:creationId xmlns:a16="http://schemas.microsoft.com/office/drawing/2014/main" id="{B54EB36C-AF16-4AF2-B711-5DE6BA605C90}"/>
                  </a:ext>
                </a:extLst>
              </p:cNvPr>
              <p:cNvSpPr>
                <a:spLocks noGrp="1" noRot="1" noChangeAspect="1" noMove="1" noResize="1" noEditPoints="1" noAdjustHandles="1" noChangeArrowheads="1" noChangeShapeType="1" noTextEdit="1"/>
              </p:cNvSpPr>
              <p:nvPr>
                <p:ph idx="1"/>
              </p:nvPr>
            </p:nvSpPr>
            <p:spPr>
              <a:xfrm>
                <a:off x="407368" y="838073"/>
                <a:ext cx="10972800" cy="4525963"/>
              </a:xfrm>
              <a:blipFill>
                <a:blip r:embed="rId2"/>
                <a:stretch>
                  <a:fillRect l="-1278" t="-17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44">
                <a:extLst>
                  <a:ext uri="{FF2B5EF4-FFF2-40B4-BE49-F238E27FC236}">
                    <a16:creationId xmlns:a16="http://schemas.microsoft.com/office/drawing/2014/main" id="{308CEB34-78E1-44C3-A2AD-F31475ECA6AC}"/>
                  </a:ext>
                </a:extLst>
              </p:cNvPr>
              <p:cNvGraphicFramePr>
                <a:graphicFrameLocks noGrp="1"/>
              </p:cNvGraphicFramePr>
              <p:nvPr/>
            </p:nvGraphicFramePr>
            <p:xfrm>
              <a:off x="5010343" y="1340768"/>
              <a:ext cx="6991563" cy="1122017"/>
            </p:xfrm>
            <a:graphic>
              <a:graphicData uri="http://schemas.openxmlformats.org/drawingml/2006/table">
                <a:tbl>
                  <a:tblPr firstRow="1" bandRow="1">
                    <a:tableStyleId>{69CF1AB2-1976-4502-BF36-3FF5EA218861}</a:tableStyleId>
                  </a:tblPr>
                  <a:tblGrid>
                    <a:gridCol w="1437626">
                      <a:extLst>
                        <a:ext uri="{9D8B030D-6E8A-4147-A177-3AD203B41FA5}">
                          <a16:colId xmlns:a16="http://schemas.microsoft.com/office/drawing/2014/main" val="1500465205"/>
                        </a:ext>
                      </a:extLst>
                    </a:gridCol>
                    <a:gridCol w="1412192">
                      <a:extLst>
                        <a:ext uri="{9D8B030D-6E8A-4147-A177-3AD203B41FA5}">
                          <a16:colId xmlns:a16="http://schemas.microsoft.com/office/drawing/2014/main" val="3792437859"/>
                        </a:ext>
                      </a:extLst>
                    </a:gridCol>
                    <a:gridCol w="1116159">
                      <a:extLst>
                        <a:ext uri="{9D8B030D-6E8A-4147-A177-3AD203B41FA5}">
                          <a16:colId xmlns:a16="http://schemas.microsoft.com/office/drawing/2014/main" val="1204041464"/>
                        </a:ext>
                      </a:extLst>
                    </a:gridCol>
                    <a:gridCol w="828100">
                      <a:extLst>
                        <a:ext uri="{9D8B030D-6E8A-4147-A177-3AD203B41FA5}">
                          <a16:colId xmlns:a16="http://schemas.microsoft.com/office/drawing/2014/main" val="953454628"/>
                        </a:ext>
                      </a:extLst>
                    </a:gridCol>
                    <a:gridCol w="729513">
                      <a:extLst>
                        <a:ext uri="{9D8B030D-6E8A-4147-A177-3AD203B41FA5}">
                          <a16:colId xmlns:a16="http://schemas.microsoft.com/office/drawing/2014/main" val="3822067852"/>
                        </a:ext>
                      </a:extLst>
                    </a:gridCol>
                    <a:gridCol w="706134">
                      <a:extLst>
                        <a:ext uri="{9D8B030D-6E8A-4147-A177-3AD203B41FA5}">
                          <a16:colId xmlns:a16="http://schemas.microsoft.com/office/drawing/2014/main" val="1839866107"/>
                        </a:ext>
                      </a:extLst>
                    </a:gridCol>
                    <a:gridCol w="761839">
                      <a:extLst>
                        <a:ext uri="{9D8B030D-6E8A-4147-A177-3AD203B41FA5}">
                          <a16:colId xmlns:a16="http://schemas.microsoft.com/office/drawing/2014/main" val="928313057"/>
                        </a:ext>
                      </a:extLst>
                    </a:gridCol>
                  </a:tblGrid>
                  <a:tr h="481937">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oMath>
                            </m:oMathPara>
                          </a14:m>
                          <a:endParaRPr lang="en-US" dirty="0"/>
                        </a:p>
                      </a:txBody>
                      <a:tcPr/>
                    </a:tc>
                    <a:tc>
                      <a:txBody>
                        <a:bodyPr/>
                        <a:lstStyle/>
                        <a:p>
                          <a:r>
                            <a:rPr lang="en-US" b="0" dirty="0"/>
                            <a:t>Node</a:t>
                          </a:r>
                        </a:p>
                      </a:txBody>
                      <a:tcPr/>
                    </a:tc>
                    <a:tc>
                      <a:txBody>
                        <a:bodyPr/>
                        <a:lstStyle/>
                        <a:p>
                          <a:r>
                            <a:rPr lang="en-US" b="0" dirty="0"/>
                            <a:t>Edge </a:t>
                          </a:r>
                        </a:p>
                      </a:txBody>
                      <a:tcPr/>
                    </a:tc>
                    <a:tc>
                      <a:txBody>
                        <a:bodyPr/>
                        <a:lstStyle/>
                        <a:p>
                          <a:r>
                            <a:rPr lang="en-US" b="0" dirty="0"/>
                            <a:t>TRUE</a:t>
                          </a:r>
                        </a:p>
                      </a:txBody>
                      <a:tcPr/>
                    </a:tc>
                    <a:tc>
                      <a:txBody>
                        <a:bodyPr/>
                        <a:lstStyle/>
                        <a:p>
                          <a:r>
                            <a:rPr lang="en-US" b="0" dirty="0"/>
                            <a:t>FALSE</a:t>
                          </a:r>
                        </a:p>
                      </a:txBody>
                      <a:tcPr/>
                    </a:tc>
                    <a:extLst>
                      <a:ext uri="{0D108BD9-81ED-4DB2-BD59-A6C34878D82A}">
                        <a16:rowId xmlns:a16="http://schemas.microsoft.com/office/drawing/2014/main" val="1923691150"/>
                      </a:ext>
                    </a:extLst>
                  </a:tr>
                  <a:tr h="481937">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p>
                          <a:r>
                            <a:rPr lang="en-US" dirty="0"/>
                            <a:t>Gate </a:t>
                          </a:r>
                        </a:p>
                      </a:txBody>
                      <a:tcPr/>
                    </a:tc>
                    <a:tc>
                      <a:txBody>
                        <a:bodyPr/>
                        <a:lstStyle/>
                        <a:p>
                          <a:endParaRPr lang="en-US" dirty="0"/>
                        </a:p>
                        <a:p>
                          <a:r>
                            <a:rPr lang="en-US" dirty="0"/>
                            <a:t>Wire </a:t>
                          </a:r>
                        </a:p>
                      </a:txBody>
                      <a:tcPr/>
                    </a:tc>
                    <a:tc>
                      <a:txBody>
                        <a:bodyPr/>
                        <a:lstStyle/>
                        <a:p>
                          <a:endParaRPr lang="en-US" dirty="0"/>
                        </a:p>
                        <a:p>
                          <a:r>
                            <a:rPr lang="en-US" dirty="0"/>
                            <a:t>1</a:t>
                          </a:r>
                        </a:p>
                      </a:txBody>
                      <a:tcPr/>
                    </a:tc>
                    <a:tc>
                      <a:txBody>
                        <a:bodyPr/>
                        <a:lstStyle/>
                        <a:p>
                          <a:endParaRPr lang="en-US" dirty="0"/>
                        </a:p>
                        <a:p>
                          <a:r>
                            <a:rPr lang="en-US" dirty="0"/>
                            <a:t>0</a:t>
                          </a:r>
                        </a:p>
                      </a:txBody>
                      <a:tcPr/>
                    </a:tc>
                    <a:extLst>
                      <a:ext uri="{0D108BD9-81ED-4DB2-BD59-A6C34878D82A}">
                        <a16:rowId xmlns:a16="http://schemas.microsoft.com/office/drawing/2014/main" val="4253584521"/>
                      </a:ext>
                    </a:extLst>
                  </a:tr>
                </a:tbl>
              </a:graphicData>
            </a:graphic>
          </p:graphicFrame>
        </mc:Choice>
        <mc:Fallback>
          <p:graphicFrame>
            <p:nvGraphicFramePr>
              <p:cNvPr id="4" name="Table 44">
                <a:extLst>
                  <a:ext uri="{FF2B5EF4-FFF2-40B4-BE49-F238E27FC236}">
                    <a16:creationId xmlns:a16="http://schemas.microsoft.com/office/drawing/2014/main" id="{308CEB34-78E1-44C3-A2AD-F31475ECA6AC}"/>
                  </a:ext>
                </a:extLst>
              </p:cNvPr>
              <p:cNvGraphicFramePr>
                <a:graphicFrameLocks noGrp="1"/>
              </p:cNvGraphicFramePr>
              <p:nvPr/>
            </p:nvGraphicFramePr>
            <p:xfrm>
              <a:off x="5010343" y="1340768"/>
              <a:ext cx="6991563" cy="1122017"/>
            </p:xfrm>
            <a:graphic>
              <a:graphicData uri="http://schemas.openxmlformats.org/drawingml/2006/table">
                <a:tbl>
                  <a:tblPr firstRow="1" bandRow="1">
                    <a:tableStyleId>{69CF1AB2-1976-4502-BF36-3FF5EA218861}</a:tableStyleId>
                  </a:tblPr>
                  <a:tblGrid>
                    <a:gridCol w="1437626">
                      <a:extLst>
                        <a:ext uri="{9D8B030D-6E8A-4147-A177-3AD203B41FA5}">
                          <a16:colId xmlns:a16="http://schemas.microsoft.com/office/drawing/2014/main" val="1500465205"/>
                        </a:ext>
                      </a:extLst>
                    </a:gridCol>
                    <a:gridCol w="1412192">
                      <a:extLst>
                        <a:ext uri="{9D8B030D-6E8A-4147-A177-3AD203B41FA5}">
                          <a16:colId xmlns:a16="http://schemas.microsoft.com/office/drawing/2014/main" val="3792437859"/>
                        </a:ext>
                      </a:extLst>
                    </a:gridCol>
                    <a:gridCol w="1116159">
                      <a:extLst>
                        <a:ext uri="{9D8B030D-6E8A-4147-A177-3AD203B41FA5}">
                          <a16:colId xmlns:a16="http://schemas.microsoft.com/office/drawing/2014/main" val="1204041464"/>
                        </a:ext>
                      </a:extLst>
                    </a:gridCol>
                    <a:gridCol w="828100">
                      <a:extLst>
                        <a:ext uri="{9D8B030D-6E8A-4147-A177-3AD203B41FA5}">
                          <a16:colId xmlns:a16="http://schemas.microsoft.com/office/drawing/2014/main" val="953454628"/>
                        </a:ext>
                      </a:extLst>
                    </a:gridCol>
                    <a:gridCol w="729513">
                      <a:extLst>
                        <a:ext uri="{9D8B030D-6E8A-4147-A177-3AD203B41FA5}">
                          <a16:colId xmlns:a16="http://schemas.microsoft.com/office/drawing/2014/main" val="3822067852"/>
                        </a:ext>
                      </a:extLst>
                    </a:gridCol>
                    <a:gridCol w="706134">
                      <a:extLst>
                        <a:ext uri="{9D8B030D-6E8A-4147-A177-3AD203B41FA5}">
                          <a16:colId xmlns:a16="http://schemas.microsoft.com/office/drawing/2014/main" val="1839866107"/>
                        </a:ext>
                      </a:extLst>
                    </a:gridCol>
                    <a:gridCol w="761839">
                      <a:extLst>
                        <a:ext uri="{9D8B030D-6E8A-4147-A177-3AD203B41FA5}">
                          <a16:colId xmlns:a16="http://schemas.microsoft.com/office/drawing/2014/main" val="928313057"/>
                        </a:ext>
                      </a:extLst>
                    </a:gridCol>
                  </a:tblGrid>
                  <a:tr h="481937">
                    <a:tc>
                      <a:txBody>
                        <a:bodyPr/>
                        <a:lstStyle/>
                        <a:p>
                          <a:endParaRPr lang="en-US"/>
                        </a:p>
                      </a:txBody>
                      <a:tcPr>
                        <a:blipFill>
                          <a:blip r:embed="rId3"/>
                          <a:stretch>
                            <a:fillRect l="-424" t="-6250" r="-387288" b="-151250"/>
                          </a:stretch>
                        </a:blipFill>
                      </a:tcPr>
                    </a:tc>
                    <a:tc>
                      <a:txBody>
                        <a:bodyPr/>
                        <a:lstStyle/>
                        <a:p>
                          <a:endParaRPr lang="en-US"/>
                        </a:p>
                      </a:txBody>
                      <a:tcPr>
                        <a:blipFill>
                          <a:blip r:embed="rId3"/>
                          <a:stretch>
                            <a:fillRect l="-102155" t="-6250" r="-293966" b="-151250"/>
                          </a:stretch>
                        </a:blipFill>
                      </a:tcPr>
                    </a:tc>
                    <a:tc>
                      <a:txBody>
                        <a:bodyPr/>
                        <a:lstStyle/>
                        <a:p>
                          <a:endParaRPr lang="en-US"/>
                        </a:p>
                      </a:txBody>
                      <a:tcPr>
                        <a:blipFill>
                          <a:blip r:embed="rId3"/>
                          <a:stretch>
                            <a:fillRect l="-256284" t="-6250" r="-272678" b="-151250"/>
                          </a:stretch>
                        </a:blipFill>
                      </a:tcPr>
                    </a:tc>
                    <a:tc>
                      <a:txBody>
                        <a:bodyPr/>
                        <a:lstStyle/>
                        <a:p>
                          <a:r>
                            <a:rPr lang="en-US" b="0" dirty="0"/>
                            <a:t>Node</a:t>
                          </a:r>
                        </a:p>
                      </a:txBody>
                      <a:tcPr/>
                    </a:tc>
                    <a:tc>
                      <a:txBody>
                        <a:bodyPr/>
                        <a:lstStyle/>
                        <a:p>
                          <a:r>
                            <a:rPr lang="en-US" b="0" dirty="0"/>
                            <a:t>Edge </a:t>
                          </a:r>
                        </a:p>
                      </a:txBody>
                      <a:tcPr/>
                    </a:tc>
                    <a:tc>
                      <a:txBody>
                        <a:bodyPr/>
                        <a:lstStyle/>
                        <a:p>
                          <a:r>
                            <a:rPr lang="en-US" b="0" dirty="0"/>
                            <a:t>TRUE</a:t>
                          </a:r>
                        </a:p>
                      </a:txBody>
                      <a:tcPr/>
                    </a:tc>
                    <a:tc>
                      <a:txBody>
                        <a:bodyPr/>
                        <a:lstStyle/>
                        <a:p>
                          <a:r>
                            <a:rPr lang="en-US" b="0" dirty="0"/>
                            <a:t>FALSE</a:t>
                          </a:r>
                        </a:p>
                      </a:txBody>
                      <a:tcPr/>
                    </a:tc>
                    <a:extLst>
                      <a:ext uri="{0D108BD9-81ED-4DB2-BD59-A6C34878D82A}">
                        <a16:rowId xmlns:a16="http://schemas.microsoft.com/office/drawing/2014/main" val="1923691150"/>
                      </a:ext>
                    </a:extLst>
                  </a:tr>
                  <a:tr h="64008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p>
                          <a:r>
                            <a:rPr lang="en-US" dirty="0"/>
                            <a:t>Gate </a:t>
                          </a:r>
                        </a:p>
                      </a:txBody>
                      <a:tcPr/>
                    </a:tc>
                    <a:tc>
                      <a:txBody>
                        <a:bodyPr/>
                        <a:lstStyle/>
                        <a:p>
                          <a:endParaRPr lang="en-US" dirty="0"/>
                        </a:p>
                        <a:p>
                          <a:r>
                            <a:rPr lang="en-US" dirty="0"/>
                            <a:t>Wire </a:t>
                          </a:r>
                        </a:p>
                      </a:txBody>
                      <a:tcPr/>
                    </a:tc>
                    <a:tc>
                      <a:txBody>
                        <a:bodyPr/>
                        <a:lstStyle/>
                        <a:p>
                          <a:endParaRPr lang="en-US" dirty="0"/>
                        </a:p>
                        <a:p>
                          <a:r>
                            <a:rPr lang="en-US" dirty="0"/>
                            <a:t>1</a:t>
                          </a:r>
                        </a:p>
                      </a:txBody>
                      <a:tcPr/>
                    </a:tc>
                    <a:tc>
                      <a:txBody>
                        <a:bodyPr/>
                        <a:lstStyle/>
                        <a:p>
                          <a:endParaRPr lang="en-US" dirty="0"/>
                        </a:p>
                        <a:p>
                          <a:r>
                            <a:rPr lang="en-US" dirty="0"/>
                            <a:t>0</a:t>
                          </a:r>
                        </a:p>
                      </a:txBody>
                      <a:tcPr/>
                    </a:tc>
                    <a:extLst>
                      <a:ext uri="{0D108BD9-81ED-4DB2-BD59-A6C34878D82A}">
                        <a16:rowId xmlns:a16="http://schemas.microsoft.com/office/drawing/2014/main" val="4253584521"/>
                      </a:ext>
                    </a:extLst>
                  </a:tr>
                </a:tbl>
              </a:graphicData>
            </a:graphic>
          </p:graphicFrame>
        </mc:Fallback>
      </mc:AlternateContent>
      <p:grpSp>
        <p:nvGrpSpPr>
          <p:cNvPr id="5" name="Group 4">
            <a:extLst>
              <a:ext uri="{FF2B5EF4-FFF2-40B4-BE49-F238E27FC236}">
                <a16:creationId xmlns:a16="http://schemas.microsoft.com/office/drawing/2014/main" id="{CC1F91A0-30B2-4530-8C81-27B3C2412117}"/>
              </a:ext>
            </a:extLst>
          </p:cNvPr>
          <p:cNvGrpSpPr/>
          <p:nvPr/>
        </p:nvGrpSpPr>
        <p:grpSpPr>
          <a:xfrm>
            <a:off x="6508530" y="1935447"/>
            <a:ext cx="1224136" cy="431455"/>
            <a:chOff x="3287688" y="5877272"/>
            <a:chExt cx="1224136" cy="431455"/>
          </a:xfrm>
        </p:grpSpPr>
        <p:sp>
          <p:nvSpPr>
            <p:cNvPr id="6" name="Flowchart: Delay 5">
              <a:extLst>
                <a:ext uri="{FF2B5EF4-FFF2-40B4-BE49-F238E27FC236}">
                  <a16:creationId xmlns:a16="http://schemas.microsoft.com/office/drawing/2014/main" id="{AC2F32E7-7472-481B-A439-5B0F9AADE8C2}"/>
                </a:ext>
              </a:extLst>
            </p:cNvPr>
            <p:cNvSpPr/>
            <p:nvPr/>
          </p:nvSpPr>
          <p:spPr>
            <a:xfrm>
              <a:off x="3575720" y="5877272"/>
              <a:ext cx="648072" cy="431455"/>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AND</a:t>
              </a:r>
            </a:p>
          </p:txBody>
        </p:sp>
        <p:cxnSp>
          <p:nvCxnSpPr>
            <p:cNvPr id="7" name="Straight Arrow Connector 6">
              <a:extLst>
                <a:ext uri="{FF2B5EF4-FFF2-40B4-BE49-F238E27FC236}">
                  <a16:creationId xmlns:a16="http://schemas.microsoft.com/office/drawing/2014/main" id="{4459245B-188A-4B07-8791-7CDFE2064F0C}"/>
                </a:ext>
              </a:extLst>
            </p:cNvPr>
            <p:cNvCxnSpPr/>
            <p:nvPr/>
          </p:nvCxnSpPr>
          <p:spPr>
            <a:xfrm>
              <a:off x="3287688" y="5949280"/>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7812B5-32C5-46AD-852C-59F47577CB67}"/>
                </a:ext>
              </a:extLst>
            </p:cNvPr>
            <p:cNvCxnSpPr/>
            <p:nvPr/>
          </p:nvCxnSpPr>
          <p:spPr>
            <a:xfrm>
              <a:off x="3287688" y="623731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868C7C4-6677-4BB8-98EF-393A5801A4F1}"/>
                </a:ext>
              </a:extLst>
            </p:cNvPr>
            <p:cNvCxnSpPr/>
            <p:nvPr/>
          </p:nvCxnSpPr>
          <p:spPr>
            <a:xfrm>
              <a:off x="4223792" y="6090457"/>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D0472B5-9CF3-4602-A439-A40B3CF6E7F7}"/>
              </a:ext>
            </a:extLst>
          </p:cNvPr>
          <p:cNvGrpSpPr/>
          <p:nvPr/>
        </p:nvGrpSpPr>
        <p:grpSpPr>
          <a:xfrm>
            <a:off x="7969134" y="1949438"/>
            <a:ext cx="1129102" cy="431455"/>
            <a:chOff x="4966898" y="5877275"/>
            <a:chExt cx="1129102" cy="431455"/>
          </a:xfrm>
        </p:grpSpPr>
        <p:sp>
          <p:nvSpPr>
            <p:cNvPr id="11" name="Flowchart: Extract 10">
              <a:extLst>
                <a:ext uri="{FF2B5EF4-FFF2-40B4-BE49-F238E27FC236}">
                  <a16:creationId xmlns:a16="http://schemas.microsoft.com/office/drawing/2014/main" id="{81D5B61C-D75A-4050-9715-DFE2087EBFC0}"/>
                </a:ext>
              </a:extLst>
            </p:cNvPr>
            <p:cNvSpPr/>
            <p:nvPr/>
          </p:nvSpPr>
          <p:spPr>
            <a:xfrm rot="5400000">
              <a:off x="5257636" y="5874570"/>
              <a:ext cx="431455" cy="436866"/>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2" name="Oval 11">
              <a:extLst>
                <a:ext uri="{FF2B5EF4-FFF2-40B4-BE49-F238E27FC236}">
                  <a16:creationId xmlns:a16="http://schemas.microsoft.com/office/drawing/2014/main" id="{2C376FDA-10ED-4F17-9CE0-D8C9E741A111}"/>
                </a:ext>
              </a:extLst>
            </p:cNvPr>
            <p:cNvSpPr/>
            <p:nvPr/>
          </p:nvSpPr>
          <p:spPr>
            <a:xfrm>
              <a:off x="5685672" y="6018449"/>
              <a:ext cx="130222"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2E51E7C-57E4-4250-831C-E092F9F74390}"/>
                </a:ext>
              </a:extLst>
            </p:cNvPr>
            <p:cNvCxnSpPr/>
            <p:nvPr/>
          </p:nvCxnSpPr>
          <p:spPr>
            <a:xfrm>
              <a:off x="4966898" y="6090457"/>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02AFED-4DE1-4444-B9F8-7839344790C6}"/>
                </a:ext>
              </a:extLst>
            </p:cNvPr>
            <p:cNvCxnSpPr/>
            <p:nvPr/>
          </p:nvCxnSpPr>
          <p:spPr>
            <a:xfrm>
              <a:off x="5807968" y="6091540"/>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7EE876D-1730-4E9E-99C4-0A309B3B4829}"/>
                </a:ext>
              </a:extLst>
            </p:cNvPr>
            <p:cNvSpPr txBox="1"/>
            <p:nvPr/>
          </p:nvSpPr>
          <p:spPr>
            <a:xfrm>
              <a:off x="5169705" y="5951957"/>
              <a:ext cx="457882" cy="276999"/>
            </a:xfrm>
            <a:prstGeom prst="rect">
              <a:avLst/>
            </a:prstGeom>
            <a:noFill/>
          </p:spPr>
          <p:txBody>
            <a:bodyPr wrap="none" rtlCol="0">
              <a:spAutoFit/>
            </a:bodyPr>
            <a:lstStyle/>
            <a:p>
              <a:r>
                <a:rPr lang="en-US" sz="1200" dirty="0"/>
                <a:t>NOT</a:t>
              </a:r>
            </a:p>
          </p:txBody>
        </p:sp>
      </p:grpSp>
      <p:grpSp>
        <p:nvGrpSpPr>
          <p:cNvPr id="16" name="Group 15">
            <a:extLst>
              <a:ext uri="{FF2B5EF4-FFF2-40B4-BE49-F238E27FC236}">
                <a16:creationId xmlns:a16="http://schemas.microsoft.com/office/drawing/2014/main" id="{DF2EF7EC-952F-446E-A343-B71B26DDCB9C}"/>
              </a:ext>
            </a:extLst>
          </p:cNvPr>
          <p:cNvGrpSpPr/>
          <p:nvPr/>
        </p:nvGrpSpPr>
        <p:grpSpPr>
          <a:xfrm>
            <a:off x="4962124" y="1787796"/>
            <a:ext cx="1200347" cy="674989"/>
            <a:chOff x="8208363" y="5946327"/>
            <a:chExt cx="1200347" cy="674989"/>
          </a:xfrm>
        </p:grpSpPr>
        <p:sp>
          <p:nvSpPr>
            <p:cNvPr id="17" name="Arc 16">
              <a:extLst>
                <a:ext uri="{FF2B5EF4-FFF2-40B4-BE49-F238E27FC236}">
                  <a16:creationId xmlns:a16="http://schemas.microsoft.com/office/drawing/2014/main" id="{2D1BAB93-A803-4221-A711-98C5C0197364}"/>
                </a:ext>
              </a:extLst>
            </p:cNvPr>
            <p:cNvSpPr/>
            <p:nvPr/>
          </p:nvSpPr>
          <p:spPr>
            <a:xfrm>
              <a:off x="8208363" y="6026079"/>
              <a:ext cx="936104" cy="595237"/>
            </a:xfrm>
            <a:prstGeom prst="arc">
              <a:avLst>
                <a:gd name="adj1" fmla="val 17317020"/>
                <a:gd name="adj2" fmla="val 2088606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11B8A604-0CC1-46B2-BA6F-89266556D651}"/>
                </a:ext>
              </a:extLst>
            </p:cNvPr>
            <p:cNvSpPr/>
            <p:nvPr/>
          </p:nvSpPr>
          <p:spPr>
            <a:xfrm flipV="1">
              <a:off x="8256582" y="5946327"/>
              <a:ext cx="864096" cy="532257"/>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Group 18">
              <a:extLst>
                <a:ext uri="{FF2B5EF4-FFF2-40B4-BE49-F238E27FC236}">
                  <a16:creationId xmlns:a16="http://schemas.microsoft.com/office/drawing/2014/main" id="{F340DF49-2EFA-4815-B7F1-3919190331A7}"/>
                </a:ext>
              </a:extLst>
            </p:cNvPr>
            <p:cNvGrpSpPr/>
            <p:nvPr/>
          </p:nvGrpSpPr>
          <p:grpSpPr>
            <a:xfrm>
              <a:off x="8436602" y="6041089"/>
              <a:ext cx="530560" cy="431454"/>
              <a:chOff x="8436602" y="6041089"/>
              <a:chExt cx="530560" cy="431454"/>
            </a:xfrm>
          </p:grpSpPr>
          <p:sp>
            <p:nvSpPr>
              <p:cNvPr id="23" name="Flowchart: Stored Data 22">
                <a:extLst>
                  <a:ext uri="{FF2B5EF4-FFF2-40B4-BE49-F238E27FC236}">
                    <a16:creationId xmlns:a16="http://schemas.microsoft.com/office/drawing/2014/main" id="{14D2C44C-1629-4233-85AE-8E63F9F3B851}"/>
                  </a:ext>
                </a:extLst>
              </p:cNvPr>
              <p:cNvSpPr/>
              <p:nvPr/>
            </p:nvSpPr>
            <p:spPr>
              <a:xfrm flipH="1">
                <a:off x="8436602" y="6041089"/>
                <a:ext cx="504056" cy="431454"/>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33B1E312-7F7A-4465-A543-0C83E9FDD5AF}"/>
                  </a:ext>
                </a:extLst>
              </p:cNvPr>
              <p:cNvSpPr/>
              <p:nvPr/>
            </p:nvSpPr>
            <p:spPr>
              <a:xfrm>
                <a:off x="8544271" y="6106609"/>
                <a:ext cx="422891" cy="29087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a:t>
                </a:r>
              </a:p>
            </p:txBody>
          </p:sp>
        </p:grpSp>
        <p:cxnSp>
          <p:nvCxnSpPr>
            <p:cNvPr id="20" name="Straight Arrow Connector 19">
              <a:extLst>
                <a:ext uri="{FF2B5EF4-FFF2-40B4-BE49-F238E27FC236}">
                  <a16:creationId xmlns:a16="http://schemas.microsoft.com/office/drawing/2014/main" id="{57878E0A-5068-4105-984A-B7F0D0E407B8}"/>
                </a:ext>
              </a:extLst>
            </p:cNvPr>
            <p:cNvCxnSpPr/>
            <p:nvPr/>
          </p:nvCxnSpPr>
          <p:spPr>
            <a:xfrm>
              <a:off x="8208363" y="6115009"/>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461B1C9-196B-4B2E-965E-3F0632C98B5C}"/>
                </a:ext>
              </a:extLst>
            </p:cNvPr>
            <p:cNvCxnSpPr/>
            <p:nvPr/>
          </p:nvCxnSpPr>
          <p:spPr>
            <a:xfrm>
              <a:off x="8208363" y="6397479"/>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D84BC5-BDA2-41CA-85DB-0D7B4D3E5C8F}"/>
                </a:ext>
              </a:extLst>
            </p:cNvPr>
            <p:cNvCxnSpPr/>
            <p:nvPr/>
          </p:nvCxnSpPr>
          <p:spPr>
            <a:xfrm>
              <a:off x="9120678" y="6237312"/>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C409179B-A7A8-4B41-89ED-C763BF3D8756}"/>
              </a:ext>
            </a:extLst>
          </p:cNvPr>
          <p:cNvCxnSpPr/>
          <p:nvPr/>
        </p:nvCxnSpPr>
        <p:spPr>
          <a:xfrm>
            <a:off x="1055440" y="429309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AD87F5-4991-4AA6-AAB5-1DED4A0975A9}"/>
              </a:ext>
            </a:extLst>
          </p:cNvPr>
          <p:cNvCxnSpPr/>
          <p:nvPr/>
        </p:nvCxnSpPr>
        <p:spPr>
          <a:xfrm>
            <a:off x="1055440" y="4735379"/>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09D142-244E-46BB-AE99-12662C1A46C9}"/>
              </a:ext>
            </a:extLst>
          </p:cNvPr>
          <p:cNvCxnSpPr/>
          <p:nvPr/>
        </p:nvCxnSpPr>
        <p:spPr>
          <a:xfrm>
            <a:off x="1055440" y="530120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46D5A9D-8251-4B90-8644-4CF9E379BA4D}"/>
              </a:ext>
            </a:extLst>
          </p:cNvPr>
          <p:cNvSpPr txBox="1"/>
          <p:nvPr/>
        </p:nvSpPr>
        <p:spPr>
          <a:xfrm>
            <a:off x="771388" y="4093349"/>
            <a:ext cx="284052" cy="369332"/>
          </a:xfrm>
          <a:prstGeom prst="rect">
            <a:avLst/>
          </a:prstGeom>
          <a:noFill/>
        </p:spPr>
        <p:txBody>
          <a:bodyPr wrap="none" rtlCol="0">
            <a:spAutoFit/>
          </a:bodyPr>
          <a:lstStyle/>
          <a:p>
            <a:r>
              <a:rPr lang="en-CA" dirty="0"/>
              <a:t>x</a:t>
            </a:r>
          </a:p>
        </p:txBody>
      </p:sp>
      <p:sp>
        <p:nvSpPr>
          <p:cNvPr id="35" name="TextBox 34">
            <a:extLst>
              <a:ext uri="{FF2B5EF4-FFF2-40B4-BE49-F238E27FC236}">
                <a16:creationId xmlns:a16="http://schemas.microsoft.com/office/drawing/2014/main" id="{EA4D5BA2-0F96-4585-8E76-136E98486F13}"/>
              </a:ext>
            </a:extLst>
          </p:cNvPr>
          <p:cNvSpPr txBox="1"/>
          <p:nvPr/>
        </p:nvSpPr>
        <p:spPr>
          <a:xfrm>
            <a:off x="772992" y="4581139"/>
            <a:ext cx="288862" cy="369332"/>
          </a:xfrm>
          <a:prstGeom prst="rect">
            <a:avLst/>
          </a:prstGeom>
          <a:noFill/>
        </p:spPr>
        <p:txBody>
          <a:bodyPr wrap="none" rtlCol="0">
            <a:spAutoFit/>
          </a:bodyPr>
          <a:lstStyle/>
          <a:p>
            <a:r>
              <a:rPr lang="en-CA" dirty="0"/>
              <a:t>y</a:t>
            </a:r>
          </a:p>
        </p:txBody>
      </p:sp>
      <p:sp>
        <p:nvSpPr>
          <p:cNvPr id="36" name="TextBox 35">
            <a:extLst>
              <a:ext uri="{FF2B5EF4-FFF2-40B4-BE49-F238E27FC236}">
                <a16:creationId xmlns:a16="http://schemas.microsoft.com/office/drawing/2014/main" id="{B43B50C8-C723-4004-AE3F-AF31539FECF0}"/>
              </a:ext>
            </a:extLst>
          </p:cNvPr>
          <p:cNvSpPr txBox="1"/>
          <p:nvPr/>
        </p:nvSpPr>
        <p:spPr>
          <a:xfrm>
            <a:off x="735958" y="5075892"/>
            <a:ext cx="276038" cy="369332"/>
          </a:xfrm>
          <a:prstGeom prst="rect">
            <a:avLst/>
          </a:prstGeom>
          <a:noFill/>
        </p:spPr>
        <p:txBody>
          <a:bodyPr wrap="none" rtlCol="0">
            <a:spAutoFit/>
          </a:bodyPr>
          <a:lstStyle/>
          <a:p>
            <a:r>
              <a:rPr lang="en-CA" dirty="0"/>
              <a:t>z</a:t>
            </a:r>
          </a:p>
        </p:txBody>
      </p:sp>
      <mc:AlternateContent xmlns:mc="http://schemas.openxmlformats.org/markup-compatibility/2006">
        <mc:Choice xmlns:a14="http://schemas.microsoft.com/office/drawing/2010/main" Requires="a14">
          <p:graphicFrame>
            <p:nvGraphicFramePr>
              <p:cNvPr id="39" name="Content Placeholder 3">
                <a:extLst>
                  <a:ext uri="{FF2B5EF4-FFF2-40B4-BE49-F238E27FC236}">
                    <a16:creationId xmlns:a16="http://schemas.microsoft.com/office/drawing/2014/main" id="{AF746985-C0E8-4E72-89BA-51938E808E5E}"/>
                  </a:ext>
                </a:extLst>
              </p:cNvPr>
              <p:cNvGraphicFramePr>
                <a:graphicFrameLocks/>
              </p:cNvGraphicFramePr>
              <p:nvPr/>
            </p:nvGraphicFramePr>
            <p:xfrm>
              <a:off x="9463715" y="2801755"/>
              <a:ext cx="2550634" cy="3867248"/>
            </p:xfrm>
            <a:graphic>
              <a:graphicData uri="http://schemas.openxmlformats.org/drawingml/2006/table">
                <a:tbl>
                  <a:tblPr firstRow="1" bandRow="1">
                    <a:tableStyleId>{5C22544A-7EE6-4342-B048-85BDC9FD1C3A}</a:tableStyleId>
                  </a:tblPr>
                  <a:tblGrid>
                    <a:gridCol w="423295">
                      <a:extLst>
                        <a:ext uri="{9D8B030D-6E8A-4147-A177-3AD203B41FA5}">
                          <a16:colId xmlns:a16="http://schemas.microsoft.com/office/drawing/2014/main" val="20000"/>
                        </a:ext>
                      </a:extLst>
                    </a:gridCol>
                    <a:gridCol w="469734">
                      <a:extLst>
                        <a:ext uri="{9D8B030D-6E8A-4147-A177-3AD203B41FA5}">
                          <a16:colId xmlns:a16="http://schemas.microsoft.com/office/drawing/2014/main" val="20001"/>
                        </a:ext>
                      </a:extLst>
                    </a:gridCol>
                    <a:gridCol w="469734">
                      <a:extLst>
                        <a:ext uri="{9D8B030D-6E8A-4147-A177-3AD203B41FA5}">
                          <a16:colId xmlns:a16="http://schemas.microsoft.com/office/drawing/2014/main" val="1975005464"/>
                        </a:ext>
                      </a:extLst>
                    </a:gridCol>
                    <a:gridCol w="1187871">
                      <a:extLst>
                        <a:ext uri="{9D8B030D-6E8A-4147-A177-3AD203B41FA5}">
                          <a16:colId xmlns:a16="http://schemas.microsoft.com/office/drawing/2014/main" val="1078433052"/>
                        </a:ext>
                      </a:extLst>
                    </a:gridCol>
                  </a:tblGrid>
                  <a:tr h="0">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𝒙</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𝒚</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𝒛</m:t>
                                </m:r>
                              </m:oMath>
                            </m:oMathPara>
                          </a14:m>
                          <a:endParaRPr lang="en-CA" sz="1600" dirty="0"/>
                        </a:p>
                      </a:txBody>
                      <a:tcPr/>
                    </a:tc>
                    <a:tc>
                      <a:txBody>
                        <a:bodyPr/>
                        <a:lstStyle/>
                        <a:p>
                          <a:r>
                            <a:rPr lang="en-CA" sz="1400" dirty="0"/>
                            <a:t>Circuit (</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Choice>
        <mc:Fallback>
          <p:graphicFrame>
            <p:nvGraphicFramePr>
              <p:cNvPr id="39" name="Content Placeholder 3">
                <a:extLst>
                  <a:ext uri="{FF2B5EF4-FFF2-40B4-BE49-F238E27FC236}">
                    <a16:creationId xmlns:a16="http://schemas.microsoft.com/office/drawing/2014/main" id="{AF746985-C0E8-4E72-89BA-51938E808E5E}"/>
                  </a:ext>
                </a:extLst>
              </p:cNvPr>
              <p:cNvGraphicFramePr>
                <a:graphicFrameLocks/>
              </p:cNvGraphicFramePr>
              <p:nvPr/>
            </p:nvGraphicFramePr>
            <p:xfrm>
              <a:off x="9463715" y="2801755"/>
              <a:ext cx="2550634" cy="3867248"/>
            </p:xfrm>
            <a:graphic>
              <a:graphicData uri="http://schemas.openxmlformats.org/drawingml/2006/table">
                <a:tbl>
                  <a:tblPr firstRow="1" bandRow="1">
                    <a:tableStyleId>{5C22544A-7EE6-4342-B048-85BDC9FD1C3A}</a:tableStyleId>
                  </a:tblPr>
                  <a:tblGrid>
                    <a:gridCol w="423295">
                      <a:extLst>
                        <a:ext uri="{9D8B030D-6E8A-4147-A177-3AD203B41FA5}">
                          <a16:colId xmlns:a16="http://schemas.microsoft.com/office/drawing/2014/main" val="20000"/>
                        </a:ext>
                      </a:extLst>
                    </a:gridCol>
                    <a:gridCol w="469734">
                      <a:extLst>
                        <a:ext uri="{9D8B030D-6E8A-4147-A177-3AD203B41FA5}">
                          <a16:colId xmlns:a16="http://schemas.microsoft.com/office/drawing/2014/main" val="20001"/>
                        </a:ext>
                      </a:extLst>
                    </a:gridCol>
                    <a:gridCol w="469734">
                      <a:extLst>
                        <a:ext uri="{9D8B030D-6E8A-4147-A177-3AD203B41FA5}">
                          <a16:colId xmlns:a16="http://schemas.microsoft.com/office/drawing/2014/main" val="1975005464"/>
                        </a:ext>
                      </a:extLst>
                    </a:gridCol>
                    <a:gridCol w="1187871">
                      <a:extLst>
                        <a:ext uri="{9D8B030D-6E8A-4147-A177-3AD203B41FA5}">
                          <a16:colId xmlns:a16="http://schemas.microsoft.com/office/drawing/2014/main" val="1078433052"/>
                        </a:ext>
                      </a:extLst>
                    </a:gridCol>
                  </a:tblGrid>
                  <a:tr h="335280">
                    <a:tc>
                      <a:txBody>
                        <a:bodyPr/>
                        <a:lstStyle/>
                        <a:p>
                          <a:endParaRPr lang="en-US"/>
                        </a:p>
                      </a:txBody>
                      <a:tcPr>
                        <a:blipFill>
                          <a:blip r:embed="rId4"/>
                          <a:stretch>
                            <a:fillRect l="-1429" t="-1818" r="-505714" b="-1060000"/>
                          </a:stretch>
                        </a:blipFill>
                      </a:tcPr>
                    </a:tc>
                    <a:tc>
                      <a:txBody>
                        <a:bodyPr/>
                        <a:lstStyle/>
                        <a:p>
                          <a:endParaRPr lang="en-US"/>
                        </a:p>
                      </a:txBody>
                      <a:tcPr>
                        <a:blipFill>
                          <a:blip r:embed="rId4"/>
                          <a:stretch>
                            <a:fillRect l="-92208" t="-1818" r="-359740" b="-1060000"/>
                          </a:stretch>
                        </a:blipFill>
                      </a:tcPr>
                    </a:tc>
                    <a:tc>
                      <a:txBody>
                        <a:bodyPr/>
                        <a:lstStyle/>
                        <a:p>
                          <a:endParaRPr lang="en-US"/>
                        </a:p>
                      </a:txBody>
                      <a:tcPr>
                        <a:blipFill>
                          <a:blip r:embed="rId4"/>
                          <a:stretch>
                            <a:fillRect l="-192208" t="-1818" r="-259740" b="-1060000"/>
                          </a:stretch>
                        </a:blipFill>
                      </a:tcPr>
                    </a:tc>
                    <a:tc>
                      <a:txBody>
                        <a:bodyPr/>
                        <a:lstStyle/>
                        <a:p>
                          <a:r>
                            <a:rPr lang="en-CA" sz="1400" dirty="0"/>
                            <a:t>Circuit (</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Fallback>
      </mc:AlternateContent>
    </p:spTree>
    <p:extLst>
      <p:ext uri="{BB962C8B-B14F-4D97-AF65-F5344CB8AC3E}">
        <p14:creationId xmlns:p14="http://schemas.microsoft.com/office/powerpoint/2010/main" val="11169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2F0E-DF24-44E7-AE7C-44210484016D}"/>
              </a:ext>
            </a:extLst>
          </p:cNvPr>
          <p:cNvSpPr>
            <a:spLocks noGrp="1"/>
          </p:cNvSpPr>
          <p:nvPr>
            <p:ph type="title"/>
          </p:nvPr>
        </p:nvSpPr>
        <p:spPr/>
        <p:txBody>
          <a:bodyPr/>
          <a:lstStyle/>
          <a:p>
            <a:r>
              <a:rPr lang="en-US" dirty="0"/>
              <a:t>Canonical DNF and CNF </a:t>
            </a:r>
          </a:p>
        </p:txBody>
      </p:sp>
      <p:sp>
        <p:nvSpPr>
          <p:cNvPr id="3" name="Content Placeholder 2">
            <a:extLst>
              <a:ext uri="{FF2B5EF4-FFF2-40B4-BE49-F238E27FC236}">
                <a16:creationId xmlns:a16="http://schemas.microsoft.com/office/drawing/2014/main" id="{2139A009-25AA-4303-816E-63FD528FF0A9}"/>
              </a:ext>
            </a:extLst>
          </p:cNvPr>
          <p:cNvSpPr>
            <a:spLocks noGrp="1"/>
          </p:cNvSpPr>
          <p:nvPr>
            <p:ph idx="1"/>
          </p:nvPr>
        </p:nvSpPr>
        <p:spPr>
          <a:xfrm>
            <a:off x="609600" y="1600201"/>
            <a:ext cx="9158808" cy="1684783"/>
          </a:xfrm>
        </p:spPr>
        <p:txBody>
          <a:bodyPr>
            <a:normAutofit fontScale="70000" lnSpcReduction="20000"/>
          </a:bodyPr>
          <a:lstStyle/>
          <a:p>
            <a:r>
              <a:rPr lang="en-US" dirty="0"/>
              <a:t>DNF (</a:t>
            </a:r>
            <a:r>
              <a:rPr lang="en-US" dirty="0" err="1"/>
              <a:t>SumOfProducts</a:t>
            </a:r>
            <a:r>
              <a:rPr lang="en-US" dirty="0"/>
              <a:t>): an OR of ANDs of (possibly negated) variables </a:t>
            </a:r>
          </a:p>
          <a:p>
            <a:r>
              <a:rPr lang="en-US" dirty="0"/>
              <a:t>CNF (</a:t>
            </a:r>
            <a:r>
              <a:rPr lang="en-US" dirty="0" err="1"/>
              <a:t>ProductOfSums</a:t>
            </a:r>
            <a:r>
              <a:rPr lang="en-US" dirty="0"/>
              <a:t>): an AND of ORs of (possibly negated) variables </a:t>
            </a:r>
          </a:p>
          <a:p>
            <a:r>
              <a:rPr lang="en-US" dirty="0"/>
              <a:t>Canonical:</a:t>
            </a:r>
          </a:p>
          <a:p>
            <a:pPr lvl="1"/>
            <a:r>
              <a:rPr lang="en-US" dirty="0"/>
              <a:t>DNF: a term (AND) for every satisfying assignment</a:t>
            </a:r>
          </a:p>
          <a:p>
            <a:pPr lvl="1"/>
            <a:r>
              <a:rPr lang="en-US" dirty="0"/>
              <a:t>CNF: a clause (OR) for a (negation of) every falsifying assignment. </a:t>
            </a:r>
          </a:p>
        </p:txBody>
      </p:sp>
      <mc:AlternateContent xmlns:mc="http://schemas.openxmlformats.org/markup-compatibility/2006">
        <mc:Choice xmlns:a14="http://schemas.microsoft.com/office/drawing/2010/main" Requires="a14">
          <p:graphicFrame>
            <p:nvGraphicFramePr>
              <p:cNvPr id="7" name="Content Placeholder 3">
                <a:extLst>
                  <a:ext uri="{FF2B5EF4-FFF2-40B4-BE49-F238E27FC236}">
                    <a16:creationId xmlns:a16="http://schemas.microsoft.com/office/drawing/2014/main" id="{4905B48A-C295-41DE-A75A-003F2CFE7316}"/>
                  </a:ext>
                </a:extLst>
              </p:cNvPr>
              <p:cNvGraphicFramePr>
                <a:graphicFrameLocks/>
              </p:cNvGraphicFramePr>
              <p:nvPr>
                <p:extLst>
                  <p:ext uri="{D42A27DB-BD31-4B8C-83A1-F6EECF244321}">
                    <p14:modId xmlns:p14="http://schemas.microsoft.com/office/powerpoint/2010/main" val="1677042610"/>
                  </p:ext>
                </p:extLst>
              </p:nvPr>
            </p:nvGraphicFramePr>
            <p:xfrm>
              <a:off x="9984432" y="2852936"/>
              <a:ext cx="1966316" cy="3867248"/>
            </p:xfrm>
            <a:graphic>
              <a:graphicData uri="http://schemas.openxmlformats.org/drawingml/2006/table">
                <a:tbl>
                  <a:tblPr firstRow="1" bandRow="1">
                    <a:tableStyleId>{5C22544A-7EE6-4342-B048-85BDC9FD1C3A}</a:tableStyleId>
                  </a:tblPr>
                  <a:tblGrid>
                    <a:gridCol w="326323">
                      <a:extLst>
                        <a:ext uri="{9D8B030D-6E8A-4147-A177-3AD203B41FA5}">
                          <a16:colId xmlns:a16="http://schemas.microsoft.com/office/drawing/2014/main" val="20000"/>
                        </a:ext>
                      </a:extLst>
                    </a:gridCol>
                    <a:gridCol w="362124">
                      <a:extLst>
                        <a:ext uri="{9D8B030D-6E8A-4147-A177-3AD203B41FA5}">
                          <a16:colId xmlns:a16="http://schemas.microsoft.com/office/drawing/2014/main" val="20001"/>
                        </a:ext>
                      </a:extLst>
                    </a:gridCol>
                    <a:gridCol w="362124">
                      <a:extLst>
                        <a:ext uri="{9D8B030D-6E8A-4147-A177-3AD203B41FA5}">
                          <a16:colId xmlns:a16="http://schemas.microsoft.com/office/drawing/2014/main" val="1975005464"/>
                        </a:ext>
                      </a:extLst>
                    </a:gridCol>
                    <a:gridCol w="915745">
                      <a:extLst>
                        <a:ext uri="{9D8B030D-6E8A-4147-A177-3AD203B41FA5}">
                          <a16:colId xmlns:a16="http://schemas.microsoft.com/office/drawing/2014/main" val="1078433052"/>
                        </a:ext>
                      </a:extLst>
                    </a:gridCol>
                  </a:tblGrid>
                  <a:tr h="0">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𝒙</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𝒚</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𝒛</m:t>
                                </m:r>
                              </m:oMath>
                            </m:oMathPara>
                          </a14:m>
                          <a:endParaRPr lang="en-CA" sz="1600" dirty="0"/>
                        </a:p>
                      </a:txBody>
                      <a:tcPr/>
                    </a:tc>
                    <a:tc>
                      <a:txBody>
                        <a:bodyPr/>
                        <a:lstStyle/>
                        <a:p>
                          <a:r>
                            <a:rPr lang="en-CA" sz="1400" dirty="0"/>
                            <a:t>f(</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Choice>
        <mc:Fallback>
          <p:graphicFrame>
            <p:nvGraphicFramePr>
              <p:cNvPr id="7" name="Content Placeholder 3">
                <a:extLst>
                  <a:ext uri="{FF2B5EF4-FFF2-40B4-BE49-F238E27FC236}">
                    <a16:creationId xmlns:a16="http://schemas.microsoft.com/office/drawing/2014/main" id="{4905B48A-C295-41DE-A75A-003F2CFE7316}"/>
                  </a:ext>
                </a:extLst>
              </p:cNvPr>
              <p:cNvGraphicFramePr>
                <a:graphicFrameLocks/>
              </p:cNvGraphicFramePr>
              <p:nvPr>
                <p:extLst>
                  <p:ext uri="{D42A27DB-BD31-4B8C-83A1-F6EECF244321}">
                    <p14:modId xmlns:p14="http://schemas.microsoft.com/office/powerpoint/2010/main" val="1677042610"/>
                  </p:ext>
                </p:extLst>
              </p:nvPr>
            </p:nvGraphicFramePr>
            <p:xfrm>
              <a:off x="9984432" y="2852936"/>
              <a:ext cx="1966316" cy="3867248"/>
            </p:xfrm>
            <a:graphic>
              <a:graphicData uri="http://schemas.openxmlformats.org/drawingml/2006/table">
                <a:tbl>
                  <a:tblPr firstRow="1" bandRow="1">
                    <a:tableStyleId>{5C22544A-7EE6-4342-B048-85BDC9FD1C3A}</a:tableStyleId>
                  </a:tblPr>
                  <a:tblGrid>
                    <a:gridCol w="326323">
                      <a:extLst>
                        <a:ext uri="{9D8B030D-6E8A-4147-A177-3AD203B41FA5}">
                          <a16:colId xmlns:a16="http://schemas.microsoft.com/office/drawing/2014/main" val="20000"/>
                        </a:ext>
                      </a:extLst>
                    </a:gridCol>
                    <a:gridCol w="362124">
                      <a:extLst>
                        <a:ext uri="{9D8B030D-6E8A-4147-A177-3AD203B41FA5}">
                          <a16:colId xmlns:a16="http://schemas.microsoft.com/office/drawing/2014/main" val="20001"/>
                        </a:ext>
                      </a:extLst>
                    </a:gridCol>
                    <a:gridCol w="362124">
                      <a:extLst>
                        <a:ext uri="{9D8B030D-6E8A-4147-A177-3AD203B41FA5}">
                          <a16:colId xmlns:a16="http://schemas.microsoft.com/office/drawing/2014/main" val="1975005464"/>
                        </a:ext>
                      </a:extLst>
                    </a:gridCol>
                    <a:gridCol w="915745">
                      <a:extLst>
                        <a:ext uri="{9D8B030D-6E8A-4147-A177-3AD203B41FA5}">
                          <a16:colId xmlns:a16="http://schemas.microsoft.com/office/drawing/2014/main" val="1078433052"/>
                        </a:ext>
                      </a:extLst>
                    </a:gridCol>
                  </a:tblGrid>
                  <a:tr h="335280">
                    <a:tc>
                      <a:txBody>
                        <a:bodyPr/>
                        <a:lstStyle/>
                        <a:p>
                          <a:endParaRPr lang="en-US"/>
                        </a:p>
                      </a:txBody>
                      <a:tcPr>
                        <a:blipFill>
                          <a:blip r:embed="rId2"/>
                          <a:stretch>
                            <a:fillRect l="-1852" t="-3636" r="-507407" b="-1058182"/>
                          </a:stretch>
                        </a:blipFill>
                      </a:tcPr>
                    </a:tc>
                    <a:tc>
                      <a:txBody>
                        <a:bodyPr/>
                        <a:lstStyle/>
                        <a:p>
                          <a:endParaRPr lang="en-US"/>
                        </a:p>
                      </a:txBody>
                      <a:tcPr>
                        <a:blipFill>
                          <a:blip r:embed="rId2"/>
                          <a:stretch>
                            <a:fillRect l="-93220" t="-3636" r="-364407" b="-1058182"/>
                          </a:stretch>
                        </a:blipFill>
                      </a:tcPr>
                    </a:tc>
                    <a:tc>
                      <a:txBody>
                        <a:bodyPr/>
                        <a:lstStyle/>
                        <a:p>
                          <a:endParaRPr lang="en-US"/>
                        </a:p>
                      </a:txBody>
                      <a:tcPr>
                        <a:blipFill>
                          <a:blip r:embed="rId2"/>
                          <a:stretch>
                            <a:fillRect l="-190000" t="-3636" r="-258333" b="-1058182"/>
                          </a:stretch>
                        </a:blipFill>
                      </a:tcPr>
                    </a:tc>
                    <a:tc>
                      <a:txBody>
                        <a:bodyPr/>
                        <a:lstStyle/>
                        <a:p>
                          <a:r>
                            <a:rPr lang="en-CA" sz="1400" dirty="0"/>
                            <a:t>f(</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Fallback>
      </mc:AlternateContent>
      <p:sp>
        <p:nvSpPr>
          <p:cNvPr id="8" name="TextBox 7">
            <a:extLst>
              <a:ext uri="{FF2B5EF4-FFF2-40B4-BE49-F238E27FC236}">
                <a16:creationId xmlns:a16="http://schemas.microsoft.com/office/drawing/2014/main" id="{86E27A62-40C5-4EDF-8B2B-04795BB5F1A1}"/>
              </a:ext>
            </a:extLst>
          </p:cNvPr>
          <p:cNvSpPr txBox="1"/>
          <p:nvPr/>
        </p:nvSpPr>
        <p:spPr>
          <a:xfrm flipH="1">
            <a:off x="9624392" y="1916832"/>
            <a:ext cx="2470372" cy="646331"/>
          </a:xfrm>
          <a:prstGeom prst="rect">
            <a:avLst/>
          </a:prstGeom>
          <a:noFill/>
        </p:spPr>
        <p:txBody>
          <a:bodyPr wrap="square" rtlCol="0">
            <a:spAutoFit/>
          </a:bodyPr>
          <a:lstStyle/>
          <a:p>
            <a:r>
              <a:rPr lang="en-US" dirty="0"/>
              <a:t>Give me an example of a Boolean function</a:t>
            </a:r>
          </a:p>
        </p:txBody>
      </p:sp>
      <p:grpSp>
        <p:nvGrpSpPr>
          <p:cNvPr id="33" name="Group 32">
            <a:extLst>
              <a:ext uri="{FF2B5EF4-FFF2-40B4-BE49-F238E27FC236}">
                <a16:creationId xmlns:a16="http://schemas.microsoft.com/office/drawing/2014/main" id="{06D4DEF5-A274-4CCB-86D1-B22EBE88DC23}"/>
              </a:ext>
            </a:extLst>
          </p:cNvPr>
          <p:cNvGrpSpPr/>
          <p:nvPr/>
        </p:nvGrpSpPr>
        <p:grpSpPr>
          <a:xfrm>
            <a:off x="320733" y="106159"/>
            <a:ext cx="2711308" cy="1377655"/>
            <a:chOff x="3384692" y="4030611"/>
            <a:chExt cx="4327550" cy="2084968"/>
          </a:xfrm>
        </p:grpSpPr>
        <mc:AlternateContent xmlns:mc="http://schemas.openxmlformats.org/markup-compatibility/2006">
          <mc:Choice xmlns:a14="http://schemas.microsoft.com/office/drawing/2010/main" Requires="a14">
            <p:sp>
              <p:nvSpPr>
                <p:cNvPr id="9" name="Oval 8">
                  <a:extLst>
                    <a:ext uri="{FF2B5EF4-FFF2-40B4-BE49-F238E27FC236}">
                      <a16:creationId xmlns:a16="http://schemas.microsoft.com/office/drawing/2014/main" id="{FC40D0B1-E8F3-4EA2-A12C-47C2BFE35187}"/>
                    </a:ext>
                  </a:extLst>
                </p:cNvPr>
                <p:cNvSpPr/>
                <p:nvPr/>
              </p:nvSpPr>
              <p:spPr>
                <a:xfrm>
                  <a:off x="4413399" y="443109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9" name="Oval 8">
                  <a:extLst>
                    <a:ext uri="{FF2B5EF4-FFF2-40B4-BE49-F238E27FC236}">
                      <a16:creationId xmlns:a16="http://schemas.microsoft.com/office/drawing/2014/main" id="{FC40D0B1-E8F3-4EA2-A12C-47C2BFE35187}"/>
                    </a:ext>
                  </a:extLst>
                </p:cNvPr>
                <p:cNvSpPr>
                  <a:spLocks noRot="1" noChangeAspect="1" noMove="1" noResize="1" noEditPoints="1" noAdjustHandles="1" noChangeArrowheads="1" noChangeShapeType="1" noTextEdit="1"/>
                </p:cNvSpPr>
                <p:nvPr/>
              </p:nvSpPr>
              <p:spPr>
                <a:xfrm>
                  <a:off x="4413399" y="4431097"/>
                  <a:ext cx="458524" cy="334493"/>
                </a:xfrm>
                <a:prstGeom prst="ellipse">
                  <a:avLst/>
                </a:prstGeom>
                <a:blipFill>
                  <a:blip r:embed="rId3"/>
                  <a:stretch>
                    <a:fillRect l="-1961" b="-10000"/>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2E2EF635-86B2-4C3D-BFCA-91B80ED9FC96}"/>
                    </a:ext>
                  </a:extLst>
                </p:cNvPr>
                <p:cNvSpPr/>
                <p:nvPr/>
              </p:nvSpPr>
              <p:spPr>
                <a:xfrm>
                  <a:off x="3384692" y="518649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10" name="Oval 9">
                  <a:extLst>
                    <a:ext uri="{FF2B5EF4-FFF2-40B4-BE49-F238E27FC236}">
                      <a16:creationId xmlns:a16="http://schemas.microsoft.com/office/drawing/2014/main" id="{2E2EF635-86B2-4C3D-BFCA-91B80ED9FC96}"/>
                    </a:ext>
                  </a:extLst>
                </p:cNvPr>
                <p:cNvSpPr>
                  <a:spLocks noRot="1" noChangeAspect="1" noMove="1" noResize="1" noEditPoints="1" noAdjustHandles="1" noChangeArrowheads="1" noChangeShapeType="1" noTextEdit="1"/>
                </p:cNvSpPr>
                <p:nvPr/>
              </p:nvSpPr>
              <p:spPr>
                <a:xfrm>
                  <a:off x="3384692" y="5186491"/>
                  <a:ext cx="458524" cy="334493"/>
                </a:xfrm>
                <a:prstGeom prst="ellipse">
                  <a:avLst/>
                </a:prstGeom>
                <a:blipFill>
                  <a:blip r:embed="rId4"/>
                  <a:stretch>
                    <a:fillRect l="-9804" t="-2500" b="-15000"/>
                  </a:stretch>
                </a:blipFill>
                <a:ln>
                  <a:solidFill>
                    <a:schemeClr val="accent1"/>
                  </a:solid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95FD5C48-8FA6-4AAC-8149-0EF0404C0FE0}"/>
                </a:ext>
              </a:extLst>
            </p:cNvPr>
            <p:cNvCxnSpPr>
              <a:cxnSpLocks/>
              <a:stCxn id="9" idx="4"/>
              <a:endCxn id="10" idx="0"/>
            </p:cNvCxnSpPr>
            <p:nvPr/>
          </p:nvCxnSpPr>
          <p:spPr>
            <a:xfrm flipH="1">
              <a:off x="3613954" y="4765590"/>
              <a:ext cx="1028707" cy="4209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Oval 11">
                  <a:extLst>
                    <a:ext uri="{FF2B5EF4-FFF2-40B4-BE49-F238E27FC236}">
                      <a16:creationId xmlns:a16="http://schemas.microsoft.com/office/drawing/2014/main" id="{516A07A3-EE7A-4BB7-A4E4-760571BBF263}"/>
                    </a:ext>
                  </a:extLst>
                </p:cNvPr>
                <p:cNvSpPr/>
                <p:nvPr/>
              </p:nvSpPr>
              <p:spPr>
                <a:xfrm>
                  <a:off x="4933118" y="516341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12" name="Oval 11">
                  <a:extLst>
                    <a:ext uri="{FF2B5EF4-FFF2-40B4-BE49-F238E27FC236}">
                      <a16:creationId xmlns:a16="http://schemas.microsoft.com/office/drawing/2014/main" id="{516A07A3-EE7A-4BB7-A4E4-760571BBF263}"/>
                    </a:ext>
                  </a:extLst>
                </p:cNvPr>
                <p:cNvSpPr>
                  <a:spLocks noRot="1" noChangeAspect="1" noMove="1" noResize="1" noEditPoints="1" noAdjustHandles="1" noChangeArrowheads="1" noChangeShapeType="1" noTextEdit="1"/>
                </p:cNvSpPr>
                <p:nvPr/>
              </p:nvSpPr>
              <p:spPr>
                <a:xfrm>
                  <a:off x="4933118" y="5163414"/>
                  <a:ext cx="458524" cy="334493"/>
                </a:xfrm>
                <a:prstGeom prst="ellipse">
                  <a:avLst/>
                </a:prstGeom>
                <a:blipFill>
                  <a:blip r:embed="rId5"/>
                  <a:stretch>
                    <a:fillRect b="-2500"/>
                  </a:stretch>
                </a:blipFill>
                <a:ln>
                  <a:solidFill>
                    <a:schemeClr val="accent1"/>
                  </a:solidFill>
                </a:ln>
              </p:spPr>
              <p:txBody>
                <a:bodyPr/>
                <a:lstStyle/>
                <a:p>
                  <a:r>
                    <a:rPr lang="en-US">
                      <a:noFill/>
                    </a:rPr>
                    <a:t> </a:t>
                  </a:r>
                </a:p>
              </p:txBody>
            </p:sp>
          </mc:Fallback>
        </mc:AlternateContent>
        <p:sp>
          <p:nvSpPr>
            <p:cNvPr id="13" name="Oval 12">
              <a:extLst>
                <a:ext uri="{FF2B5EF4-FFF2-40B4-BE49-F238E27FC236}">
                  <a16:creationId xmlns:a16="http://schemas.microsoft.com/office/drawing/2014/main" id="{8DC3503D-BB25-4379-8AAC-F7191C31DBA6}"/>
                </a:ext>
              </a:extLst>
            </p:cNvPr>
            <p:cNvSpPr/>
            <p:nvPr/>
          </p:nvSpPr>
          <p:spPr>
            <a:xfrm>
              <a:off x="4933118"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C</a:t>
              </a:r>
            </a:p>
          </p:txBody>
        </p:sp>
        <p:cxnSp>
          <p:nvCxnSpPr>
            <p:cNvPr id="14" name="Straight Connector 13">
              <a:extLst>
                <a:ext uri="{FF2B5EF4-FFF2-40B4-BE49-F238E27FC236}">
                  <a16:creationId xmlns:a16="http://schemas.microsoft.com/office/drawing/2014/main" id="{FFDB5F25-C63F-4F7C-97F9-48DB59005C3D}"/>
                </a:ext>
              </a:extLst>
            </p:cNvPr>
            <p:cNvCxnSpPr>
              <a:cxnSpLocks/>
              <a:stCxn id="9" idx="4"/>
              <a:endCxn id="12" idx="0"/>
            </p:cNvCxnSpPr>
            <p:nvPr/>
          </p:nvCxnSpPr>
          <p:spPr>
            <a:xfrm>
              <a:off x="4642661" y="4765590"/>
              <a:ext cx="519719" cy="3978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19D4C0-FA2C-49AA-A770-7E91BBE00EA5}"/>
                </a:ext>
              </a:extLst>
            </p:cNvPr>
            <p:cNvCxnSpPr>
              <a:stCxn id="12" idx="4"/>
              <a:endCxn id="13" idx="0"/>
            </p:cNvCxnSpPr>
            <p:nvPr/>
          </p:nvCxnSpPr>
          <p:spPr>
            <a:xfrm>
              <a:off x="5162380" y="5497907"/>
              <a:ext cx="0" cy="2161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77500842-FF90-4EC8-9346-F8628DBA2385}"/>
                    </a:ext>
                  </a:extLst>
                </p:cNvPr>
                <p:cNvSpPr/>
                <p:nvPr/>
              </p:nvSpPr>
              <p:spPr>
                <a:xfrm>
                  <a:off x="4174657" y="513480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16" name="Oval 15">
                  <a:extLst>
                    <a:ext uri="{FF2B5EF4-FFF2-40B4-BE49-F238E27FC236}">
                      <a16:creationId xmlns:a16="http://schemas.microsoft.com/office/drawing/2014/main" id="{77500842-FF90-4EC8-9346-F8628DBA2385}"/>
                    </a:ext>
                  </a:extLst>
                </p:cNvPr>
                <p:cNvSpPr>
                  <a:spLocks noRot="1" noChangeAspect="1" noMove="1" noResize="1" noEditPoints="1" noAdjustHandles="1" noChangeArrowheads="1" noChangeShapeType="1" noTextEdit="1"/>
                </p:cNvSpPr>
                <p:nvPr/>
              </p:nvSpPr>
              <p:spPr>
                <a:xfrm>
                  <a:off x="4174657" y="5134807"/>
                  <a:ext cx="458524" cy="334493"/>
                </a:xfrm>
                <a:prstGeom prst="ellipse">
                  <a:avLst/>
                </a:prstGeom>
                <a:blipFill>
                  <a:blip r:embed="rId6"/>
                  <a:stretch>
                    <a:fillRect b="-2500"/>
                  </a:stretch>
                </a:blipFill>
                <a:ln>
                  <a:solidFill>
                    <a:schemeClr val="accent1"/>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id="{17478316-882A-43B0-9F7B-8EF55F3A3A48}"/>
                </a:ext>
              </a:extLst>
            </p:cNvPr>
            <p:cNvSpPr/>
            <p:nvPr/>
          </p:nvSpPr>
          <p:spPr>
            <a:xfrm>
              <a:off x="4163832"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18" name="Straight Connector 17">
              <a:extLst>
                <a:ext uri="{FF2B5EF4-FFF2-40B4-BE49-F238E27FC236}">
                  <a16:creationId xmlns:a16="http://schemas.microsoft.com/office/drawing/2014/main" id="{C109B25F-8B20-4158-8D33-37127C98E923}"/>
                </a:ext>
              </a:extLst>
            </p:cNvPr>
            <p:cNvCxnSpPr>
              <a:cxnSpLocks/>
              <a:stCxn id="9" idx="4"/>
              <a:endCxn id="16" idx="0"/>
            </p:cNvCxnSpPr>
            <p:nvPr/>
          </p:nvCxnSpPr>
          <p:spPr>
            <a:xfrm flipH="1">
              <a:off x="4403919" y="4765590"/>
              <a:ext cx="238742" cy="3692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E97F0EA-331B-4A9D-AC8E-8578D08B82DF}"/>
                </a:ext>
              </a:extLst>
            </p:cNvPr>
            <p:cNvCxnSpPr>
              <a:stCxn id="16" idx="4"/>
              <a:endCxn id="17" idx="0"/>
            </p:cNvCxnSpPr>
            <p:nvPr/>
          </p:nvCxnSpPr>
          <p:spPr>
            <a:xfrm flipH="1">
              <a:off x="4393094" y="5469300"/>
              <a:ext cx="10825" cy="2447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Oval 19">
                  <a:extLst>
                    <a:ext uri="{FF2B5EF4-FFF2-40B4-BE49-F238E27FC236}">
                      <a16:creationId xmlns:a16="http://schemas.microsoft.com/office/drawing/2014/main" id="{8B6A8A18-6C67-4ED7-A703-223CB10C3E9C}"/>
                    </a:ext>
                  </a:extLst>
                </p:cNvPr>
                <p:cNvSpPr/>
                <p:nvPr/>
              </p:nvSpPr>
              <p:spPr>
                <a:xfrm>
                  <a:off x="5377157" y="403061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20" name="Oval 19">
                  <a:extLst>
                    <a:ext uri="{FF2B5EF4-FFF2-40B4-BE49-F238E27FC236}">
                      <a16:creationId xmlns:a16="http://schemas.microsoft.com/office/drawing/2014/main" id="{8B6A8A18-6C67-4ED7-A703-223CB10C3E9C}"/>
                    </a:ext>
                  </a:extLst>
                </p:cNvPr>
                <p:cNvSpPr>
                  <a:spLocks noRot="1" noChangeAspect="1" noMove="1" noResize="1" noEditPoints="1" noAdjustHandles="1" noChangeArrowheads="1" noChangeShapeType="1" noTextEdit="1"/>
                </p:cNvSpPr>
                <p:nvPr/>
              </p:nvSpPr>
              <p:spPr>
                <a:xfrm>
                  <a:off x="5377157" y="4030611"/>
                  <a:ext cx="458524" cy="334493"/>
                </a:xfrm>
                <a:prstGeom prst="ellipse">
                  <a:avLst/>
                </a:prstGeom>
                <a:blipFill>
                  <a:blip r:embed="rId7"/>
                  <a:stretch>
                    <a:fillRect l="-1923" b="-9756"/>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CBBD03CA-7E7D-48C7-B75F-D8B6F2870E03}"/>
                    </a:ext>
                  </a:extLst>
                </p:cNvPr>
                <p:cNvSpPr/>
                <p:nvPr/>
              </p:nvSpPr>
              <p:spPr>
                <a:xfrm>
                  <a:off x="5799841" y="520487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21" name="Oval 20">
                  <a:extLst>
                    <a:ext uri="{FF2B5EF4-FFF2-40B4-BE49-F238E27FC236}">
                      <a16:creationId xmlns:a16="http://schemas.microsoft.com/office/drawing/2014/main" id="{CBBD03CA-7E7D-48C7-B75F-D8B6F2870E03}"/>
                    </a:ext>
                  </a:extLst>
                </p:cNvPr>
                <p:cNvSpPr>
                  <a:spLocks noRot="1" noChangeAspect="1" noMove="1" noResize="1" noEditPoints="1" noAdjustHandles="1" noChangeArrowheads="1" noChangeShapeType="1" noTextEdit="1"/>
                </p:cNvSpPr>
                <p:nvPr/>
              </p:nvSpPr>
              <p:spPr>
                <a:xfrm>
                  <a:off x="5799841" y="5204874"/>
                  <a:ext cx="458524" cy="334493"/>
                </a:xfrm>
                <a:prstGeom prst="ellipse">
                  <a:avLst/>
                </a:prstGeom>
                <a:blipFill>
                  <a:blip r:embed="rId8"/>
                  <a:stretch>
                    <a:fillRect l="-7843" t="-2500" b="-15000"/>
                  </a:stretch>
                </a:blipFill>
                <a:ln>
                  <a:solidFill>
                    <a:schemeClr val="accent1"/>
                  </a:solidFill>
                </a:ln>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13EC6873-63E7-44BC-A186-49320C80C5AF}"/>
                </a:ext>
              </a:extLst>
            </p:cNvPr>
            <p:cNvCxnSpPr>
              <a:cxnSpLocks/>
              <a:stCxn id="24" idx="4"/>
              <a:endCxn id="21" idx="0"/>
            </p:cNvCxnSpPr>
            <p:nvPr/>
          </p:nvCxnSpPr>
          <p:spPr>
            <a:xfrm flipH="1">
              <a:off x="6029103" y="4766487"/>
              <a:ext cx="718591" cy="4383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FFADDDA-8DB9-4CDB-9508-CAE3799BF694}"/>
                </a:ext>
              </a:extLst>
            </p:cNvPr>
            <p:cNvCxnSpPr>
              <a:cxnSpLocks/>
              <a:stCxn id="9" idx="7"/>
              <a:endCxn id="20" idx="4"/>
            </p:cNvCxnSpPr>
            <p:nvPr/>
          </p:nvCxnSpPr>
          <p:spPr>
            <a:xfrm flipV="1">
              <a:off x="4804774" y="4365104"/>
              <a:ext cx="801645" cy="114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5FE64200-81B6-4907-B096-ED3E3D03F779}"/>
                    </a:ext>
                  </a:extLst>
                </p:cNvPr>
                <p:cNvSpPr/>
                <p:nvPr/>
              </p:nvSpPr>
              <p:spPr>
                <a:xfrm>
                  <a:off x="6518432" y="443199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24" name="Oval 23">
                  <a:extLst>
                    <a:ext uri="{FF2B5EF4-FFF2-40B4-BE49-F238E27FC236}">
                      <a16:creationId xmlns:a16="http://schemas.microsoft.com/office/drawing/2014/main" id="{5FE64200-81B6-4907-B096-ED3E3D03F779}"/>
                    </a:ext>
                  </a:extLst>
                </p:cNvPr>
                <p:cNvSpPr>
                  <a:spLocks noRot="1" noChangeAspect="1" noMove="1" noResize="1" noEditPoints="1" noAdjustHandles="1" noChangeArrowheads="1" noChangeShapeType="1" noTextEdit="1"/>
                </p:cNvSpPr>
                <p:nvPr/>
              </p:nvSpPr>
              <p:spPr>
                <a:xfrm>
                  <a:off x="6518432" y="4431994"/>
                  <a:ext cx="458524" cy="334493"/>
                </a:xfrm>
                <a:prstGeom prst="ellipse">
                  <a:avLst/>
                </a:prstGeom>
                <a:blipFill>
                  <a:blip r:embed="rId9"/>
                  <a:stretch>
                    <a:fillRect l="-3922" b="-10000"/>
                  </a:stretch>
                </a:blipFill>
                <a:ln>
                  <a:solidFill>
                    <a:schemeClr val="accent1"/>
                  </a:solidFill>
                </a:ln>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2FC3E5C1-E894-4CBF-BA99-187628EF0F71}"/>
                </a:ext>
              </a:extLst>
            </p:cNvPr>
            <p:cNvCxnSpPr>
              <a:cxnSpLocks/>
              <a:stCxn id="24" idx="1"/>
              <a:endCxn id="20" idx="4"/>
            </p:cNvCxnSpPr>
            <p:nvPr/>
          </p:nvCxnSpPr>
          <p:spPr>
            <a:xfrm flipH="1" flipV="1">
              <a:off x="5606419" y="4365104"/>
              <a:ext cx="979162" cy="115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C028D630-515B-489C-B8E8-58D777E8B170}"/>
                    </a:ext>
                  </a:extLst>
                </p:cNvPr>
                <p:cNvSpPr/>
                <p:nvPr/>
              </p:nvSpPr>
              <p:spPr>
                <a:xfrm>
                  <a:off x="7253718" y="517626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oMath>
                    </m:oMathPara>
                  </a14:m>
                  <a:endParaRPr lang="en-CA" dirty="0">
                    <a:solidFill>
                      <a:schemeClr val="tx1"/>
                    </a:solidFill>
                  </a:endParaRPr>
                </a:p>
              </p:txBody>
            </p:sp>
          </mc:Choice>
          <mc:Fallback>
            <p:sp>
              <p:nvSpPr>
                <p:cNvPr id="26" name="Oval 25">
                  <a:extLst>
                    <a:ext uri="{FF2B5EF4-FFF2-40B4-BE49-F238E27FC236}">
                      <a16:creationId xmlns:a16="http://schemas.microsoft.com/office/drawing/2014/main" id="{C028D630-515B-489C-B8E8-58D777E8B170}"/>
                    </a:ext>
                  </a:extLst>
                </p:cNvPr>
                <p:cNvSpPr>
                  <a:spLocks noRot="1" noChangeAspect="1" noMove="1" noResize="1" noEditPoints="1" noAdjustHandles="1" noChangeArrowheads="1" noChangeShapeType="1" noTextEdit="1"/>
                </p:cNvSpPr>
                <p:nvPr/>
              </p:nvSpPr>
              <p:spPr>
                <a:xfrm>
                  <a:off x="7253718" y="5176266"/>
                  <a:ext cx="458524" cy="334493"/>
                </a:xfrm>
                <a:prstGeom prst="ellipse">
                  <a:avLst/>
                </a:prstGeom>
                <a:blipFill>
                  <a:blip r:embed="rId10"/>
                  <a:stretch>
                    <a:fillRect l="-7843" t="-2500" b="-15000"/>
                  </a:stretch>
                </a:blipFill>
                <a:ln>
                  <a:solidFill>
                    <a:schemeClr val="accent1"/>
                  </a:solidFill>
                </a:ln>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4AF6FCC8-1020-481C-B5DE-53996E8A711A}"/>
                </a:ext>
              </a:extLst>
            </p:cNvPr>
            <p:cNvCxnSpPr>
              <a:cxnSpLocks/>
              <a:stCxn id="24" idx="5"/>
            </p:cNvCxnSpPr>
            <p:nvPr/>
          </p:nvCxnSpPr>
          <p:spPr>
            <a:xfrm>
              <a:off x="6909807" y="4717502"/>
              <a:ext cx="593383" cy="4459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B4CC56CA-07CE-4A49-BEB2-0453FEF71059}"/>
                </a:ext>
              </a:extLst>
            </p:cNvPr>
            <p:cNvSpPr/>
            <p:nvPr/>
          </p:nvSpPr>
          <p:spPr>
            <a:xfrm>
              <a:off x="6534587" y="578108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29" name="Straight Connector 28">
              <a:extLst>
                <a:ext uri="{FF2B5EF4-FFF2-40B4-BE49-F238E27FC236}">
                  <a16:creationId xmlns:a16="http://schemas.microsoft.com/office/drawing/2014/main" id="{E8A858F4-0B7D-455A-8DD4-C9858D8423FD}"/>
                </a:ext>
              </a:extLst>
            </p:cNvPr>
            <p:cNvCxnSpPr>
              <a:cxnSpLocks/>
              <a:stCxn id="24" idx="4"/>
              <a:endCxn id="31" idx="0"/>
            </p:cNvCxnSpPr>
            <p:nvPr/>
          </p:nvCxnSpPr>
          <p:spPr>
            <a:xfrm>
              <a:off x="6747694" y="4766487"/>
              <a:ext cx="1014" cy="409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5C9EE7-E6BE-4BFF-AF60-52D172049998}"/>
                </a:ext>
              </a:extLst>
            </p:cNvPr>
            <p:cNvCxnSpPr>
              <a:cxnSpLocks/>
              <a:stCxn id="31" idx="4"/>
              <a:endCxn id="28" idx="0"/>
            </p:cNvCxnSpPr>
            <p:nvPr/>
          </p:nvCxnSpPr>
          <p:spPr>
            <a:xfrm>
              <a:off x="6748708" y="5510758"/>
              <a:ext cx="15141" cy="27032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Oval 30">
                  <a:extLst>
                    <a:ext uri="{FF2B5EF4-FFF2-40B4-BE49-F238E27FC236}">
                      <a16:creationId xmlns:a16="http://schemas.microsoft.com/office/drawing/2014/main" id="{26E693E0-85A6-4473-B7A4-1A8ED82B18CB}"/>
                    </a:ext>
                  </a:extLst>
                </p:cNvPr>
                <p:cNvSpPr/>
                <p:nvPr/>
              </p:nvSpPr>
              <p:spPr>
                <a:xfrm>
                  <a:off x="6519446" y="5176265"/>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31" name="Oval 30">
                  <a:extLst>
                    <a:ext uri="{FF2B5EF4-FFF2-40B4-BE49-F238E27FC236}">
                      <a16:creationId xmlns:a16="http://schemas.microsoft.com/office/drawing/2014/main" id="{26E693E0-85A6-4473-B7A4-1A8ED82B18CB}"/>
                    </a:ext>
                  </a:extLst>
                </p:cNvPr>
                <p:cNvSpPr>
                  <a:spLocks noRot="1" noChangeAspect="1" noMove="1" noResize="1" noEditPoints="1" noAdjustHandles="1" noChangeArrowheads="1" noChangeShapeType="1" noTextEdit="1"/>
                </p:cNvSpPr>
                <p:nvPr/>
              </p:nvSpPr>
              <p:spPr>
                <a:xfrm>
                  <a:off x="6519446" y="5176265"/>
                  <a:ext cx="458524" cy="334493"/>
                </a:xfrm>
                <a:prstGeom prst="ellipse">
                  <a:avLst/>
                </a:prstGeom>
                <a:blipFill>
                  <a:blip r:embed="rId11"/>
                  <a:stretch>
                    <a:fillRect/>
                  </a:stretch>
                </a:blipFill>
                <a:ln>
                  <a:solidFill>
                    <a:schemeClr val="accent1"/>
                  </a:solidFill>
                </a:ln>
              </p:spPr>
              <p:txBody>
                <a:bodyPr/>
                <a:lstStyle/>
                <a:p>
                  <a:r>
                    <a:rPr lang="en-US">
                      <a:noFill/>
                    </a:rPr>
                    <a:t> </a:t>
                  </a:r>
                </a:p>
              </p:txBody>
            </p:sp>
          </mc:Fallback>
        </mc:AlternateContent>
      </p:grpSp>
      <p:grpSp>
        <p:nvGrpSpPr>
          <p:cNvPr id="59" name="Group 58">
            <a:extLst>
              <a:ext uri="{FF2B5EF4-FFF2-40B4-BE49-F238E27FC236}">
                <a16:creationId xmlns:a16="http://schemas.microsoft.com/office/drawing/2014/main" id="{1F7B9A26-3409-4A21-AAC9-B0A15EDE879F}"/>
              </a:ext>
            </a:extLst>
          </p:cNvPr>
          <p:cNvGrpSpPr/>
          <p:nvPr/>
        </p:nvGrpSpPr>
        <p:grpSpPr>
          <a:xfrm>
            <a:off x="9126837" y="46481"/>
            <a:ext cx="2711308" cy="1377655"/>
            <a:chOff x="3384692" y="4030611"/>
            <a:chExt cx="4327550" cy="2084968"/>
          </a:xfrm>
        </p:grpSpPr>
        <mc:AlternateContent xmlns:mc="http://schemas.openxmlformats.org/markup-compatibility/2006">
          <mc:Choice xmlns:a14="http://schemas.microsoft.com/office/drawing/2010/main" Requires="a14">
            <p:sp>
              <p:nvSpPr>
                <p:cNvPr id="60" name="Oval 59">
                  <a:extLst>
                    <a:ext uri="{FF2B5EF4-FFF2-40B4-BE49-F238E27FC236}">
                      <a16:creationId xmlns:a16="http://schemas.microsoft.com/office/drawing/2014/main" id="{248D4C0A-A993-463A-A2C2-F06371B225A9}"/>
                    </a:ext>
                  </a:extLst>
                </p:cNvPr>
                <p:cNvSpPr/>
                <p:nvPr/>
              </p:nvSpPr>
              <p:spPr>
                <a:xfrm>
                  <a:off x="4413399" y="443109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60" name="Oval 59">
                  <a:extLst>
                    <a:ext uri="{FF2B5EF4-FFF2-40B4-BE49-F238E27FC236}">
                      <a16:creationId xmlns:a16="http://schemas.microsoft.com/office/drawing/2014/main" id="{248D4C0A-A993-463A-A2C2-F06371B225A9}"/>
                    </a:ext>
                  </a:extLst>
                </p:cNvPr>
                <p:cNvSpPr>
                  <a:spLocks noRot="1" noChangeAspect="1" noMove="1" noResize="1" noEditPoints="1" noAdjustHandles="1" noChangeArrowheads="1" noChangeShapeType="1" noTextEdit="1"/>
                </p:cNvSpPr>
                <p:nvPr/>
              </p:nvSpPr>
              <p:spPr>
                <a:xfrm>
                  <a:off x="4413399" y="4431097"/>
                  <a:ext cx="458524" cy="334493"/>
                </a:xfrm>
                <a:prstGeom prst="ellipse">
                  <a:avLst/>
                </a:prstGeom>
                <a:blipFill>
                  <a:blip r:embed="rId12"/>
                  <a:stretch>
                    <a:fillRect l="-1961" b="-10000"/>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Oval 60">
                  <a:extLst>
                    <a:ext uri="{FF2B5EF4-FFF2-40B4-BE49-F238E27FC236}">
                      <a16:creationId xmlns:a16="http://schemas.microsoft.com/office/drawing/2014/main" id="{63CC029C-B5D5-4890-AE25-A24F673143E4}"/>
                    </a:ext>
                  </a:extLst>
                </p:cNvPr>
                <p:cNvSpPr/>
                <p:nvPr/>
              </p:nvSpPr>
              <p:spPr>
                <a:xfrm>
                  <a:off x="3384692" y="518649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61" name="Oval 60">
                  <a:extLst>
                    <a:ext uri="{FF2B5EF4-FFF2-40B4-BE49-F238E27FC236}">
                      <a16:creationId xmlns:a16="http://schemas.microsoft.com/office/drawing/2014/main" id="{63CC029C-B5D5-4890-AE25-A24F673143E4}"/>
                    </a:ext>
                  </a:extLst>
                </p:cNvPr>
                <p:cNvSpPr>
                  <a:spLocks noRot="1" noChangeAspect="1" noMove="1" noResize="1" noEditPoints="1" noAdjustHandles="1" noChangeArrowheads="1" noChangeShapeType="1" noTextEdit="1"/>
                </p:cNvSpPr>
                <p:nvPr/>
              </p:nvSpPr>
              <p:spPr>
                <a:xfrm>
                  <a:off x="3384692" y="5186491"/>
                  <a:ext cx="458524" cy="334493"/>
                </a:xfrm>
                <a:prstGeom prst="ellipse">
                  <a:avLst/>
                </a:prstGeom>
                <a:blipFill>
                  <a:blip r:embed="rId13"/>
                  <a:stretch>
                    <a:fillRect l="-7843" b="-15000"/>
                  </a:stretch>
                </a:blipFill>
                <a:ln>
                  <a:solidFill>
                    <a:schemeClr val="accent1"/>
                  </a:solidFill>
                </a:ln>
              </p:spPr>
              <p:txBody>
                <a:bodyPr/>
                <a:lstStyle/>
                <a:p>
                  <a:r>
                    <a:rPr lang="en-US">
                      <a:noFill/>
                    </a:rPr>
                    <a:t> </a:t>
                  </a:r>
                </a:p>
              </p:txBody>
            </p:sp>
          </mc:Fallback>
        </mc:AlternateContent>
        <p:cxnSp>
          <p:nvCxnSpPr>
            <p:cNvPr id="62" name="Straight Connector 61">
              <a:extLst>
                <a:ext uri="{FF2B5EF4-FFF2-40B4-BE49-F238E27FC236}">
                  <a16:creationId xmlns:a16="http://schemas.microsoft.com/office/drawing/2014/main" id="{70BCA304-A5D4-4F02-85F2-990AD8E7EC05}"/>
                </a:ext>
              </a:extLst>
            </p:cNvPr>
            <p:cNvCxnSpPr>
              <a:cxnSpLocks/>
              <a:stCxn id="60" idx="4"/>
              <a:endCxn id="61" idx="0"/>
            </p:cNvCxnSpPr>
            <p:nvPr/>
          </p:nvCxnSpPr>
          <p:spPr>
            <a:xfrm flipH="1">
              <a:off x="3613954" y="4765590"/>
              <a:ext cx="1028707" cy="4209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Oval 62">
                  <a:extLst>
                    <a:ext uri="{FF2B5EF4-FFF2-40B4-BE49-F238E27FC236}">
                      <a16:creationId xmlns:a16="http://schemas.microsoft.com/office/drawing/2014/main" id="{01D61AEE-6CC6-490E-853D-5AF9517355F2}"/>
                    </a:ext>
                  </a:extLst>
                </p:cNvPr>
                <p:cNvSpPr/>
                <p:nvPr/>
              </p:nvSpPr>
              <p:spPr>
                <a:xfrm>
                  <a:off x="4933118" y="516341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63" name="Oval 62">
                  <a:extLst>
                    <a:ext uri="{FF2B5EF4-FFF2-40B4-BE49-F238E27FC236}">
                      <a16:creationId xmlns:a16="http://schemas.microsoft.com/office/drawing/2014/main" id="{01D61AEE-6CC6-490E-853D-5AF9517355F2}"/>
                    </a:ext>
                  </a:extLst>
                </p:cNvPr>
                <p:cNvSpPr>
                  <a:spLocks noRot="1" noChangeAspect="1" noMove="1" noResize="1" noEditPoints="1" noAdjustHandles="1" noChangeArrowheads="1" noChangeShapeType="1" noTextEdit="1"/>
                </p:cNvSpPr>
                <p:nvPr/>
              </p:nvSpPr>
              <p:spPr>
                <a:xfrm>
                  <a:off x="4933118" y="5163414"/>
                  <a:ext cx="458524" cy="334493"/>
                </a:xfrm>
                <a:prstGeom prst="ellipse">
                  <a:avLst/>
                </a:prstGeom>
                <a:blipFill>
                  <a:blip r:embed="rId14"/>
                  <a:stretch>
                    <a:fillRect/>
                  </a:stretch>
                </a:blipFill>
                <a:ln>
                  <a:solidFill>
                    <a:schemeClr val="accent1"/>
                  </a:solidFill>
                </a:ln>
              </p:spPr>
              <p:txBody>
                <a:bodyPr/>
                <a:lstStyle/>
                <a:p>
                  <a:r>
                    <a:rPr lang="en-US">
                      <a:noFill/>
                    </a:rPr>
                    <a:t> </a:t>
                  </a:r>
                </a:p>
              </p:txBody>
            </p:sp>
          </mc:Fallback>
        </mc:AlternateContent>
        <p:sp>
          <p:nvSpPr>
            <p:cNvPr id="64" name="Oval 63">
              <a:extLst>
                <a:ext uri="{FF2B5EF4-FFF2-40B4-BE49-F238E27FC236}">
                  <a16:creationId xmlns:a16="http://schemas.microsoft.com/office/drawing/2014/main" id="{F3E98B3C-1792-4538-81A1-6676D65CC781}"/>
                </a:ext>
              </a:extLst>
            </p:cNvPr>
            <p:cNvSpPr/>
            <p:nvPr/>
          </p:nvSpPr>
          <p:spPr>
            <a:xfrm>
              <a:off x="4933118"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C</a:t>
              </a:r>
            </a:p>
          </p:txBody>
        </p:sp>
        <p:cxnSp>
          <p:nvCxnSpPr>
            <p:cNvPr id="65" name="Straight Connector 64">
              <a:extLst>
                <a:ext uri="{FF2B5EF4-FFF2-40B4-BE49-F238E27FC236}">
                  <a16:creationId xmlns:a16="http://schemas.microsoft.com/office/drawing/2014/main" id="{460ECC5E-36C4-434D-86B5-406812364C09}"/>
                </a:ext>
              </a:extLst>
            </p:cNvPr>
            <p:cNvCxnSpPr>
              <a:cxnSpLocks/>
              <a:stCxn id="60" idx="4"/>
              <a:endCxn id="63" idx="0"/>
            </p:cNvCxnSpPr>
            <p:nvPr/>
          </p:nvCxnSpPr>
          <p:spPr>
            <a:xfrm>
              <a:off x="4642661" y="4765590"/>
              <a:ext cx="519719" cy="3978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53706F-1698-477F-9070-8B5C6C9C428B}"/>
                </a:ext>
              </a:extLst>
            </p:cNvPr>
            <p:cNvCxnSpPr>
              <a:stCxn id="63" idx="4"/>
              <a:endCxn id="64" idx="0"/>
            </p:cNvCxnSpPr>
            <p:nvPr/>
          </p:nvCxnSpPr>
          <p:spPr>
            <a:xfrm>
              <a:off x="5162380" y="5497907"/>
              <a:ext cx="0" cy="2161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Oval 66">
                  <a:extLst>
                    <a:ext uri="{FF2B5EF4-FFF2-40B4-BE49-F238E27FC236}">
                      <a16:creationId xmlns:a16="http://schemas.microsoft.com/office/drawing/2014/main" id="{2AA09C9E-1B7B-4AA7-AF52-4B0D6D670AB1}"/>
                    </a:ext>
                  </a:extLst>
                </p:cNvPr>
                <p:cNvSpPr/>
                <p:nvPr/>
              </p:nvSpPr>
              <p:spPr>
                <a:xfrm>
                  <a:off x="4174657" y="513480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67" name="Oval 66">
                  <a:extLst>
                    <a:ext uri="{FF2B5EF4-FFF2-40B4-BE49-F238E27FC236}">
                      <a16:creationId xmlns:a16="http://schemas.microsoft.com/office/drawing/2014/main" id="{2AA09C9E-1B7B-4AA7-AF52-4B0D6D670AB1}"/>
                    </a:ext>
                  </a:extLst>
                </p:cNvPr>
                <p:cNvSpPr>
                  <a:spLocks noRot="1" noChangeAspect="1" noMove="1" noResize="1" noEditPoints="1" noAdjustHandles="1" noChangeArrowheads="1" noChangeShapeType="1" noTextEdit="1"/>
                </p:cNvSpPr>
                <p:nvPr/>
              </p:nvSpPr>
              <p:spPr>
                <a:xfrm>
                  <a:off x="4174657" y="5134807"/>
                  <a:ext cx="458524" cy="334493"/>
                </a:xfrm>
                <a:prstGeom prst="ellipse">
                  <a:avLst/>
                </a:prstGeom>
                <a:blipFill>
                  <a:blip r:embed="rId15"/>
                  <a:stretch>
                    <a:fillRect/>
                  </a:stretch>
                </a:blipFill>
                <a:ln>
                  <a:solidFill>
                    <a:schemeClr val="accent1"/>
                  </a:solidFill>
                </a:ln>
              </p:spPr>
              <p:txBody>
                <a:bodyPr/>
                <a:lstStyle/>
                <a:p>
                  <a:r>
                    <a:rPr lang="en-US">
                      <a:noFill/>
                    </a:rPr>
                    <a:t> </a:t>
                  </a:r>
                </a:p>
              </p:txBody>
            </p:sp>
          </mc:Fallback>
        </mc:AlternateContent>
        <p:sp>
          <p:nvSpPr>
            <p:cNvPr id="68" name="Oval 67">
              <a:extLst>
                <a:ext uri="{FF2B5EF4-FFF2-40B4-BE49-F238E27FC236}">
                  <a16:creationId xmlns:a16="http://schemas.microsoft.com/office/drawing/2014/main" id="{120CFB9D-A701-46CB-8D84-F8CBB40429F7}"/>
                </a:ext>
              </a:extLst>
            </p:cNvPr>
            <p:cNvSpPr/>
            <p:nvPr/>
          </p:nvSpPr>
          <p:spPr>
            <a:xfrm>
              <a:off x="4163832"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69" name="Straight Connector 68">
              <a:extLst>
                <a:ext uri="{FF2B5EF4-FFF2-40B4-BE49-F238E27FC236}">
                  <a16:creationId xmlns:a16="http://schemas.microsoft.com/office/drawing/2014/main" id="{E8A92B10-B688-486E-A6E9-2954610113B1}"/>
                </a:ext>
              </a:extLst>
            </p:cNvPr>
            <p:cNvCxnSpPr>
              <a:cxnSpLocks/>
              <a:stCxn id="60" idx="4"/>
              <a:endCxn id="67" idx="0"/>
            </p:cNvCxnSpPr>
            <p:nvPr/>
          </p:nvCxnSpPr>
          <p:spPr>
            <a:xfrm flipH="1">
              <a:off x="4403919" y="4765590"/>
              <a:ext cx="238742" cy="3692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CF92696-BB10-4A9E-83E3-58D64F38620E}"/>
                </a:ext>
              </a:extLst>
            </p:cNvPr>
            <p:cNvCxnSpPr>
              <a:stCxn id="67" idx="4"/>
              <a:endCxn id="68" idx="0"/>
            </p:cNvCxnSpPr>
            <p:nvPr/>
          </p:nvCxnSpPr>
          <p:spPr>
            <a:xfrm flipH="1">
              <a:off x="4393094" y="5469300"/>
              <a:ext cx="10825" cy="2447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1" name="Oval 70">
                  <a:extLst>
                    <a:ext uri="{FF2B5EF4-FFF2-40B4-BE49-F238E27FC236}">
                      <a16:creationId xmlns:a16="http://schemas.microsoft.com/office/drawing/2014/main" id="{2539E75C-B2DC-45A5-B912-D16DE4C64953}"/>
                    </a:ext>
                  </a:extLst>
                </p:cNvPr>
                <p:cNvSpPr/>
                <p:nvPr/>
              </p:nvSpPr>
              <p:spPr>
                <a:xfrm>
                  <a:off x="5377157" y="403061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71" name="Oval 70">
                  <a:extLst>
                    <a:ext uri="{FF2B5EF4-FFF2-40B4-BE49-F238E27FC236}">
                      <a16:creationId xmlns:a16="http://schemas.microsoft.com/office/drawing/2014/main" id="{2539E75C-B2DC-45A5-B912-D16DE4C64953}"/>
                    </a:ext>
                  </a:extLst>
                </p:cNvPr>
                <p:cNvSpPr>
                  <a:spLocks noRot="1" noChangeAspect="1" noMove="1" noResize="1" noEditPoints="1" noAdjustHandles="1" noChangeArrowheads="1" noChangeShapeType="1" noTextEdit="1"/>
                </p:cNvSpPr>
                <p:nvPr/>
              </p:nvSpPr>
              <p:spPr>
                <a:xfrm>
                  <a:off x="5377157" y="4030611"/>
                  <a:ext cx="458524" cy="334493"/>
                </a:xfrm>
                <a:prstGeom prst="ellipse">
                  <a:avLst/>
                </a:prstGeom>
                <a:blipFill>
                  <a:blip r:embed="rId16"/>
                  <a:stretch>
                    <a:fillRect l="-1961" b="-10000"/>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2" name="Oval 71">
                  <a:extLst>
                    <a:ext uri="{FF2B5EF4-FFF2-40B4-BE49-F238E27FC236}">
                      <a16:creationId xmlns:a16="http://schemas.microsoft.com/office/drawing/2014/main" id="{9BA28722-E8DE-43D2-AE79-555F45DBC7B6}"/>
                    </a:ext>
                  </a:extLst>
                </p:cNvPr>
                <p:cNvSpPr/>
                <p:nvPr/>
              </p:nvSpPr>
              <p:spPr>
                <a:xfrm>
                  <a:off x="5799841" y="520487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72" name="Oval 71">
                  <a:extLst>
                    <a:ext uri="{FF2B5EF4-FFF2-40B4-BE49-F238E27FC236}">
                      <a16:creationId xmlns:a16="http://schemas.microsoft.com/office/drawing/2014/main" id="{9BA28722-E8DE-43D2-AE79-555F45DBC7B6}"/>
                    </a:ext>
                  </a:extLst>
                </p:cNvPr>
                <p:cNvSpPr>
                  <a:spLocks noRot="1" noChangeAspect="1" noMove="1" noResize="1" noEditPoints="1" noAdjustHandles="1" noChangeArrowheads="1" noChangeShapeType="1" noTextEdit="1"/>
                </p:cNvSpPr>
                <p:nvPr/>
              </p:nvSpPr>
              <p:spPr>
                <a:xfrm>
                  <a:off x="5799841" y="5204874"/>
                  <a:ext cx="458524" cy="334493"/>
                </a:xfrm>
                <a:prstGeom prst="ellipse">
                  <a:avLst/>
                </a:prstGeom>
                <a:blipFill>
                  <a:blip r:embed="rId17"/>
                  <a:stretch>
                    <a:fillRect l="-7692" b="-15000"/>
                  </a:stretch>
                </a:blipFill>
                <a:ln>
                  <a:solidFill>
                    <a:schemeClr val="accent1"/>
                  </a:solidFill>
                </a:ln>
              </p:spPr>
              <p:txBody>
                <a:bodyPr/>
                <a:lstStyle/>
                <a:p>
                  <a:r>
                    <a:rPr lang="en-US">
                      <a:noFill/>
                    </a:rPr>
                    <a:t> </a:t>
                  </a:r>
                </a:p>
              </p:txBody>
            </p:sp>
          </mc:Fallback>
        </mc:AlternateContent>
        <p:cxnSp>
          <p:nvCxnSpPr>
            <p:cNvPr id="73" name="Straight Connector 72">
              <a:extLst>
                <a:ext uri="{FF2B5EF4-FFF2-40B4-BE49-F238E27FC236}">
                  <a16:creationId xmlns:a16="http://schemas.microsoft.com/office/drawing/2014/main" id="{2F60A9FB-613F-41B3-B9F0-43B136BC1692}"/>
                </a:ext>
              </a:extLst>
            </p:cNvPr>
            <p:cNvCxnSpPr>
              <a:cxnSpLocks/>
              <a:stCxn id="75" idx="4"/>
              <a:endCxn id="72" idx="0"/>
            </p:cNvCxnSpPr>
            <p:nvPr/>
          </p:nvCxnSpPr>
          <p:spPr>
            <a:xfrm flipH="1">
              <a:off x="6029103" y="4766487"/>
              <a:ext cx="718591" cy="4383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2F225C4-520C-4A68-B5F7-D8B057609D8B}"/>
                </a:ext>
              </a:extLst>
            </p:cNvPr>
            <p:cNvCxnSpPr>
              <a:cxnSpLocks/>
              <a:stCxn id="60" idx="7"/>
              <a:endCxn id="71" idx="4"/>
            </p:cNvCxnSpPr>
            <p:nvPr/>
          </p:nvCxnSpPr>
          <p:spPr>
            <a:xfrm flipV="1">
              <a:off x="4804774" y="4365104"/>
              <a:ext cx="801645" cy="114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5" name="Oval 74">
                  <a:extLst>
                    <a:ext uri="{FF2B5EF4-FFF2-40B4-BE49-F238E27FC236}">
                      <a16:creationId xmlns:a16="http://schemas.microsoft.com/office/drawing/2014/main" id="{17A5DFFE-C53C-4D91-A2EA-E9EFF7A12EE7}"/>
                    </a:ext>
                  </a:extLst>
                </p:cNvPr>
                <p:cNvSpPr/>
                <p:nvPr/>
              </p:nvSpPr>
              <p:spPr>
                <a:xfrm>
                  <a:off x="6518432" y="443199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75" name="Oval 74">
                  <a:extLst>
                    <a:ext uri="{FF2B5EF4-FFF2-40B4-BE49-F238E27FC236}">
                      <a16:creationId xmlns:a16="http://schemas.microsoft.com/office/drawing/2014/main" id="{17A5DFFE-C53C-4D91-A2EA-E9EFF7A12EE7}"/>
                    </a:ext>
                  </a:extLst>
                </p:cNvPr>
                <p:cNvSpPr>
                  <a:spLocks noRot="1" noChangeAspect="1" noMove="1" noResize="1" noEditPoints="1" noAdjustHandles="1" noChangeArrowheads="1" noChangeShapeType="1" noTextEdit="1"/>
                </p:cNvSpPr>
                <p:nvPr/>
              </p:nvSpPr>
              <p:spPr>
                <a:xfrm>
                  <a:off x="6518432" y="4431994"/>
                  <a:ext cx="458524" cy="334493"/>
                </a:xfrm>
                <a:prstGeom prst="ellipse">
                  <a:avLst/>
                </a:prstGeom>
                <a:blipFill>
                  <a:blip r:embed="rId18"/>
                  <a:stretch>
                    <a:fillRect l="-1961" b="-10000"/>
                  </a:stretch>
                </a:blipFill>
                <a:ln>
                  <a:solidFill>
                    <a:schemeClr val="accent1"/>
                  </a:solidFill>
                </a:ln>
              </p:spPr>
              <p:txBody>
                <a:bodyPr/>
                <a:lstStyle/>
                <a:p>
                  <a:r>
                    <a:rPr lang="en-US">
                      <a:noFill/>
                    </a:rPr>
                    <a:t> </a:t>
                  </a:r>
                </a:p>
              </p:txBody>
            </p:sp>
          </mc:Fallback>
        </mc:AlternateContent>
        <p:cxnSp>
          <p:nvCxnSpPr>
            <p:cNvPr id="76" name="Straight Connector 75">
              <a:extLst>
                <a:ext uri="{FF2B5EF4-FFF2-40B4-BE49-F238E27FC236}">
                  <a16:creationId xmlns:a16="http://schemas.microsoft.com/office/drawing/2014/main" id="{2C4282D6-2FDE-4E58-AFD6-711983AA800F}"/>
                </a:ext>
              </a:extLst>
            </p:cNvPr>
            <p:cNvCxnSpPr>
              <a:cxnSpLocks/>
              <a:stCxn id="75" idx="1"/>
              <a:endCxn id="71" idx="4"/>
            </p:cNvCxnSpPr>
            <p:nvPr/>
          </p:nvCxnSpPr>
          <p:spPr>
            <a:xfrm flipH="1" flipV="1">
              <a:off x="5606419" y="4365104"/>
              <a:ext cx="979162" cy="115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7" name="Oval 76">
                  <a:extLst>
                    <a:ext uri="{FF2B5EF4-FFF2-40B4-BE49-F238E27FC236}">
                      <a16:creationId xmlns:a16="http://schemas.microsoft.com/office/drawing/2014/main" id="{16119EA3-BE6B-40C5-82F8-BDCE7D718D1F}"/>
                    </a:ext>
                  </a:extLst>
                </p:cNvPr>
                <p:cNvSpPr/>
                <p:nvPr/>
              </p:nvSpPr>
              <p:spPr>
                <a:xfrm>
                  <a:off x="7253718" y="517626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oMath>
                    </m:oMathPara>
                  </a14:m>
                  <a:endParaRPr lang="en-CA" dirty="0">
                    <a:solidFill>
                      <a:schemeClr val="tx1"/>
                    </a:solidFill>
                  </a:endParaRPr>
                </a:p>
              </p:txBody>
            </p:sp>
          </mc:Choice>
          <mc:Fallback>
            <p:sp>
              <p:nvSpPr>
                <p:cNvPr id="77" name="Oval 76">
                  <a:extLst>
                    <a:ext uri="{FF2B5EF4-FFF2-40B4-BE49-F238E27FC236}">
                      <a16:creationId xmlns:a16="http://schemas.microsoft.com/office/drawing/2014/main" id="{16119EA3-BE6B-40C5-82F8-BDCE7D718D1F}"/>
                    </a:ext>
                  </a:extLst>
                </p:cNvPr>
                <p:cNvSpPr>
                  <a:spLocks noRot="1" noChangeAspect="1" noMove="1" noResize="1" noEditPoints="1" noAdjustHandles="1" noChangeArrowheads="1" noChangeShapeType="1" noTextEdit="1"/>
                </p:cNvSpPr>
                <p:nvPr/>
              </p:nvSpPr>
              <p:spPr>
                <a:xfrm>
                  <a:off x="7253718" y="5176266"/>
                  <a:ext cx="458524" cy="334493"/>
                </a:xfrm>
                <a:prstGeom prst="ellipse">
                  <a:avLst/>
                </a:prstGeom>
                <a:blipFill>
                  <a:blip r:embed="rId19"/>
                  <a:stretch>
                    <a:fillRect l="-7843" t="-2500" b="-15000"/>
                  </a:stretch>
                </a:blipFill>
                <a:ln>
                  <a:solidFill>
                    <a:schemeClr val="accent1"/>
                  </a:solidFill>
                </a:ln>
              </p:spPr>
              <p:txBody>
                <a:bodyPr/>
                <a:lstStyle/>
                <a:p>
                  <a:r>
                    <a:rPr lang="en-US">
                      <a:noFill/>
                    </a:rPr>
                    <a:t> </a:t>
                  </a:r>
                </a:p>
              </p:txBody>
            </p:sp>
          </mc:Fallback>
        </mc:AlternateContent>
        <p:cxnSp>
          <p:nvCxnSpPr>
            <p:cNvPr id="78" name="Straight Connector 77">
              <a:extLst>
                <a:ext uri="{FF2B5EF4-FFF2-40B4-BE49-F238E27FC236}">
                  <a16:creationId xmlns:a16="http://schemas.microsoft.com/office/drawing/2014/main" id="{68B99570-6846-48B1-A786-7886A164FC63}"/>
                </a:ext>
              </a:extLst>
            </p:cNvPr>
            <p:cNvCxnSpPr>
              <a:cxnSpLocks/>
              <a:stCxn id="75" idx="5"/>
            </p:cNvCxnSpPr>
            <p:nvPr/>
          </p:nvCxnSpPr>
          <p:spPr>
            <a:xfrm>
              <a:off x="6909807" y="4717502"/>
              <a:ext cx="593383" cy="4459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9C5446D3-E80B-4738-B94E-ECE3FC35F069}"/>
                </a:ext>
              </a:extLst>
            </p:cNvPr>
            <p:cNvSpPr/>
            <p:nvPr/>
          </p:nvSpPr>
          <p:spPr>
            <a:xfrm>
              <a:off x="6534587" y="578108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80" name="Straight Connector 79">
              <a:extLst>
                <a:ext uri="{FF2B5EF4-FFF2-40B4-BE49-F238E27FC236}">
                  <a16:creationId xmlns:a16="http://schemas.microsoft.com/office/drawing/2014/main" id="{981AB282-FF9E-4879-A34B-D64F4C821425}"/>
                </a:ext>
              </a:extLst>
            </p:cNvPr>
            <p:cNvCxnSpPr>
              <a:cxnSpLocks/>
              <a:stCxn id="75" idx="4"/>
              <a:endCxn id="82" idx="0"/>
            </p:cNvCxnSpPr>
            <p:nvPr/>
          </p:nvCxnSpPr>
          <p:spPr>
            <a:xfrm>
              <a:off x="6747694" y="4766487"/>
              <a:ext cx="1014" cy="409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679A563-464C-4FD0-B549-6ED860B2A9FA}"/>
                </a:ext>
              </a:extLst>
            </p:cNvPr>
            <p:cNvCxnSpPr>
              <a:cxnSpLocks/>
              <a:stCxn id="82" idx="4"/>
              <a:endCxn id="79" idx="0"/>
            </p:cNvCxnSpPr>
            <p:nvPr/>
          </p:nvCxnSpPr>
          <p:spPr>
            <a:xfrm>
              <a:off x="6748708" y="5510758"/>
              <a:ext cx="15141" cy="27032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2" name="Oval 81">
                  <a:extLst>
                    <a:ext uri="{FF2B5EF4-FFF2-40B4-BE49-F238E27FC236}">
                      <a16:creationId xmlns:a16="http://schemas.microsoft.com/office/drawing/2014/main" id="{03A8EECF-3B22-4890-9E01-A9856A44404A}"/>
                    </a:ext>
                  </a:extLst>
                </p:cNvPr>
                <p:cNvSpPr/>
                <p:nvPr/>
              </p:nvSpPr>
              <p:spPr>
                <a:xfrm>
                  <a:off x="6519446" y="5176265"/>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82" name="Oval 81">
                  <a:extLst>
                    <a:ext uri="{FF2B5EF4-FFF2-40B4-BE49-F238E27FC236}">
                      <a16:creationId xmlns:a16="http://schemas.microsoft.com/office/drawing/2014/main" id="{03A8EECF-3B22-4890-9E01-A9856A44404A}"/>
                    </a:ext>
                  </a:extLst>
                </p:cNvPr>
                <p:cNvSpPr>
                  <a:spLocks noRot="1" noChangeAspect="1" noMove="1" noResize="1" noEditPoints="1" noAdjustHandles="1" noChangeArrowheads="1" noChangeShapeType="1" noTextEdit="1"/>
                </p:cNvSpPr>
                <p:nvPr/>
              </p:nvSpPr>
              <p:spPr>
                <a:xfrm>
                  <a:off x="6519446" y="5176265"/>
                  <a:ext cx="458524" cy="334493"/>
                </a:xfrm>
                <a:prstGeom prst="ellipse">
                  <a:avLst/>
                </a:prstGeom>
                <a:blipFill>
                  <a:blip r:embed="rId20"/>
                  <a:stretch>
                    <a:fillRect/>
                  </a:stretch>
                </a:blipFill>
                <a:ln>
                  <a:solidFill>
                    <a:schemeClr val="accent1"/>
                  </a:solidFill>
                </a:ln>
              </p:spPr>
              <p:txBody>
                <a:bodyPr/>
                <a:lstStyle/>
                <a:p>
                  <a:r>
                    <a:rPr lang="en-US">
                      <a:noFill/>
                    </a:rPr>
                    <a:t> </a:t>
                  </a:r>
                </a:p>
              </p:txBody>
            </p:sp>
          </mc:Fallback>
        </mc:AlternateContent>
      </p:grpSp>
    </p:spTree>
    <p:extLst>
      <p:ext uri="{BB962C8B-B14F-4D97-AF65-F5344CB8AC3E}">
        <p14:creationId xmlns:p14="http://schemas.microsoft.com/office/powerpoint/2010/main" val="1139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2F0E-DF24-44E7-AE7C-44210484016D}"/>
              </a:ext>
            </a:extLst>
          </p:cNvPr>
          <p:cNvSpPr>
            <a:spLocks noGrp="1"/>
          </p:cNvSpPr>
          <p:nvPr>
            <p:ph type="title"/>
          </p:nvPr>
        </p:nvSpPr>
        <p:spPr/>
        <p:txBody>
          <a:bodyPr/>
          <a:lstStyle/>
          <a:p>
            <a:r>
              <a:rPr lang="en-US" dirty="0"/>
              <a:t>Canonical DNF and CNF </a:t>
            </a:r>
          </a:p>
        </p:txBody>
      </p:sp>
      <p:sp>
        <p:nvSpPr>
          <p:cNvPr id="3" name="Content Placeholder 2">
            <a:extLst>
              <a:ext uri="{FF2B5EF4-FFF2-40B4-BE49-F238E27FC236}">
                <a16:creationId xmlns:a16="http://schemas.microsoft.com/office/drawing/2014/main" id="{2139A009-25AA-4303-816E-63FD528FF0A9}"/>
              </a:ext>
            </a:extLst>
          </p:cNvPr>
          <p:cNvSpPr>
            <a:spLocks noGrp="1"/>
          </p:cNvSpPr>
          <p:nvPr>
            <p:ph idx="1"/>
          </p:nvPr>
        </p:nvSpPr>
        <p:spPr>
          <a:xfrm>
            <a:off x="609600" y="1600201"/>
            <a:ext cx="9158808" cy="1684783"/>
          </a:xfrm>
        </p:spPr>
        <p:txBody>
          <a:bodyPr>
            <a:normAutofit fontScale="70000" lnSpcReduction="20000"/>
          </a:bodyPr>
          <a:lstStyle/>
          <a:p>
            <a:r>
              <a:rPr lang="en-US" dirty="0"/>
              <a:t>DNF (</a:t>
            </a:r>
            <a:r>
              <a:rPr lang="en-US" dirty="0" err="1"/>
              <a:t>SumOfProducts</a:t>
            </a:r>
            <a:r>
              <a:rPr lang="en-US" dirty="0"/>
              <a:t>): an OR of ANDs of (possibly negated) variables </a:t>
            </a:r>
          </a:p>
          <a:p>
            <a:r>
              <a:rPr lang="en-US" dirty="0"/>
              <a:t>CNF (</a:t>
            </a:r>
            <a:r>
              <a:rPr lang="en-US" dirty="0" err="1"/>
              <a:t>ProductOfSums</a:t>
            </a:r>
            <a:r>
              <a:rPr lang="en-US" dirty="0"/>
              <a:t>): an AND of ORs of (possibly negated) variables </a:t>
            </a:r>
          </a:p>
          <a:p>
            <a:r>
              <a:rPr lang="en-US" dirty="0"/>
              <a:t>Canonical:</a:t>
            </a:r>
          </a:p>
          <a:p>
            <a:pPr lvl="1"/>
            <a:r>
              <a:rPr lang="en-US" dirty="0"/>
              <a:t>DNF: a term (AND) for every satisfying assignment</a:t>
            </a:r>
          </a:p>
          <a:p>
            <a:pPr lvl="1"/>
            <a:r>
              <a:rPr lang="en-US" dirty="0"/>
              <a:t>CNF: a clause (OR) for a (negation of) every falsifying assignment. </a:t>
            </a:r>
          </a:p>
        </p:txBody>
      </p:sp>
      <mc:AlternateContent xmlns:mc="http://schemas.openxmlformats.org/markup-compatibility/2006">
        <mc:Choice xmlns:a14="http://schemas.microsoft.com/office/drawing/2010/main" Requires="a14">
          <p:graphicFrame>
            <p:nvGraphicFramePr>
              <p:cNvPr id="7" name="Content Placeholder 3">
                <a:extLst>
                  <a:ext uri="{FF2B5EF4-FFF2-40B4-BE49-F238E27FC236}">
                    <a16:creationId xmlns:a16="http://schemas.microsoft.com/office/drawing/2014/main" id="{4905B48A-C295-41DE-A75A-003F2CFE7316}"/>
                  </a:ext>
                </a:extLst>
              </p:cNvPr>
              <p:cNvGraphicFramePr>
                <a:graphicFrameLocks/>
              </p:cNvGraphicFramePr>
              <p:nvPr/>
            </p:nvGraphicFramePr>
            <p:xfrm>
              <a:off x="9984432" y="2852936"/>
              <a:ext cx="1966316" cy="3867248"/>
            </p:xfrm>
            <a:graphic>
              <a:graphicData uri="http://schemas.openxmlformats.org/drawingml/2006/table">
                <a:tbl>
                  <a:tblPr firstRow="1" bandRow="1">
                    <a:tableStyleId>{5C22544A-7EE6-4342-B048-85BDC9FD1C3A}</a:tableStyleId>
                  </a:tblPr>
                  <a:tblGrid>
                    <a:gridCol w="326323">
                      <a:extLst>
                        <a:ext uri="{9D8B030D-6E8A-4147-A177-3AD203B41FA5}">
                          <a16:colId xmlns:a16="http://schemas.microsoft.com/office/drawing/2014/main" val="20000"/>
                        </a:ext>
                      </a:extLst>
                    </a:gridCol>
                    <a:gridCol w="362124">
                      <a:extLst>
                        <a:ext uri="{9D8B030D-6E8A-4147-A177-3AD203B41FA5}">
                          <a16:colId xmlns:a16="http://schemas.microsoft.com/office/drawing/2014/main" val="20001"/>
                        </a:ext>
                      </a:extLst>
                    </a:gridCol>
                    <a:gridCol w="362124">
                      <a:extLst>
                        <a:ext uri="{9D8B030D-6E8A-4147-A177-3AD203B41FA5}">
                          <a16:colId xmlns:a16="http://schemas.microsoft.com/office/drawing/2014/main" val="1975005464"/>
                        </a:ext>
                      </a:extLst>
                    </a:gridCol>
                    <a:gridCol w="915745">
                      <a:extLst>
                        <a:ext uri="{9D8B030D-6E8A-4147-A177-3AD203B41FA5}">
                          <a16:colId xmlns:a16="http://schemas.microsoft.com/office/drawing/2014/main" val="1078433052"/>
                        </a:ext>
                      </a:extLst>
                    </a:gridCol>
                  </a:tblGrid>
                  <a:tr h="0">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𝒙</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𝒚</m:t>
                                </m:r>
                              </m:oMath>
                            </m:oMathPara>
                          </a14:m>
                          <a:endParaRPr lang="en-CA" sz="1600" dirty="0"/>
                        </a:p>
                      </a:txBody>
                      <a:tcPr/>
                    </a:tc>
                    <a:tc>
                      <a:txBody>
                        <a:bodyPr/>
                        <a:lstStyle/>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𝒛</m:t>
                                </m:r>
                              </m:oMath>
                            </m:oMathPara>
                          </a14:m>
                          <a:endParaRPr lang="en-CA" sz="1600" dirty="0"/>
                        </a:p>
                      </a:txBody>
                      <a:tcPr/>
                    </a:tc>
                    <a:tc>
                      <a:txBody>
                        <a:bodyPr/>
                        <a:lstStyle/>
                        <a:p>
                          <a:r>
                            <a:rPr lang="en-CA" sz="1400" dirty="0"/>
                            <a:t>f(</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Choice>
        <mc:Fallback>
          <p:graphicFrame>
            <p:nvGraphicFramePr>
              <p:cNvPr id="7" name="Content Placeholder 3">
                <a:extLst>
                  <a:ext uri="{FF2B5EF4-FFF2-40B4-BE49-F238E27FC236}">
                    <a16:creationId xmlns:a16="http://schemas.microsoft.com/office/drawing/2014/main" id="{4905B48A-C295-41DE-A75A-003F2CFE7316}"/>
                  </a:ext>
                </a:extLst>
              </p:cNvPr>
              <p:cNvGraphicFramePr>
                <a:graphicFrameLocks/>
              </p:cNvGraphicFramePr>
              <p:nvPr/>
            </p:nvGraphicFramePr>
            <p:xfrm>
              <a:off x="9984432" y="2852936"/>
              <a:ext cx="1966316" cy="3867248"/>
            </p:xfrm>
            <a:graphic>
              <a:graphicData uri="http://schemas.openxmlformats.org/drawingml/2006/table">
                <a:tbl>
                  <a:tblPr firstRow="1" bandRow="1">
                    <a:tableStyleId>{5C22544A-7EE6-4342-B048-85BDC9FD1C3A}</a:tableStyleId>
                  </a:tblPr>
                  <a:tblGrid>
                    <a:gridCol w="326323">
                      <a:extLst>
                        <a:ext uri="{9D8B030D-6E8A-4147-A177-3AD203B41FA5}">
                          <a16:colId xmlns:a16="http://schemas.microsoft.com/office/drawing/2014/main" val="20000"/>
                        </a:ext>
                      </a:extLst>
                    </a:gridCol>
                    <a:gridCol w="362124">
                      <a:extLst>
                        <a:ext uri="{9D8B030D-6E8A-4147-A177-3AD203B41FA5}">
                          <a16:colId xmlns:a16="http://schemas.microsoft.com/office/drawing/2014/main" val="20001"/>
                        </a:ext>
                      </a:extLst>
                    </a:gridCol>
                    <a:gridCol w="362124">
                      <a:extLst>
                        <a:ext uri="{9D8B030D-6E8A-4147-A177-3AD203B41FA5}">
                          <a16:colId xmlns:a16="http://schemas.microsoft.com/office/drawing/2014/main" val="1975005464"/>
                        </a:ext>
                      </a:extLst>
                    </a:gridCol>
                    <a:gridCol w="915745">
                      <a:extLst>
                        <a:ext uri="{9D8B030D-6E8A-4147-A177-3AD203B41FA5}">
                          <a16:colId xmlns:a16="http://schemas.microsoft.com/office/drawing/2014/main" val="1078433052"/>
                        </a:ext>
                      </a:extLst>
                    </a:gridCol>
                  </a:tblGrid>
                  <a:tr h="335280">
                    <a:tc>
                      <a:txBody>
                        <a:bodyPr/>
                        <a:lstStyle/>
                        <a:p>
                          <a:endParaRPr lang="en-US"/>
                        </a:p>
                      </a:txBody>
                      <a:tcPr>
                        <a:blipFill>
                          <a:blip r:embed="rId2"/>
                          <a:stretch>
                            <a:fillRect l="-1852" t="-3636" r="-507407" b="-1058182"/>
                          </a:stretch>
                        </a:blipFill>
                      </a:tcPr>
                    </a:tc>
                    <a:tc>
                      <a:txBody>
                        <a:bodyPr/>
                        <a:lstStyle/>
                        <a:p>
                          <a:endParaRPr lang="en-US"/>
                        </a:p>
                      </a:txBody>
                      <a:tcPr>
                        <a:blipFill>
                          <a:blip r:embed="rId2"/>
                          <a:stretch>
                            <a:fillRect l="-93220" t="-3636" r="-364407" b="-1058182"/>
                          </a:stretch>
                        </a:blipFill>
                      </a:tcPr>
                    </a:tc>
                    <a:tc>
                      <a:txBody>
                        <a:bodyPr/>
                        <a:lstStyle/>
                        <a:p>
                          <a:endParaRPr lang="en-US"/>
                        </a:p>
                      </a:txBody>
                      <a:tcPr>
                        <a:blipFill>
                          <a:blip r:embed="rId2"/>
                          <a:stretch>
                            <a:fillRect l="-190000" t="-3636" r="-258333" b="-1058182"/>
                          </a:stretch>
                        </a:blipFill>
                      </a:tcPr>
                    </a:tc>
                    <a:tc>
                      <a:txBody>
                        <a:bodyPr/>
                        <a:lstStyle/>
                        <a:p>
                          <a:r>
                            <a:rPr lang="en-CA" sz="1400" dirty="0"/>
                            <a:t>f(</a:t>
                          </a:r>
                          <a:r>
                            <a:rPr lang="en-CA" sz="1400" dirty="0" err="1"/>
                            <a:t>x,y,z</a:t>
                          </a:r>
                          <a:r>
                            <a:rPr lang="en-CA" sz="1400" dirty="0"/>
                            <a:t>)</a:t>
                          </a:r>
                        </a:p>
                      </a:txBody>
                      <a:tcPr/>
                    </a:tc>
                    <a:extLst>
                      <a:ext uri="{0D108BD9-81ED-4DB2-BD59-A6C34878D82A}">
                        <a16:rowId xmlns:a16="http://schemas.microsoft.com/office/drawing/2014/main" val="10000"/>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1"/>
                      </a:ext>
                    </a:extLst>
                  </a:tr>
                  <a:tr h="423366">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2"/>
                      </a:ext>
                    </a:extLst>
                  </a:tr>
                  <a:tr h="423366">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10003"/>
                      </a:ext>
                    </a:extLst>
                  </a:tr>
                  <a:tr h="452374">
                    <a:tc>
                      <a:txBody>
                        <a:bodyPr/>
                        <a:lstStyle/>
                        <a:p>
                          <a:r>
                            <a:rPr lang="en-CA" sz="1600" b="1" i="1" dirty="0">
                              <a:solidFill>
                                <a:srgbClr val="00B050"/>
                              </a:solidFill>
                            </a:rPr>
                            <a:t>1</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10004"/>
                      </a:ext>
                    </a:extLst>
                  </a:tr>
                  <a:tr h="452374">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00B050"/>
                            </a:solidFill>
                          </a:endParaRPr>
                        </a:p>
                      </a:txBody>
                      <a:tcPr/>
                    </a:tc>
                    <a:extLst>
                      <a:ext uri="{0D108BD9-81ED-4DB2-BD59-A6C34878D82A}">
                        <a16:rowId xmlns:a16="http://schemas.microsoft.com/office/drawing/2014/main" val="2869715488"/>
                      </a:ext>
                    </a:extLst>
                  </a:tr>
                  <a:tr h="452374">
                    <a:tc>
                      <a:txBody>
                        <a:bodyPr/>
                        <a:lstStyle/>
                        <a:p>
                          <a:r>
                            <a:rPr lang="en-CA" sz="1600" b="1" i="1" dirty="0">
                              <a:solidFill>
                                <a:srgbClr val="C00000"/>
                              </a:solidFill>
                            </a:rPr>
                            <a:t>0 </a:t>
                          </a:r>
                        </a:p>
                      </a:txBody>
                      <a:tcPr/>
                    </a:tc>
                    <a:tc>
                      <a:txBody>
                        <a:bodyPr/>
                        <a:lstStyle/>
                        <a:p>
                          <a:r>
                            <a:rPr lang="en-CA" sz="1600" b="1" i="1" dirty="0">
                              <a:solidFill>
                                <a:srgbClr val="00B050"/>
                              </a:solidFill>
                            </a:rPr>
                            <a:t>1</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926833549"/>
                      </a:ext>
                    </a:extLst>
                  </a:tr>
                  <a:tr h="452374">
                    <a:tc>
                      <a:txBody>
                        <a:bodyPr/>
                        <a:lstStyle/>
                        <a:p>
                          <a:r>
                            <a:rPr lang="en-CA" sz="1600" b="1" i="1" dirty="0">
                              <a:solidFill>
                                <a:srgbClr val="C00000"/>
                              </a:solidFill>
                            </a:rPr>
                            <a:t>0</a:t>
                          </a:r>
                        </a:p>
                      </a:txBody>
                      <a:tcPr/>
                    </a:tc>
                    <a:tc>
                      <a:txBody>
                        <a:bodyPr/>
                        <a:lstStyle/>
                        <a:p>
                          <a:r>
                            <a:rPr lang="en-CA" sz="1600" b="1" i="1" dirty="0">
                              <a:solidFill>
                                <a:srgbClr val="C00000"/>
                              </a:solidFill>
                            </a:rPr>
                            <a:t>0</a:t>
                          </a:r>
                        </a:p>
                      </a:txBody>
                      <a:tcPr/>
                    </a:tc>
                    <a:tc>
                      <a:txBody>
                        <a:bodyPr/>
                        <a:lstStyle/>
                        <a:p>
                          <a:r>
                            <a:rPr lang="en-CA" sz="1600" b="1" i="1" dirty="0">
                              <a:solidFill>
                                <a:srgbClr val="00B050"/>
                              </a:solidFill>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590879227"/>
                      </a:ext>
                    </a:extLst>
                  </a:tr>
                  <a:tr h="452374">
                    <a:tc>
                      <a:txBody>
                        <a:bodyPr/>
                        <a:lstStyle/>
                        <a:p>
                          <a:r>
                            <a:rPr lang="en-CA" sz="1600" b="1" i="1" dirty="0">
                              <a:solidFill>
                                <a:srgbClr val="C00000"/>
                              </a:solidFill>
                            </a:rPr>
                            <a:t>0 </a:t>
                          </a:r>
                        </a:p>
                      </a:txBody>
                      <a:tcPr/>
                    </a:tc>
                    <a:tc>
                      <a:txBody>
                        <a:bodyPr/>
                        <a:lstStyle/>
                        <a:p>
                          <a:r>
                            <a:rPr lang="en-CA" sz="1600" b="1" i="1" dirty="0">
                              <a:solidFill>
                                <a:srgbClr val="C00000"/>
                              </a:solidFill>
                            </a:rPr>
                            <a:t>0 </a:t>
                          </a:r>
                        </a:p>
                      </a:txBody>
                      <a:tcPr/>
                    </a:tc>
                    <a:tc>
                      <a:txBody>
                        <a:bodyPr/>
                        <a:lstStyle/>
                        <a:p>
                          <a:r>
                            <a:rPr lang="en-CA" sz="1600" b="1" i="1" dirty="0">
                              <a:solidFill>
                                <a:srgbClr val="C00000"/>
                              </a:solidFill>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600" b="0" i="1" dirty="0">
                            <a:solidFill>
                              <a:srgbClr val="C00000"/>
                            </a:solidFill>
                          </a:endParaRPr>
                        </a:p>
                      </a:txBody>
                      <a:tcPr/>
                    </a:tc>
                    <a:extLst>
                      <a:ext uri="{0D108BD9-81ED-4DB2-BD59-A6C34878D82A}">
                        <a16:rowId xmlns:a16="http://schemas.microsoft.com/office/drawing/2014/main" val="2298501099"/>
                      </a:ext>
                    </a:extLst>
                  </a:tr>
                </a:tbl>
              </a:graphicData>
            </a:graphic>
          </p:graphicFrame>
        </mc:Fallback>
      </mc:AlternateContent>
      <p:sp>
        <p:nvSpPr>
          <p:cNvPr id="8" name="TextBox 7">
            <a:extLst>
              <a:ext uri="{FF2B5EF4-FFF2-40B4-BE49-F238E27FC236}">
                <a16:creationId xmlns:a16="http://schemas.microsoft.com/office/drawing/2014/main" id="{86E27A62-40C5-4EDF-8B2B-04795BB5F1A1}"/>
              </a:ext>
            </a:extLst>
          </p:cNvPr>
          <p:cNvSpPr txBox="1"/>
          <p:nvPr/>
        </p:nvSpPr>
        <p:spPr>
          <a:xfrm flipH="1">
            <a:off x="9624392" y="1916832"/>
            <a:ext cx="2470372" cy="646331"/>
          </a:xfrm>
          <a:prstGeom prst="rect">
            <a:avLst/>
          </a:prstGeom>
          <a:noFill/>
        </p:spPr>
        <p:txBody>
          <a:bodyPr wrap="square" rtlCol="0">
            <a:spAutoFit/>
          </a:bodyPr>
          <a:lstStyle/>
          <a:p>
            <a:r>
              <a:rPr lang="en-US" dirty="0"/>
              <a:t>Give me an example of a Boolean function</a:t>
            </a:r>
          </a:p>
        </p:txBody>
      </p:sp>
      <p:grpSp>
        <p:nvGrpSpPr>
          <p:cNvPr id="6" name="Group 5">
            <a:extLst>
              <a:ext uri="{FF2B5EF4-FFF2-40B4-BE49-F238E27FC236}">
                <a16:creationId xmlns:a16="http://schemas.microsoft.com/office/drawing/2014/main" id="{52FB436D-8225-4ACB-B639-DA635702D3A9}"/>
              </a:ext>
            </a:extLst>
          </p:cNvPr>
          <p:cNvGrpSpPr/>
          <p:nvPr/>
        </p:nvGrpSpPr>
        <p:grpSpPr>
          <a:xfrm>
            <a:off x="320733" y="106159"/>
            <a:ext cx="2711308" cy="1377655"/>
            <a:chOff x="3384692" y="4030611"/>
            <a:chExt cx="4327550" cy="2084968"/>
          </a:xfrm>
        </p:grpSpPr>
        <mc:AlternateContent xmlns:mc="http://schemas.openxmlformats.org/markup-compatibility/2006">
          <mc:Choice xmlns:a14="http://schemas.microsoft.com/office/drawing/2010/main" Requires="a14">
            <p:sp>
              <p:nvSpPr>
                <p:cNvPr id="9" name="Oval 8">
                  <a:extLst>
                    <a:ext uri="{FF2B5EF4-FFF2-40B4-BE49-F238E27FC236}">
                      <a16:creationId xmlns:a16="http://schemas.microsoft.com/office/drawing/2014/main" id="{A1F02668-80D0-45D4-A382-598A94EF901F}"/>
                    </a:ext>
                  </a:extLst>
                </p:cNvPr>
                <p:cNvSpPr/>
                <p:nvPr/>
              </p:nvSpPr>
              <p:spPr>
                <a:xfrm>
                  <a:off x="4413399" y="443109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9" name="Oval 8">
                  <a:extLst>
                    <a:ext uri="{FF2B5EF4-FFF2-40B4-BE49-F238E27FC236}">
                      <a16:creationId xmlns:a16="http://schemas.microsoft.com/office/drawing/2014/main" id="{A1F02668-80D0-45D4-A382-598A94EF901F}"/>
                    </a:ext>
                  </a:extLst>
                </p:cNvPr>
                <p:cNvSpPr>
                  <a:spLocks noRot="1" noChangeAspect="1" noMove="1" noResize="1" noEditPoints="1" noAdjustHandles="1" noChangeArrowheads="1" noChangeShapeType="1" noTextEdit="1"/>
                </p:cNvSpPr>
                <p:nvPr/>
              </p:nvSpPr>
              <p:spPr>
                <a:xfrm>
                  <a:off x="4413399" y="4431097"/>
                  <a:ext cx="458524" cy="334493"/>
                </a:xfrm>
                <a:prstGeom prst="ellipse">
                  <a:avLst/>
                </a:prstGeom>
                <a:blipFill>
                  <a:blip r:embed="rId3"/>
                  <a:stretch>
                    <a:fillRect l="-1961" b="-10000"/>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1CE4B59A-E798-4C34-B08D-8DA946EFB84D}"/>
                    </a:ext>
                  </a:extLst>
                </p:cNvPr>
                <p:cNvSpPr/>
                <p:nvPr/>
              </p:nvSpPr>
              <p:spPr>
                <a:xfrm>
                  <a:off x="3384692" y="518649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10" name="Oval 9">
                  <a:extLst>
                    <a:ext uri="{FF2B5EF4-FFF2-40B4-BE49-F238E27FC236}">
                      <a16:creationId xmlns:a16="http://schemas.microsoft.com/office/drawing/2014/main" id="{1CE4B59A-E798-4C34-B08D-8DA946EFB84D}"/>
                    </a:ext>
                  </a:extLst>
                </p:cNvPr>
                <p:cNvSpPr>
                  <a:spLocks noRot="1" noChangeAspect="1" noMove="1" noResize="1" noEditPoints="1" noAdjustHandles="1" noChangeArrowheads="1" noChangeShapeType="1" noTextEdit="1"/>
                </p:cNvSpPr>
                <p:nvPr/>
              </p:nvSpPr>
              <p:spPr>
                <a:xfrm>
                  <a:off x="3384692" y="5186491"/>
                  <a:ext cx="458524" cy="334493"/>
                </a:xfrm>
                <a:prstGeom prst="ellipse">
                  <a:avLst/>
                </a:prstGeom>
                <a:blipFill>
                  <a:blip r:embed="rId4"/>
                  <a:stretch>
                    <a:fillRect l="-9804" t="-2500" b="-15000"/>
                  </a:stretch>
                </a:blipFill>
                <a:ln>
                  <a:solidFill>
                    <a:schemeClr val="accent1"/>
                  </a:solidFill>
                </a:ln>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54C4B7CF-185A-4D39-8C04-A8C8032329E7}"/>
                </a:ext>
              </a:extLst>
            </p:cNvPr>
            <p:cNvCxnSpPr>
              <a:cxnSpLocks/>
              <a:stCxn id="9" idx="4"/>
              <a:endCxn id="10" idx="0"/>
            </p:cNvCxnSpPr>
            <p:nvPr/>
          </p:nvCxnSpPr>
          <p:spPr>
            <a:xfrm flipH="1">
              <a:off x="3613954" y="4765590"/>
              <a:ext cx="1028707" cy="4209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Oval 11">
                  <a:extLst>
                    <a:ext uri="{FF2B5EF4-FFF2-40B4-BE49-F238E27FC236}">
                      <a16:creationId xmlns:a16="http://schemas.microsoft.com/office/drawing/2014/main" id="{7BACB55D-FAFC-458D-8D94-E3B131B63A0B}"/>
                    </a:ext>
                  </a:extLst>
                </p:cNvPr>
                <p:cNvSpPr/>
                <p:nvPr/>
              </p:nvSpPr>
              <p:spPr>
                <a:xfrm>
                  <a:off x="4933118" y="516341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12" name="Oval 11">
                  <a:extLst>
                    <a:ext uri="{FF2B5EF4-FFF2-40B4-BE49-F238E27FC236}">
                      <a16:creationId xmlns:a16="http://schemas.microsoft.com/office/drawing/2014/main" id="{7BACB55D-FAFC-458D-8D94-E3B131B63A0B}"/>
                    </a:ext>
                  </a:extLst>
                </p:cNvPr>
                <p:cNvSpPr>
                  <a:spLocks noRot="1" noChangeAspect="1" noMove="1" noResize="1" noEditPoints="1" noAdjustHandles="1" noChangeArrowheads="1" noChangeShapeType="1" noTextEdit="1"/>
                </p:cNvSpPr>
                <p:nvPr/>
              </p:nvSpPr>
              <p:spPr>
                <a:xfrm>
                  <a:off x="4933118" y="5163414"/>
                  <a:ext cx="458524" cy="334493"/>
                </a:xfrm>
                <a:prstGeom prst="ellipse">
                  <a:avLst/>
                </a:prstGeom>
                <a:blipFill>
                  <a:blip r:embed="rId5"/>
                  <a:stretch>
                    <a:fillRect b="-2500"/>
                  </a:stretch>
                </a:blipFill>
                <a:ln>
                  <a:solidFill>
                    <a:schemeClr val="accent1"/>
                  </a:solidFill>
                </a:ln>
              </p:spPr>
              <p:txBody>
                <a:bodyPr/>
                <a:lstStyle/>
                <a:p>
                  <a:r>
                    <a:rPr lang="en-US">
                      <a:noFill/>
                    </a:rPr>
                    <a:t> </a:t>
                  </a:r>
                </a:p>
              </p:txBody>
            </p:sp>
          </mc:Fallback>
        </mc:AlternateContent>
        <p:sp>
          <p:nvSpPr>
            <p:cNvPr id="13" name="Oval 12">
              <a:extLst>
                <a:ext uri="{FF2B5EF4-FFF2-40B4-BE49-F238E27FC236}">
                  <a16:creationId xmlns:a16="http://schemas.microsoft.com/office/drawing/2014/main" id="{6E1098EB-877C-4F40-8160-50D5DF7B6844}"/>
                </a:ext>
              </a:extLst>
            </p:cNvPr>
            <p:cNvSpPr/>
            <p:nvPr/>
          </p:nvSpPr>
          <p:spPr>
            <a:xfrm>
              <a:off x="4933118"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C</a:t>
              </a:r>
            </a:p>
          </p:txBody>
        </p:sp>
        <p:cxnSp>
          <p:nvCxnSpPr>
            <p:cNvPr id="14" name="Straight Connector 13">
              <a:extLst>
                <a:ext uri="{FF2B5EF4-FFF2-40B4-BE49-F238E27FC236}">
                  <a16:creationId xmlns:a16="http://schemas.microsoft.com/office/drawing/2014/main" id="{2BAAA840-929B-4F62-A1AE-A4548D2324AB}"/>
                </a:ext>
              </a:extLst>
            </p:cNvPr>
            <p:cNvCxnSpPr>
              <a:cxnSpLocks/>
              <a:stCxn id="9" idx="4"/>
              <a:endCxn id="12" idx="0"/>
            </p:cNvCxnSpPr>
            <p:nvPr/>
          </p:nvCxnSpPr>
          <p:spPr>
            <a:xfrm>
              <a:off x="4642661" y="4765590"/>
              <a:ext cx="519719" cy="3978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8FC6D4-BBFD-4839-B33A-A980C4258A08}"/>
                </a:ext>
              </a:extLst>
            </p:cNvPr>
            <p:cNvCxnSpPr>
              <a:stCxn id="12" idx="4"/>
              <a:endCxn id="13" idx="0"/>
            </p:cNvCxnSpPr>
            <p:nvPr/>
          </p:nvCxnSpPr>
          <p:spPr>
            <a:xfrm>
              <a:off x="5162380" y="5497907"/>
              <a:ext cx="0" cy="2161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DF065AD5-3CFA-4F85-A819-39FDC7D92E8B}"/>
                    </a:ext>
                  </a:extLst>
                </p:cNvPr>
                <p:cNvSpPr/>
                <p:nvPr/>
              </p:nvSpPr>
              <p:spPr>
                <a:xfrm>
                  <a:off x="4174657" y="513480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16" name="Oval 15">
                  <a:extLst>
                    <a:ext uri="{FF2B5EF4-FFF2-40B4-BE49-F238E27FC236}">
                      <a16:creationId xmlns:a16="http://schemas.microsoft.com/office/drawing/2014/main" id="{DF065AD5-3CFA-4F85-A819-39FDC7D92E8B}"/>
                    </a:ext>
                  </a:extLst>
                </p:cNvPr>
                <p:cNvSpPr>
                  <a:spLocks noRot="1" noChangeAspect="1" noMove="1" noResize="1" noEditPoints="1" noAdjustHandles="1" noChangeArrowheads="1" noChangeShapeType="1" noTextEdit="1"/>
                </p:cNvSpPr>
                <p:nvPr/>
              </p:nvSpPr>
              <p:spPr>
                <a:xfrm>
                  <a:off x="4174657" y="5134807"/>
                  <a:ext cx="458524" cy="334493"/>
                </a:xfrm>
                <a:prstGeom prst="ellipse">
                  <a:avLst/>
                </a:prstGeom>
                <a:blipFill>
                  <a:blip r:embed="rId6"/>
                  <a:stretch>
                    <a:fillRect b="-2500"/>
                  </a:stretch>
                </a:blipFill>
                <a:ln>
                  <a:solidFill>
                    <a:schemeClr val="accent1"/>
                  </a:solidFill>
                </a:ln>
              </p:spPr>
              <p:txBody>
                <a:bodyPr/>
                <a:lstStyle/>
                <a:p>
                  <a:r>
                    <a:rPr lang="en-US">
                      <a:noFill/>
                    </a:rPr>
                    <a:t> </a:t>
                  </a:r>
                </a:p>
              </p:txBody>
            </p:sp>
          </mc:Fallback>
        </mc:AlternateContent>
        <p:sp>
          <p:nvSpPr>
            <p:cNvPr id="17" name="Oval 16">
              <a:extLst>
                <a:ext uri="{FF2B5EF4-FFF2-40B4-BE49-F238E27FC236}">
                  <a16:creationId xmlns:a16="http://schemas.microsoft.com/office/drawing/2014/main" id="{55856D94-5638-4477-8C19-914E2808DD4B}"/>
                </a:ext>
              </a:extLst>
            </p:cNvPr>
            <p:cNvSpPr/>
            <p:nvPr/>
          </p:nvSpPr>
          <p:spPr>
            <a:xfrm>
              <a:off x="4163832"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18" name="Straight Connector 17">
              <a:extLst>
                <a:ext uri="{FF2B5EF4-FFF2-40B4-BE49-F238E27FC236}">
                  <a16:creationId xmlns:a16="http://schemas.microsoft.com/office/drawing/2014/main" id="{20F97A47-55C1-48A0-9A2E-C745B1F96ADF}"/>
                </a:ext>
              </a:extLst>
            </p:cNvPr>
            <p:cNvCxnSpPr>
              <a:cxnSpLocks/>
              <a:stCxn id="9" idx="4"/>
              <a:endCxn id="16" idx="0"/>
            </p:cNvCxnSpPr>
            <p:nvPr/>
          </p:nvCxnSpPr>
          <p:spPr>
            <a:xfrm flipH="1">
              <a:off x="4403919" y="4765590"/>
              <a:ext cx="238742" cy="3692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5AB7FC-47DF-4AC1-95A9-EB891576CB5D}"/>
                </a:ext>
              </a:extLst>
            </p:cNvPr>
            <p:cNvCxnSpPr>
              <a:stCxn id="16" idx="4"/>
              <a:endCxn id="17" idx="0"/>
            </p:cNvCxnSpPr>
            <p:nvPr/>
          </p:nvCxnSpPr>
          <p:spPr>
            <a:xfrm flipH="1">
              <a:off x="4393094" y="5469300"/>
              <a:ext cx="10825" cy="2447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Oval 19">
                  <a:extLst>
                    <a:ext uri="{FF2B5EF4-FFF2-40B4-BE49-F238E27FC236}">
                      <a16:creationId xmlns:a16="http://schemas.microsoft.com/office/drawing/2014/main" id="{73C122F4-AD1D-407C-B169-6DE95813B89E}"/>
                    </a:ext>
                  </a:extLst>
                </p:cNvPr>
                <p:cNvSpPr/>
                <p:nvPr/>
              </p:nvSpPr>
              <p:spPr>
                <a:xfrm>
                  <a:off x="5377157" y="403061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20" name="Oval 19">
                  <a:extLst>
                    <a:ext uri="{FF2B5EF4-FFF2-40B4-BE49-F238E27FC236}">
                      <a16:creationId xmlns:a16="http://schemas.microsoft.com/office/drawing/2014/main" id="{73C122F4-AD1D-407C-B169-6DE95813B89E}"/>
                    </a:ext>
                  </a:extLst>
                </p:cNvPr>
                <p:cNvSpPr>
                  <a:spLocks noRot="1" noChangeAspect="1" noMove="1" noResize="1" noEditPoints="1" noAdjustHandles="1" noChangeArrowheads="1" noChangeShapeType="1" noTextEdit="1"/>
                </p:cNvSpPr>
                <p:nvPr/>
              </p:nvSpPr>
              <p:spPr>
                <a:xfrm>
                  <a:off x="5377157" y="4030611"/>
                  <a:ext cx="458524" cy="334493"/>
                </a:xfrm>
                <a:prstGeom prst="ellipse">
                  <a:avLst/>
                </a:prstGeom>
                <a:blipFill>
                  <a:blip r:embed="rId7"/>
                  <a:stretch>
                    <a:fillRect l="-1923" b="-9756"/>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25BA4DEA-C8B2-41D0-9695-8F25F44F8AB4}"/>
                    </a:ext>
                  </a:extLst>
                </p:cNvPr>
                <p:cNvSpPr/>
                <p:nvPr/>
              </p:nvSpPr>
              <p:spPr>
                <a:xfrm>
                  <a:off x="5799841" y="520487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21" name="Oval 20">
                  <a:extLst>
                    <a:ext uri="{FF2B5EF4-FFF2-40B4-BE49-F238E27FC236}">
                      <a16:creationId xmlns:a16="http://schemas.microsoft.com/office/drawing/2014/main" id="{25BA4DEA-C8B2-41D0-9695-8F25F44F8AB4}"/>
                    </a:ext>
                  </a:extLst>
                </p:cNvPr>
                <p:cNvSpPr>
                  <a:spLocks noRot="1" noChangeAspect="1" noMove="1" noResize="1" noEditPoints="1" noAdjustHandles="1" noChangeArrowheads="1" noChangeShapeType="1" noTextEdit="1"/>
                </p:cNvSpPr>
                <p:nvPr/>
              </p:nvSpPr>
              <p:spPr>
                <a:xfrm>
                  <a:off x="5799841" y="5204874"/>
                  <a:ext cx="458524" cy="334493"/>
                </a:xfrm>
                <a:prstGeom prst="ellipse">
                  <a:avLst/>
                </a:prstGeom>
                <a:blipFill>
                  <a:blip r:embed="rId8"/>
                  <a:stretch>
                    <a:fillRect l="-7843" t="-2500" b="-15000"/>
                  </a:stretch>
                </a:blipFill>
                <a:ln>
                  <a:solidFill>
                    <a:schemeClr val="accent1"/>
                  </a:solidFill>
                </a:ln>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B039F6E0-75A5-443C-8DC7-259F58606E05}"/>
                </a:ext>
              </a:extLst>
            </p:cNvPr>
            <p:cNvCxnSpPr>
              <a:cxnSpLocks/>
              <a:stCxn id="24" idx="4"/>
              <a:endCxn id="21" idx="0"/>
            </p:cNvCxnSpPr>
            <p:nvPr/>
          </p:nvCxnSpPr>
          <p:spPr>
            <a:xfrm flipH="1">
              <a:off x="6029103" y="4766487"/>
              <a:ext cx="718591" cy="4383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DC02A2-4CD6-46F1-8D1C-D071D1F64361}"/>
                </a:ext>
              </a:extLst>
            </p:cNvPr>
            <p:cNvCxnSpPr>
              <a:cxnSpLocks/>
              <a:stCxn id="9" idx="7"/>
              <a:endCxn id="20" idx="4"/>
            </p:cNvCxnSpPr>
            <p:nvPr/>
          </p:nvCxnSpPr>
          <p:spPr>
            <a:xfrm flipV="1">
              <a:off x="4804774" y="4365104"/>
              <a:ext cx="801645" cy="114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DEEABB15-066C-466D-AB15-7CE568C75525}"/>
                    </a:ext>
                  </a:extLst>
                </p:cNvPr>
                <p:cNvSpPr/>
                <p:nvPr/>
              </p:nvSpPr>
              <p:spPr>
                <a:xfrm>
                  <a:off x="6518432" y="443199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24" name="Oval 23">
                  <a:extLst>
                    <a:ext uri="{FF2B5EF4-FFF2-40B4-BE49-F238E27FC236}">
                      <a16:creationId xmlns:a16="http://schemas.microsoft.com/office/drawing/2014/main" id="{DEEABB15-066C-466D-AB15-7CE568C75525}"/>
                    </a:ext>
                  </a:extLst>
                </p:cNvPr>
                <p:cNvSpPr>
                  <a:spLocks noRot="1" noChangeAspect="1" noMove="1" noResize="1" noEditPoints="1" noAdjustHandles="1" noChangeArrowheads="1" noChangeShapeType="1" noTextEdit="1"/>
                </p:cNvSpPr>
                <p:nvPr/>
              </p:nvSpPr>
              <p:spPr>
                <a:xfrm>
                  <a:off x="6518432" y="4431994"/>
                  <a:ext cx="458524" cy="334493"/>
                </a:xfrm>
                <a:prstGeom prst="ellipse">
                  <a:avLst/>
                </a:prstGeom>
                <a:blipFill>
                  <a:blip r:embed="rId9"/>
                  <a:stretch>
                    <a:fillRect l="-3922" b="-10000"/>
                  </a:stretch>
                </a:blipFill>
                <a:ln>
                  <a:solidFill>
                    <a:schemeClr val="accent1"/>
                  </a:solidFill>
                </a:ln>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102E7CA5-F291-4589-A2CD-4B267D27E2EC}"/>
                </a:ext>
              </a:extLst>
            </p:cNvPr>
            <p:cNvCxnSpPr>
              <a:cxnSpLocks/>
              <a:stCxn id="24" idx="1"/>
              <a:endCxn id="20" idx="4"/>
            </p:cNvCxnSpPr>
            <p:nvPr/>
          </p:nvCxnSpPr>
          <p:spPr>
            <a:xfrm flipH="1" flipV="1">
              <a:off x="5606419" y="4365104"/>
              <a:ext cx="979162" cy="115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45C12165-1780-4DF3-8741-265FB22C1C92}"/>
                    </a:ext>
                  </a:extLst>
                </p:cNvPr>
                <p:cNvSpPr/>
                <p:nvPr/>
              </p:nvSpPr>
              <p:spPr>
                <a:xfrm>
                  <a:off x="7253718" y="517626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oMath>
                    </m:oMathPara>
                  </a14:m>
                  <a:endParaRPr lang="en-CA" dirty="0">
                    <a:solidFill>
                      <a:schemeClr val="tx1"/>
                    </a:solidFill>
                  </a:endParaRPr>
                </a:p>
              </p:txBody>
            </p:sp>
          </mc:Choice>
          <mc:Fallback>
            <p:sp>
              <p:nvSpPr>
                <p:cNvPr id="26" name="Oval 25">
                  <a:extLst>
                    <a:ext uri="{FF2B5EF4-FFF2-40B4-BE49-F238E27FC236}">
                      <a16:creationId xmlns:a16="http://schemas.microsoft.com/office/drawing/2014/main" id="{45C12165-1780-4DF3-8741-265FB22C1C92}"/>
                    </a:ext>
                  </a:extLst>
                </p:cNvPr>
                <p:cNvSpPr>
                  <a:spLocks noRot="1" noChangeAspect="1" noMove="1" noResize="1" noEditPoints="1" noAdjustHandles="1" noChangeArrowheads="1" noChangeShapeType="1" noTextEdit="1"/>
                </p:cNvSpPr>
                <p:nvPr/>
              </p:nvSpPr>
              <p:spPr>
                <a:xfrm>
                  <a:off x="7253718" y="5176266"/>
                  <a:ext cx="458524" cy="334493"/>
                </a:xfrm>
                <a:prstGeom prst="ellipse">
                  <a:avLst/>
                </a:prstGeom>
                <a:blipFill>
                  <a:blip r:embed="rId10"/>
                  <a:stretch>
                    <a:fillRect l="-7843" t="-2500" b="-15000"/>
                  </a:stretch>
                </a:blipFill>
                <a:ln>
                  <a:solidFill>
                    <a:schemeClr val="accent1"/>
                  </a:solidFill>
                </a:ln>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C92C62DF-9C37-42BB-85B5-2F1F8A4E183A}"/>
                </a:ext>
              </a:extLst>
            </p:cNvPr>
            <p:cNvCxnSpPr>
              <a:cxnSpLocks/>
              <a:stCxn id="24" idx="5"/>
            </p:cNvCxnSpPr>
            <p:nvPr/>
          </p:nvCxnSpPr>
          <p:spPr>
            <a:xfrm>
              <a:off x="6909807" y="4717502"/>
              <a:ext cx="593383" cy="4459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D42EA7B2-3FC3-4F04-9196-C4A853EF6A18}"/>
                </a:ext>
              </a:extLst>
            </p:cNvPr>
            <p:cNvSpPr/>
            <p:nvPr/>
          </p:nvSpPr>
          <p:spPr>
            <a:xfrm>
              <a:off x="6534587" y="578108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29" name="Straight Connector 28">
              <a:extLst>
                <a:ext uri="{FF2B5EF4-FFF2-40B4-BE49-F238E27FC236}">
                  <a16:creationId xmlns:a16="http://schemas.microsoft.com/office/drawing/2014/main" id="{AEC47DA3-5314-4383-9263-B7BD8DA16FC4}"/>
                </a:ext>
              </a:extLst>
            </p:cNvPr>
            <p:cNvCxnSpPr>
              <a:cxnSpLocks/>
              <a:stCxn id="24" idx="4"/>
              <a:endCxn id="31" idx="0"/>
            </p:cNvCxnSpPr>
            <p:nvPr/>
          </p:nvCxnSpPr>
          <p:spPr>
            <a:xfrm>
              <a:off x="6747694" y="4766487"/>
              <a:ext cx="1014" cy="409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A8FDF-5B96-4750-9802-C109B10A4BED}"/>
                </a:ext>
              </a:extLst>
            </p:cNvPr>
            <p:cNvCxnSpPr>
              <a:cxnSpLocks/>
              <a:stCxn id="31" idx="4"/>
              <a:endCxn id="28" idx="0"/>
            </p:cNvCxnSpPr>
            <p:nvPr/>
          </p:nvCxnSpPr>
          <p:spPr>
            <a:xfrm>
              <a:off x="6748708" y="5510758"/>
              <a:ext cx="15141" cy="27032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Oval 30">
                  <a:extLst>
                    <a:ext uri="{FF2B5EF4-FFF2-40B4-BE49-F238E27FC236}">
                      <a16:creationId xmlns:a16="http://schemas.microsoft.com/office/drawing/2014/main" id="{79883BEB-E170-450E-9BC3-EF428527E7BC}"/>
                    </a:ext>
                  </a:extLst>
                </p:cNvPr>
                <p:cNvSpPr/>
                <p:nvPr/>
              </p:nvSpPr>
              <p:spPr>
                <a:xfrm>
                  <a:off x="6519446" y="5176265"/>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31" name="Oval 30">
                  <a:extLst>
                    <a:ext uri="{FF2B5EF4-FFF2-40B4-BE49-F238E27FC236}">
                      <a16:creationId xmlns:a16="http://schemas.microsoft.com/office/drawing/2014/main" id="{79883BEB-E170-450E-9BC3-EF428527E7BC}"/>
                    </a:ext>
                  </a:extLst>
                </p:cNvPr>
                <p:cNvSpPr>
                  <a:spLocks noRot="1" noChangeAspect="1" noMove="1" noResize="1" noEditPoints="1" noAdjustHandles="1" noChangeArrowheads="1" noChangeShapeType="1" noTextEdit="1"/>
                </p:cNvSpPr>
                <p:nvPr/>
              </p:nvSpPr>
              <p:spPr>
                <a:xfrm>
                  <a:off x="6519446" y="5176265"/>
                  <a:ext cx="458524" cy="334493"/>
                </a:xfrm>
                <a:prstGeom prst="ellipse">
                  <a:avLst/>
                </a:prstGeom>
                <a:blipFill>
                  <a:blip r:embed="rId11"/>
                  <a:stretch>
                    <a:fillRect/>
                  </a:stretch>
                </a:blipFill>
                <a:ln>
                  <a:solidFill>
                    <a:schemeClr val="accent1"/>
                  </a:solidFill>
                </a:ln>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56E518F0-BC96-4A5A-BBC1-C6BAC83C3C48}"/>
              </a:ext>
            </a:extLst>
          </p:cNvPr>
          <p:cNvGrpSpPr/>
          <p:nvPr/>
        </p:nvGrpSpPr>
        <p:grpSpPr>
          <a:xfrm>
            <a:off x="9126837" y="46481"/>
            <a:ext cx="2711308" cy="1377655"/>
            <a:chOff x="3384692" y="4030611"/>
            <a:chExt cx="4327550" cy="2084968"/>
          </a:xfrm>
        </p:grpSpPr>
        <mc:AlternateContent xmlns:mc="http://schemas.openxmlformats.org/markup-compatibility/2006">
          <mc:Choice xmlns:a14="http://schemas.microsoft.com/office/drawing/2010/main" Requires="a14">
            <p:sp>
              <p:nvSpPr>
                <p:cNvPr id="33" name="Oval 32">
                  <a:extLst>
                    <a:ext uri="{FF2B5EF4-FFF2-40B4-BE49-F238E27FC236}">
                      <a16:creationId xmlns:a16="http://schemas.microsoft.com/office/drawing/2014/main" id="{222E7E8B-1A51-47C2-A077-A97F511D910E}"/>
                    </a:ext>
                  </a:extLst>
                </p:cNvPr>
                <p:cNvSpPr/>
                <p:nvPr/>
              </p:nvSpPr>
              <p:spPr>
                <a:xfrm>
                  <a:off x="4413399" y="443109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33" name="Oval 32">
                  <a:extLst>
                    <a:ext uri="{FF2B5EF4-FFF2-40B4-BE49-F238E27FC236}">
                      <a16:creationId xmlns:a16="http://schemas.microsoft.com/office/drawing/2014/main" id="{222E7E8B-1A51-47C2-A077-A97F511D910E}"/>
                    </a:ext>
                  </a:extLst>
                </p:cNvPr>
                <p:cNvSpPr>
                  <a:spLocks noRot="1" noChangeAspect="1" noMove="1" noResize="1" noEditPoints="1" noAdjustHandles="1" noChangeArrowheads="1" noChangeShapeType="1" noTextEdit="1"/>
                </p:cNvSpPr>
                <p:nvPr/>
              </p:nvSpPr>
              <p:spPr>
                <a:xfrm>
                  <a:off x="4413399" y="4431097"/>
                  <a:ext cx="458524" cy="334493"/>
                </a:xfrm>
                <a:prstGeom prst="ellipse">
                  <a:avLst/>
                </a:prstGeom>
                <a:blipFill>
                  <a:blip r:embed="rId12"/>
                  <a:stretch>
                    <a:fillRect l="-1961" b="-10000"/>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Oval 33">
                  <a:extLst>
                    <a:ext uri="{FF2B5EF4-FFF2-40B4-BE49-F238E27FC236}">
                      <a16:creationId xmlns:a16="http://schemas.microsoft.com/office/drawing/2014/main" id="{67597831-01F3-44B6-91DC-20491AD6082A}"/>
                    </a:ext>
                  </a:extLst>
                </p:cNvPr>
                <p:cNvSpPr/>
                <p:nvPr/>
              </p:nvSpPr>
              <p:spPr>
                <a:xfrm>
                  <a:off x="3384692" y="518649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34" name="Oval 33">
                  <a:extLst>
                    <a:ext uri="{FF2B5EF4-FFF2-40B4-BE49-F238E27FC236}">
                      <a16:creationId xmlns:a16="http://schemas.microsoft.com/office/drawing/2014/main" id="{67597831-01F3-44B6-91DC-20491AD6082A}"/>
                    </a:ext>
                  </a:extLst>
                </p:cNvPr>
                <p:cNvSpPr>
                  <a:spLocks noRot="1" noChangeAspect="1" noMove="1" noResize="1" noEditPoints="1" noAdjustHandles="1" noChangeArrowheads="1" noChangeShapeType="1" noTextEdit="1"/>
                </p:cNvSpPr>
                <p:nvPr/>
              </p:nvSpPr>
              <p:spPr>
                <a:xfrm>
                  <a:off x="3384692" y="5186491"/>
                  <a:ext cx="458524" cy="334493"/>
                </a:xfrm>
                <a:prstGeom prst="ellipse">
                  <a:avLst/>
                </a:prstGeom>
                <a:blipFill>
                  <a:blip r:embed="rId13"/>
                  <a:stretch>
                    <a:fillRect l="-7843" b="-15000"/>
                  </a:stretch>
                </a:blipFill>
                <a:ln>
                  <a:solidFill>
                    <a:schemeClr val="accent1"/>
                  </a:solidFill>
                </a:ln>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CB8D60D4-C93A-423A-A8D6-4D7924CB2F2E}"/>
                </a:ext>
              </a:extLst>
            </p:cNvPr>
            <p:cNvCxnSpPr>
              <a:cxnSpLocks/>
              <a:stCxn id="33" idx="4"/>
              <a:endCxn id="34" idx="0"/>
            </p:cNvCxnSpPr>
            <p:nvPr/>
          </p:nvCxnSpPr>
          <p:spPr>
            <a:xfrm flipH="1">
              <a:off x="3613954" y="4765590"/>
              <a:ext cx="1028707" cy="4209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6" name="Oval 35">
                  <a:extLst>
                    <a:ext uri="{FF2B5EF4-FFF2-40B4-BE49-F238E27FC236}">
                      <a16:creationId xmlns:a16="http://schemas.microsoft.com/office/drawing/2014/main" id="{238838E7-F2C8-48A0-A7B7-CB1148B90770}"/>
                    </a:ext>
                  </a:extLst>
                </p:cNvPr>
                <p:cNvSpPr/>
                <p:nvPr/>
              </p:nvSpPr>
              <p:spPr>
                <a:xfrm>
                  <a:off x="4933118" y="516341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36" name="Oval 35">
                  <a:extLst>
                    <a:ext uri="{FF2B5EF4-FFF2-40B4-BE49-F238E27FC236}">
                      <a16:creationId xmlns:a16="http://schemas.microsoft.com/office/drawing/2014/main" id="{238838E7-F2C8-48A0-A7B7-CB1148B90770}"/>
                    </a:ext>
                  </a:extLst>
                </p:cNvPr>
                <p:cNvSpPr>
                  <a:spLocks noRot="1" noChangeAspect="1" noMove="1" noResize="1" noEditPoints="1" noAdjustHandles="1" noChangeArrowheads="1" noChangeShapeType="1" noTextEdit="1"/>
                </p:cNvSpPr>
                <p:nvPr/>
              </p:nvSpPr>
              <p:spPr>
                <a:xfrm>
                  <a:off x="4933118" y="5163414"/>
                  <a:ext cx="458524" cy="334493"/>
                </a:xfrm>
                <a:prstGeom prst="ellipse">
                  <a:avLst/>
                </a:prstGeom>
                <a:blipFill>
                  <a:blip r:embed="rId14"/>
                  <a:stretch>
                    <a:fillRect/>
                  </a:stretch>
                </a:blipFill>
                <a:ln>
                  <a:solidFill>
                    <a:schemeClr val="accent1"/>
                  </a:solidFill>
                </a:ln>
              </p:spPr>
              <p:txBody>
                <a:bodyPr/>
                <a:lstStyle/>
                <a:p>
                  <a:r>
                    <a:rPr lang="en-US">
                      <a:noFill/>
                    </a:rPr>
                    <a:t> </a:t>
                  </a:r>
                </a:p>
              </p:txBody>
            </p:sp>
          </mc:Fallback>
        </mc:AlternateContent>
        <p:sp>
          <p:nvSpPr>
            <p:cNvPr id="37" name="Oval 36">
              <a:extLst>
                <a:ext uri="{FF2B5EF4-FFF2-40B4-BE49-F238E27FC236}">
                  <a16:creationId xmlns:a16="http://schemas.microsoft.com/office/drawing/2014/main" id="{3285AAEA-6523-4DFC-ADC8-7B8F7F9FED68}"/>
                </a:ext>
              </a:extLst>
            </p:cNvPr>
            <p:cNvSpPr/>
            <p:nvPr/>
          </p:nvSpPr>
          <p:spPr>
            <a:xfrm>
              <a:off x="4933118"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C</a:t>
              </a:r>
            </a:p>
          </p:txBody>
        </p:sp>
        <p:cxnSp>
          <p:nvCxnSpPr>
            <p:cNvPr id="38" name="Straight Connector 37">
              <a:extLst>
                <a:ext uri="{FF2B5EF4-FFF2-40B4-BE49-F238E27FC236}">
                  <a16:creationId xmlns:a16="http://schemas.microsoft.com/office/drawing/2014/main" id="{0A46FE0E-553D-4953-AAD0-7F6A228CF5C8}"/>
                </a:ext>
              </a:extLst>
            </p:cNvPr>
            <p:cNvCxnSpPr>
              <a:cxnSpLocks/>
              <a:stCxn id="33" idx="4"/>
              <a:endCxn id="36" idx="0"/>
            </p:cNvCxnSpPr>
            <p:nvPr/>
          </p:nvCxnSpPr>
          <p:spPr>
            <a:xfrm>
              <a:off x="4642661" y="4765590"/>
              <a:ext cx="519719" cy="3978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7F773B-93CE-4831-A50E-5C99C3BDDC81}"/>
                </a:ext>
              </a:extLst>
            </p:cNvPr>
            <p:cNvCxnSpPr>
              <a:stCxn id="36" idx="4"/>
              <a:endCxn id="37" idx="0"/>
            </p:cNvCxnSpPr>
            <p:nvPr/>
          </p:nvCxnSpPr>
          <p:spPr>
            <a:xfrm>
              <a:off x="5162380" y="5497907"/>
              <a:ext cx="0" cy="2161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Oval 39">
                  <a:extLst>
                    <a:ext uri="{FF2B5EF4-FFF2-40B4-BE49-F238E27FC236}">
                      <a16:creationId xmlns:a16="http://schemas.microsoft.com/office/drawing/2014/main" id="{68574E8B-9045-44EB-BCCB-B4F8A87DCA53}"/>
                    </a:ext>
                  </a:extLst>
                </p:cNvPr>
                <p:cNvSpPr/>
                <p:nvPr/>
              </p:nvSpPr>
              <p:spPr>
                <a:xfrm>
                  <a:off x="4174657" y="5134807"/>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40" name="Oval 39">
                  <a:extLst>
                    <a:ext uri="{FF2B5EF4-FFF2-40B4-BE49-F238E27FC236}">
                      <a16:creationId xmlns:a16="http://schemas.microsoft.com/office/drawing/2014/main" id="{68574E8B-9045-44EB-BCCB-B4F8A87DCA53}"/>
                    </a:ext>
                  </a:extLst>
                </p:cNvPr>
                <p:cNvSpPr>
                  <a:spLocks noRot="1" noChangeAspect="1" noMove="1" noResize="1" noEditPoints="1" noAdjustHandles="1" noChangeArrowheads="1" noChangeShapeType="1" noTextEdit="1"/>
                </p:cNvSpPr>
                <p:nvPr/>
              </p:nvSpPr>
              <p:spPr>
                <a:xfrm>
                  <a:off x="4174657" y="5134807"/>
                  <a:ext cx="458524" cy="334493"/>
                </a:xfrm>
                <a:prstGeom prst="ellipse">
                  <a:avLst/>
                </a:prstGeom>
                <a:blipFill>
                  <a:blip r:embed="rId15"/>
                  <a:stretch>
                    <a:fillRect/>
                  </a:stretch>
                </a:blipFill>
                <a:ln>
                  <a:solidFill>
                    <a:schemeClr val="accent1"/>
                  </a:solidFill>
                </a:ln>
              </p:spPr>
              <p:txBody>
                <a:bodyPr/>
                <a:lstStyle/>
                <a:p>
                  <a:r>
                    <a:rPr lang="en-US">
                      <a:noFill/>
                    </a:rPr>
                    <a:t> </a:t>
                  </a:r>
                </a:p>
              </p:txBody>
            </p:sp>
          </mc:Fallback>
        </mc:AlternateContent>
        <p:sp>
          <p:nvSpPr>
            <p:cNvPr id="41" name="Oval 40">
              <a:extLst>
                <a:ext uri="{FF2B5EF4-FFF2-40B4-BE49-F238E27FC236}">
                  <a16:creationId xmlns:a16="http://schemas.microsoft.com/office/drawing/2014/main" id="{4F9C3EE2-3DCB-443E-B288-5591DB22E98C}"/>
                </a:ext>
              </a:extLst>
            </p:cNvPr>
            <p:cNvSpPr/>
            <p:nvPr/>
          </p:nvSpPr>
          <p:spPr>
            <a:xfrm>
              <a:off x="4163832" y="5714049"/>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42" name="Straight Connector 41">
              <a:extLst>
                <a:ext uri="{FF2B5EF4-FFF2-40B4-BE49-F238E27FC236}">
                  <a16:creationId xmlns:a16="http://schemas.microsoft.com/office/drawing/2014/main" id="{57962FDF-05D9-462F-9DBA-EEB942FD379C}"/>
                </a:ext>
              </a:extLst>
            </p:cNvPr>
            <p:cNvCxnSpPr>
              <a:cxnSpLocks/>
              <a:stCxn id="33" idx="4"/>
              <a:endCxn id="40" idx="0"/>
            </p:cNvCxnSpPr>
            <p:nvPr/>
          </p:nvCxnSpPr>
          <p:spPr>
            <a:xfrm flipH="1">
              <a:off x="4403919" y="4765590"/>
              <a:ext cx="238742" cy="3692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C975E8-D7C7-4777-A43A-856C7A298917}"/>
                </a:ext>
              </a:extLst>
            </p:cNvPr>
            <p:cNvCxnSpPr>
              <a:stCxn id="40" idx="4"/>
              <a:endCxn id="41" idx="0"/>
            </p:cNvCxnSpPr>
            <p:nvPr/>
          </p:nvCxnSpPr>
          <p:spPr>
            <a:xfrm flipH="1">
              <a:off x="4393094" y="5469300"/>
              <a:ext cx="10825" cy="24474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Oval 43">
                  <a:extLst>
                    <a:ext uri="{FF2B5EF4-FFF2-40B4-BE49-F238E27FC236}">
                      <a16:creationId xmlns:a16="http://schemas.microsoft.com/office/drawing/2014/main" id="{54CBC0E4-5C77-49DF-8C44-288CBB7189DD}"/>
                    </a:ext>
                  </a:extLst>
                </p:cNvPr>
                <p:cNvSpPr/>
                <p:nvPr/>
              </p:nvSpPr>
              <p:spPr>
                <a:xfrm>
                  <a:off x="5377157" y="4030611"/>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44" name="Oval 43">
                  <a:extLst>
                    <a:ext uri="{FF2B5EF4-FFF2-40B4-BE49-F238E27FC236}">
                      <a16:creationId xmlns:a16="http://schemas.microsoft.com/office/drawing/2014/main" id="{54CBC0E4-5C77-49DF-8C44-288CBB7189DD}"/>
                    </a:ext>
                  </a:extLst>
                </p:cNvPr>
                <p:cNvSpPr>
                  <a:spLocks noRot="1" noChangeAspect="1" noMove="1" noResize="1" noEditPoints="1" noAdjustHandles="1" noChangeArrowheads="1" noChangeShapeType="1" noTextEdit="1"/>
                </p:cNvSpPr>
                <p:nvPr/>
              </p:nvSpPr>
              <p:spPr>
                <a:xfrm>
                  <a:off x="5377157" y="4030611"/>
                  <a:ext cx="458524" cy="334493"/>
                </a:xfrm>
                <a:prstGeom prst="ellipse">
                  <a:avLst/>
                </a:prstGeom>
                <a:blipFill>
                  <a:blip r:embed="rId16"/>
                  <a:stretch>
                    <a:fillRect l="-1961" b="-10000"/>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Oval 44">
                  <a:extLst>
                    <a:ext uri="{FF2B5EF4-FFF2-40B4-BE49-F238E27FC236}">
                      <a16:creationId xmlns:a16="http://schemas.microsoft.com/office/drawing/2014/main" id="{20C62A67-5096-4A4A-98F7-AA58B09FC755}"/>
                    </a:ext>
                  </a:extLst>
                </p:cNvPr>
                <p:cNvSpPr/>
                <p:nvPr/>
              </p:nvSpPr>
              <p:spPr>
                <a:xfrm>
                  <a:off x="5799841" y="520487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𝐴</m:t>
                        </m:r>
                      </m:oMath>
                    </m:oMathPara>
                  </a14:m>
                  <a:endParaRPr lang="en-CA" dirty="0">
                    <a:solidFill>
                      <a:schemeClr val="tx1"/>
                    </a:solidFill>
                  </a:endParaRPr>
                </a:p>
              </p:txBody>
            </p:sp>
          </mc:Choice>
          <mc:Fallback>
            <p:sp>
              <p:nvSpPr>
                <p:cNvPr id="45" name="Oval 44">
                  <a:extLst>
                    <a:ext uri="{FF2B5EF4-FFF2-40B4-BE49-F238E27FC236}">
                      <a16:creationId xmlns:a16="http://schemas.microsoft.com/office/drawing/2014/main" id="{20C62A67-5096-4A4A-98F7-AA58B09FC755}"/>
                    </a:ext>
                  </a:extLst>
                </p:cNvPr>
                <p:cNvSpPr>
                  <a:spLocks noRot="1" noChangeAspect="1" noMove="1" noResize="1" noEditPoints="1" noAdjustHandles="1" noChangeArrowheads="1" noChangeShapeType="1" noTextEdit="1"/>
                </p:cNvSpPr>
                <p:nvPr/>
              </p:nvSpPr>
              <p:spPr>
                <a:xfrm>
                  <a:off x="5799841" y="5204874"/>
                  <a:ext cx="458524" cy="334493"/>
                </a:xfrm>
                <a:prstGeom prst="ellipse">
                  <a:avLst/>
                </a:prstGeom>
                <a:blipFill>
                  <a:blip r:embed="rId17"/>
                  <a:stretch>
                    <a:fillRect l="-7692" b="-15000"/>
                  </a:stretch>
                </a:blipFill>
                <a:ln>
                  <a:solidFill>
                    <a:schemeClr val="accent1"/>
                  </a:solidFill>
                </a:ln>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0A7C4E7C-1D7F-4ECD-A826-E65FA2CAEF77}"/>
                </a:ext>
              </a:extLst>
            </p:cNvPr>
            <p:cNvCxnSpPr>
              <a:cxnSpLocks/>
              <a:stCxn id="48" idx="4"/>
              <a:endCxn id="45" idx="0"/>
            </p:cNvCxnSpPr>
            <p:nvPr/>
          </p:nvCxnSpPr>
          <p:spPr>
            <a:xfrm flipH="1">
              <a:off x="6029103" y="4766487"/>
              <a:ext cx="718591" cy="4383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56002F-0D32-4208-80BF-3EBEC4AD27CC}"/>
                </a:ext>
              </a:extLst>
            </p:cNvPr>
            <p:cNvCxnSpPr>
              <a:cxnSpLocks/>
              <a:stCxn id="33" idx="7"/>
              <a:endCxn id="44" idx="4"/>
            </p:cNvCxnSpPr>
            <p:nvPr/>
          </p:nvCxnSpPr>
          <p:spPr>
            <a:xfrm flipV="1">
              <a:off x="4804774" y="4365104"/>
              <a:ext cx="801645" cy="1149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8" name="Oval 47">
                  <a:extLst>
                    <a:ext uri="{FF2B5EF4-FFF2-40B4-BE49-F238E27FC236}">
                      <a16:creationId xmlns:a16="http://schemas.microsoft.com/office/drawing/2014/main" id="{94A85DDB-D1BD-4133-BE50-5DACFD917656}"/>
                    </a:ext>
                  </a:extLst>
                </p:cNvPr>
                <p:cNvSpPr/>
                <p:nvPr/>
              </p:nvSpPr>
              <p:spPr>
                <a:xfrm>
                  <a:off x="6518432" y="4431994"/>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oMath>
                    </m:oMathPara>
                  </a14:m>
                  <a:endParaRPr lang="en-CA" dirty="0">
                    <a:solidFill>
                      <a:schemeClr val="tx1"/>
                    </a:solidFill>
                  </a:endParaRPr>
                </a:p>
              </p:txBody>
            </p:sp>
          </mc:Choice>
          <mc:Fallback>
            <p:sp>
              <p:nvSpPr>
                <p:cNvPr id="48" name="Oval 47">
                  <a:extLst>
                    <a:ext uri="{FF2B5EF4-FFF2-40B4-BE49-F238E27FC236}">
                      <a16:creationId xmlns:a16="http://schemas.microsoft.com/office/drawing/2014/main" id="{94A85DDB-D1BD-4133-BE50-5DACFD917656}"/>
                    </a:ext>
                  </a:extLst>
                </p:cNvPr>
                <p:cNvSpPr>
                  <a:spLocks noRot="1" noChangeAspect="1" noMove="1" noResize="1" noEditPoints="1" noAdjustHandles="1" noChangeArrowheads="1" noChangeShapeType="1" noTextEdit="1"/>
                </p:cNvSpPr>
                <p:nvPr/>
              </p:nvSpPr>
              <p:spPr>
                <a:xfrm>
                  <a:off x="6518432" y="4431994"/>
                  <a:ext cx="458524" cy="334493"/>
                </a:xfrm>
                <a:prstGeom prst="ellipse">
                  <a:avLst/>
                </a:prstGeom>
                <a:blipFill>
                  <a:blip r:embed="rId18"/>
                  <a:stretch>
                    <a:fillRect l="-1961" b="-10000"/>
                  </a:stretch>
                </a:blipFill>
                <a:ln>
                  <a:solidFill>
                    <a:schemeClr val="accent1"/>
                  </a:solidFill>
                </a:ln>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89F69D69-C811-4BB9-969C-4D3BB1E406F5}"/>
                </a:ext>
              </a:extLst>
            </p:cNvPr>
            <p:cNvCxnSpPr>
              <a:cxnSpLocks/>
              <a:stCxn id="48" idx="1"/>
              <a:endCxn id="44" idx="4"/>
            </p:cNvCxnSpPr>
            <p:nvPr/>
          </p:nvCxnSpPr>
          <p:spPr>
            <a:xfrm flipH="1" flipV="1">
              <a:off x="5606419" y="4365104"/>
              <a:ext cx="979162" cy="115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Oval 49">
                  <a:extLst>
                    <a:ext uri="{FF2B5EF4-FFF2-40B4-BE49-F238E27FC236}">
                      <a16:creationId xmlns:a16="http://schemas.microsoft.com/office/drawing/2014/main" id="{4B03BD40-25DE-496E-B22A-2C9779B49DFC}"/>
                    </a:ext>
                  </a:extLst>
                </p:cNvPr>
                <p:cNvSpPr/>
                <p:nvPr/>
              </p:nvSpPr>
              <p:spPr>
                <a:xfrm>
                  <a:off x="7253718" y="517626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𝐶</m:t>
                        </m:r>
                      </m:oMath>
                    </m:oMathPara>
                  </a14:m>
                  <a:endParaRPr lang="en-CA" dirty="0">
                    <a:solidFill>
                      <a:schemeClr val="tx1"/>
                    </a:solidFill>
                  </a:endParaRPr>
                </a:p>
              </p:txBody>
            </p:sp>
          </mc:Choice>
          <mc:Fallback>
            <p:sp>
              <p:nvSpPr>
                <p:cNvPr id="50" name="Oval 49">
                  <a:extLst>
                    <a:ext uri="{FF2B5EF4-FFF2-40B4-BE49-F238E27FC236}">
                      <a16:creationId xmlns:a16="http://schemas.microsoft.com/office/drawing/2014/main" id="{4B03BD40-25DE-496E-B22A-2C9779B49DFC}"/>
                    </a:ext>
                  </a:extLst>
                </p:cNvPr>
                <p:cNvSpPr>
                  <a:spLocks noRot="1" noChangeAspect="1" noMove="1" noResize="1" noEditPoints="1" noAdjustHandles="1" noChangeArrowheads="1" noChangeShapeType="1" noTextEdit="1"/>
                </p:cNvSpPr>
                <p:nvPr/>
              </p:nvSpPr>
              <p:spPr>
                <a:xfrm>
                  <a:off x="7253718" y="5176266"/>
                  <a:ext cx="458524" cy="334493"/>
                </a:xfrm>
                <a:prstGeom prst="ellipse">
                  <a:avLst/>
                </a:prstGeom>
                <a:blipFill>
                  <a:blip r:embed="rId19"/>
                  <a:stretch>
                    <a:fillRect l="-7843" t="-2500" b="-15000"/>
                  </a:stretch>
                </a:blipFill>
                <a:ln>
                  <a:solidFill>
                    <a:schemeClr val="accent1"/>
                  </a:solidFill>
                </a:ln>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FAFC0AF7-133A-4E83-B165-2B93D446F63E}"/>
                </a:ext>
              </a:extLst>
            </p:cNvPr>
            <p:cNvCxnSpPr>
              <a:cxnSpLocks/>
              <a:stCxn id="48" idx="5"/>
            </p:cNvCxnSpPr>
            <p:nvPr/>
          </p:nvCxnSpPr>
          <p:spPr>
            <a:xfrm>
              <a:off x="6909807" y="4717502"/>
              <a:ext cx="593383" cy="4459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8E1635FB-175C-4C37-BFCA-29829152629A}"/>
                </a:ext>
              </a:extLst>
            </p:cNvPr>
            <p:cNvSpPr/>
            <p:nvPr/>
          </p:nvSpPr>
          <p:spPr>
            <a:xfrm>
              <a:off x="6534587" y="5781086"/>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a:solidFill>
                    <a:schemeClr val="tx1"/>
                  </a:solidFill>
                </a:rPr>
                <a:t>B</a:t>
              </a:r>
            </a:p>
          </p:txBody>
        </p:sp>
        <p:cxnSp>
          <p:nvCxnSpPr>
            <p:cNvPr id="53" name="Straight Connector 52">
              <a:extLst>
                <a:ext uri="{FF2B5EF4-FFF2-40B4-BE49-F238E27FC236}">
                  <a16:creationId xmlns:a16="http://schemas.microsoft.com/office/drawing/2014/main" id="{DE7305AF-47C3-440B-8334-37AF925051A5}"/>
                </a:ext>
              </a:extLst>
            </p:cNvPr>
            <p:cNvCxnSpPr>
              <a:cxnSpLocks/>
              <a:stCxn id="48" idx="4"/>
              <a:endCxn id="55" idx="0"/>
            </p:cNvCxnSpPr>
            <p:nvPr/>
          </p:nvCxnSpPr>
          <p:spPr>
            <a:xfrm>
              <a:off x="6747694" y="4766487"/>
              <a:ext cx="1014" cy="40977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A63FE54-1CF6-4F03-B9D3-3D254BCD3AE9}"/>
                </a:ext>
              </a:extLst>
            </p:cNvPr>
            <p:cNvCxnSpPr>
              <a:cxnSpLocks/>
              <a:stCxn id="55" idx="4"/>
              <a:endCxn id="52" idx="0"/>
            </p:cNvCxnSpPr>
            <p:nvPr/>
          </p:nvCxnSpPr>
          <p:spPr>
            <a:xfrm>
              <a:off x="6748708" y="5510758"/>
              <a:ext cx="15141" cy="27032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Oval 54">
                  <a:extLst>
                    <a:ext uri="{FF2B5EF4-FFF2-40B4-BE49-F238E27FC236}">
                      <a16:creationId xmlns:a16="http://schemas.microsoft.com/office/drawing/2014/main" id="{3C13EE98-681A-4535-9923-F1018E945CAA}"/>
                    </a:ext>
                  </a:extLst>
                </p:cNvPr>
                <p:cNvSpPr/>
                <p:nvPr/>
              </p:nvSpPr>
              <p:spPr>
                <a:xfrm>
                  <a:off x="6519446" y="5176265"/>
                  <a:ext cx="458524" cy="33449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CA" i="1" smtClean="0">
                            <a:solidFill>
                              <a:schemeClr val="tx1"/>
                            </a:solidFill>
                            <a:latin typeface="Cambria Math"/>
                          </a:rPr>
                          <m:t>¬</m:t>
                        </m:r>
                      </m:oMath>
                    </m:oMathPara>
                  </a14:m>
                  <a:endParaRPr lang="en-CA" dirty="0">
                    <a:solidFill>
                      <a:schemeClr val="tx1"/>
                    </a:solidFill>
                  </a:endParaRPr>
                </a:p>
              </p:txBody>
            </p:sp>
          </mc:Choice>
          <mc:Fallback>
            <p:sp>
              <p:nvSpPr>
                <p:cNvPr id="55" name="Oval 54">
                  <a:extLst>
                    <a:ext uri="{FF2B5EF4-FFF2-40B4-BE49-F238E27FC236}">
                      <a16:creationId xmlns:a16="http://schemas.microsoft.com/office/drawing/2014/main" id="{3C13EE98-681A-4535-9923-F1018E945CAA}"/>
                    </a:ext>
                  </a:extLst>
                </p:cNvPr>
                <p:cNvSpPr>
                  <a:spLocks noRot="1" noChangeAspect="1" noMove="1" noResize="1" noEditPoints="1" noAdjustHandles="1" noChangeArrowheads="1" noChangeShapeType="1" noTextEdit="1"/>
                </p:cNvSpPr>
                <p:nvPr/>
              </p:nvSpPr>
              <p:spPr>
                <a:xfrm>
                  <a:off x="6519446" y="5176265"/>
                  <a:ext cx="458524" cy="334493"/>
                </a:xfrm>
                <a:prstGeom prst="ellipse">
                  <a:avLst/>
                </a:prstGeom>
                <a:blipFill>
                  <a:blip r:embed="rId20"/>
                  <a:stretch>
                    <a:fillRect/>
                  </a:stretch>
                </a:blipFill>
                <a:ln>
                  <a:solidFill>
                    <a:schemeClr val="accent1"/>
                  </a:solidFill>
                </a:ln>
              </p:spPr>
              <p:txBody>
                <a:bodyPr/>
                <a:lstStyle/>
                <a:p>
                  <a:r>
                    <a:rPr lang="en-US">
                      <a:noFill/>
                    </a:rPr>
                    <a:t> </a:t>
                  </a:r>
                </a:p>
              </p:txBody>
            </p:sp>
          </mc:Fallback>
        </mc:AlternateContent>
      </p:grpSp>
    </p:spTree>
    <p:extLst>
      <p:ext uri="{BB962C8B-B14F-4D97-AF65-F5344CB8AC3E}">
        <p14:creationId xmlns:p14="http://schemas.microsoft.com/office/powerpoint/2010/main" val="14939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E1EED-020B-4C1D-9CAB-F3909567C6A2}"/>
              </a:ext>
            </a:extLst>
          </p:cNvPr>
          <p:cNvSpPr>
            <a:spLocks noGrp="1"/>
          </p:cNvSpPr>
          <p:nvPr>
            <p:ph type="title"/>
          </p:nvPr>
        </p:nvSpPr>
        <p:spPr/>
        <p:txBody>
          <a:bodyPr/>
          <a:lstStyle/>
          <a:p>
            <a:r>
              <a:rPr lang="en-US" dirty="0"/>
              <a:t>Any questions? </a:t>
            </a:r>
          </a:p>
        </p:txBody>
      </p:sp>
      <p:sp>
        <p:nvSpPr>
          <p:cNvPr id="3" name="Text Placeholder 2">
            <a:extLst>
              <a:ext uri="{FF2B5EF4-FFF2-40B4-BE49-F238E27FC236}">
                <a16:creationId xmlns:a16="http://schemas.microsoft.com/office/drawing/2014/main" id="{D447F6B4-8F37-445C-9B5A-4FCBF70DD8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492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A197-AD4F-4A15-85AA-E94EA7B1F0B8}"/>
              </a:ext>
            </a:extLst>
          </p:cNvPr>
          <p:cNvSpPr>
            <a:spLocks noGrp="1"/>
          </p:cNvSpPr>
          <p:nvPr>
            <p:ph type="title"/>
          </p:nvPr>
        </p:nvSpPr>
        <p:spPr/>
        <p:txBody>
          <a:bodyPr/>
          <a:lstStyle/>
          <a:p>
            <a:r>
              <a:rPr lang="en-US" dirty="0"/>
              <a:t>Today: Language of logic</a:t>
            </a:r>
          </a:p>
        </p:txBody>
      </p:sp>
      <p:sp>
        <p:nvSpPr>
          <p:cNvPr id="3" name="Content Placeholder 2">
            <a:extLst>
              <a:ext uri="{FF2B5EF4-FFF2-40B4-BE49-F238E27FC236}">
                <a16:creationId xmlns:a16="http://schemas.microsoft.com/office/drawing/2014/main" id="{CD8801E1-E4D8-404A-8F26-9D75723253CC}"/>
              </a:ext>
            </a:extLst>
          </p:cNvPr>
          <p:cNvSpPr>
            <a:spLocks noGrp="1"/>
          </p:cNvSpPr>
          <p:nvPr>
            <p:ph idx="1"/>
          </p:nvPr>
        </p:nvSpPr>
        <p:spPr/>
        <p:txBody>
          <a:bodyPr/>
          <a:lstStyle/>
          <a:p>
            <a:r>
              <a:rPr lang="en-US" dirty="0"/>
              <a:t>How to write propositional logic formulas</a:t>
            </a:r>
          </a:p>
          <a:p>
            <a:r>
              <a:rPr lang="en-US" dirty="0"/>
              <a:t>Truth assignments</a:t>
            </a:r>
          </a:p>
          <a:p>
            <a:r>
              <a:rPr lang="en-US" dirty="0"/>
              <a:t>Building a syntax tree for a formula </a:t>
            </a:r>
          </a:p>
          <a:p>
            <a:r>
              <a:rPr lang="en-US" dirty="0"/>
              <a:t>Evaluating a formula using a syntax tree </a:t>
            </a:r>
          </a:p>
          <a:p>
            <a:r>
              <a:rPr lang="en-US" dirty="0"/>
              <a:t>Truth tables</a:t>
            </a:r>
          </a:p>
          <a:p>
            <a:r>
              <a:rPr lang="en-US" dirty="0"/>
              <a:t>Circuits</a:t>
            </a:r>
          </a:p>
          <a:p>
            <a:r>
              <a:rPr lang="en-US" dirty="0"/>
              <a:t>Canonical DNF and CNF. </a:t>
            </a:r>
          </a:p>
          <a:p>
            <a:endParaRPr lang="en-US" dirty="0"/>
          </a:p>
        </p:txBody>
      </p:sp>
      <p:grpSp>
        <p:nvGrpSpPr>
          <p:cNvPr id="4" name="Group 3">
            <a:extLst>
              <a:ext uri="{FF2B5EF4-FFF2-40B4-BE49-F238E27FC236}">
                <a16:creationId xmlns:a16="http://schemas.microsoft.com/office/drawing/2014/main" id="{418F4EF1-C9A3-4A81-BE3A-3934CB80D93E}"/>
              </a:ext>
            </a:extLst>
          </p:cNvPr>
          <p:cNvGrpSpPr/>
          <p:nvPr/>
        </p:nvGrpSpPr>
        <p:grpSpPr>
          <a:xfrm>
            <a:off x="9120336" y="2737824"/>
            <a:ext cx="1008112" cy="691176"/>
            <a:chOff x="4499992" y="3933056"/>
            <a:chExt cx="1008112" cy="691176"/>
          </a:xfrm>
        </p:grpSpPr>
        <p:sp>
          <p:nvSpPr>
            <p:cNvPr id="5" name="Rounded Rectangle 35">
              <a:extLst>
                <a:ext uri="{FF2B5EF4-FFF2-40B4-BE49-F238E27FC236}">
                  <a16:creationId xmlns:a16="http://schemas.microsoft.com/office/drawing/2014/main" id="{8DB5ED8E-7685-4110-88F9-490F12CA506C}"/>
                </a:ext>
              </a:extLst>
            </p:cNvPr>
            <p:cNvSpPr/>
            <p:nvPr/>
          </p:nvSpPr>
          <p:spPr>
            <a:xfrm>
              <a:off x="4499992" y="3933056"/>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J</a:t>
              </a:r>
            </a:p>
          </p:txBody>
        </p:sp>
        <p:sp>
          <p:nvSpPr>
            <p:cNvPr id="6" name="Rounded Rectangle 36">
              <a:extLst>
                <a:ext uri="{FF2B5EF4-FFF2-40B4-BE49-F238E27FC236}">
                  <a16:creationId xmlns:a16="http://schemas.microsoft.com/office/drawing/2014/main" id="{A3EE282B-C974-40A1-8853-66CEC1C39E11}"/>
                </a:ext>
              </a:extLst>
            </p:cNvPr>
            <p:cNvSpPr/>
            <p:nvPr/>
          </p:nvSpPr>
          <p:spPr>
            <a:xfrm>
              <a:off x="5004048" y="3933056"/>
              <a:ext cx="504056" cy="6911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5</a:t>
              </a:r>
            </a:p>
          </p:txBody>
        </p:sp>
      </p:grpSp>
      <p:grpSp>
        <p:nvGrpSpPr>
          <p:cNvPr id="7" name="Group 6">
            <a:extLst>
              <a:ext uri="{FF2B5EF4-FFF2-40B4-BE49-F238E27FC236}">
                <a16:creationId xmlns:a16="http://schemas.microsoft.com/office/drawing/2014/main" id="{4D4EB17C-3F79-4854-8AAE-2C178DF99977}"/>
              </a:ext>
            </a:extLst>
          </p:cNvPr>
          <p:cNvGrpSpPr/>
          <p:nvPr/>
        </p:nvGrpSpPr>
        <p:grpSpPr>
          <a:xfrm>
            <a:off x="10056440" y="3457903"/>
            <a:ext cx="1008112" cy="675077"/>
            <a:chOff x="5436096" y="4653135"/>
            <a:chExt cx="1008112" cy="675077"/>
          </a:xfrm>
        </p:grpSpPr>
        <p:sp>
          <p:nvSpPr>
            <p:cNvPr id="8" name="Rounded Rectangle 38">
              <a:extLst>
                <a:ext uri="{FF2B5EF4-FFF2-40B4-BE49-F238E27FC236}">
                  <a16:creationId xmlns:a16="http://schemas.microsoft.com/office/drawing/2014/main" id="{05649133-4CDB-4032-9B75-61DFC17C8399}"/>
                </a:ext>
              </a:extLst>
            </p:cNvPr>
            <p:cNvSpPr/>
            <p:nvPr/>
          </p:nvSpPr>
          <p:spPr>
            <a:xfrm>
              <a:off x="5436096" y="4653136"/>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J</a:t>
              </a:r>
            </a:p>
          </p:txBody>
        </p:sp>
        <p:sp>
          <p:nvSpPr>
            <p:cNvPr id="9" name="Rounded Rectangle 39">
              <a:extLst>
                <a:ext uri="{FF2B5EF4-FFF2-40B4-BE49-F238E27FC236}">
                  <a16:creationId xmlns:a16="http://schemas.microsoft.com/office/drawing/2014/main" id="{AACD6849-E9C2-42EF-847F-C04D82A3553E}"/>
                </a:ext>
              </a:extLst>
            </p:cNvPr>
            <p:cNvSpPr/>
            <p:nvPr/>
          </p:nvSpPr>
          <p:spPr>
            <a:xfrm>
              <a:off x="5940152" y="4653135"/>
              <a:ext cx="504056" cy="6704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2</a:t>
              </a:r>
            </a:p>
          </p:txBody>
        </p:sp>
      </p:grpSp>
      <p:grpSp>
        <p:nvGrpSpPr>
          <p:cNvPr id="10" name="Group 9">
            <a:extLst>
              <a:ext uri="{FF2B5EF4-FFF2-40B4-BE49-F238E27FC236}">
                <a16:creationId xmlns:a16="http://schemas.microsoft.com/office/drawing/2014/main" id="{92BE4626-E2DB-40CB-8E4F-1588DC1873E1}"/>
              </a:ext>
            </a:extLst>
          </p:cNvPr>
          <p:cNvGrpSpPr/>
          <p:nvPr/>
        </p:nvGrpSpPr>
        <p:grpSpPr>
          <a:xfrm>
            <a:off x="9120336" y="4249992"/>
            <a:ext cx="1008112" cy="675076"/>
            <a:chOff x="4499992" y="5445224"/>
            <a:chExt cx="1008112" cy="675076"/>
          </a:xfrm>
        </p:grpSpPr>
        <p:sp>
          <p:nvSpPr>
            <p:cNvPr id="11" name="Rounded Rectangle 41">
              <a:extLst>
                <a:ext uri="{FF2B5EF4-FFF2-40B4-BE49-F238E27FC236}">
                  <a16:creationId xmlns:a16="http://schemas.microsoft.com/office/drawing/2014/main" id="{C0822EE2-F223-49C8-B334-145BBB314C1F}"/>
                </a:ext>
              </a:extLst>
            </p:cNvPr>
            <p:cNvSpPr/>
            <p:nvPr/>
          </p:nvSpPr>
          <p:spPr>
            <a:xfrm>
              <a:off x="4499992" y="5445224"/>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B</a:t>
              </a:r>
            </a:p>
          </p:txBody>
        </p:sp>
        <p:sp>
          <p:nvSpPr>
            <p:cNvPr id="12" name="Rounded Rectangle 42">
              <a:extLst>
                <a:ext uri="{FF2B5EF4-FFF2-40B4-BE49-F238E27FC236}">
                  <a16:creationId xmlns:a16="http://schemas.microsoft.com/office/drawing/2014/main" id="{80C6B085-ACC1-4ECA-82E7-20FB848959D1}"/>
                </a:ext>
              </a:extLst>
            </p:cNvPr>
            <p:cNvSpPr/>
            <p:nvPr/>
          </p:nvSpPr>
          <p:spPr>
            <a:xfrm>
              <a:off x="5004048" y="5445224"/>
              <a:ext cx="504056" cy="6750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5</a:t>
              </a:r>
            </a:p>
          </p:txBody>
        </p:sp>
      </p:grpSp>
      <p:grpSp>
        <p:nvGrpSpPr>
          <p:cNvPr id="13" name="Group 12">
            <a:extLst>
              <a:ext uri="{FF2B5EF4-FFF2-40B4-BE49-F238E27FC236}">
                <a16:creationId xmlns:a16="http://schemas.microsoft.com/office/drawing/2014/main" id="{DC8AD84B-3E5D-42D5-962C-852CD7202EAA}"/>
              </a:ext>
            </a:extLst>
          </p:cNvPr>
          <p:cNvGrpSpPr/>
          <p:nvPr/>
        </p:nvGrpSpPr>
        <p:grpSpPr>
          <a:xfrm>
            <a:off x="10128448" y="4987692"/>
            <a:ext cx="1008112" cy="675076"/>
            <a:chOff x="5508104" y="6182924"/>
            <a:chExt cx="1008112" cy="675076"/>
          </a:xfrm>
        </p:grpSpPr>
        <p:sp>
          <p:nvSpPr>
            <p:cNvPr id="14" name="Rounded Rectangle 44">
              <a:extLst>
                <a:ext uri="{FF2B5EF4-FFF2-40B4-BE49-F238E27FC236}">
                  <a16:creationId xmlns:a16="http://schemas.microsoft.com/office/drawing/2014/main" id="{0CA47694-2CD3-4215-990F-8E9E5F944F13}"/>
                </a:ext>
              </a:extLst>
            </p:cNvPr>
            <p:cNvSpPr/>
            <p:nvPr/>
          </p:nvSpPr>
          <p:spPr>
            <a:xfrm>
              <a:off x="5508104" y="6182924"/>
              <a:ext cx="504056" cy="675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B</a:t>
              </a:r>
            </a:p>
          </p:txBody>
        </p:sp>
        <p:sp>
          <p:nvSpPr>
            <p:cNvPr id="15" name="Rounded Rectangle 45">
              <a:extLst>
                <a:ext uri="{FF2B5EF4-FFF2-40B4-BE49-F238E27FC236}">
                  <a16:creationId xmlns:a16="http://schemas.microsoft.com/office/drawing/2014/main" id="{B806AC93-E5AD-4861-B737-1FE8C1DB499E}"/>
                </a:ext>
              </a:extLst>
            </p:cNvPr>
            <p:cNvSpPr/>
            <p:nvPr/>
          </p:nvSpPr>
          <p:spPr>
            <a:xfrm>
              <a:off x="6012160" y="6182924"/>
              <a:ext cx="504056" cy="6750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2</a:t>
              </a:r>
            </a:p>
          </p:txBody>
        </p:sp>
      </p:grpSp>
    </p:spTree>
    <p:extLst>
      <p:ext uri="{BB962C8B-B14F-4D97-AF65-F5344CB8AC3E}">
        <p14:creationId xmlns:p14="http://schemas.microsoft.com/office/powerpoint/2010/main" val="210287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E946-C737-405D-BBDC-795BFD4E7610}"/>
              </a:ext>
            </a:extLst>
          </p:cNvPr>
          <p:cNvSpPr>
            <a:spLocks noGrp="1"/>
          </p:cNvSpPr>
          <p:nvPr>
            <p:ph type="title"/>
          </p:nvPr>
        </p:nvSpPr>
        <p:spPr/>
        <p:txBody>
          <a:bodyPr/>
          <a:lstStyle/>
          <a:p>
            <a:r>
              <a:rPr lang="en-US" dirty="0"/>
              <a:t>A (pre-COVID) party puzzle </a:t>
            </a:r>
          </a:p>
        </p:txBody>
      </p:sp>
      <p:sp>
        <p:nvSpPr>
          <p:cNvPr id="3" name="Content Placeholder 2">
            <a:extLst>
              <a:ext uri="{FF2B5EF4-FFF2-40B4-BE49-F238E27FC236}">
                <a16:creationId xmlns:a16="http://schemas.microsoft.com/office/drawing/2014/main" id="{DEFF96A5-7713-44E6-94D3-203E68D66737}"/>
              </a:ext>
            </a:extLst>
          </p:cNvPr>
          <p:cNvSpPr>
            <a:spLocks noGrp="1"/>
          </p:cNvSpPr>
          <p:nvPr>
            <p:ph idx="1"/>
          </p:nvPr>
        </p:nvSpPr>
        <p:spPr>
          <a:xfrm>
            <a:off x="609600" y="1600201"/>
            <a:ext cx="10972800" cy="2546799"/>
          </a:xfrm>
        </p:spPr>
        <p:txBody>
          <a:bodyPr>
            <a:normAutofit fontScale="85000" lnSpcReduction="10000"/>
          </a:bodyPr>
          <a:lstStyle/>
          <a:p>
            <a:r>
              <a:rPr lang="en-US" dirty="0"/>
              <a:t>Imagine that you are organizing a party at the residence</a:t>
            </a:r>
          </a:p>
          <a:p>
            <a:pPr lvl="1"/>
            <a:r>
              <a:rPr lang="en-US" dirty="0"/>
              <a:t>There will be alcohol served, and some people are too young to drink</a:t>
            </a:r>
          </a:p>
          <a:p>
            <a:pPr lvl="1"/>
            <a:r>
              <a:rPr lang="en-US" dirty="0"/>
              <a:t>So not to get in trouble you need to make sure that if a guest is drinking alcohol then they are old enough to drink.  </a:t>
            </a:r>
          </a:p>
          <a:p>
            <a:pPr lvl="1"/>
            <a:r>
              <a:rPr lang="en-US" dirty="0"/>
              <a:t>Which people below you need to approach (to see either their age or their drink,  if it is not clear from the picture), to make sure you will not get in trouble? </a:t>
            </a:r>
          </a:p>
        </p:txBody>
      </p:sp>
      <p:pic>
        <p:nvPicPr>
          <p:cNvPr id="1028" name="Picture 4" descr="Oktoberfest, Dirndl, Dress, Tradition, Folk Festival">
            <a:extLst>
              <a:ext uri="{FF2B5EF4-FFF2-40B4-BE49-F238E27FC236}">
                <a16:creationId xmlns:a16="http://schemas.microsoft.com/office/drawing/2014/main" id="{5CBFCD71-B4F6-43B8-ABEB-01C4E4F2A0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81" y="4640745"/>
            <a:ext cx="1372059" cy="205808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Hands, Coffee, Cup, Mug, Drink, Cafe, Latte, Nails">
            <a:extLst>
              <a:ext uri="{FF2B5EF4-FFF2-40B4-BE49-F238E27FC236}">
                <a16:creationId xmlns:a16="http://schemas.microsoft.com/office/drawing/2014/main" id="{A77E44E3-0C6D-4F25-BEC1-322EFDA5CED4}"/>
              </a:ext>
            </a:extLst>
          </p:cNvPr>
          <p:cNvSpPr>
            <a:spLocks noChangeAspect="1" noChangeArrowheads="1"/>
          </p:cNvSpPr>
          <p:nvPr/>
        </p:nvSpPr>
        <p:spPr bwMode="auto">
          <a:xfrm>
            <a:off x="5601308" y="3444754"/>
            <a:ext cx="77992" cy="7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ands, Coffee, Cup, Mug, Drink, Cafe, Latte, Nails">
            <a:extLst>
              <a:ext uri="{FF2B5EF4-FFF2-40B4-BE49-F238E27FC236}">
                <a16:creationId xmlns:a16="http://schemas.microsoft.com/office/drawing/2014/main" id="{AA6441B6-577A-45EF-9C99-F3076CC307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708" y="4858510"/>
            <a:ext cx="2339752" cy="15598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Young girl in sunglasses drinking orange juice from glass by straw on  transparent green background. Teenager girl wearing hat drinking fruit  cocktail. Alpha channel, keyed green screen Stock Video Footage -  Storyblocks">
            <a:extLst>
              <a:ext uri="{FF2B5EF4-FFF2-40B4-BE49-F238E27FC236}">
                <a16:creationId xmlns:a16="http://schemas.microsoft.com/office/drawing/2014/main" id="{4BBE3CBD-01ED-4AEB-9E21-38A5E163DB6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134" t="7587" r="27285" b="1314"/>
          <a:stretch/>
        </p:blipFill>
        <p:spPr bwMode="auto">
          <a:xfrm>
            <a:off x="6400800" y="4572000"/>
            <a:ext cx="182880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nior Africanamerican Woman Relaxing By Pool Drink Stock Photo - Download  Image Now - iStock">
            <a:extLst>
              <a:ext uri="{FF2B5EF4-FFF2-40B4-BE49-F238E27FC236}">
                <a16:creationId xmlns:a16="http://schemas.microsoft.com/office/drawing/2014/main" id="{3F1A073C-28CF-450E-9850-23AD435C3A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6259"/>
          <a:stretch/>
        </p:blipFill>
        <p:spPr bwMode="auto">
          <a:xfrm>
            <a:off x="3935760" y="4525333"/>
            <a:ext cx="2011680" cy="21050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rinks, Alcohol, Cocktails, Alcoholic, Glass, Beverage">
            <a:extLst>
              <a:ext uri="{FF2B5EF4-FFF2-40B4-BE49-F238E27FC236}">
                <a16:creationId xmlns:a16="http://schemas.microsoft.com/office/drawing/2014/main" id="{591CE0A0-168D-4BBC-9244-D40C51EA044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68408" y="159166"/>
            <a:ext cx="2070557" cy="138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45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E946-C737-405D-BBDC-795BFD4E7610}"/>
              </a:ext>
            </a:extLst>
          </p:cNvPr>
          <p:cNvSpPr>
            <a:spLocks noGrp="1"/>
          </p:cNvSpPr>
          <p:nvPr>
            <p:ph type="title"/>
          </p:nvPr>
        </p:nvSpPr>
        <p:spPr/>
        <p:txBody>
          <a:bodyPr/>
          <a:lstStyle/>
          <a:p>
            <a:r>
              <a:rPr lang="en-US" dirty="0"/>
              <a:t>A (pre-COVID) party puzzle </a:t>
            </a:r>
          </a:p>
        </p:txBody>
      </p:sp>
      <p:sp>
        <p:nvSpPr>
          <p:cNvPr id="3" name="Content Placeholder 2">
            <a:extLst>
              <a:ext uri="{FF2B5EF4-FFF2-40B4-BE49-F238E27FC236}">
                <a16:creationId xmlns:a16="http://schemas.microsoft.com/office/drawing/2014/main" id="{DEFF96A5-7713-44E6-94D3-203E68D66737}"/>
              </a:ext>
            </a:extLst>
          </p:cNvPr>
          <p:cNvSpPr>
            <a:spLocks noGrp="1"/>
          </p:cNvSpPr>
          <p:nvPr>
            <p:ph idx="1"/>
          </p:nvPr>
        </p:nvSpPr>
        <p:spPr>
          <a:xfrm>
            <a:off x="609600" y="1600201"/>
            <a:ext cx="10972800" cy="2546799"/>
          </a:xfrm>
        </p:spPr>
        <p:txBody>
          <a:bodyPr>
            <a:normAutofit fontScale="85000" lnSpcReduction="10000"/>
          </a:bodyPr>
          <a:lstStyle/>
          <a:p>
            <a:r>
              <a:rPr lang="en-US" dirty="0"/>
              <a:t>Imagine that you are organizing a party at the residence</a:t>
            </a:r>
          </a:p>
          <a:p>
            <a:pPr lvl="1"/>
            <a:r>
              <a:rPr lang="en-US" dirty="0"/>
              <a:t>There will be alcohol served, and some people are too young to drink</a:t>
            </a:r>
          </a:p>
          <a:p>
            <a:pPr lvl="1"/>
            <a:r>
              <a:rPr lang="en-US" dirty="0"/>
              <a:t>So not to get in trouble you need to make sure that if a guest is drinking alcohol then they are old enough to drink.  </a:t>
            </a:r>
          </a:p>
          <a:p>
            <a:pPr lvl="1"/>
            <a:r>
              <a:rPr lang="en-US" dirty="0"/>
              <a:t>Which people below you need to approach (to see either their age or their drink,  if it is not clear from the picture), to make sure you will not get in trouble? </a:t>
            </a:r>
          </a:p>
        </p:txBody>
      </p:sp>
      <p:pic>
        <p:nvPicPr>
          <p:cNvPr id="1028" name="Picture 4" descr="Oktoberfest, Dirndl, Dress, Tradition, Folk Festival">
            <a:extLst>
              <a:ext uri="{FF2B5EF4-FFF2-40B4-BE49-F238E27FC236}">
                <a16:creationId xmlns:a16="http://schemas.microsoft.com/office/drawing/2014/main" id="{5CBFCD71-B4F6-43B8-ABEB-01C4E4F2A0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81" y="4640745"/>
            <a:ext cx="1372059" cy="205808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Hands, Coffee, Cup, Mug, Drink, Cafe, Latte, Nails">
            <a:extLst>
              <a:ext uri="{FF2B5EF4-FFF2-40B4-BE49-F238E27FC236}">
                <a16:creationId xmlns:a16="http://schemas.microsoft.com/office/drawing/2014/main" id="{A77E44E3-0C6D-4F25-BEC1-322EFDA5CED4}"/>
              </a:ext>
            </a:extLst>
          </p:cNvPr>
          <p:cNvSpPr>
            <a:spLocks noChangeAspect="1" noChangeArrowheads="1"/>
          </p:cNvSpPr>
          <p:nvPr/>
        </p:nvSpPr>
        <p:spPr bwMode="auto">
          <a:xfrm>
            <a:off x="5601308" y="3444754"/>
            <a:ext cx="77992" cy="7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ands, Coffee, Cup, Mug, Drink, Cafe, Latte, Nails">
            <a:extLst>
              <a:ext uri="{FF2B5EF4-FFF2-40B4-BE49-F238E27FC236}">
                <a16:creationId xmlns:a16="http://schemas.microsoft.com/office/drawing/2014/main" id="{AA6441B6-577A-45EF-9C99-F3076CC307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708" y="4858510"/>
            <a:ext cx="2339752" cy="15598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Young girl in sunglasses drinking orange juice from glass by straw on  transparent green background. Teenager girl wearing hat drinking fruit  cocktail. Alpha channel, keyed green screen Stock Video Footage -  Storyblocks">
            <a:extLst>
              <a:ext uri="{FF2B5EF4-FFF2-40B4-BE49-F238E27FC236}">
                <a16:creationId xmlns:a16="http://schemas.microsoft.com/office/drawing/2014/main" id="{4BBE3CBD-01ED-4AEB-9E21-38A5E163DB6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134" t="7587" r="27285" b="1314"/>
          <a:stretch/>
        </p:blipFill>
        <p:spPr bwMode="auto">
          <a:xfrm>
            <a:off x="6400800" y="4572000"/>
            <a:ext cx="182880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nior Africanamerican Woman Relaxing By Pool Drink Stock Photo - Download  Image Now - iStock">
            <a:extLst>
              <a:ext uri="{FF2B5EF4-FFF2-40B4-BE49-F238E27FC236}">
                <a16:creationId xmlns:a16="http://schemas.microsoft.com/office/drawing/2014/main" id="{3F1A073C-28CF-450E-9850-23AD435C3A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6259"/>
          <a:stretch/>
        </p:blipFill>
        <p:spPr bwMode="auto">
          <a:xfrm>
            <a:off x="3935760" y="4525333"/>
            <a:ext cx="2011680" cy="21050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3ED0DA-D3D8-41CF-9956-38CE5A914253}"/>
              </a:ext>
            </a:extLst>
          </p:cNvPr>
          <p:cNvSpPr/>
          <p:nvPr/>
        </p:nvSpPr>
        <p:spPr>
          <a:xfrm>
            <a:off x="1160040" y="6490101"/>
            <a:ext cx="2227704" cy="28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Drinking coffee</a:t>
            </a:r>
          </a:p>
        </p:txBody>
      </p:sp>
      <p:sp>
        <p:nvSpPr>
          <p:cNvPr id="6" name="Rectangle 5">
            <a:extLst>
              <a:ext uri="{FF2B5EF4-FFF2-40B4-BE49-F238E27FC236}">
                <a16:creationId xmlns:a16="http://schemas.microsoft.com/office/drawing/2014/main" id="{2F5150B8-3613-4CEA-A3CC-951344517AC0}"/>
              </a:ext>
            </a:extLst>
          </p:cNvPr>
          <p:cNvSpPr/>
          <p:nvPr/>
        </p:nvSpPr>
        <p:spPr>
          <a:xfrm>
            <a:off x="8328248" y="6444730"/>
            <a:ext cx="2227704" cy="28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Drinking beer</a:t>
            </a:r>
          </a:p>
        </p:txBody>
      </p:sp>
      <p:sp>
        <p:nvSpPr>
          <p:cNvPr id="7" name="Rectangle 6">
            <a:extLst>
              <a:ext uri="{FF2B5EF4-FFF2-40B4-BE49-F238E27FC236}">
                <a16:creationId xmlns:a16="http://schemas.microsoft.com/office/drawing/2014/main" id="{E7AECAB1-EC73-485E-B027-77C145174007}"/>
              </a:ext>
            </a:extLst>
          </p:cNvPr>
          <p:cNvSpPr/>
          <p:nvPr/>
        </p:nvSpPr>
        <p:spPr>
          <a:xfrm>
            <a:off x="6444674" y="6418344"/>
            <a:ext cx="1656184" cy="3450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Young </a:t>
            </a:r>
          </a:p>
        </p:txBody>
      </p:sp>
      <p:sp>
        <p:nvSpPr>
          <p:cNvPr id="8" name="Rectangle 7">
            <a:extLst>
              <a:ext uri="{FF2B5EF4-FFF2-40B4-BE49-F238E27FC236}">
                <a16:creationId xmlns:a16="http://schemas.microsoft.com/office/drawing/2014/main" id="{04FE1CD0-8FDC-4A83-99BC-B9CA52A7ACD5}"/>
              </a:ext>
            </a:extLst>
          </p:cNvPr>
          <p:cNvSpPr/>
          <p:nvPr/>
        </p:nvSpPr>
        <p:spPr>
          <a:xfrm>
            <a:off x="4007144" y="6433347"/>
            <a:ext cx="1656184" cy="3450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Senior</a:t>
            </a:r>
          </a:p>
        </p:txBody>
      </p:sp>
      <p:pic>
        <p:nvPicPr>
          <p:cNvPr id="2050" name="Picture 2" descr="Drinks, Alcohol, Cocktails, Alcoholic, Glass, Beverage">
            <a:extLst>
              <a:ext uri="{FF2B5EF4-FFF2-40B4-BE49-F238E27FC236}">
                <a16:creationId xmlns:a16="http://schemas.microsoft.com/office/drawing/2014/main" id="{4E9296BD-C93F-4C7F-A771-AEBAB75494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68408" y="159166"/>
            <a:ext cx="2070557" cy="1380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6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F96A5-7713-44E6-94D3-203E68D66737}"/>
              </a:ext>
            </a:extLst>
          </p:cNvPr>
          <p:cNvSpPr>
            <a:spLocks noGrp="1"/>
          </p:cNvSpPr>
          <p:nvPr>
            <p:ph idx="1"/>
          </p:nvPr>
        </p:nvSpPr>
        <p:spPr>
          <a:xfrm>
            <a:off x="609600" y="1600201"/>
            <a:ext cx="11319048" cy="2546799"/>
          </a:xfrm>
        </p:spPr>
        <p:txBody>
          <a:bodyPr>
            <a:normAutofit/>
          </a:bodyPr>
          <a:lstStyle/>
          <a:p>
            <a:r>
              <a:rPr lang="en-US" dirty="0"/>
              <a:t>Imagine that you are organizing a party at the residence</a:t>
            </a:r>
          </a:p>
          <a:p>
            <a:pPr lvl="1"/>
            <a:r>
              <a:rPr lang="en-US" dirty="0"/>
              <a:t>Make sure that </a:t>
            </a:r>
            <a:r>
              <a:rPr lang="en-US" b="1" dirty="0"/>
              <a:t>if </a:t>
            </a:r>
            <a:r>
              <a:rPr lang="en-US" dirty="0"/>
              <a:t>a guest is drinking alcohol </a:t>
            </a:r>
            <a:r>
              <a:rPr lang="en-US" b="1" dirty="0"/>
              <a:t>then</a:t>
            </a:r>
            <a:r>
              <a:rPr lang="en-US" dirty="0"/>
              <a:t> they are old enough.  </a:t>
            </a:r>
          </a:p>
          <a:p>
            <a:pPr lvl="1"/>
            <a:r>
              <a:rPr lang="en-US" dirty="0"/>
              <a:t>Which people below you need to check (either their age or their drink,  if it is not clear from the picture)? </a:t>
            </a:r>
          </a:p>
        </p:txBody>
      </p:sp>
      <p:sp>
        <p:nvSpPr>
          <p:cNvPr id="5" name="Rounded Rectangle 9">
            <a:extLst>
              <a:ext uri="{FF2B5EF4-FFF2-40B4-BE49-F238E27FC236}">
                <a16:creationId xmlns:a16="http://schemas.microsoft.com/office/drawing/2014/main" id="{42C344BB-5ACA-4401-ACBF-7EB0250B7534}"/>
              </a:ext>
            </a:extLst>
          </p:cNvPr>
          <p:cNvSpPr/>
          <p:nvPr/>
        </p:nvSpPr>
        <p:spPr>
          <a:xfrm>
            <a:off x="2336288" y="3653152"/>
            <a:ext cx="720080" cy="897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4800" dirty="0"/>
              <a:t>B</a:t>
            </a:r>
          </a:p>
        </p:txBody>
      </p:sp>
      <p:sp>
        <p:nvSpPr>
          <p:cNvPr id="7" name="Rounded Rectangle 10">
            <a:extLst>
              <a:ext uri="{FF2B5EF4-FFF2-40B4-BE49-F238E27FC236}">
                <a16:creationId xmlns:a16="http://schemas.microsoft.com/office/drawing/2014/main" id="{84035E26-ED0D-4360-AF6C-93C85839EDB7}"/>
              </a:ext>
            </a:extLst>
          </p:cNvPr>
          <p:cNvSpPr/>
          <p:nvPr/>
        </p:nvSpPr>
        <p:spPr>
          <a:xfrm>
            <a:off x="8503448" y="3603572"/>
            <a:ext cx="720080" cy="897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4800" dirty="0"/>
              <a:t>J</a:t>
            </a:r>
          </a:p>
        </p:txBody>
      </p:sp>
      <p:sp>
        <p:nvSpPr>
          <p:cNvPr id="9" name="Rounded Rectangle 11">
            <a:extLst>
              <a:ext uri="{FF2B5EF4-FFF2-40B4-BE49-F238E27FC236}">
                <a16:creationId xmlns:a16="http://schemas.microsoft.com/office/drawing/2014/main" id="{B0E5ABEE-71CA-49A4-9D11-DB7FC802AD70}"/>
              </a:ext>
            </a:extLst>
          </p:cNvPr>
          <p:cNvSpPr/>
          <p:nvPr/>
        </p:nvSpPr>
        <p:spPr>
          <a:xfrm>
            <a:off x="6888088" y="3604804"/>
            <a:ext cx="720080" cy="8979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4800" dirty="0"/>
              <a:t>2</a:t>
            </a:r>
          </a:p>
        </p:txBody>
      </p:sp>
      <p:sp>
        <p:nvSpPr>
          <p:cNvPr id="11" name="Rounded Rectangle 12">
            <a:extLst>
              <a:ext uri="{FF2B5EF4-FFF2-40B4-BE49-F238E27FC236}">
                <a16:creationId xmlns:a16="http://schemas.microsoft.com/office/drawing/2014/main" id="{22363B83-BF1B-47F8-A2B4-B273D902D9B1}"/>
              </a:ext>
            </a:extLst>
          </p:cNvPr>
          <p:cNvSpPr/>
          <p:nvPr/>
        </p:nvSpPr>
        <p:spPr>
          <a:xfrm>
            <a:off x="4727848" y="3604803"/>
            <a:ext cx="720080" cy="8979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4800" dirty="0"/>
              <a:t>5</a:t>
            </a:r>
          </a:p>
        </p:txBody>
      </p:sp>
      <p:pic>
        <p:nvPicPr>
          <p:cNvPr id="1028" name="Picture 4" descr="Oktoberfest, Dirndl, Dress, Tradition, Folk Festival">
            <a:extLst>
              <a:ext uri="{FF2B5EF4-FFF2-40B4-BE49-F238E27FC236}">
                <a16:creationId xmlns:a16="http://schemas.microsoft.com/office/drawing/2014/main" id="{5CBFCD71-B4F6-43B8-ABEB-01C4E4F2A0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81" y="4640745"/>
            <a:ext cx="1372059" cy="2058089"/>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0" descr="Hands, Coffee, Cup, Mug, Drink, Cafe, Latte, Nails">
            <a:extLst>
              <a:ext uri="{FF2B5EF4-FFF2-40B4-BE49-F238E27FC236}">
                <a16:creationId xmlns:a16="http://schemas.microsoft.com/office/drawing/2014/main" id="{A77E44E3-0C6D-4F25-BEC1-322EFDA5CED4}"/>
              </a:ext>
            </a:extLst>
          </p:cNvPr>
          <p:cNvSpPr>
            <a:spLocks noChangeAspect="1" noChangeArrowheads="1"/>
          </p:cNvSpPr>
          <p:nvPr/>
        </p:nvSpPr>
        <p:spPr bwMode="auto">
          <a:xfrm>
            <a:off x="5601308" y="3444754"/>
            <a:ext cx="77992" cy="779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ands, Coffee, Cup, Mug, Drink, Cafe, Latte, Nails">
            <a:extLst>
              <a:ext uri="{FF2B5EF4-FFF2-40B4-BE49-F238E27FC236}">
                <a16:creationId xmlns:a16="http://schemas.microsoft.com/office/drawing/2014/main" id="{AA6441B6-577A-45EF-9C99-F3076CC307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708" y="4858510"/>
            <a:ext cx="2339752" cy="155983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Young girl in sunglasses drinking orange juice from glass by straw on  transparent green background. Teenager girl wearing hat drinking fruit  cocktail. Alpha channel, keyed green screen Stock Video Footage -  Storyblocks">
            <a:extLst>
              <a:ext uri="{FF2B5EF4-FFF2-40B4-BE49-F238E27FC236}">
                <a16:creationId xmlns:a16="http://schemas.microsoft.com/office/drawing/2014/main" id="{4BBE3CBD-01ED-4AEB-9E21-38A5E163DB6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134" t="7587" r="27285" b="1314"/>
          <a:stretch/>
        </p:blipFill>
        <p:spPr bwMode="auto">
          <a:xfrm>
            <a:off x="6400800" y="4572000"/>
            <a:ext cx="182880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nior Africanamerican Woman Relaxing By Pool Drink Stock Photo - Download  Image Now - iStock">
            <a:extLst>
              <a:ext uri="{FF2B5EF4-FFF2-40B4-BE49-F238E27FC236}">
                <a16:creationId xmlns:a16="http://schemas.microsoft.com/office/drawing/2014/main" id="{3F1A073C-28CF-450E-9850-23AD435C3A7F}"/>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6259"/>
          <a:stretch/>
        </p:blipFill>
        <p:spPr bwMode="auto">
          <a:xfrm>
            <a:off x="3935760" y="4525333"/>
            <a:ext cx="2011680" cy="2105013"/>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41A3224-E68F-420B-BEC7-349D25370E46}"/>
              </a:ext>
            </a:extLst>
          </p:cNvPr>
          <p:cNvSpPr>
            <a:spLocks noGrp="1"/>
          </p:cNvSpPr>
          <p:nvPr>
            <p:ph type="title"/>
          </p:nvPr>
        </p:nvSpPr>
        <p:spPr>
          <a:xfrm>
            <a:off x="609600" y="274638"/>
            <a:ext cx="10972800" cy="1143000"/>
          </a:xfrm>
        </p:spPr>
        <p:txBody>
          <a:bodyPr/>
          <a:lstStyle/>
          <a:p>
            <a:r>
              <a:rPr lang="en-US" dirty="0"/>
              <a:t>A (pre-COVID) party puzzle </a:t>
            </a:r>
          </a:p>
        </p:txBody>
      </p:sp>
      <p:pic>
        <p:nvPicPr>
          <p:cNvPr id="8" name="Picture 2" descr="Drinks, Alcohol, Cocktails, Alcoholic, Glass, Beverage">
            <a:extLst>
              <a:ext uri="{FF2B5EF4-FFF2-40B4-BE49-F238E27FC236}">
                <a16:creationId xmlns:a16="http://schemas.microsoft.com/office/drawing/2014/main" id="{7410933E-8C50-4BBD-B113-1E7632A5B6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68408" y="159166"/>
            <a:ext cx="2070557" cy="138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B5FBD8B-832F-413F-90D3-E56ABC543AE6}"/>
              </a:ext>
            </a:extLst>
          </p:cNvPr>
          <p:cNvSpPr/>
          <p:nvPr/>
        </p:nvSpPr>
        <p:spPr>
          <a:xfrm>
            <a:off x="1160040" y="6490101"/>
            <a:ext cx="2227704" cy="28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Drinking coffee</a:t>
            </a:r>
          </a:p>
        </p:txBody>
      </p:sp>
      <p:sp>
        <p:nvSpPr>
          <p:cNvPr id="12" name="Rectangle 11">
            <a:extLst>
              <a:ext uri="{FF2B5EF4-FFF2-40B4-BE49-F238E27FC236}">
                <a16:creationId xmlns:a16="http://schemas.microsoft.com/office/drawing/2014/main" id="{0FBB802A-8BA8-4ED5-B883-F4016DA0C084}"/>
              </a:ext>
            </a:extLst>
          </p:cNvPr>
          <p:cNvSpPr/>
          <p:nvPr/>
        </p:nvSpPr>
        <p:spPr>
          <a:xfrm>
            <a:off x="8328248" y="6444730"/>
            <a:ext cx="2227704" cy="280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Drinking beer</a:t>
            </a:r>
          </a:p>
        </p:txBody>
      </p:sp>
      <p:sp>
        <p:nvSpPr>
          <p:cNvPr id="14" name="Rectangle 13">
            <a:extLst>
              <a:ext uri="{FF2B5EF4-FFF2-40B4-BE49-F238E27FC236}">
                <a16:creationId xmlns:a16="http://schemas.microsoft.com/office/drawing/2014/main" id="{A795BF81-A8E2-4833-9215-34B8800562E2}"/>
              </a:ext>
            </a:extLst>
          </p:cNvPr>
          <p:cNvSpPr/>
          <p:nvPr/>
        </p:nvSpPr>
        <p:spPr>
          <a:xfrm>
            <a:off x="6444674" y="6418344"/>
            <a:ext cx="1656184" cy="3450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Young</a:t>
            </a:r>
          </a:p>
        </p:txBody>
      </p:sp>
      <p:sp>
        <p:nvSpPr>
          <p:cNvPr id="18" name="Rectangle 17">
            <a:extLst>
              <a:ext uri="{FF2B5EF4-FFF2-40B4-BE49-F238E27FC236}">
                <a16:creationId xmlns:a16="http://schemas.microsoft.com/office/drawing/2014/main" id="{E08C7C35-B62E-40D8-BEDD-25D1BC694398}"/>
              </a:ext>
            </a:extLst>
          </p:cNvPr>
          <p:cNvSpPr/>
          <p:nvPr/>
        </p:nvSpPr>
        <p:spPr>
          <a:xfrm>
            <a:off x="4007144" y="6433347"/>
            <a:ext cx="1656184" cy="3450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Senior</a:t>
            </a:r>
          </a:p>
        </p:txBody>
      </p:sp>
      <p:sp>
        <p:nvSpPr>
          <p:cNvPr id="24" name="Thought Bubble: Cloud 23">
            <a:extLst>
              <a:ext uri="{FF2B5EF4-FFF2-40B4-BE49-F238E27FC236}">
                <a16:creationId xmlns:a16="http://schemas.microsoft.com/office/drawing/2014/main" id="{1ED1B790-23AF-4EC8-A153-FBF251D77BB0}"/>
              </a:ext>
            </a:extLst>
          </p:cNvPr>
          <p:cNvSpPr/>
          <p:nvPr/>
        </p:nvSpPr>
        <p:spPr>
          <a:xfrm>
            <a:off x="9715012" y="3320008"/>
            <a:ext cx="2448272" cy="2058088"/>
          </a:xfrm>
          <a:prstGeom prst="cloudCallout">
            <a:avLst>
              <a:gd name="adj1" fmla="val -41230"/>
              <a:gd name="adj2" fmla="val -2194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If a card has a J on it, then it has 5 on the other side</a:t>
            </a:r>
          </a:p>
        </p:txBody>
      </p:sp>
    </p:spTree>
    <p:extLst>
      <p:ext uri="{BB962C8B-B14F-4D97-AF65-F5344CB8AC3E}">
        <p14:creationId xmlns:p14="http://schemas.microsoft.com/office/powerpoint/2010/main" val="340692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2988-F5F7-4509-8E6D-5B16F55BD605}"/>
              </a:ext>
            </a:extLst>
          </p:cNvPr>
          <p:cNvSpPr>
            <a:spLocks noGrp="1"/>
          </p:cNvSpPr>
          <p:nvPr>
            <p:ph type="title"/>
          </p:nvPr>
        </p:nvSpPr>
        <p:spPr/>
        <p:txBody>
          <a:bodyPr/>
          <a:lstStyle/>
          <a:p>
            <a:r>
              <a:rPr lang="en-US" dirty="0"/>
              <a:t>Propositions </a:t>
            </a:r>
          </a:p>
        </p:txBody>
      </p:sp>
      <p:sp>
        <p:nvSpPr>
          <p:cNvPr id="3" name="Content Placeholder 2">
            <a:extLst>
              <a:ext uri="{FF2B5EF4-FFF2-40B4-BE49-F238E27FC236}">
                <a16:creationId xmlns:a16="http://schemas.microsoft.com/office/drawing/2014/main" id="{14B1BBED-DDC8-4B50-899D-E9555F25F2B0}"/>
              </a:ext>
            </a:extLst>
          </p:cNvPr>
          <p:cNvSpPr>
            <a:spLocks noGrp="1"/>
          </p:cNvSpPr>
          <p:nvPr>
            <p:ph idx="1"/>
          </p:nvPr>
        </p:nvSpPr>
        <p:spPr/>
        <p:txBody>
          <a:bodyPr>
            <a:normAutofit lnSpcReduction="10000"/>
          </a:bodyPr>
          <a:lstStyle/>
          <a:p>
            <a:r>
              <a:rPr lang="en-US" dirty="0"/>
              <a:t>Give me examples of (atomic) propositions that are true </a:t>
            </a:r>
          </a:p>
          <a:p>
            <a:pPr marL="914400" lvl="1" indent="-514350">
              <a:buFont typeface="+mj-lt"/>
              <a:buAutoNum type="alphaUcPeriod"/>
            </a:pPr>
            <a:r>
              <a:rPr lang="en-US" dirty="0"/>
              <a:t>  </a:t>
            </a:r>
          </a:p>
          <a:p>
            <a:pPr marL="914400" lvl="1" indent="-514350">
              <a:buFont typeface="+mj-lt"/>
              <a:buAutoNum type="alphaUcPeriod"/>
            </a:pPr>
            <a:r>
              <a:rPr lang="en-US" dirty="0"/>
              <a:t>  </a:t>
            </a:r>
          </a:p>
          <a:p>
            <a:pPr marL="914400" lvl="1" indent="-514350">
              <a:buFont typeface="+mj-lt"/>
              <a:buAutoNum type="alphaUcPeriod"/>
            </a:pPr>
            <a:r>
              <a:rPr lang="en-US" dirty="0"/>
              <a:t>  </a:t>
            </a:r>
          </a:p>
          <a:p>
            <a:endParaRPr lang="en-US" dirty="0"/>
          </a:p>
          <a:p>
            <a:r>
              <a:rPr lang="en-US" dirty="0"/>
              <a:t>Give me examples of (atomic) propositions that are false</a:t>
            </a:r>
          </a:p>
          <a:p>
            <a:pPr marL="971550" lvl="1" indent="-514350">
              <a:buFont typeface="+mj-lt"/>
              <a:buAutoNum type="alphaUcPeriod" startAt="4"/>
            </a:pPr>
            <a:r>
              <a:rPr lang="en-US" dirty="0"/>
              <a:t>  </a:t>
            </a:r>
          </a:p>
          <a:p>
            <a:pPr marL="971550" lvl="1" indent="-514350">
              <a:buFont typeface="+mj-lt"/>
              <a:buAutoNum type="alphaUcPeriod" startAt="4"/>
            </a:pPr>
            <a:r>
              <a:rPr lang="en-US" dirty="0"/>
              <a:t>  </a:t>
            </a:r>
          </a:p>
          <a:p>
            <a:pPr marL="971550" lvl="1" indent="-514350">
              <a:buFont typeface="+mj-lt"/>
              <a:buAutoNum type="alphaUcPeriod" startAt="4"/>
            </a:pPr>
            <a:r>
              <a:rPr lang="en-US" dirty="0"/>
              <a:t> </a:t>
            </a:r>
          </a:p>
        </p:txBody>
      </p:sp>
    </p:spTree>
    <p:extLst>
      <p:ext uri="{BB962C8B-B14F-4D97-AF65-F5344CB8AC3E}">
        <p14:creationId xmlns:p14="http://schemas.microsoft.com/office/powerpoint/2010/main" val="123367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3C0A-A96A-4B20-A184-DB239C8CF59C}"/>
              </a:ext>
            </a:extLst>
          </p:cNvPr>
          <p:cNvSpPr>
            <a:spLocks noGrp="1"/>
          </p:cNvSpPr>
          <p:nvPr>
            <p:ph type="title"/>
          </p:nvPr>
        </p:nvSpPr>
        <p:spPr/>
        <p:txBody>
          <a:bodyPr/>
          <a:lstStyle/>
          <a:p>
            <a:r>
              <a:rPr lang="en-US" dirty="0"/>
              <a:t>Translations </a:t>
            </a:r>
          </a:p>
        </p:txBody>
      </p:sp>
      <p:sp>
        <p:nvSpPr>
          <p:cNvPr id="3" name="Content Placeholder 2">
            <a:extLst>
              <a:ext uri="{FF2B5EF4-FFF2-40B4-BE49-F238E27FC236}">
                <a16:creationId xmlns:a16="http://schemas.microsoft.com/office/drawing/2014/main" id="{5DC905AB-2FE7-4F22-B68C-04BD9AA360A1}"/>
              </a:ext>
            </a:extLst>
          </p:cNvPr>
          <p:cNvSpPr>
            <a:spLocks noGrp="1"/>
          </p:cNvSpPr>
          <p:nvPr>
            <p:ph idx="1"/>
          </p:nvPr>
        </p:nvSpPr>
        <p:spPr/>
        <p:txBody>
          <a:bodyPr>
            <a:normAutofit fontScale="92500" lnSpcReduction="20000"/>
          </a:bodyPr>
          <a:lstStyle/>
          <a:p>
            <a:r>
              <a:rPr lang="en-US" dirty="0"/>
              <a:t>Give me a sentence involving these propositions. </a:t>
            </a:r>
          </a:p>
          <a:p>
            <a:pPr marL="514350" indent="-514350">
              <a:buFont typeface="+mj-lt"/>
              <a:buAutoNum type="arabicPeriod"/>
            </a:pPr>
            <a:r>
              <a:rPr lang="en-US" dirty="0"/>
              <a:t>  </a:t>
            </a:r>
          </a:p>
          <a:p>
            <a:pPr marL="514350" indent="-514350">
              <a:buFont typeface="+mj-lt"/>
              <a:buAutoNum type="arabicPeriod"/>
            </a:pPr>
            <a:endParaRPr lang="en-US" dirty="0"/>
          </a:p>
          <a:p>
            <a:pPr marL="514350" indent="-514350">
              <a:buFont typeface="+mj-lt"/>
              <a:buAutoNum type="arabicPeriod"/>
            </a:pPr>
            <a:r>
              <a:rPr lang="en-US" dirty="0"/>
              <a:t> </a:t>
            </a:r>
          </a:p>
          <a:p>
            <a:endParaRPr lang="en-US" dirty="0"/>
          </a:p>
          <a:p>
            <a:r>
              <a:rPr lang="en-US" dirty="0"/>
              <a:t>Give me a formula on these variables, and we’ll translate it. </a:t>
            </a:r>
          </a:p>
          <a:p>
            <a:pPr marL="514350" indent="-514350">
              <a:buFont typeface="+mj-lt"/>
              <a:buAutoNum type="arabicPeriod"/>
            </a:pPr>
            <a:r>
              <a:rPr lang="en-US" dirty="0"/>
              <a:t> </a:t>
            </a:r>
          </a:p>
          <a:p>
            <a:pPr marL="514350" indent="-514350">
              <a:buFont typeface="+mj-lt"/>
              <a:buAutoNum type="arabicPeriod"/>
            </a:pPr>
            <a:endParaRPr lang="en-US" dirty="0"/>
          </a:p>
          <a:p>
            <a:pPr marL="514350" indent="-514350">
              <a:buFont typeface="+mj-lt"/>
              <a:buAutoNum type="arabicPeriod"/>
            </a:pPr>
            <a:r>
              <a:rPr lang="en-US" dirty="0"/>
              <a:t> </a:t>
            </a:r>
          </a:p>
        </p:txBody>
      </p:sp>
    </p:spTree>
    <p:extLst>
      <p:ext uri="{BB962C8B-B14F-4D97-AF65-F5344CB8AC3E}">
        <p14:creationId xmlns:p14="http://schemas.microsoft.com/office/powerpoint/2010/main" val="2142491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D2A68-2732-43FF-BF2B-8D423854EAC1}"/>
              </a:ext>
            </a:extLst>
          </p:cNvPr>
          <p:cNvSpPr>
            <a:spLocks noGrp="1"/>
          </p:cNvSpPr>
          <p:nvPr>
            <p:ph type="title"/>
          </p:nvPr>
        </p:nvSpPr>
        <p:spPr/>
        <p:txBody>
          <a:bodyPr/>
          <a:lstStyle/>
          <a:p>
            <a:r>
              <a:rPr lang="en-CA" dirty="0"/>
              <a:t>Shapes and colours puzzle </a:t>
            </a:r>
            <a:endParaRPr lang="en-US" dirty="0"/>
          </a:p>
        </p:txBody>
      </p:sp>
      <p:sp>
        <p:nvSpPr>
          <p:cNvPr id="3" name="Content Placeholder 2">
            <a:extLst>
              <a:ext uri="{FF2B5EF4-FFF2-40B4-BE49-F238E27FC236}">
                <a16:creationId xmlns:a16="http://schemas.microsoft.com/office/drawing/2014/main" id="{3646186F-9415-4729-B822-0782129A9BD4}"/>
              </a:ext>
            </a:extLst>
          </p:cNvPr>
          <p:cNvSpPr>
            <a:spLocks noGrp="1"/>
          </p:cNvSpPr>
          <p:nvPr>
            <p:ph idx="1"/>
          </p:nvPr>
        </p:nvSpPr>
        <p:spPr>
          <a:xfrm>
            <a:off x="609600" y="1600201"/>
            <a:ext cx="10972800" cy="4781127"/>
          </a:xfrm>
        </p:spPr>
        <p:txBody>
          <a:bodyPr>
            <a:normAutofit fontScale="47500" lnSpcReduction="20000"/>
          </a:bodyPr>
          <a:lstStyle/>
          <a:p>
            <a:pPr>
              <a:defRPr/>
            </a:pPr>
            <a:r>
              <a:rPr lang="en-CA" sz="5100" dirty="0"/>
              <a:t>I like one of the shapes.</a:t>
            </a:r>
          </a:p>
          <a:p>
            <a:pPr>
              <a:defRPr/>
            </a:pPr>
            <a:r>
              <a:rPr lang="en-CA" sz="5100" dirty="0"/>
              <a:t> </a:t>
            </a:r>
          </a:p>
          <a:p>
            <a:pPr marL="4000500" lvl="8" indent="-342900"/>
            <a:r>
              <a:rPr lang="en-CA" sz="5100" dirty="0"/>
              <a:t>I like one of the colours.</a:t>
            </a:r>
          </a:p>
          <a:p>
            <a:pPr>
              <a:defRPr/>
            </a:pPr>
            <a:endParaRPr lang="en-CA" sz="5100" dirty="0"/>
          </a:p>
          <a:p>
            <a:pPr>
              <a:defRPr/>
            </a:pPr>
            <a:endParaRPr lang="en-CA" sz="5100" dirty="0"/>
          </a:p>
          <a:p>
            <a:pPr>
              <a:defRPr/>
            </a:pPr>
            <a:endParaRPr lang="en-CA" sz="5100" dirty="0"/>
          </a:p>
          <a:p>
            <a:pPr>
              <a:defRPr/>
            </a:pPr>
            <a:r>
              <a:rPr lang="en-CA" sz="5100" dirty="0"/>
              <a:t>I like a figure if it has my favourite shape or my favourite colour.   </a:t>
            </a:r>
          </a:p>
          <a:p>
            <a:pPr>
              <a:defRPr/>
            </a:pPr>
            <a:endParaRPr lang="en-CA" sz="5100" dirty="0"/>
          </a:p>
          <a:p>
            <a:pPr>
              <a:defRPr/>
            </a:pPr>
            <a:endParaRPr lang="en-CA" sz="5100" dirty="0"/>
          </a:p>
          <a:p>
            <a:pPr marL="0" indent="0">
              <a:buNone/>
              <a:defRPr/>
            </a:pPr>
            <a:endParaRPr lang="en-CA" sz="5100" dirty="0"/>
          </a:p>
          <a:p>
            <a:pPr>
              <a:defRPr/>
            </a:pPr>
            <a:endParaRPr lang="en-CA" sz="5100" dirty="0"/>
          </a:p>
          <a:p>
            <a:pPr>
              <a:defRPr/>
            </a:pPr>
            <a:r>
              <a:rPr lang="en-CA" sz="5100" dirty="0"/>
              <a:t>I like           .  What can you say about the rest?  </a:t>
            </a:r>
          </a:p>
          <a:p>
            <a:endParaRPr lang="en-US" dirty="0"/>
          </a:p>
        </p:txBody>
      </p:sp>
      <p:sp>
        <p:nvSpPr>
          <p:cNvPr id="4" name="Isosceles Triangle 3">
            <a:extLst>
              <a:ext uri="{FF2B5EF4-FFF2-40B4-BE49-F238E27FC236}">
                <a16:creationId xmlns:a16="http://schemas.microsoft.com/office/drawing/2014/main" id="{01CDA511-99E6-4499-9BC6-7A336B98CF09}"/>
              </a:ext>
            </a:extLst>
          </p:cNvPr>
          <p:cNvSpPr/>
          <p:nvPr/>
        </p:nvSpPr>
        <p:spPr>
          <a:xfrm>
            <a:off x="3287688" y="429386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Isosceles Triangle 4">
            <a:extLst>
              <a:ext uri="{FF2B5EF4-FFF2-40B4-BE49-F238E27FC236}">
                <a16:creationId xmlns:a16="http://schemas.microsoft.com/office/drawing/2014/main" id="{1E5DB228-08BD-4D67-A9C4-4F72A5E63D86}"/>
              </a:ext>
            </a:extLst>
          </p:cNvPr>
          <p:cNvSpPr/>
          <p:nvPr/>
        </p:nvSpPr>
        <p:spPr>
          <a:xfrm>
            <a:off x="5015880" y="4293860"/>
            <a:ext cx="1060704" cy="914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2B234E1B-C4C0-4AD0-8125-B18037AA1C6A}"/>
              </a:ext>
            </a:extLst>
          </p:cNvPr>
          <p:cNvSpPr/>
          <p:nvPr/>
        </p:nvSpPr>
        <p:spPr>
          <a:xfrm>
            <a:off x="6600056" y="4344164"/>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AA620541-BB54-491D-9FC1-C226302D8086}"/>
              </a:ext>
            </a:extLst>
          </p:cNvPr>
          <p:cNvSpPr/>
          <p:nvPr/>
        </p:nvSpPr>
        <p:spPr>
          <a:xfrm>
            <a:off x="7968208" y="4344164"/>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Isosceles Triangle 7">
            <a:extLst>
              <a:ext uri="{FF2B5EF4-FFF2-40B4-BE49-F238E27FC236}">
                <a16:creationId xmlns:a16="http://schemas.microsoft.com/office/drawing/2014/main" id="{39148DD8-51BE-4F2A-BBE9-B6B7B6DF7939}"/>
              </a:ext>
            </a:extLst>
          </p:cNvPr>
          <p:cNvSpPr/>
          <p:nvPr/>
        </p:nvSpPr>
        <p:spPr>
          <a:xfrm>
            <a:off x="1271464" y="2060848"/>
            <a:ext cx="576064" cy="6480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FB6E46F7-C92A-495E-BC68-795AC6A32C68}"/>
              </a:ext>
            </a:extLst>
          </p:cNvPr>
          <p:cNvSpPr/>
          <p:nvPr/>
        </p:nvSpPr>
        <p:spPr>
          <a:xfrm>
            <a:off x="2351584" y="2132856"/>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loud 9">
            <a:extLst>
              <a:ext uri="{FF2B5EF4-FFF2-40B4-BE49-F238E27FC236}">
                <a16:creationId xmlns:a16="http://schemas.microsoft.com/office/drawing/2014/main" id="{4860475D-C3C7-4B6D-A9E4-789B6ABF1556}"/>
              </a:ext>
            </a:extLst>
          </p:cNvPr>
          <p:cNvSpPr/>
          <p:nvPr/>
        </p:nvSpPr>
        <p:spPr>
          <a:xfrm>
            <a:off x="4943872" y="2861361"/>
            <a:ext cx="936104" cy="4320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loud 10">
            <a:extLst>
              <a:ext uri="{FF2B5EF4-FFF2-40B4-BE49-F238E27FC236}">
                <a16:creationId xmlns:a16="http://schemas.microsoft.com/office/drawing/2014/main" id="{B08207FE-8FCE-4E9F-B84A-FD526A4F03F6}"/>
              </a:ext>
            </a:extLst>
          </p:cNvPr>
          <p:cNvSpPr/>
          <p:nvPr/>
        </p:nvSpPr>
        <p:spPr>
          <a:xfrm>
            <a:off x="6384032" y="2933369"/>
            <a:ext cx="936104" cy="43204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Isosceles Triangle 11">
            <a:extLst>
              <a:ext uri="{FF2B5EF4-FFF2-40B4-BE49-F238E27FC236}">
                <a16:creationId xmlns:a16="http://schemas.microsoft.com/office/drawing/2014/main" id="{3FA8B454-C53C-409B-95DE-240ECE7009E8}"/>
              </a:ext>
            </a:extLst>
          </p:cNvPr>
          <p:cNvSpPr/>
          <p:nvPr/>
        </p:nvSpPr>
        <p:spPr>
          <a:xfrm>
            <a:off x="1703512" y="5517232"/>
            <a:ext cx="532428"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87120160"/>
      </p:ext>
    </p:extLst>
  </p:cSld>
  <p:clrMapOvr>
    <a:masterClrMapping/>
  </p:clrMapOvr>
  <mc:AlternateContent xmlns:mc="http://schemas.openxmlformats.org/markup-compatibility/2006" xmlns:p14="http://schemas.microsoft.com/office/powerpoint/2010/main">
    <mc:Choice Requires="p14">
      <p:transition spd="slow" p14:dur="2000" advTm="88887"/>
    </mc:Choice>
    <mc:Fallback xmlns="">
      <p:transition spd="slow" advTm="8888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16532</TotalTime>
  <Words>2220</Words>
  <Application>Microsoft Office PowerPoint</Application>
  <PresentationFormat>Widescreen</PresentationFormat>
  <Paragraphs>1124</Paragraphs>
  <Slides>29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Arial</vt:lpstr>
      <vt:lpstr>Cambria Math</vt:lpstr>
      <vt:lpstr>Office Theme</vt:lpstr>
      <vt:lpstr>COMP 6901: tutorial 1</vt:lpstr>
      <vt:lpstr>PowerPoint Presentation</vt:lpstr>
      <vt:lpstr>Today: Language of logic</vt:lpstr>
      <vt:lpstr>A (pre-COVID) party puzzle </vt:lpstr>
      <vt:lpstr>A (pre-COVID) party puzzle </vt:lpstr>
      <vt:lpstr>A (pre-COVID) party puzzle </vt:lpstr>
      <vt:lpstr>Propositions </vt:lpstr>
      <vt:lpstr>Translations </vt:lpstr>
      <vt:lpstr>Shapes and colours puzzle </vt:lpstr>
      <vt:lpstr>Shapes and colours puzzle </vt:lpstr>
      <vt:lpstr>Syntax trees and truth tables</vt:lpstr>
      <vt:lpstr>Syntax trees and truth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 or coffee puzzle</vt:lpstr>
      <vt:lpstr>Circuits</vt:lpstr>
      <vt:lpstr>Circuits</vt:lpstr>
      <vt:lpstr>Canonical DNF and CNF </vt:lpstr>
      <vt:lpstr>Canonical DNF and CNF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CS2000</dc:title>
  <dc:creator>kol</dc:creator>
  <cp:lastModifiedBy>Antonina Kolokolova</cp:lastModifiedBy>
  <cp:revision>771</cp:revision>
  <dcterms:created xsi:type="dcterms:W3CDTF">2012-01-29T20:34:51Z</dcterms:created>
  <dcterms:modified xsi:type="dcterms:W3CDTF">2020-09-18T15:26:52Z</dcterms:modified>
</cp:coreProperties>
</file>