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4.xml" ContentType="application/vnd.openxmlformats-officedocument.presentationml.tags+xml"/>
  <Override PartName="/ppt/notesSlides/notesSlide20.xml" ContentType="application/vnd.openxmlformats-officedocument.presentationml.notesSlide+xml"/>
  <Override PartName="/ppt/tags/tag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7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3.xml" ContentType="application/vnd.openxmlformats-officedocument.presentationml.notesSlide+xml"/>
  <Override PartName="/ppt/tags/tag10.xml" ContentType="application/vnd.openxmlformats-officedocument.presentationml.tags+xml"/>
  <Override PartName="/ppt/notesSlides/notesSlide34.xml" ContentType="application/vnd.openxmlformats-officedocument.presentationml.notesSlide+xml"/>
  <Override PartName="/ppt/tags/tag11.xml" ContentType="application/vnd.openxmlformats-officedocument.presentationml.tags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547" r:id="rId2"/>
    <p:sldId id="734" r:id="rId3"/>
    <p:sldId id="735" r:id="rId4"/>
    <p:sldId id="764" r:id="rId5"/>
    <p:sldId id="716" r:id="rId6"/>
    <p:sldId id="763" r:id="rId7"/>
    <p:sldId id="728" r:id="rId8"/>
    <p:sldId id="757" r:id="rId9"/>
    <p:sldId id="765" r:id="rId10"/>
    <p:sldId id="771" r:id="rId11"/>
    <p:sldId id="737" r:id="rId12"/>
    <p:sldId id="772" r:id="rId13"/>
    <p:sldId id="759" r:id="rId14"/>
    <p:sldId id="760" r:id="rId15"/>
    <p:sldId id="773" r:id="rId16"/>
    <p:sldId id="766" r:id="rId17"/>
    <p:sldId id="761" r:id="rId18"/>
    <p:sldId id="774" r:id="rId19"/>
    <p:sldId id="775" r:id="rId20"/>
    <p:sldId id="758" r:id="rId21"/>
    <p:sldId id="767" r:id="rId22"/>
    <p:sldId id="776" r:id="rId23"/>
    <p:sldId id="782" r:id="rId24"/>
    <p:sldId id="780" r:id="rId25"/>
    <p:sldId id="783" r:id="rId26"/>
    <p:sldId id="781" r:id="rId27"/>
    <p:sldId id="768" r:id="rId28"/>
    <p:sldId id="478" r:id="rId29"/>
    <p:sldId id="455" r:id="rId30"/>
    <p:sldId id="784" r:id="rId31"/>
    <p:sldId id="785" r:id="rId32"/>
    <p:sldId id="786" r:id="rId33"/>
    <p:sldId id="787" r:id="rId34"/>
    <p:sldId id="788" r:id="rId35"/>
    <p:sldId id="769" r:id="rId36"/>
    <p:sldId id="816" r:id="rId37"/>
    <p:sldId id="817" r:id="rId38"/>
    <p:sldId id="818" r:id="rId39"/>
    <p:sldId id="819" r:id="rId40"/>
    <p:sldId id="820" r:id="rId41"/>
    <p:sldId id="821" r:id="rId42"/>
    <p:sldId id="789" r:id="rId43"/>
    <p:sldId id="797" r:id="rId44"/>
    <p:sldId id="798" r:id="rId45"/>
    <p:sldId id="799" r:id="rId46"/>
    <p:sldId id="770" r:id="rId47"/>
    <p:sldId id="802" r:id="rId48"/>
    <p:sldId id="803" r:id="rId49"/>
    <p:sldId id="804" r:id="rId50"/>
    <p:sldId id="800" r:id="rId51"/>
    <p:sldId id="805" r:id="rId52"/>
    <p:sldId id="806" r:id="rId53"/>
    <p:sldId id="807" r:id="rId54"/>
    <p:sldId id="808" r:id="rId55"/>
    <p:sldId id="809" r:id="rId56"/>
    <p:sldId id="810" r:id="rId57"/>
    <p:sldId id="811" r:id="rId58"/>
    <p:sldId id="812" r:id="rId59"/>
    <p:sldId id="813" r:id="rId60"/>
    <p:sldId id="814" r:id="rId61"/>
    <p:sldId id="815" r:id="rId62"/>
  </p:sldIdLst>
  <p:sldSz cx="12192000" cy="6858000"/>
  <p:notesSz cx="7315200" cy="9601200"/>
  <p:embeddedFontLst>
    <p:embeddedFont>
      <p:font typeface="Calibri" panose="020F0502020204030204" pitchFamily="34" charset="0"/>
      <p:regular r:id="rId65"/>
      <p:bold r:id="rId66"/>
      <p:italic r:id="rId67"/>
      <p:boldItalic r:id="rId68"/>
    </p:embeddedFont>
    <p:embeddedFont>
      <p:font typeface="Cambria Math" panose="02040503050406030204" pitchFamily="18" charset="0"/>
      <p:regular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90327" autoAdjust="0"/>
  </p:normalViewPr>
  <p:slideViewPr>
    <p:cSldViewPr>
      <p:cViewPr varScale="1">
        <p:scale>
          <a:sx n="77" d="100"/>
          <a:sy n="77" d="100"/>
        </p:scale>
        <p:origin x="96" y="28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2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1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624C5B19-AEE5-4D5B-8770-F3BA67B914A3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BAFC8FE-A058-4C7E-9878-C9356C62AD8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81240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7695188-19D4-4B42-A91C-DF4EC944095C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B87CBE28-3F96-4D2B-AE04-4E436BF26DA9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7288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80432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414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237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2136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451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451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292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49933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27861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8144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262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79852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61389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909643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0875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10215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81989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1558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3877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39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48874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1705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77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71161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49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538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77752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9023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0941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0764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7148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59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22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76717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61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1538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21935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7469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5746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8599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5771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CBE28-3F96-4D2B-AE04-4E436BF26DA9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6414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E8560-AC65-4E8F-AC8B-2576C31D3D52}" type="datetimeFigureOut">
              <a:rPr lang="en-CA" smtClean="0"/>
              <a:pPr/>
              <a:t>2020-12-01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9BA70-39B4-4894-9ED0-E9F2132D86B6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image" Target="../media/image110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1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NUL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NUL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1.png"/><Relationship Id="rId9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0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1.png"/><Relationship Id="rId5" Type="http://schemas.openxmlformats.org/officeDocument/2006/relationships/image" Target="../media/image10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0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2.png"/><Relationship Id="rId4" Type="http://schemas.openxmlformats.org/officeDocument/2006/relationships/image" Target="../media/image3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5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38.png"/><Relationship Id="rId5" Type="http://schemas.openxmlformats.org/officeDocument/2006/relationships/image" Target="../media/image71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7.png"/><Relationship Id="rId5" Type="http://schemas.openxmlformats.org/officeDocument/2006/relationships/image" Target="../media/image112.png"/></Relationships>
</file>

<file path=ppt/slides/_rels/slide55.xml.rels><?xml version="1.0" encoding="UTF-8" standalone="yes"?>
<Relationships xmlns="http://schemas.openxmlformats.org/package/2006/relationships"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12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140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160.png"/><Relationship Id="rId9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90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8F346-183E-4428-83B8-C88C9AF208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193EB-0050-4AB7-8BEF-6705DD8E6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57CD4-F069-416F-AE9B-CCF95DC732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A4C3B1-3292-46B2-BC2A-140C912F0336}"/>
              </a:ext>
            </a:extLst>
          </p:cNvPr>
          <p:cNvSpPr/>
          <p:nvPr/>
        </p:nvSpPr>
        <p:spPr>
          <a:xfrm>
            <a:off x="839416" y="764704"/>
            <a:ext cx="10438184" cy="2592288"/>
          </a:xfrm>
          <a:prstGeom prst="roundRect">
            <a:avLst/>
          </a:prstGeom>
          <a:solidFill>
            <a:srgbClr val="00B050">
              <a:alpha val="9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/>
              <a:t>Unit 9</a:t>
            </a:r>
          </a:p>
          <a:p>
            <a:pPr algn="ctr"/>
            <a:r>
              <a:rPr lang="en-US" sz="4800" dirty="0"/>
              <a:t>Probability</a:t>
            </a:r>
          </a:p>
        </p:txBody>
      </p:sp>
    </p:spTree>
    <p:extLst>
      <p:ext uri="{BB962C8B-B14F-4D97-AF65-F5344CB8AC3E}">
        <p14:creationId xmlns:p14="http://schemas.microsoft.com/office/powerpoint/2010/main" val="131990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600200"/>
            <a:ext cx="11449272" cy="5141168"/>
          </a:xfrm>
        </p:spPr>
        <p:txBody>
          <a:bodyPr>
            <a:normAutofit/>
          </a:bodyPr>
          <a:lstStyle/>
          <a:p>
            <a:r>
              <a:rPr lang="en-CA" dirty="0"/>
              <a:t>What is the probability that walking down George street you’d see a pink elephant?</a:t>
            </a:r>
          </a:p>
          <a:p>
            <a:pPr lvl="1"/>
            <a:r>
              <a:rPr lang="en-CA" dirty="0"/>
              <a:t>Your friend says:  “It is ½!  You will either see the pink elephant, or not!” </a:t>
            </a:r>
          </a:p>
          <a:p>
            <a:pPr lvl="2"/>
            <a:r>
              <a:rPr lang="en-CA" sz="2800" dirty="0"/>
              <a:t>Do you agree?  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Probabilities and pink elephants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913011"/>
            <a:ext cx="2640912" cy="23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41B9828D-F400-4A86-87F2-91AEE3B92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6544"/>
            <a:ext cx="1230165" cy="92646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FB7429-6D0F-46F5-B195-6E7FA0856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015" y="160338"/>
            <a:ext cx="1371859" cy="1004243"/>
          </a:xfrm>
          <a:prstGeom prst="rect">
            <a:avLst/>
          </a:prstGeom>
        </p:spPr>
      </p:pic>
      <p:pic>
        <p:nvPicPr>
          <p:cNvPr id="7" name="Picture 6" descr="Pink elephant&#10;&#10;https://pixabay.com/vectors/elephant-animal-pink-cute-girly-310551/">
            <a:extLst>
              <a:ext uri="{FF2B5EF4-FFF2-40B4-BE49-F238E27FC236}">
                <a16:creationId xmlns:a16="http://schemas.microsoft.com/office/drawing/2014/main" id="{5DB765E7-D6FE-47DA-8090-2E910F1C6A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861048"/>
            <a:ext cx="2880320" cy="23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59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00200"/>
                <a:ext cx="10081120" cy="514116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What if outcomes are not equally likely?</a:t>
                </a:r>
              </a:p>
              <a:p>
                <a:pPr lvl="1"/>
                <a:r>
                  <a:rPr lang="en-CA" dirty="0"/>
                  <a:t>Biased coins, pink elephants, etc. </a:t>
                </a:r>
              </a:p>
              <a:p>
                <a:r>
                  <a:rPr lang="en-CA" dirty="0"/>
                  <a:t>A function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𝑃𝑟</m:t>
                    </m:r>
                    <m:r>
                      <a:rPr lang="en-CA" b="0" i="1" smtClean="0">
                        <a:latin typeface="Cambria Math"/>
                      </a:rPr>
                      <m:t>:</m:t>
                    </m:r>
                    <m:r>
                      <a:rPr lang="en-CA" b="0" i="1" smtClean="0">
                        <a:latin typeface="Cambria Math"/>
                      </a:rPr>
                      <m:t>𝑆</m:t>
                    </m:r>
                    <m:r>
                      <a:rPr lang="en-CA" b="0" i="1" smtClean="0">
                        <a:latin typeface="Cambria Math"/>
                      </a:rPr>
                      <m:t>→</m:t>
                    </m:r>
                    <m:r>
                      <a:rPr lang="en-CA" b="0" i="1" smtClean="0">
                        <a:latin typeface="Cambria Math"/>
                      </a:rPr>
                      <m:t>ℝ</m:t>
                    </m:r>
                  </m:oMath>
                </a14:m>
                <a:r>
                  <a:rPr lang="en-CA" dirty="0"/>
                  <a:t> is a </a:t>
                </a:r>
                <a:r>
                  <a:rPr lang="en-CA" b="1" dirty="0"/>
                  <a:t>probability distribution</a:t>
                </a:r>
                <a:r>
                  <a:rPr lang="en-CA" dirty="0"/>
                  <a:t> on (a finite set) S if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𝑃𝑟</m:t>
                    </m:r>
                  </m:oMath>
                </a14:m>
                <a:r>
                  <a:rPr lang="en-CA" dirty="0"/>
                  <a:t> satisfies the following:  </a:t>
                </a:r>
              </a:p>
              <a:p>
                <a:pPr marL="971550" lvl="1" indent="-514350">
                  <a:buFont typeface="+mj-lt"/>
                  <a:buAutoNum type="arabicParenR"/>
                </a:pPr>
                <a:r>
                  <a:rPr lang="en-CA" dirty="0"/>
                  <a:t>For any outcome  s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CA" b="0" i="1" smtClean="0">
                        <a:latin typeface="Cambria Math"/>
                      </a:rPr>
                      <m:t>𝑆</m:t>
                    </m:r>
                    <m:r>
                      <a:rPr lang="en-CA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/>
                      </a:rPr>
                      <m:t>0≤</m:t>
                    </m:r>
                    <m:func>
                      <m:funcPr>
                        <m:ctrlPr>
                          <a:rPr lang="en-CA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dirty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dirty="0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CA" b="0" i="1" dirty="0" smtClean="0">
                        <a:latin typeface="Cambria Math"/>
                      </a:rPr>
                      <m:t>≤1</m:t>
                    </m:r>
                  </m:oMath>
                </a14:m>
                <a:endParaRPr lang="en-CA" dirty="0"/>
              </a:p>
              <a:p>
                <a:pPr marL="971550" lvl="1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d>
                          <m:dPr>
                            <m:begChr m:val="{"/>
                            <m:endChr m:val="}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∈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sub>
                    </m:sSub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=1</m:t>
                    </m:r>
                  </m:oMath>
                </a14:m>
                <a:endParaRPr lang="en-CA" dirty="0"/>
              </a:p>
              <a:p>
                <a:r>
                  <a:rPr lang="en-CA" b="1" dirty="0"/>
                  <a:t>Uniform distribution</a:t>
                </a:r>
                <a:r>
                  <a:rPr lang="en-CA" dirty="0"/>
                  <a:t>: for all  </a:t>
                </a:r>
                <a14:m>
                  <m:oMath xmlns:m="http://schemas.openxmlformats.org/officeDocument/2006/math">
                    <m:r>
                      <a:rPr lang="en-CA" b="0" i="1" smtClean="0">
                        <a:latin typeface="Cambria Math"/>
                      </a:rPr>
                      <m:t>𝑠</m:t>
                    </m:r>
                    <m:r>
                      <a:rPr lang="en-CA" b="0" i="1" smtClean="0">
                        <a:latin typeface="Cambria Math"/>
                      </a:rPr>
                      <m:t>∈</m:t>
                    </m:r>
                    <m:r>
                      <a:rPr lang="en-CA" b="0" i="1" smtClean="0">
                        <a:latin typeface="Cambria Math"/>
                      </a:rPr>
                      <m:t>𝑆</m:t>
                    </m:r>
                    <m:r>
                      <a:rPr lang="en-CA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=1/|</m:t>
                    </m:r>
                    <m:r>
                      <a:rPr lang="en-CA" b="0" i="1" smtClean="0">
                        <a:latin typeface="Cambria Math"/>
                      </a:rPr>
                      <m:t>𝑆</m:t>
                    </m:r>
                    <m:r>
                      <a:rPr lang="en-CA" b="0" i="1" smtClean="0">
                        <a:latin typeface="Cambria Math"/>
                      </a:rPr>
                      <m:t>|</m:t>
                    </m:r>
                  </m:oMath>
                </a14:m>
                <a:r>
                  <a:rPr lang="en-CA" dirty="0"/>
                  <a:t> </a:t>
                </a:r>
              </a:p>
              <a:p>
                <a:pPr lvl="1"/>
                <a:r>
                  <a:rPr lang="en-CA" dirty="0"/>
                  <a:t>all outcomes are equally likely</a:t>
                </a:r>
              </a:p>
              <a:p>
                <a:pPr lvl="1"/>
                <a:r>
                  <a:rPr lang="en-CA" dirty="0"/>
                  <a:t>Fair coin: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h𝑒𝑎𝑑𝑠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𝑡𝑎𝑖𝑙𝑠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CA" b="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00200"/>
                <a:ext cx="10081120" cy="5141168"/>
              </a:xfrm>
              <a:blipFill>
                <a:blip r:embed="rId5"/>
                <a:stretch>
                  <a:fillRect l="-1391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Probabilities and distributions</a:t>
            </a:r>
          </a:p>
        </p:txBody>
      </p:sp>
      <p:pic>
        <p:nvPicPr>
          <p:cNvPr id="7" name="Picture 6" descr="Pink elephant&#10;&#10;https://pixabay.com/vectors/elephant-animal-pink-cute-girly-310551/">
            <a:extLst>
              <a:ext uri="{FF2B5EF4-FFF2-40B4-BE49-F238E27FC236}">
                <a16:creationId xmlns:a16="http://schemas.microsoft.com/office/drawing/2014/main" id="{9EBFC48B-3098-414B-A36F-989435C9A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76" y="274638"/>
            <a:ext cx="1739164" cy="142665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69B858-9E7C-45FA-A62A-D85EAAA25EA7}"/>
              </a:ext>
            </a:extLst>
          </p:cNvPr>
          <p:cNvGrpSpPr/>
          <p:nvPr/>
        </p:nvGrpSpPr>
        <p:grpSpPr>
          <a:xfrm>
            <a:off x="9408368" y="5373216"/>
            <a:ext cx="2293946" cy="1071112"/>
            <a:chOff x="8661828" y="4163455"/>
            <a:chExt cx="2293946" cy="1071112"/>
          </a:xfrm>
        </p:grpSpPr>
        <p:pic>
          <p:nvPicPr>
            <p:cNvPr id="9" name="Picture 8" descr="Canadian quarter coin tails">
              <a:extLst>
                <a:ext uri="{FF2B5EF4-FFF2-40B4-BE49-F238E27FC236}">
                  <a16:creationId xmlns:a16="http://schemas.microsoft.com/office/drawing/2014/main" id="{B372251B-999E-4A59-B5FE-082A43942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654" y="4163455"/>
              <a:ext cx="1080120" cy="1071111"/>
            </a:xfrm>
            <a:prstGeom prst="rect">
              <a:avLst/>
            </a:prstGeom>
          </p:spPr>
        </p:pic>
        <p:pic>
          <p:nvPicPr>
            <p:cNvPr id="11" name="Picture 10" descr="Canadian quarter coin heads">
              <a:extLst>
                <a:ext uri="{FF2B5EF4-FFF2-40B4-BE49-F238E27FC236}">
                  <a16:creationId xmlns:a16="http://schemas.microsoft.com/office/drawing/2014/main" id="{25731B64-312E-4EC1-835B-276FD6078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828" y="4163456"/>
              <a:ext cx="1080120" cy="1071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4667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00200"/>
                <a:ext cx="8424936" cy="5141168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Lots of distributions other than uniform! </a:t>
                </a:r>
              </a:p>
              <a:p>
                <a:endParaRPr lang="en-CA" dirty="0"/>
              </a:p>
              <a:p>
                <a:r>
                  <a:rPr lang="en-CA" dirty="0"/>
                  <a:t>Biased coin: say heads twice as likely as tails.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h𝑒𝑎𝑑𝑠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𝑡𝑎𝑖𝑙𝑠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=1</m:t>
                    </m:r>
                  </m:oMath>
                </a14:m>
                <a:r>
                  <a:rPr lang="en-CA" dirty="0"/>
                  <a:t>.  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h𝑒𝑎𝑑𝑠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=2∗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𝑡𝑎𝑖𝑙𝑠</m:t>
                            </m:r>
                          </m:e>
                        </m:d>
                      </m:e>
                    </m:func>
                  </m:oMath>
                </a14:m>
                <a:endParaRPr lang="en-CA" b="0" dirty="0"/>
              </a:p>
              <a:p>
                <a:pPr lvl="1"/>
                <a:r>
                  <a:rPr lang="en-CA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h𝑒𝑎𝑑𝑠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CA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CA" b="0" i="1" smtClean="0">
                        <a:latin typeface="Cambria Math"/>
                      </a:rPr>
                      <m:t>,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𝑡𝑎𝑖𝑙𝑠</m:t>
                            </m:r>
                          </m:e>
                        </m:d>
                        <m:r>
                          <a:rPr lang="en-CA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func>
                  </m:oMath>
                </a14:m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  <a:p>
                <a:pPr marL="0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00200"/>
                <a:ext cx="8424936" cy="5141168"/>
              </a:xfrm>
              <a:blipFill>
                <a:blip r:embed="rId5"/>
                <a:stretch>
                  <a:fillRect l="-1664" t="-1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Biased coin</a:t>
            </a:r>
          </a:p>
        </p:txBody>
      </p:sp>
      <p:pic>
        <p:nvPicPr>
          <p:cNvPr id="7" name="Picture 6" descr="Pink elephant&#10;&#10;https://pixabay.com/vectors/elephant-animal-pink-cute-girly-310551/">
            <a:extLst>
              <a:ext uri="{FF2B5EF4-FFF2-40B4-BE49-F238E27FC236}">
                <a16:creationId xmlns:a16="http://schemas.microsoft.com/office/drawing/2014/main" id="{9EBFC48B-3098-414B-A36F-989435C9A9A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476" y="274638"/>
            <a:ext cx="1739164" cy="142665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469B858-9E7C-45FA-A62A-D85EAAA25EA7}"/>
              </a:ext>
            </a:extLst>
          </p:cNvPr>
          <p:cNvGrpSpPr/>
          <p:nvPr/>
        </p:nvGrpSpPr>
        <p:grpSpPr>
          <a:xfrm>
            <a:off x="8664374" y="3635228"/>
            <a:ext cx="2293946" cy="1071112"/>
            <a:chOff x="8661828" y="4163455"/>
            <a:chExt cx="2293946" cy="1071112"/>
          </a:xfrm>
        </p:grpSpPr>
        <p:pic>
          <p:nvPicPr>
            <p:cNvPr id="9" name="Picture 8" descr="Canadian quarter coin tails">
              <a:extLst>
                <a:ext uri="{FF2B5EF4-FFF2-40B4-BE49-F238E27FC236}">
                  <a16:creationId xmlns:a16="http://schemas.microsoft.com/office/drawing/2014/main" id="{B372251B-999E-4A59-B5FE-082A439420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5654" y="4163455"/>
              <a:ext cx="1080120" cy="1071111"/>
            </a:xfrm>
            <a:prstGeom prst="rect">
              <a:avLst/>
            </a:prstGeom>
          </p:spPr>
        </p:pic>
        <p:pic>
          <p:nvPicPr>
            <p:cNvPr id="11" name="Picture 10" descr="Canadian quarter coin heads">
              <a:extLst>
                <a:ext uri="{FF2B5EF4-FFF2-40B4-BE49-F238E27FC236}">
                  <a16:creationId xmlns:a16="http://schemas.microsoft.com/office/drawing/2014/main" id="{25731B64-312E-4EC1-835B-276FD6078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1828" y="4163456"/>
              <a:ext cx="1080120" cy="10711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986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Probabilities of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1384" y="1628800"/>
                <a:ext cx="11809312" cy="5229200"/>
              </a:xfrm>
            </p:spPr>
            <p:txBody>
              <a:bodyPr>
                <a:normAutofit/>
              </a:bodyPr>
              <a:lstStyle/>
              <a:p>
                <a:r>
                  <a:rPr lang="en-CA" sz="2800" dirty="0"/>
                  <a:t>Probability of an event A is a sum of probabilities of the outcomes in 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CA" i="1" dirty="0" smtClean="0">
                          <a:latin typeface="Cambria Math" panose="02040503050406030204" pitchFamily="18" charset="0"/>
                        </a:rPr>
                        <m:t>Pr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CA" i="1" dirty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sub>
                      </m:sSub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CA" dirty="0"/>
              </a:p>
              <a:p>
                <a:pPr lvl="1"/>
                <a:r>
                  <a:rPr lang="en-CA" dirty="0"/>
                  <a:t>Probability of A not occurring: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CA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CA" i="1">
                                    <a:latin typeface="Cambria Math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CA" i="1">
                        <a:latin typeface="Cambria Math"/>
                      </a:rPr>
                      <m:t>=1−</m:t>
                    </m:r>
                    <m:r>
                      <m:rPr>
                        <m:sty m:val="p"/>
                      </m:rPr>
                      <a:rPr lang="en-CA">
                        <a:latin typeface="Cambria Math"/>
                      </a:rPr>
                      <m:t>Pr</m:t>
                    </m:r>
                    <m:r>
                      <a:rPr lang="en-CA" i="1">
                        <a:latin typeface="Cambria Math"/>
                      </a:rPr>
                      <m:t>⁡(</m:t>
                    </m:r>
                    <m:r>
                      <a:rPr lang="en-CA" i="1">
                        <a:latin typeface="Cambria Math"/>
                      </a:rPr>
                      <m:t>𝐴</m:t>
                    </m:r>
                    <m:r>
                      <a:rPr lang="en-CA" i="1">
                        <a:latin typeface="Cambria Math"/>
                      </a:rPr>
                      <m:t>)</m:t>
                    </m:r>
                  </m:oMath>
                </a14:m>
                <a:endParaRPr lang="en-CA" sz="2800" dirty="0"/>
              </a:p>
              <a:p>
                <a:r>
                  <a:rPr lang="en-CA" sz="2800" dirty="0"/>
                  <a:t>Probability of the union of two events (either A or B happens) is 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CA" i="1">
                                  <a:latin typeface="Cambria Math"/>
                                </a:rPr>
                                <m:t>∪</m:t>
                              </m:r>
                              <m:r>
                                <m:rPr>
                                  <m:sty m:val="p"/>
                                </m:rPr>
                                <a:rPr lang="en-CA" i="1">
                                  <a:latin typeface="Cambria Math"/>
                                </a:rPr>
                                <m:t>B</m:t>
                              </m:r>
                            </m:e>
                          </m:d>
                        </m:e>
                      </m:func>
                      <m:r>
                        <a:rPr lang="en-CA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CA" i="1">
                          <a:latin typeface="Cambria Math"/>
                        </a:rPr>
                        <m:t>+</m:t>
                      </m:r>
                      <m:func>
                        <m:funcPr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CA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CA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CA" i="1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CA" i="1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n-CA">
                          <a:latin typeface="Cambria Math"/>
                        </a:rPr>
                        <m:t>Pr</m:t>
                      </m:r>
                      <m:r>
                        <a:rPr lang="en-CA" i="1">
                          <a:latin typeface="Cambria Math"/>
                        </a:rPr>
                        <m:t>⁡(</m:t>
                      </m:r>
                      <m:r>
                        <a:rPr lang="en-CA" i="1">
                          <a:latin typeface="Cambria Math"/>
                        </a:rPr>
                        <m:t>𝐴</m:t>
                      </m:r>
                      <m:r>
                        <a:rPr lang="en-CA" i="1">
                          <a:latin typeface="Cambria Math"/>
                        </a:rPr>
                        <m:t>∩</m:t>
                      </m:r>
                      <m:r>
                        <a:rPr lang="en-CA" i="1">
                          <a:latin typeface="Cambria Math"/>
                        </a:rPr>
                        <m:t>𝐵</m:t>
                      </m:r>
                      <m:r>
                        <a:rPr lang="en-CA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CA" dirty="0"/>
              </a:p>
              <a:p>
                <a:pPr lvl="2"/>
                <a:r>
                  <a:rPr lang="en-CA" dirty="0"/>
                  <a:t>By principle of inclusion-exclusion</a:t>
                </a:r>
              </a:p>
              <a:p>
                <a:pPr lvl="1"/>
                <a:r>
                  <a:rPr lang="en-CA" dirty="0"/>
                  <a:t>If A and B are disjoint,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=0, </m:t>
                    </m:r>
                  </m:oMath>
                </a14:m>
                <a:r>
                  <a:rPr lang="en-CA" dirty="0"/>
                  <a:t>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∪</m:t>
                            </m:r>
                            <m:r>
                              <a:rPr lang="en-CA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CA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</m:oMath>
                </a14:m>
                <a:endParaRPr lang="en-CA" dirty="0"/>
              </a:p>
              <a:p>
                <a:r>
                  <a:rPr lang="en-CA" sz="2800" dirty="0"/>
                  <a:t>In general, if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sz="2800" dirty="0"/>
                  <a:t>are </a:t>
                </a:r>
                <a:r>
                  <a:rPr lang="en-CA" sz="2800" b="1" dirty="0"/>
                  <a:t>pairwise disjoint </a:t>
                </a:r>
              </a:p>
              <a:p>
                <a:pPr lvl="2"/>
                <a:r>
                  <a:rPr lang="en-CA" dirty="0"/>
                  <a:t>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∀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CA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</m:oMath>
                </a14:m>
                <a:r>
                  <a:rPr lang="en-CA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=∅</m:t>
                    </m:r>
                  </m:oMath>
                </a14:m>
                <a:endParaRPr lang="en-US" b="0" dirty="0"/>
              </a:p>
              <a:p>
                <a:pPr lvl="1"/>
                <a:r>
                  <a:rPr lang="en-CA" dirty="0"/>
                  <a:t>Then </a:t>
                </a:r>
                <a:r>
                  <a:rPr lang="en-CA" dirty="0" err="1"/>
                  <a:t>Pr</a:t>
                </a:r>
                <a:r>
                  <a:rPr lang="en-CA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/>
                          </a:rPr>
                          <m:t>∪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/>
                              </a:rPr>
                              <m:t>∪…∪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US" b="0" i="1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628800"/>
                <a:ext cx="11809312" cy="5229200"/>
              </a:xfrm>
              <a:blipFill>
                <a:blip r:embed="rId4"/>
                <a:stretch>
                  <a:fillRect l="-929" t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38422902-B8C2-472B-964C-BA54BC56C6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6544"/>
            <a:ext cx="1230165" cy="926468"/>
          </a:xfrm>
          <a:prstGeom prst="rect">
            <a:avLst/>
          </a:prstGeom>
        </p:spPr>
      </p:pic>
      <p:pic>
        <p:nvPicPr>
          <p:cNvPr id="8" name="Picture 7" descr="Pink elephant&#10;&#10;https://pixabay.com/vectors/elephant-animal-pink-cute-girly-310551/">
            <a:extLst>
              <a:ext uri="{FF2B5EF4-FFF2-40B4-BE49-F238E27FC236}">
                <a16:creationId xmlns:a16="http://schemas.microsoft.com/office/drawing/2014/main" id="{C994E319-EB62-4DF1-BAE8-A16B28C23E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76" y="73587"/>
            <a:ext cx="1440588" cy="118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53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Probabilities of events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9336" y="1628800"/>
                <a:ext cx="12072663" cy="5328592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CA" dirty="0"/>
                  <a:t>Suppose a die is biased so that 3 appears twice as often as any other number (others equally likely). </a:t>
                </a:r>
              </a:p>
              <a:p>
                <a:pPr lvl="1"/>
                <a:r>
                  <a:rPr lang="en-CA" dirty="0"/>
                  <a:t>Probability of 3:  2/7. Probabilities of others: 1/7</a:t>
                </a:r>
              </a:p>
              <a:p>
                <a:pPr lvl="1"/>
                <a:endParaRPr lang="en-CA" dirty="0"/>
              </a:p>
              <a:p>
                <a:pPr marL="342900" lvl="1" indent="-342900">
                  <a:buFont typeface="Arial" pitchFamily="34" charset="0"/>
                  <a:buChar char="•"/>
                </a:pPr>
                <a:r>
                  <a:rPr lang="en-CA" sz="3000" dirty="0"/>
                  <a:t>What is the probability that an odd number appears? </a:t>
                </a:r>
              </a:p>
              <a:p>
                <a:pPr lvl="1"/>
                <a:r>
                  <a:rPr lang="en-CA" dirty="0"/>
                  <a:t>Event: A={1,3,5} </a:t>
                </a:r>
              </a:p>
              <a:p>
                <a:pPr lvl="1"/>
                <a:r>
                  <a:rPr lang="en-CA" dirty="0" err="1"/>
                  <a:t>Pr</a:t>
                </a:r>
                <a:r>
                  <a:rPr lang="en-CA" dirty="0"/>
                  <a:t>(A) = 1/7+2/7+1/7=4/7. </a:t>
                </a:r>
              </a:p>
              <a:p>
                <a:pPr lvl="1"/>
                <a:endParaRPr lang="en-CA" dirty="0"/>
              </a:p>
              <a:p>
                <a:r>
                  <a:rPr lang="en-CA" dirty="0"/>
                  <a:t>What is a probability that  an odd number or a number divisible by 3 appears? </a:t>
                </a:r>
              </a:p>
              <a:p>
                <a:pPr lvl="1"/>
                <a:r>
                  <a:rPr lang="en-CA" dirty="0"/>
                  <a:t>A={1,3,5},   B = {3,6} 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CA" dirty="0" err="1"/>
                  <a:t>Pr</a:t>
                </a:r>
                <a:r>
                  <a:rPr lang="en-CA" dirty="0"/>
                  <a:t>(A) = 4/7.  </a:t>
                </a:r>
                <a:r>
                  <a:rPr lang="en-CA" dirty="0" err="1"/>
                  <a:t>Pr</a:t>
                </a:r>
                <a:r>
                  <a:rPr lang="en-CA" dirty="0"/>
                  <a:t>(B) = 3/7. </a:t>
                </a:r>
                <a:r>
                  <a:rPr lang="en-CA" dirty="0" err="1"/>
                  <a:t>Pr</a:t>
                </a:r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∩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)=2/7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 err="1"/>
                  <a:t>Pr</a:t>
                </a:r>
                <a:r>
                  <a:rPr lang="en-CA" dirty="0"/>
                  <a:t>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∪</m:t>
                    </m:r>
                    <m:r>
                      <a:rPr lang="en-US" b="0" i="1" smtClean="0">
                        <a:latin typeface="Cambria Math"/>
                      </a:rPr>
                      <m:t>𝐵</m:t>
                    </m:r>
                    <m:r>
                      <a:rPr lang="en-US" b="0" i="1" smtClean="0">
                        <a:latin typeface="Cambria Math"/>
                      </a:rPr>
                      <m:t>)=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</m:t>
                    </m:r>
                    <m:r>
                      <a:rPr lang="en-US" b="0" i="1" smtClean="0">
                        <a:latin typeface="Cambria Math"/>
                      </a:rPr>
                      <m:t>⁡({1,3,5,6})=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= 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  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</a:rPr>
                          <m:t>7</m:t>
                        </m:r>
                      </m:den>
                    </m:f>
                  </m:oMath>
                </a14:m>
                <a:endParaRPr lang="en-CA" dirty="0"/>
              </a:p>
              <a:p>
                <a:pPr lvl="1"/>
                <a:endParaRPr lang="en-CA" dirty="0"/>
              </a:p>
              <a:p>
                <a:pPr lvl="1"/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628800"/>
                <a:ext cx="12072663" cy="5328592"/>
              </a:xfrm>
              <a:blipFill>
                <a:blip r:embed="rId5"/>
                <a:stretch>
                  <a:fillRect l="-859" t="-1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2EDAD6BB-2F8F-4D70-9583-293198039B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56544"/>
            <a:ext cx="1230165" cy="926468"/>
          </a:xfrm>
          <a:prstGeom prst="rect">
            <a:avLst/>
          </a:prstGeom>
        </p:spPr>
      </p:pic>
      <p:pic>
        <p:nvPicPr>
          <p:cNvPr id="8" name="Picture 7" descr="Pink elephant&#10;&#10;https://pixabay.com/vectors/elephant-animal-pink-cute-girly-310551/">
            <a:extLst>
              <a:ext uri="{FF2B5EF4-FFF2-40B4-BE49-F238E27FC236}">
                <a16:creationId xmlns:a16="http://schemas.microsoft.com/office/drawing/2014/main" id="{F32D28C3-4855-41B4-927A-B695A38E49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76" y="73587"/>
            <a:ext cx="1440588" cy="11817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0961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ppy birthday card&#10;&#10;https://pixabay.com/illustrations/birthday-background-balloons-819578/">
            <a:extLst>
              <a:ext uri="{FF2B5EF4-FFF2-40B4-BE49-F238E27FC236}">
                <a16:creationId xmlns:a16="http://schemas.microsoft.com/office/drawing/2014/main" id="{39EBC0DB-31B1-4B6A-A172-4FD17D86C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1277888"/>
            <a:ext cx="10972800" cy="1143000"/>
          </a:xfrm>
        </p:spPr>
        <p:txBody>
          <a:bodyPr/>
          <a:lstStyle/>
          <a:p>
            <a:r>
              <a:rPr lang="en-US" dirty="0"/>
              <a:t>Birthday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08" y="2780928"/>
            <a:ext cx="7632848" cy="3312368"/>
          </a:xfrm>
        </p:spPr>
        <p:txBody>
          <a:bodyPr>
            <a:normAutofit/>
          </a:bodyPr>
          <a:lstStyle/>
          <a:p>
            <a:r>
              <a:rPr lang="en-US" dirty="0"/>
              <a:t>How many people  have to be in the room so that probability that two of them have the same birthday is at least ½? </a:t>
            </a:r>
          </a:p>
        </p:txBody>
      </p:sp>
      <p:sp>
        <p:nvSpPr>
          <p:cNvPr id="4" name="AutoShape 2" descr="Image result for birthday ballo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B894E-1A14-4F92-BD19-71036F5CD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71" y="4725144"/>
            <a:ext cx="2001940" cy="19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6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3B4D6-2953-4CB3-9718-5A16A540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EA80B9-AE3C-430A-8ABE-E4833E7EF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29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ppy birthday card&#10;&#10;https://pixabay.com/illustrations/birthday-background-balloons-819578/">
            <a:extLst>
              <a:ext uri="{FF2B5EF4-FFF2-40B4-BE49-F238E27FC236}">
                <a16:creationId xmlns:a16="http://schemas.microsoft.com/office/drawing/2014/main" id="{39EBC0DB-31B1-4B6A-A172-4FD17D86C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5560" y="1277888"/>
            <a:ext cx="10972800" cy="1143000"/>
          </a:xfrm>
        </p:spPr>
        <p:txBody>
          <a:bodyPr/>
          <a:lstStyle/>
          <a:p>
            <a:r>
              <a:rPr lang="en-US" dirty="0"/>
              <a:t>Birthday paradox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7808" y="2780928"/>
            <a:ext cx="7632848" cy="3312368"/>
          </a:xfrm>
        </p:spPr>
        <p:txBody>
          <a:bodyPr>
            <a:normAutofit/>
          </a:bodyPr>
          <a:lstStyle/>
          <a:p>
            <a:r>
              <a:rPr lang="en-US" dirty="0"/>
              <a:t>How many people  have to be in the room so that probability that two of them have the same birthday is at least ½? </a:t>
            </a:r>
          </a:p>
        </p:txBody>
      </p:sp>
      <p:sp>
        <p:nvSpPr>
          <p:cNvPr id="4" name="AutoShape 2" descr="Image result for birthday balloon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7B894E-1A14-4F92-BD19-71036F5CD7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7271" y="4725144"/>
            <a:ext cx="2001940" cy="19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64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8542-4C83-429E-8791-901CB2FC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paradox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9C5F5-3858-4016-92F0-92FB41FE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many people  have to be in the room so that probability that two of them have the same birthday is at least ½? </a:t>
                </a:r>
              </a:p>
              <a:p>
                <a:pPr lvl="1"/>
                <a:r>
                  <a:rPr lang="en-US" dirty="0"/>
                  <a:t>Considering all birthdays independent: no twins! </a:t>
                </a:r>
              </a:p>
              <a:p>
                <a:pPr lvl="2"/>
                <a:r>
                  <a:rPr lang="en-US" dirty="0"/>
                  <a:t>If there are twins in the room, then the probability is 1. </a:t>
                </a:r>
              </a:p>
              <a:p>
                <a:pPr lvl="2"/>
                <a:r>
                  <a:rPr lang="en-US" dirty="0"/>
                  <a:t>So no twins is the harder case. </a:t>
                </a:r>
              </a:p>
              <a:p>
                <a:pPr lvl="1"/>
                <a:r>
                  <a:rPr lang="en-US" dirty="0"/>
                  <a:t>And considering all days equally likely </a:t>
                </a:r>
              </a:p>
              <a:p>
                <a:pPr lvl="2"/>
                <a:r>
                  <a:rPr lang="en-US" dirty="0"/>
                  <a:t>Otherwise again probability would be higher. </a:t>
                </a:r>
              </a:p>
              <a:p>
                <a:pPr lvl="1"/>
                <a:r>
                  <a:rPr lang="en-US" dirty="0"/>
                  <a:t>Even counting leap years:  366 days. </a:t>
                </a:r>
              </a:p>
              <a:p>
                <a:pPr lvl="2"/>
                <a:r>
                  <a:rPr lang="en-US" dirty="0"/>
                  <a:t>So each person has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1/366</m:t>
                    </m:r>
                  </m:oMath>
                </a14:m>
                <a:r>
                  <a:rPr lang="en-US" dirty="0"/>
                  <a:t> to have a birthday on any given day.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9C5F5-3858-4016-92F0-92FB41FE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278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32EAF05F-78FC-4C26-B026-1B1F3D0B97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376" y="3430000"/>
            <a:ext cx="2001940" cy="195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49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08542-4C83-429E-8791-901CB2FC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Birthday paradox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9C5F5-3858-4016-92F0-92FB41FE4D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1411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Let’s look at the first two people, first three, etc. </a:t>
                </a:r>
              </a:p>
              <a:p>
                <a:pPr lvl="1"/>
                <a:r>
                  <a:rPr lang="en-US" dirty="0"/>
                  <a:t>And calculate the probabilities of them all having different birthdays. </a:t>
                </a:r>
              </a:p>
              <a:p>
                <a:r>
                  <a:rPr lang="en-US" dirty="0"/>
                  <a:t>Product rule: number of combinations of distinct birthdays of the 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people is P(366,i) = 366*365*…*(366-i+1) </a:t>
                </a:r>
              </a:p>
              <a:p>
                <a:pPr lvl="1"/>
                <a:r>
                  <a:rPr lang="en-US" dirty="0"/>
                  <a:t>Probability that the 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people all have different birthday is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366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366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365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366</m:t>
                        </m:r>
                      </m:den>
                    </m:f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364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366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…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366−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+1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/>
                          </a:rPr>
                          <m:t>366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366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366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  at least two out of first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/>
                  <a:t> people have birthday on the same day. </a:t>
                </a:r>
              </a:p>
              <a:p>
                <a:pPr lvl="1"/>
                <a:r>
                  <a:rPr lang="en-US" dirty="0"/>
                  <a:t>That  works out to about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23 people to reach ½.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sz="3500" dirty="0"/>
                  <a:t>Only 23!  That’s why  it is called a paradox.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29C5F5-3858-4016-92F0-92FB41FE4D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141167"/>
              </a:xfrm>
              <a:blipFill>
                <a:blip r:embed="rId5"/>
                <a:stretch>
                  <a:fillRect l="-1111" t="-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4A5969D6-8EF9-455E-AD24-B3726B9DA1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4882062"/>
            <a:ext cx="1777321" cy="173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617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Puzzle: playing poker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040216" cy="4997152"/>
          </a:xfrm>
        </p:spPr>
        <p:txBody>
          <a:bodyPr>
            <a:normAutofit fontScale="92500" lnSpcReduction="10000"/>
          </a:bodyPr>
          <a:lstStyle/>
          <a:p>
            <a:r>
              <a:rPr lang="en-CA" dirty="0"/>
              <a:t>There are 52 cards in a standard deck; 4 suits of 13 ranks each. </a:t>
            </a:r>
          </a:p>
          <a:p>
            <a:r>
              <a:rPr lang="en-CA" dirty="0"/>
              <a:t>In poker, some 5-card combinations (“hands”) are special:</a:t>
            </a:r>
          </a:p>
          <a:p>
            <a:pPr lvl="1"/>
            <a:r>
              <a:rPr lang="en-CA" dirty="0"/>
              <a:t>For example, a “three of a kind” consists of three cards with the same rank, together with two arbitrary cards.</a:t>
            </a:r>
          </a:p>
          <a:p>
            <a:r>
              <a:rPr lang="en-CA" dirty="0"/>
              <a:t>What are the chances to get </a:t>
            </a:r>
          </a:p>
          <a:p>
            <a:pPr lvl="1"/>
            <a:r>
              <a:rPr lang="en-CA" dirty="0"/>
              <a:t>a three of a kind hand? </a:t>
            </a:r>
          </a:p>
          <a:p>
            <a:pPr lvl="1"/>
            <a:r>
              <a:rPr lang="en-CA" dirty="0"/>
              <a:t>A two pairs hand (5 cards with 2 same-rank pairs)? </a:t>
            </a:r>
          </a:p>
          <a:p>
            <a:pPr lvl="1"/>
            <a:r>
              <a:rPr lang="en-CA" dirty="0"/>
              <a:t>Other hands?... </a:t>
            </a:r>
          </a:p>
        </p:txBody>
      </p:sp>
      <p:pic>
        <p:nvPicPr>
          <p:cNvPr id="2050" name="Picture 2" descr="Image result for poker hands combi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00" y="4538895"/>
            <a:ext cx="4211027" cy="208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ker card de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971" y="2204864"/>
            <a:ext cx="4229256" cy="17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7809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Puzzle: Monty Hall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Let’s make a deal! </a:t>
            </a:r>
          </a:p>
          <a:p>
            <a:pPr lvl="1"/>
            <a:r>
              <a:rPr lang="en-CA" dirty="0"/>
              <a:t>A player picks a door.</a:t>
            </a:r>
          </a:p>
          <a:p>
            <a:pPr lvl="1"/>
            <a:r>
              <a:rPr lang="en-CA" dirty="0"/>
              <a:t>Behind one door is a car. </a:t>
            </a:r>
          </a:p>
          <a:p>
            <a:pPr lvl="1"/>
            <a:r>
              <a:rPr lang="en-CA" dirty="0"/>
              <a:t>Behind two others are goats.</a:t>
            </a:r>
          </a:p>
          <a:p>
            <a:r>
              <a:rPr lang="en-CA" dirty="0"/>
              <a:t>A player chooses a door. </a:t>
            </a:r>
          </a:p>
          <a:p>
            <a:pPr lvl="1"/>
            <a:r>
              <a:rPr lang="en-CA" dirty="0"/>
              <a:t>A host opens another door</a:t>
            </a:r>
          </a:p>
          <a:p>
            <a:pPr lvl="1"/>
            <a:r>
              <a:rPr lang="en-CA" dirty="0"/>
              <a:t>Shows a goat behind it.</a:t>
            </a:r>
          </a:p>
          <a:p>
            <a:pPr lvl="1"/>
            <a:r>
              <a:rPr lang="en-CA" dirty="0"/>
              <a:t>And asks the player if she wants to change her choice.</a:t>
            </a:r>
          </a:p>
          <a:p>
            <a:r>
              <a:rPr lang="en-CA" dirty="0"/>
              <a:t>Should she switch? </a:t>
            </a:r>
          </a:p>
        </p:txBody>
      </p:sp>
      <p:pic>
        <p:nvPicPr>
          <p:cNvPr id="2050" name="Picture 2" descr="https://upload.wikimedia.org/wikipedia/commons/thumb/3/3f/Monty_open_door.svg/220px-Monty_open_doo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89040"/>
            <a:ext cx="2095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monty hall pro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1916833"/>
            <a:ext cx="21050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Image result for monty hall proble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A1CD835-1DDB-4FA6-AA37-54F64C3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510"/>
            <a:ext cx="1286214" cy="69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81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BB93C-E191-44C1-86A6-A6E292EC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5CF47-1F33-46E1-9792-307257718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0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Puzzle: Monty Hall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Let’s make a deal! </a:t>
            </a:r>
          </a:p>
          <a:p>
            <a:pPr lvl="1"/>
            <a:r>
              <a:rPr lang="en-CA" dirty="0"/>
              <a:t>A player has to pick a door.</a:t>
            </a:r>
          </a:p>
          <a:p>
            <a:pPr lvl="1"/>
            <a:r>
              <a:rPr lang="en-CA" dirty="0"/>
              <a:t>Behind one door is a car. </a:t>
            </a:r>
          </a:p>
          <a:p>
            <a:pPr lvl="1"/>
            <a:r>
              <a:rPr lang="en-CA" dirty="0"/>
              <a:t>Behind two others are goats.</a:t>
            </a:r>
          </a:p>
          <a:p>
            <a:r>
              <a:rPr lang="en-CA" dirty="0"/>
              <a:t>A player chooses a door. </a:t>
            </a:r>
          </a:p>
          <a:p>
            <a:pPr lvl="1"/>
            <a:r>
              <a:rPr lang="en-CA" dirty="0"/>
              <a:t>A host opens another door</a:t>
            </a:r>
          </a:p>
          <a:p>
            <a:pPr lvl="1"/>
            <a:r>
              <a:rPr lang="en-CA" dirty="0"/>
              <a:t>Shows a goat behind it.</a:t>
            </a:r>
          </a:p>
          <a:p>
            <a:pPr lvl="1"/>
            <a:r>
              <a:rPr lang="en-CA" dirty="0"/>
              <a:t>And asks the player if she wants to change her choice.</a:t>
            </a:r>
          </a:p>
          <a:p>
            <a:r>
              <a:rPr lang="en-CA" dirty="0"/>
              <a:t>Should she switch? </a:t>
            </a:r>
          </a:p>
        </p:txBody>
      </p:sp>
      <p:pic>
        <p:nvPicPr>
          <p:cNvPr id="2050" name="Picture 2" descr="https://upload.wikimedia.org/wikipedia/commons/thumb/3/3f/Monty_open_door.svg/220px-Monty_open_door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789040"/>
            <a:ext cx="2095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monty hall probl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3" y="1916833"/>
            <a:ext cx="21050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Image result for monty hall proble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A1CD835-1DDB-4FA6-AA37-54F64C3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510"/>
            <a:ext cx="1286214" cy="69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961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Puzzle: Monty Hall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866" y="1600201"/>
            <a:ext cx="11466766" cy="5233289"/>
          </a:xfrm>
        </p:spPr>
        <p:txBody>
          <a:bodyPr>
            <a:normAutofit/>
          </a:bodyPr>
          <a:lstStyle/>
          <a:p>
            <a:pPr lvl="1"/>
            <a:r>
              <a:rPr lang="en-CA" sz="2400" dirty="0"/>
              <a:t>A player has to pick a door. Behind one door is a car. Behind  other doors are goats.</a:t>
            </a:r>
          </a:p>
          <a:p>
            <a:pPr lvl="1"/>
            <a:r>
              <a:rPr lang="en-CA" sz="2400" dirty="0"/>
              <a:t>After the player chooses a door,  the host opens another door,  shows a goat behind it, and asks the player if she wants to change her choice.</a:t>
            </a:r>
          </a:p>
          <a:p>
            <a:r>
              <a:rPr lang="en-CA" dirty="0"/>
              <a:t>Should she switch? </a:t>
            </a:r>
          </a:p>
          <a:p>
            <a:pPr lvl="1"/>
            <a:r>
              <a:rPr lang="en-CA" dirty="0"/>
              <a:t>Originally, probability of picking the car is 1/3</a:t>
            </a:r>
          </a:p>
          <a:p>
            <a:pPr lvl="1"/>
            <a:r>
              <a:rPr lang="en-CA" dirty="0"/>
              <a:t>If she first picked a door with a car: (1/3 probability)</a:t>
            </a:r>
          </a:p>
          <a:p>
            <a:pPr lvl="2"/>
            <a:r>
              <a:rPr lang="en-CA" dirty="0"/>
              <a:t>Then she would switch to a goat. </a:t>
            </a:r>
          </a:p>
          <a:p>
            <a:pPr lvl="1"/>
            <a:r>
              <a:rPr lang="en-CA" dirty="0"/>
              <a:t>If she first picked a door with a goat (2/3 probability)</a:t>
            </a:r>
          </a:p>
          <a:p>
            <a:pPr lvl="2"/>
            <a:r>
              <a:rPr lang="en-CA" dirty="0"/>
              <a:t>Then she would switch to a car. </a:t>
            </a:r>
          </a:p>
          <a:p>
            <a:pPr lvl="1"/>
            <a:r>
              <a:rPr lang="en-CA" dirty="0"/>
              <a:t>Yes, she should switch to increase her probability of getting a car! </a:t>
            </a:r>
          </a:p>
          <a:p>
            <a:endParaRPr lang="en-CA" dirty="0"/>
          </a:p>
        </p:txBody>
      </p:sp>
      <p:pic>
        <p:nvPicPr>
          <p:cNvPr id="2050" name="Picture 2" descr="https://upload.wikimedia.org/wikipedia/commons/thumb/3/3f/Monty_open_door.svg/220px-Monty_open_door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6311" y="4428332"/>
            <a:ext cx="2095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mage result for monty hall proble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7012" y="3068960"/>
            <a:ext cx="21050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7" descr="Image result for monty hall proble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A1CD835-1DDB-4FA6-AA37-54F64C371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510"/>
            <a:ext cx="1286214" cy="69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63313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628800"/>
                <a:ext cx="11582400" cy="506916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b="1" dirty="0"/>
                  <a:t>Conditional probability </a:t>
                </a:r>
                <a:r>
                  <a:rPr lang="en-US" dirty="0"/>
                  <a:t>of an event A given event B, denoted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is the probability of A if we know that B occurred. </a:t>
                </a:r>
              </a:p>
              <a:p>
                <a:pPr lvl="1"/>
                <a:r>
                  <a:rPr lang="en-US" sz="3100" dirty="0"/>
                  <a:t>Probability of rain given that it is cloudy is higher than just probability of rain.</a:t>
                </a:r>
              </a:p>
              <a:p>
                <a:pPr lvl="2"/>
                <a:r>
                  <a:rPr lang="en-US" sz="2600" dirty="0"/>
                  <a:t>Probability of rain is lower given that it is sunny. </a:t>
                </a:r>
                <a:endParaRPr lang="en-US" sz="3100" dirty="0"/>
              </a:p>
              <a:p>
                <a:pPr lvl="1"/>
                <a:r>
                  <a:rPr lang="en-US" sz="3100" dirty="0"/>
                  <a:t>In the Monty Hall puzzle</a:t>
                </a:r>
              </a:p>
              <a:p>
                <a:pPr lvl="2"/>
                <a:r>
                  <a:rPr lang="en-US" sz="2700" dirty="0"/>
                  <a:t>Probability of car behind door 2 is 1/3 </a:t>
                </a:r>
              </a:p>
              <a:p>
                <a:pPr lvl="2"/>
                <a:r>
                  <a:rPr lang="en-US" sz="2600" dirty="0"/>
                  <a:t>Probability of a car behind door 2 conditional the host showing a goat behind door 3 is 2/3</a:t>
                </a:r>
              </a:p>
              <a:p>
                <a:r>
                  <a:rPr lang="en-US" dirty="0"/>
                  <a:t>It is probability of both A and B, given that B  happened for sure: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∩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 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Pr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⁡(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857250" lvl="1" indent="-457200"/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&gt; 0 </m:t>
                    </m:r>
                  </m:oMath>
                </a14:m>
                <a:r>
                  <a:rPr lang="en-US" dirty="0"/>
                  <a:t>: after all, B did happen. </a:t>
                </a:r>
              </a:p>
              <a:p>
                <a:pPr marL="857250" lvl="1" indent="-457200"/>
                <a:endParaRPr lang="en-US" dirty="0"/>
              </a:p>
              <a:p>
                <a:pPr marL="857250" lvl="1" indent="-4572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628800"/>
                <a:ext cx="11582400" cy="5069160"/>
              </a:xfrm>
              <a:blipFill>
                <a:blip r:embed="rId5"/>
                <a:stretch>
                  <a:fillRect l="-895" t="-1923" r="-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Conditional probabilities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D3662516-7B87-4300-8E87-649B496C0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510"/>
            <a:ext cx="1286214" cy="69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591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51384" y="1417638"/>
                <a:ext cx="11089232" cy="5251722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sz="3000" dirty="0"/>
                  <a:t>Suppose that there are 9,000 black bears and 1000 polar bears in our province, NL.  Moreover, all polar bears and 2000 of black bears are in Labrador. </a:t>
                </a:r>
              </a:p>
              <a:p>
                <a:pPr lvl="2"/>
                <a:r>
                  <a:rPr lang="en-US" sz="2600" dirty="0"/>
                  <a:t>Let A be an event that a bear is a polar bear. </a:t>
                </a:r>
              </a:p>
              <a:p>
                <a:pPr lvl="2"/>
                <a:r>
                  <a:rPr lang="en-US" sz="2600" dirty="0"/>
                  <a:t>Let B be an event that a bear is in Labrador (rather than Newfoundland). </a:t>
                </a:r>
              </a:p>
              <a:p>
                <a:pPr lvl="1"/>
                <a:r>
                  <a:rPr lang="en-US" sz="3000" dirty="0"/>
                  <a:t>Probability that a random bear in NL is a polar bear: 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1000+9000</m:t>
                        </m:r>
                      </m:den>
                    </m:f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26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600" dirty="0"/>
              </a:p>
              <a:p>
                <a:pPr lvl="1"/>
                <a:r>
                  <a:rPr lang="en-US" sz="3000" dirty="0"/>
                  <a:t>Probability that a random bear in NL is in Labrador: </a:t>
                </a:r>
              </a:p>
              <a:p>
                <a:pPr lvl="2"/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1000+2000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1000+9000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2600" dirty="0"/>
              </a:p>
              <a:p>
                <a:pPr lvl="1"/>
                <a:r>
                  <a:rPr lang="en-US" sz="3000" dirty="0"/>
                  <a:t>Probability of being both a polar bear and in Labrador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000" dirty="0"/>
              </a:p>
              <a:p>
                <a:pPr lvl="2"/>
                <a:r>
                  <a:rPr lang="en-US" sz="2600" dirty="0"/>
                  <a:t>Same as probability of being a polar bear, since all polar bears are in Labrador</a:t>
                </a:r>
              </a:p>
              <a:p>
                <a:pPr lvl="1"/>
                <a:r>
                  <a:rPr lang="en-US" sz="3000" dirty="0"/>
                  <a:t>Probability that a random bear is a polar bear conditional on it being in Labrador: </a:t>
                </a:r>
                <a:endParaRPr lang="en-US" sz="30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</m:func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∩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000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1/10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3/10</m:t>
                          </m:r>
                        </m:den>
                      </m:f>
                      <m:r>
                        <a:rPr lang="en-US" sz="3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1000+2000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lvl="2"/>
                <a:r>
                  <a:rPr lang="en-US" sz="2600" dirty="0"/>
                  <a:t>With this data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600" dirty="0"/>
                  <a:t>.  A random bear in Newfoundland is a black bear. 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857250" lvl="1" indent="-457200"/>
                <a:endParaRPr lang="en-US" dirty="0"/>
              </a:p>
              <a:p>
                <a:pPr marL="857250" lvl="1" indent="-4572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1384" y="1417638"/>
                <a:ext cx="11089232" cy="5251722"/>
              </a:xfrm>
              <a:blipFill>
                <a:blip r:embed="rId6"/>
                <a:stretch>
                  <a:fillRect l="-659"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probabilities</a:t>
            </a:r>
          </a:p>
        </p:txBody>
      </p:sp>
      <p:pic>
        <p:nvPicPr>
          <p:cNvPr id="5" name="Picture 4" descr="A polar bear in the snow&#10;&#10;https://pixabay.com/photos/polar-bear-arctic-wildlife-snow-404314/">
            <a:extLst>
              <a:ext uri="{FF2B5EF4-FFF2-40B4-BE49-F238E27FC236}">
                <a16:creationId xmlns:a16="http://schemas.microsoft.com/office/drawing/2014/main" id="{CE5AC709-E51D-464D-BF6B-D284AEC748C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464" y="534"/>
            <a:ext cx="1919536" cy="1279690"/>
          </a:xfrm>
          <a:prstGeom prst="rect">
            <a:avLst/>
          </a:prstGeom>
        </p:spPr>
      </p:pic>
      <p:pic>
        <p:nvPicPr>
          <p:cNvPr id="8" name="Picture 7" descr="A black bear in the woods&#10;&#10;https://pixabay.com/photos/black-bear-adult-portrait-wildlife-1611349/">
            <a:extLst>
              <a:ext uri="{FF2B5EF4-FFF2-40B4-BE49-F238E27FC236}">
                <a16:creationId xmlns:a16="http://schemas.microsoft.com/office/drawing/2014/main" id="{FB022019-53F7-491D-996F-CDC1B4031DD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9"/>
            <a:ext cx="1824086" cy="1297761"/>
          </a:xfrm>
          <a:prstGeom prst="rect">
            <a:avLst/>
          </a:prstGeom>
        </p:spPr>
      </p:pic>
      <p:pic>
        <p:nvPicPr>
          <p:cNvPr id="10" name="Picture 9" descr="Newfoundland and Labrador map outline&#10;&#10;https://www.canada.ca/en/immigration-refugees-citizenship/services/canadians/celebrate-being-canadian/teachers-corner/pin-symbol-province-territory/fact-sheet-newfoundland-labrador.html">
            <a:extLst>
              <a:ext uri="{FF2B5EF4-FFF2-40B4-BE49-F238E27FC236}">
                <a16:creationId xmlns:a16="http://schemas.microsoft.com/office/drawing/2014/main" id="{C743B976-ABEF-48FE-8B8A-FAE7C874AEA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6311">
            <a:off x="9768408" y="2282378"/>
            <a:ext cx="2193032" cy="17818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83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7368" y="1634594"/>
                <a:ext cx="11463064" cy="481874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If knowing B gives us no information about A and vice versa,  then A and B are </a:t>
                </a:r>
                <a:r>
                  <a:rPr lang="en-US" b="1" dirty="0"/>
                  <a:t>independent</a:t>
                </a:r>
                <a:r>
                  <a:rPr lang="en-US" dirty="0"/>
                  <a:t> events: </a:t>
                </a:r>
              </a:p>
              <a:p>
                <a:pPr marL="857250" lvl="1" indent="-457200"/>
                <a:r>
                  <a:rPr lang="en-US" dirty="0"/>
                  <a:t>Then </a:t>
                </a:r>
                <a:r>
                  <a:rPr lang="en-US" dirty="0" err="1"/>
                  <a:t>Pr</a:t>
                </a:r>
                <a:r>
                  <a:rPr lang="en-US" dirty="0"/>
                  <a:t>(A) = </a:t>
                </a:r>
                <a:r>
                  <a:rPr lang="en-US" dirty="0" err="1"/>
                  <a:t>Pr</a:t>
                </a:r>
                <a:r>
                  <a:rPr lang="en-US" dirty="0"/>
                  <a:t>(A|B)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/>
                      </a:rPr>
                      <m:t>.  </m:t>
                    </m:r>
                  </m:oMath>
                </a14:m>
                <a:endParaRPr lang="en-US" b="0" dirty="0"/>
              </a:p>
              <a:p>
                <a:pPr marL="857250" lvl="1" indent="-457200"/>
                <a:r>
                  <a:rPr lang="en-US" dirty="0"/>
                  <a:t>So A and B are independent </a:t>
                </a:r>
                <a:r>
                  <a:rPr lang="en-US" dirty="0" err="1"/>
                  <a:t>iff</a:t>
                </a:r>
                <a:r>
                  <a:rPr lang="en-US" dirty="0"/>
                  <a:t>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. </m:t>
                    </m:r>
                  </m:oMath>
                </a14:m>
                <a:endParaRPr lang="en-US" dirty="0"/>
              </a:p>
              <a:p>
                <a:pPr marL="1257300" lvl="2" indent="-457200"/>
                <a:r>
                  <a:rPr lang="en-US" dirty="0"/>
                  <a:t>In general, events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can be </a:t>
                </a:r>
                <a:r>
                  <a:rPr lang="en-US" b="1" dirty="0"/>
                  <a:t>pairwise independent </a:t>
                </a:r>
                <a:r>
                  <a:rPr lang="en-US" dirty="0"/>
                  <a:t>(that is, any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are independent, or (stronger condition)  </a:t>
                </a:r>
                <a:r>
                  <a:rPr lang="en-US" b="1" dirty="0"/>
                  <a:t>mutually independent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⊆{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}  </m:t>
                        </m:r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lim>
                        </m:limLow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dirty="0"/>
              </a:p>
              <a:p>
                <a:pPr marL="1257300" lvl="3" indent="0">
                  <a:buNone/>
                </a:pPr>
                <a:r>
                  <a:rPr lang="en-US" dirty="0"/>
                  <a:t>That is, for every subset of these events, probability of them occurring together is the product of individual probabilities. </a:t>
                </a:r>
              </a:p>
              <a:p>
                <a:pPr marL="857250" lvl="1" indent="-457200"/>
                <a:r>
                  <a:rPr lang="en-US" dirty="0"/>
                  <a:t>Different coin tosses/dice rolls are usually considered independent. </a:t>
                </a:r>
              </a:p>
              <a:p>
                <a:pPr marL="857250" lvl="1" indent="-457200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368" y="1634594"/>
                <a:ext cx="11463064" cy="4818742"/>
              </a:xfrm>
              <a:blipFill>
                <a:blip r:embed="rId5"/>
                <a:stretch>
                  <a:fillRect l="-1223" t="-2655" r="-1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events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1B381F66-C82D-43C6-ABAA-3FC9F431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510"/>
            <a:ext cx="1286214" cy="69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416DF47C-FD87-474A-8C18-6331E005EB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96" y="69472"/>
            <a:ext cx="1230165" cy="9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1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C74FC-F126-40CB-9736-FF8A842D0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83873-7BBF-45F9-8EEA-44FF09AE3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624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C01D6-0C39-4442-8636-C368A6639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Contrapositive vs. Converse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3FE9D-DD9B-4422-BF32-CA7754D6A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600201"/>
            <a:ext cx="8870777" cy="485313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“If a person is carrying a weapon, then the airport metal detector will ring”. </a:t>
            </a:r>
          </a:p>
          <a:p>
            <a:pPr lvl="1"/>
            <a:r>
              <a:rPr lang="en-US" dirty="0"/>
              <a:t>Same  as “</a:t>
            </a:r>
            <a:r>
              <a:rPr lang="en-US" dirty="0">
                <a:solidFill>
                  <a:srgbClr val="7030A0"/>
                </a:solidFill>
              </a:rPr>
              <a:t>If the airport metal detector does not ring, then the person is not carrying a weapon</a:t>
            </a:r>
            <a:r>
              <a:rPr lang="en-US" dirty="0"/>
              <a:t>”.  </a:t>
            </a:r>
          </a:p>
          <a:p>
            <a:pPr lvl="1"/>
            <a:r>
              <a:rPr lang="en-US" dirty="0"/>
              <a:t>Not the same as: “</a:t>
            </a:r>
            <a:r>
              <a:rPr lang="en-US" dirty="0">
                <a:solidFill>
                  <a:srgbClr val="0070C0"/>
                </a:solidFill>
              </a:rPr>
              <a:t>If the airport metal detector rings, then the person is carrying a weapon</a:t>
            </a:r>
            <a:r>
              <a:rPr lang="en-US" dirty="0">
                <a:solidFill>
                  <a:srgbClr val="C00000"/>
                </a:solidFill>
              </a:rPr>
              <a:t>.</a:t>
            </a:r>
            <a:r>
              <a:rPr lang="en-US" dirty="0"/>
              <a:t>”</a:t>
            </a:r>
          </a:p>
          <a:p>
            <a:r>
              <a:rPr lang="en-US" dirty="0"/>
              <a:t>“If the person is sick, then the test is positive”.</a:t>
            </a:r>
          </a:p>
          <a:p>
            <a:r>
              <a:rPr lang="en-US" dirty="0"/>
              <a:t>“If he is a murderer, his fingerprints are on the knife”. </a:t>
            </a:r>
          </a:p>
          <a:p>
            <a:endParaRPr lang="en-US" dirty="0"/>
          </a:p>
        </p:txBody>
      </p:sp>
      <p:pic>
        <p:nvPicPr>
          <p:cNvPr id="5" name="Picture 2" descr="C:\cygwin64\home\kol\courses\cs1002\airport-security-scanner-clipart-airport-security_777-1300.jpeg">
            <a:extLst>
              <a:ext uri="{FF2B5EF4-FFF2-40B4-BE49-F238E27FC236}">
                <a16:creationId xmlns:a16="http://schemas.microsoft.com/office/drawing/2014/main" id="{315F565B-912A-4C2A-A77E-DD5670588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72816"/>
            <a:ext cx="23685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89947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Sensitivity and specificity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424" y="1417639"/>
            <a:ext cx="10153128" cy="643210"/>
          </a:xfrm>
        </p:spPr>
        <p:txBody>
          <a:bodyPr>
            <a:normAutofit/>
          </a:bodyPr>
          <a:lstStyle/>
          <a:p>
            <a:r>
              <a:rPr lang="en-US" sz="2400" dirty="0"/>
              <a:t>Let A:  “metal detector rings”, B:  “person carries a weapon”,   </a:t>
            </a:r>
          </a:p>
        </p:txBody>
      </p:sp>
      <p:pic>
        <p:nvPicPr>
          <p:cNvPr id="4" name="Picture 2" descr="C:\cygwin64\home\kol\courses\cs1002\airport-security-scanner-clipart-airport-security_777-13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197498"/>
            <a:ext cx="720080" cy="12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DBC6C8-95C1-4136-B3CE-828FE0834B9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07968" y="2132856"/>
                <a:ext cx="6120680" cy="46085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2400" b="1" dirty="0"/>
                  <a:t>Specificity</a:t>
                </a:r>
                <a:r>
                  <a:rPr lang="en-US" sz="2400" dirty="0"/>
                  <a:t>:</a:t>
                </a:r>
              </a:p>
              <a:p>
                <a:pPr marL="457200" lvl="1" indent="0">
                  <a:buNone/>
                </a:pPr>
                <a:r>
                  <a:rPr lang="en-US" sz="2400" dirty="0"/>
                  <a:t> percentage of correct </a:t>
                </a:r>
                <a:r>
                  <a:rPr lang="en-US" sz="2400" dirty="0">
                    <a:solidFill>
                      <a:srgbClr val="C00000"/>
                    </a:solidFill>
                  </a:rPr>
                  <a:t>negatives</a:t>
                </a:r>
              </a:p>
              <a:p>
                <a:pPr marL="457200" lvl="1" indent="0">
                  <a:buNone/>
                </a:pPr>
                <a:endParaRPr lang="en-US" sz="2400" dirty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̅"/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Probability that if the detector rings,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 then the person has a weapon </a:t>
                </a:r>
              </a:p>
              <a:p>
                <a:pPr lvl="2"/>
                <a:r>
                  <a:rPr lang="en-US" dirty="0"/>
                  <a:t>Probability that if the person is 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 not sick,  then the test is negative</a:t>
                </a:r>
              </a:p>
              <a:p>
                <a:pPr lvl="2"/>
                <a:r>
                  <a:rPr lang="en-US" dirty="0"/>
                  <a:t>Test that always says “no” 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 has 100% specificity.</a:t>
                </a:r>
                <a:endParaRPr lang="en-CA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9CDBC6C8-95C1-4136-B3CE-828FE0834B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7968" y="2132856"/>
                <a:ext cx="6120680" cy="4608512"/>
              </a:xfrm>
              <a:prstGeom prst="rect">
                <a:avLst/>
              </a:prstGeom>
              <a:blipFill>
                <a:blip r:embed="rId7"/>
                <a:stretch>
                  <a:fillRect t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6CCB393-4485-499B-871D-3D55CD05B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3352" y="2141570"/>
                <a:ext cx="6552727" cy="471643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2600" b="1" dirty="0"/>
                  <a:t>Sensitivity</a:t>
                </a:r>
                <a:r>
                  <a:rPr lang="en-US" sz="2600" dirty="0"/>
                  <a:t>: 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percentage  of correct </a:t>
                </a:r>
                <a:r>
                  <a:rPr lang="en-US" sz="2600" dirty="0">
                    <a:solidFill>
                      <a:srgbClr val="92D050"/>
                    </a:solidFill>
                  </a:rPr>
                  <a:t>positives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</a:t>
                </a:r>
              </a:p>
              <a:p>
                <a:pPr lvl="2"/>
                <a:r>
                  <a:rPr lang="en-US" dirty="0" err="1">
                    <a:solidFill>
                      <a:srgbClr val="00B050"/>
                    </a:solidFill>
                  </a:rPr>
                  <a:t>Pr</a:t>
                </a:r>
                <a:r>
                  <a:rPr lang="en-US" dirty="0">
                    <a:solidFill>
                      <a:srgbClr val="00B050"/>
                    </a:solidFill>
                  </a:rPr>
                  <a:t>(A|B)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Probability that if a person has a </a:t>
                </a:r>
              </a:p>
              <a:p>
                <a:pPr marL="914400" lvl="2" indent="0">
                  <a:buNone/>
                </a:pPr>
                <a:r>
                  <a:rPr lang="en-US" dirty="0"/>
                  <a:t>   weapon,  then  detector rings </a:t>
                </a:r>
              </a:p>
              <a:p>
                <a:pPr lvl="2"/>
                <a:r>
                  <a:rPr lang="en-US" dirty="0"/>
                  <a:t>Probability that if the person is sick,</a:t>
                </a:r>
              </a:p>
              <a:p>
                <a:pPr marL="857250" lvl="2" indent="0">
                  <a:buNone/>
                </a:pPr>
                <a:r>
                  <a:rPr lang="en-US" dirty="0"/>
                  <a:t>    then the test is positive</a:t>
                </a:r>
              </a:p>
              <a:p>
                <a:pPr lvl="2"/>
                <a:r>
                  <a:rPr lang="en-US" dirty="0"/>
                  <a:t>Test that always says “yes”                              has 100% sensitivity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6CCB393-4485-499B-871D-3D55CD05B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141570"/>
                <a:ext cx="6552727" cy="4716430"/>
              </a:xfrm>
              <a:prstGeom prst="rect">
                <a:avLst/>
              </a:prstGeom>
              <a:blipFill>
                <a:blip r:embed="rId8"/>
                <a:stretch>
                  <a:fillRect t="-1034" r="-2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0637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Finite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1600200"/>
                <a:ext cx="11233248" cy="5257800"/>
              </a:xfrm>
            </p:spPr>
            <p:txBody>
              <a:bodyPr>
                <a:normAutofit/>
              </a:bodyPr>
              <a:lstStyle/>
              <a:p>
                <a:r>
                  <a:rPr lang="en-CA" b="1" dirty="0"/>
                  <a:t>Experiments</a:t>
                </a:r>
                <a:r>
                  <a:rPr lang="en-CA" dirty="0"/>
                  <a:t>:  producing an </a:t>
                </a:r>
                <a:r>
                  <a:rPr lang="en-CA" b="1" dirty="0"/>
                  <a:t>outcome</a:t>
                </a:r>
                <a:r>
                  <a:rPr lang="en-CA" dirty="0"/>
                  <a:t> out of possible choices</a:t>
                </a:r>
              </a:p>
              <a:p>
                <a:pPr lvl="1"/>
                <a:r>
                  <a:rPr lang="en-CA" dirty="0"/>
                  <a:t>Tossing a coin: outcome can be “heads”</a:t>
                </a:r>
              </a:p>
              <a:p>
                <a:pPr lvl="1"/>
                <a:r>
                  <a:rPr lang="en-CA" dirty="0"/>
                  <a:t>Getting a lottery ticket: outcome can be “win”</a:t>
                </a:r>
              </a:p>
              <a:p>
                <a:r>
                  <a:rPr lang="en-CA" b="1" dirty="0"/>
                  <a:t>Sample space S</a:t>
                </a:r>
                <a:r>
                  <a:rPr lang="en-CA" dirty="0"/>
                  <a:t>: set of all possible outcomes. </a:t>
                </a:r>
              </a:p>
              <a:p>
                <a:pPr lvl="1"/>
                <a:r>
                  <a:rPr lang="en-CA" dirty="0"/>
                  <a:t>{heads, tails} for a coin toss </a:t>
                </a:r>
              </a:p>
              <a:p>
                <a:pPr lvl="1"/>
                <a:r>
                  <a:rPr lang="en-CA" dirty="0"/>
                  <a:t>{1,2,3,4,5,6} x {1,2,3,4,5,6} for rolling two dice</a:t>
                </a:r>
              </a:p>
              <a:p>
                <a:r>
                  <a:rPr lang="en-CA" b="1" dirty="0"/>
                  <a:t>Event A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⊆</m:t>
                    </m:r>
                    <m:r>
                      <a:rPr lang="en-US" b="1" i="1" smtClean="0">
                        <a:latin typeface="Cambria Math"/>
                      </a:rPr>
                      <m:t>𝑺</m:t>
                    </m:r>
                  </m:oMath>
                </a14:m>
                <a:r>
                  <a:rPr lang="en-CA" dirty="0"/>
                  <a:t>: subset of  outcomes  </a:t>
                </a:r>
              </a:p>
              <a:p>
                <a:pPr lvl="1"/>
                <a:r>
                  <a:rPr lang="en-CA" dirty="0"/>
                  <a:t>Both dice came up even.  </a:t>
                </a:r>
              </a:p>
              <a:p>
                <a:pPr marL="457200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600200"/>
                <a:ext cx="11233248" cy="5257800"/>
              </a:xfrm>
              <a:blipFill>
                <a:blip r:embed="rId4"/>
                <a:stretch>
                  <a:fillRect l="-1248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Image result for di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5" descr="Image result for card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Image result for cards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8" name="Picture 7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FE0360B9-A24E-46A8-8A39-C6E2BFBBF2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9" y="3645024"/>
            <a:ext cx="2578009" cy="19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62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Sensitivity and specificity</a:t>
            </a:r>
            <a:endParaRPr lang="en-CA" dirty="0"/>
          </a:p>
        </p:txBody>
      </p:sp>
      <p:pic>
        <p:nvPicPr>
          <p:cNvPr id="4" name="Picture 2" descr="C:\cygwin64\home\kol\courses\cs1002\airport-security-scanner-clipart-airport-security_777-130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2584" y="197498"/>
            <a:ext cx="720080" cy="12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6CCB393-4485-499B-871D-3D55CD05BC4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71864" y="1497610"/>
                <a:ext cx="7216257" cy="161332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en-US" sz="2600" b="1" dirty="0"/>
                  <a:t>Sensitivity</a:t>
                </a:r>
                <a:r>
                  <a:rPr lang="en-US" sz="2600" dirty="0"/>
                  <a:t>: percentage  of correct (true) positives </a:t>
                </a:r>
              </a:p>
              <a:p>
                <a:pPr lvl="1"/>
                <a:r>
                  <a:rPr lang="en-US" sz="2400" dirty="0" err="1">
                    <a:solidFill>
                      <a:srgbClr val="00B050"/>
                    </a:solidFill>
                  </a:rPr>
                  <a:t>Pr</a:t>
                </a:r>
                <a:r>
                  <a:rPr lang="en-US" sz="2400" dirty="0">
                    <a:solidFill>
                      <a:srgbClr val="00B050"/>
                    </a:solidFill>
                  </a:rPr>
                  <a:t>(A|B)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457200" lvl="1" indent="0">
                  <a:buNone/>
                </a:pPr>
                <a:r>
                  <a:rPr lang="en-US" sz="2400" b="1" dirty="0"/>
                  <a:t>Specificity</a:t>
                </a:r>
                <a:r>
                  <a:rPr lang="en-US" sz="2400" dirty="0"/>
                  <a:t>:  percentage of correct (true) negatives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n-US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)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∩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Pr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96CCB393-4485-499B-871D-3D55CD05B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1864" y="1497610"/>
                <a:ext cx="7216257" cy="1613329"/>
              </a:xfrm>
              <a:prstGeom prst="rect">
                <a:avLst/>
              </a:prstGeom>
              <a:blipFill>
                <a:blip r:embed="rId7"/>
                <a:stretch>
                  <a:fillRect t="-530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E0947DF-0B06-47CD-B9A9-EAD14D69187E}"/>
              </a:ext>
            </a:extLst>
          </p:cNvPr>
          <p:cNvGrpSpPr/>
          <p:nvPr/>
        </p:nvGrpSpPr>
        <p:grpSpPr>
          <a:xfrm>
            <a:off x="911424" y="1380696"/>
            <a:ext cx="2660820" cy="2088232"/>
            <a:chOff x="4655840" y="3356992"/>
            <a:chExt cx="1932259" cy="151216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F5CDBF-D765-4D4D-9F6E-AF60277A85E5}"/>
                </a:ext>
              </a:extLst>
            </p:cNvPr>
            <p:cNvSpPr/>
            <p:nvPr/>
          </p:nvSpPr>
          <p:spPr>
            <a:xfrm>
              <a:off x="4655840" y="3356992"/>
              <a:ext cx="1152128" cy="1512168"/>
            </a:xfrm>
            <a:prstGeom prst="rect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++++  ++  +++  ++ ++ ++ ++ +    - ++  +   - - -  + +  - - - -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30251C6-18F3-4B88-AB83-2358E8D75E53}"/>
                </a:ext>
              </a:extLst>
            </p:cNvPr>
            <p:cNvSpPr/>
            <p:nvPr/>
          </p:nvSpPr>
          <p:spPr>
            <a:xfrm>
              <a:off x="5787627" y="3356992"/>
              <a:ext cx="800472" cy="1512168"/>
            </a:xfrm>
            <a:prstGeom prst="rect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 + - -  -- - - -</a:t>
              </a:r>
            </a:p>
            <a:p>
              <a:pPr algn="ctr"/>
              <a:r>
                <a:rPr lang="en-US" sz="2400" dirty="0"/>
                <a:t>-     - - - - -  - - - - -  - -  - -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8DA27B5-3838-4914-857E-9F2BF76C0585}"/>
                </a:ext>
              </a:extLst>
            </p:cNvPr>
            <p:cNvCxnSpPr>
              <a:cxnSpLocks/>
              <a:stCxn id="8" idx="0"/>
            </p:cNvCxnSpPr>
            <p:nvPr/>
          </p:nvCxnSpPr>
          <p:spPr>
            <a:xfrm flipH="1">
              <a:off x="5021843" y="3356992"/>
              <a:ext cx="1166020" cy="1512168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3E5747-7252-4023-ABB9-798F2493AEF9}"/>
              </a:ext>
            </a:extLst>
          </p:cNvPr>
          <p:cNvSpPr txBox="1">
            <a:spLocks/>
          </p:cNvSpPr>
          <p:nvPr/>
        </p:nvSpPr>
        <p:spPr>
          <a:xfrm>
            <a:off x="7248128" y="3717032"/>
            <a:ext cx="4727236" cy="309634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24 + (positives),  </a:t>
            </a:r>
          </a:p>
          <a:p>
            <a:r>
              <a:rPr lang="en-US" sz="2800" dirty="0"/>
              <a:t>30 -  (negatives)</a:t>
            </a:r>
          </a:p>
          <a:p>
            <a:r>
              <a:rPr lang="en-US" sz="2800" dirty="0"/>
              <a:t>23 true positives</a:t>
            </a:r>
          </a:p>
          <a:p>
            <a:pPr lvl="1"/>
            <a:r>
              <a:rPr lang="en-US" sz="2400" dirty="0"/>
              <a:t>One false negative</a:t>
            </a:r>
          </a:p>
          <a:p>
            <a:r>
              <a:rPr lang="en-US" sz="2800" dirty="0"/>
              <a:t>22 true negatives </a:t>
            </a:r>
          </a:p>
          <a:p>
            <a:pPr lvl="1"/>
            <a:r>
              <a:rPr lang="en-US" sz="2400" dirty="0"/>
              <a:t>8 false positives</a:t>
            </a:r>
          </a:p>
          <a:p>
            <a:r>
              <a:rPr lang="en-US" sz="2800" dirty="0"/>
              <a:t>Sensitivity: 100*23/24=96%</a:t>
            </a:r>
          </a:p>
          <a:p>
            <a:r>
              <a:rPr lang="en-US" sz="2800" dirty="0"/>
              <a:t>Specificity: 100*22/30=73%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1816561C-9083-4215-8A58-929532B056F5}"/>
              </a:ext>
            </a:extLst>
          </p:cNvPr>
          <p:cNvSpPr txBox="1">
            <a:spLocks/>
          </p:cNvSpPr>
          <p:nvPr/>
        </p:nvSpPr>
        <p:spPr>
          <a:xfrm>
            <a:off x="-286552" y="3615869"/>
            <a:ext cx="6886608" cy="32421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Let green area be what test detected as positive (red as negative)</a:t>
            </a:r>
          </a:p>
          <a:p>
            <a:pPr lvl="2"/>
            <a:r>
              <a:rPr lang="en-US" dirty="0"/>
              <a:t>Event A: in green area. Event B: “+”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The blue line represents correct separation between positives (+) and negatives (-) </a:t>
            </a:r>
          </a:p>
          <a:p>
            <a:pPr lvl="2"/>
            <a:r>
              <a:rPr lang="en-US" dirty="0"/>
              <a:t>Positive can mean “sick”, negative “healthy”</a:t>
            </a:r>
          </a:p>
          <a:p>
            <a:pPr lvl="1"/>
            <a:r>
              <a:rPr lang="en-US" sz="2400" dirty="0"/>
              <a:t>The green part under blue line is false positives. </a:t>
            </a:r>
          </a:p>
          <a:p>
            <a:pPr lvl="1"/>
            <a:r>
              <a:rPr lang="en-US" sz="2400" dirty="0"/>
              <a:t>The red part above blue line is false negatives.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8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test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5400" y="1600200"/>
                <a:ext cx="11377264" cy="499715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Consider a medical test that checks for a disease. This test</a:t>
                </a:r>
              </a:p>
              <a:p>
                <a:pPr lvl="1"/>
                <a:r>
                  <a:rPr lang="en-US" dirty="0"/>
                  <a:t>Has false positive rate of 3% (healthy labeled as sick)</a:t>
                </a:r>
              </a:p>
              <a:p>
                <a:pPr lvl="2"/>
                <a:r>
                  <a:rPr lang="en-US" b="1" dirty="0"/>
                  <a:t>Specificity</a:t>
                </a:r>
                <a:r>
                  <a:rPr lang="en-US" dirty="0"/>
                  <a:t> 97%</a:t>
                </a:r>
              </a:p>
              <a:p>
                <a:pPr lvl="1"/>
                <a:r>
                  <a:rPr lang="en-US" dirty="0"/>
                  <a:t>Has false negative rate of 1% (sick labeled as healthy). </a:t>
                </a:r>
              </a:p>
              <a:p>
                <a:pPr lvl="2"/>
                <a:r>
                  <a:rPr lang="en-US" b="1" dirty="0"/>
                  <a:t>Sensitivity</a:t>
                </a:r>
                <a:r>
                  <a:rPr lang="en-US" dirty="0"/>
                  <a:t> 99%</a:t>
                </a:r>
              </a:p>
              <a:p>
                <a:r>
                  <a:rPr lang="en-US" dirty="0"/>
                  <a:t>What is the probability that a person has the disease given that the test came positive? </a:t>
                </a:r>
              </a:p>
              <a:p>
                <a:pPr lvl="1"/>
                <a:r>
                  <a:rPr lang="en-US" dirty="0"/>
                  <a:t>Let A: person tested positive, B: person is sick.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 err="1"/>
                  <a:t>Pr</a:t>
                </a:r>
                <a:r>
                  <a:rPr lang="en-US" dirty="0"/>
                  <a:t>(A|B) = 0.99, </a:t>
                </a:r>
                <a:r>
                  <a:rPr lang="en-US" dirty="0" err="1"/>
                  <a:t>Pr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=0.01.. . 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 enough information! 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5400" y="1600200"/>
                <a:ext cx="11377264" cy="4997152"/>
              </a:xfrm>
              <a:blipFill>
                <a:blip r:embed="rId5"/>
                <a:stretch>
                  <a:fillRect l="-1233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Image result for medical test tub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Test tubes &#10;&#10;https://pixabay.com/vectors/test-tubes-lab-laboratory-glass-156485/">
            <a:extLst>
              <a:ext uri="{FF2B5EF4-FFF2-40B4-BE49-F238E27FC236}">
                <a16:creationId xmlns:a16="http://schemas.microsoft.com/office/drawing/2014/main" id="{CF9276A5-375F-4660-9F5A-0169F5BC1C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139" y="68265"/>
            <a:ext cx="1045861" cy="11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809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9376" y="1600200"/>
                <a:ext cx="11521280" cy="4997152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Bayes theorem </a:t>
                </a:r>
                <a:r>
                  <a:rPr lang="en-US" dirty="0"/>
                  <a:t>allows us to get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, </m:t>
                    </m:r>
                  </m:oMath>
                </a14:m>
                <a:r>
                  <a:rPr lang="en-US" dirty="0"/>
                  <a:t> if  we know probabilities  of A and  B:</a:t>
                </a:r>
              </a:p>
              <a:p>
                <a:pPr marL="457200" lvl="1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)⋅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  <m:r>
                          <a:rPr lang="en-US" b="0" i="1" smtClean="0">
                            <a:latin typeface="Cambria Math"/>
                          </a:rPr>
                          <m:t>+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) </m:t>
                        </m:r>
                      </m:den>
                    </m:f>
                  </m:oMath>
                </a14:m>
                <a:r>
                  <a:rPr lang="en-US" dirty="0"/>
                  <a:t>	</a:t>
                </a:r>
              </a:p>
              <a:p>
                <a:r>
                  <a:rPr lang="en-US" dirty="0"/>
                  <a:t>Proof: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∩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/>
                          </a:rPr>
                          <m:t>    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𝐴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∩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  <m:r>
                          <a:rPr lang="en-US" i="1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i="1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.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A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/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Pr</m:t>
                    </m:r>
                    <m:r>
                      <a:rPr lang="en-US" b="0" i="1" smtClean="0">
                        <a:latin typeface="Cambria Math"/>
                      </a:rPr>
                      <m:t>⁡(</m:t>
                    </m:r>
                    <m:r>
                      <a:rPr lang="en-US" b="0" i="1" smtClean="0">
                        <a:latin typeface="Cambria Math"/>
                      </a:rPr>
                      <m:t>𝐴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formula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</m:d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Pr</m:t>
                    </m:r>
                    <m:r>
                      <a:rPr lang="en-US" i="1">
                        <a:latin typeface="Cambria Math"/>
                      </a:rPr>
                      <m:t>⁡(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a:rPr lang="en-US" i="1">
                        <a:latin typeface="Cambria Math"/>
                      </a:rPr>
                      <m:t>) </m:t>
                    </m:r>
                  </m:oMath>
                </a14:m>
                <a:r>
                  <a:rPr lang="en-US" dirty="0"/>
                  <a:t>comes from writing probability of A (e.g., a positive test) as sum of probabilities of A for B (sick people) and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(healthy people).  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9376" y="1600200"/>
                <a:ext cx="11521280" cy="4997152"/>
              </a:xfrm>
              <a:blipFill>
                <a:blip r:embed="rId5"/>
                <a:stretch>
                  <a:fillRect l="-899" t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Image result for medical test tub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Test tubes &#10;&#10;https://pixabay.com/vectors/test-tubes-lab-laboratory-glass-156485/">
            <a:extLst>
              <a:ext uri="{FF2B5EF4-FFF2-40B4-BE49-F238E27FC236}">
                <a16:creationId xmlns:a16="http://schemas.microsoft.com/office/drawing/2014/main" id="{D06F5560-70F9-42FC-9AB9-932805884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6139" y="68265"/>
            <a:ext cx="1045861" cy="1168152"/>
          </a:xfrm>
          <a:prstGeom prst="rect">
            <a:avLst/>
          </a:prstGeom>
        </p:spPr>
      </p:pic>
      <p:pic>
        <p:nvPicPr>
          <p:cNvPr id="8" name="Picture 2" descr="C:\cygwin64\home\kol\courses\cs1002\airport-security-scanner-clipart-airport-security_777-1300.jpeg">
            <a:extLst>
              <a:ext uri="{FF2B5EF4-FFF2-40B4-BE49-F238E27FC236}">
                <a16:creationId xmlns:a16="http://schemas.microsoft.com/office/drawing/2014/main" id="{A111BE66-B0BA-4FB8-81BC-C360D8181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30417"/>
            <a:ext cx="720080" cy="12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23633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9339" y="454790"/>
                <a:ext cx="11852661" cy="65527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600" dirty="0"/>
                  <a:t>Consider a medical test that </a:t>
                </a:r>
              </a:p>
              <a:p>
                <a:pPr lvl="1"/>
                <a:r>
                  <a:rPr lang="en-US" sz="2600" dirty="0"/>
                  <a:t>Has false positive rate of 3% (healthy labeled as sick).</a:t>
                </a:r>
              </a:p>
              <a:p>
                <a:pPr lvl="1"/>
                <a:r>
                  <a:rPr lang="en-US" sz="2600" dirty="0"/>
                  <a:t>Has false negative rate of 1% (sick labeled as healthy).</a:t>
                </a:r>
              </a:p>
              <a:p>
                <a:pPr lvl="1"/>
                <a:r>
                  <a:rPr lang="en-US" sz="2600" dirty="0"/>
                  <a:t>Tests for a disease that occurs in 5 in 1000 people.  </a:t>
                </a:r>
              </a:p>
              <a:p>
                <a:r>
                  <a:rPr lang="en-US" sz="3000" dirty="0"/>
                  <a:t>What is the probability that a person is sick given that the test came positive? </a:t>
                </a:r>
              </a:p>
              <a:p>
                <a:pPr lvl="1"/>
                <a:r>
                  <a:rPr lang="en-US" dirty="0"/>
                  <a:t>Let A: person tested positive, B: person is sick.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 err="1"/>
                  <a:t>Pr</a:t>
                </a:r>
                <a:r>
                  <a:rPr lang="en-US" dirty="0"/>
                  <a:t>(A|B) = 0.99, </a:t>
                </a:r>
                <a:r>
                  <a:rPr lang="en-US" dirty="0" err="1"/>
                  <a:t>Pr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</m:e>
                    </m:acc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=0.01. </m:t>
                    </m:r>
                    <m:r>
                      <m:rPr>
                        <m:nor/>
                      </m:rPr>
                      <a:rPr lang="en-US" b="0" i="1" smtClean="0">
                        <a:latin typeface="Cambria Math"/>
                      </a:rPr>
                      <m:t>  </m:t>
                    </m:r>
                    <m:r>
                      <m:rPr>
                        <m:nor/>
                      </m:rPr>
                      <a:rPr lang="en-US" dirty="0"/>
                      <m:t>Pr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a:rPr lang="en-US" b="0" i="0" dirty="0" smtClean="0">
                        <a:latin typeface="Cambria Math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>
                        <a:latin typeface="Cambria Math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</m:e>
                    </m:acc>
                    <m:r>
                      <m:rPr>
                        <m:nor/>
                      </m:rPr>
                      <a:rPr lang="en-US" dirty="0"/>
                      <m:t>) = 0.97 , </m:t>
                    </m:r>
                    <m:r>
                      <m:rPr>
                        <m:nor/>
                      </m:rPr>
                      <a:rPr lang="en-US" dirty="0" err="1"/>
                      <m:t>Pr</m:t>
                    </m:r>
                    <m:r>
                      <m:rPr>
                        <m:nor/>
                      </m:rPr>
                      <a:rPr lang="en-US" dirty="0"/>
                      <m:t>(</m:t>
                    </m:r>
                    <m:r>
                      <a:rPr lang="en-US" i="1">
                        <a:latin typeface="Cambria Math"/>
                      </a:rPr>
                      <m:t>𝐴</m:t>
                    </m:r>
                    <m:d>
                      <m:dPr>
                        <m:beg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/>
                      </a:rPr>
                      <m:t>=0.03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=0.005.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𝐵</m:t>
                            </m:r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𝐵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</a:rPr>
                              <m:t>𝐵</m:t>
                            </m:r>
                          </m:e>
                        </m:acc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dirty="0"/>
                  <a:t>0.0348</a:t>
                </a:r>
              </a:p>
              <a:p>
                <a:pPr lvl="1"/>
                <a:r>
                  <a:rPr lang="en-US" dirty="0"/>
                  <a:t>By Bayes theorem, </a:t>
                </a:r>
                <a:r>
                  <a:rPr lang="en-US" dirty="0" err="1"/>
                  <a:t>Pr</a:t>
                </a:r>
                <a:r>
                  <a:rPr lang="en-US" dirty="0"/>
                  <a:t>(B|A)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</m:d>
                          </m:e>
                        </m:func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Pr</m:t>
                        </m:r>
                        <m:r>
                          <a:rPr lang="en-US" b="0" i="1" smtClean="0">
                            <a:latin typeface="Cambria Math"/>
                          </a:rPr>
                          <m:t>⁡(</m:t>
                        </m:r>
                        <m:r>
                          <a:rPr lang="en-US" b="0" i="1" smtClean="0">
                            <a:latin typeface="Cambria Math"/>
                          </a:rPr>
                          <m:t>𝐴</m:t>
                        </m:r>
                        <m:r>
                          <a:rPr lang="en-US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/>
                  <a:t> = 0.1422</a:t>
                </a:r>
              </a:p>
              <a:p>
                <a:r>
                  <a:rPr lang="en-US" dirty="0"/>
                  <a:t>So the probability that a person who tested positive has the disease is just 0.1422,  that is, 14.22%.  </a:t>
                </a:r>
              </a:p>
              <a:p>
                <a:pPr lvl="1"/>
                <a:r>
                  <a:rPr lang="en-US" dirty="0"/>
                  <a:t>By a similar argument, probability that a person who tested negative does not have a disease is whopping 0.99995 =  99.995%. </a:t>
                </a:r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9339" y="454790"/>
                <a:ext cx="11852661" cy="6552728"/>
              </a:xfrm>
              <a:blipFill>
                <a:blip r:embed="rId5"/>
                <a:stretch>
                  <a:fillRect l="-1080" t="-1302" r="-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utoShape 2" descr="Image result for medical test tub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B1597E-C358-46AB-A0F2-1C50D4482B75}"/>
                  </a:ext>
                </a:extLst>
              </p:cNvPr>
              <p:cNvSpPr txBox="1"/>
              <p:nvPr/>
            </p:nvSpPr>
            <p:spPr>
              <a:xfrm>
                <a:off x="9208139" y="145713"/>
                <a:ext cx="2935484" cy="6790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𝐵</m:t>
                              </m:r>
                            </m:e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𝐴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)⋅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Pr</m:t>
                          </m:r>
                          <m:r>
                            <a:rPr lang="en-US" i="1">
                              <a:latin typeface="Cambria Math"/>
                            </a:rPr>
                            <m:t>⁡(</m:t>
                          </m:r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B1597E-C358-46AB-A0F2-1C50D4482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8139" y="145713"/>
                <a:ext cx="2935484" cy="6790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4153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 check problem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9416" y="1412777"/>
            <a:ext cx="1087320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Victorian England, n men came to an event, and checked in their hats at the door. </a:t>
            </a:r>
          </a:p>
          <a:p>
            <a:pPr lvl="1"/>
            <a:r>
              <a:rPr lang="en-US" dirty="0"/>
              <a:t>On the way out, in a hurry,  they each picked up a random hat. </a:t>
            </a:r>
          </a:p>
          <a:p>
            <a:pPr lvl="1"/>
            <a:r>
              <a:rPr lang="en-US" dirty="0"/>
              <a:t>On average, how many men picked their own hat?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Men with hats &#10;&#10;https://pixabay.com/vectors/greeting-men-hats-historic-walking-294261/">
            <a:extLst>
              <a:ext uri="{FF2B5EF4-FFF2-40B4-BE49-F238E27FC236}">
                <a16:creationId xmlns:a16="http://schemas.microsoft.com/office/drawing/2014/main" id="{3A1B6267-76A3-4ED6-BE8A-6CB82F5C0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62" y="3578841"/>
            <a:ext cx="3624938" cy="3010398"/>
          </a:xfrm>
          <a:prstGeom prst="rect">
            <a:avLst/>
          </a:prstGeom>
        </p:spPr>
      </p:pic>
      <p:pic>
        <p:nvPicPr>
          <p:cNvPr id="17" name="Picture 16" descr="Hats &#10;&#10;https://pixabay.com/photos/cylinder-hat-headdress-gentleman-1520012/">
            <a:extLst>
              <a:ext uri="{FF2B5EF4-FFF2-40B4-BE49-F238E27FC236}">
                <a16:creationId xmlns:a16="http://schemas.microsoft.com/office/drawing/2014/main" id="{F5735AC5-F1A1-4F59-A44E-FFCAA2DA4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077072"/>
            <a:ext cx="5519936" cy="1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40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1E59C-93AE-4818-B8F0-07BC96D91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E622E-DFDC-47B0-87B2-A8F0554474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4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Expectations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7408" y="1628800"/>
                <a:ext cx="11233248" cy="489654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Often we are interested in what outcome we would see “on average”. </a:t>
                </a:r>
              </a:p>
              <a:p>
                <a:pPr lvl="1"/>
                <a:r>
                  <a:rPr lang="en-CA" dirty="0"/>
                  <a:t>How fast does this program run “on average”?</a:t>
                </a:r>
              </a:p>
              <a:p>
                <a:pPr lvl="1"/>
                <a:endParaRPr lang="en-CA" dirty="0"/>
              </a:p>
              <a:p>
                <a:r>
                  <a:rPr lang="en-CA" dirty="0"/>
                  <a:t>Let possible outcomes of an experiment be numbers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,…,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E.g., time a program takes to sort n elements</a:t>
                </a:r>
              </a:p>
              <a:p>
                <a:pPr lvl="1"/>
                <a:endParaRPr lang="en-CA" dirty="0"/>
              </a:p>
              <a:p>
                <a:r>
                  <a:rPr lang="en-CA" dirty="0"/>
                  <a:t>Its </a:t>
                </a:r>
                <a:r>
                  <a:rPr lang="en-CA" b="1" dirty="0"/>
                  <a:t>expected value (mean)  </a:t>
                </a:r>
                <a:r>
                  <a:rPr lang="en-CA" dirty="0"/>
                  <a:t>is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  <m:r>
                          <a:rPr lang="en-CA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CA" b="0" i="1" smtClean="0">
                            <a:latin typeface="Cambria Math"/>
                          </a:rPr>
                          <m:t>𝑛</m:t>
                        </m:r>
                      </m:sup>
                    </m:sSubSup>
                    <m:r>
                      <a:rPr lang="en-CA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m:rPr>
                        <m:sty m:val="p"/>
                      </m:rPr>
                      <a:rPr lang="en-CA" b="0" i="0" smtClean="0">
                        <a:latin typeface="Cambria Math"/>
                      </a:rPr>
                      <m:t>Pr</m:t>
                    </m:r>
                    <m:r>
                      <a:rPr lang="en-CA" b="0" i="1" smtClean="0">
                        <a:latin typeface="Cambria Math"/>
                      </a:rPr>
                      <m:t>⁡(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CA" b="0" i="1" smtClean="0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CA" b="0" i="1" smtClean="0">
                        <a:latin typeface="Cambria Math"/>
                      </a:rPr>
                      <m:t>)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Often phrased in terms of a “random variable” X, where X is a </a:t>
                </a:r>
                <a:r>
                  <a:rPr lang="en-CA" i="1" dirty="0"/>
                  <a:t>function</a:t>
                </a:r>
                <a:r>
                  <a:rPr lang="en-CA" dirty="0"/>
                  <a:t> from outcomes to numbers. </a:t>
                </a:r>
              </a:p>
              <a:p>
                <a:pPr lvl="1"/>
                <a:r>
                  <a:rPr lang="en-CA" dirty="0"/>
                  <a:t>Write E(X) to mean the expected value (mean, expectation) of X.   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7408" y="1628800"/>
                <a:ext cx="11233248" cy="4896544"/>
              </a:xfrm>
              <a:blipFill>
                <a:blip r:embed="rId5"/>
                <a:stretch>
                  <a:fillRect l="-1139" t="-2491" r="-109" b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1674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AD86A-7CF6-4BCB-A433-4B99CDDB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Random variables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91F8D-03C9-47ED-8AAA-4A0D2E3F9B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CA" dirty="0"/>
                  <a:t>“Random variable” X   is a </a:t>
                </a:r>
                <a:r>
                  <a:rPr lang="en-CA" i="1" dirty="0"/>
                  <a:t>function</a:t>
                </a:r>
                <a:r>
                  <a:rPr lang="en-CA" dirty="0"/>
                  <a:t> from outcomes to numbers. </a:t>
                </a:r>
              </a:p>
              <a:p>
                <a:pPr lvl="1"/>
                <a:r>
                  <a:rPr lang="en-CA" dirty="0"/>
                  <a:t>In Computer Science applications, usually X counts something. </a:t>
                </a:r>
              </a:p>
              <a:p>
                <a:pPr lvl="2"/>
                <a:r>
                  <a:rPr lang="en-CA" dirty="0"/>
                  <a:t>Number of heads out of n coin tosses. </a:t>
                </a:r>
              </a:p>
              <a:p>
                <a:pPr lvl="2"/>
                <a:r>
                  <a:rPr lang="en-CA" dirty="0"/>
                  <a:t>Number of steps a program takes on an input</a:t>
                </a:r>
              </a:p>
              <a:p>
                <a:pPr lvl="1"/>
                <a:r>
                  <a:rPr lang="en-CA" dirty="0"/>
                  <a:t>An </a:t>
                </a:r>
                <a:r>
                  <a:rPr lang="en-CA" i="1" dirty="0"/>
                  <a:t>indicator</a:t>
                </a:r>
                <a:r>
                  <a:rPr lang="en-CA" dirty="0"/>
                  <a:t> random variable X takes value 0 or 1 depending on whether an event occurred or not.</a:t>
                </a:r>
              </a:p>
              <a:p>
                <a:pPr lvl="1"/>
                <a:endParaRPr lang="en-CA" dirty="0"/>
              </a:p>
              <a:p>
                <a:r>
                  <a:rPr lang="en-CA" dirty="0"/>
                  <a:t>Expectation of a random variable X is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CA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𝑂𝑢𝑡𝑐𝑜𝑚𝑒𝑠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⁡(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091F8D-03C9-47ED-8AAA-4A0D2E3F9B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11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9CA62E6-5EFB-41FC-AA46-FADAD6F5E7D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4365104"/>
            <a:ext cx="1451326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063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85FA-1205-430A-AA60-41BCB1A5C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8D587-ED9E-4D05-8113-A70B508238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Suppose we roll two fair dice. What is the expected sum of their values? </a:t>
                </a:r>
              </a:p>
              <a:p>
                <a:r>
                  <a:rPr lang="en-US" dirty="0"/>
                  <a:t>X can take values from 2 to 12. </a:t>
                </a:r>
              </a:p>
              <a:p>
                <a:pPr lvl="1"/>
                <a:r>
                  <a:rPr lang="en-US" dirty="0" err="1"/>
                  <a:t>Pr</a:t>
                </a:r>
                <a:r>
                  <a:rPr lang="en-US" dirty="0"/>
                  <a:t>(X=2) = </a:t>
                </a:r>
                <a:r>
                  <a:rPr lang="en-US" dirty="0" err="1"/>
                  <a:t>Pr</a:t>
                </a:r>
                <a:r>
                  <a:rPr lang="en-US" dirty="0"/>
                  <a:t>(X=12) = 1/36</a:t>
                </a:r>
              </a:p>
              <a:p>
                <a:pPr lvl="1"/>
                <a:r>
                  <a:rPr lang="en-US" dirty="0" err="1"/>
                  <a:t>Pr</a:t>
                </a:r>
                <a:r>
                  <a:rPr lang="en-US" dirty="0"/>
                  <a:t>(X =3) = </a:t>
                </a:r>
                <a:r>
                  <a:rPr lang="en-US" dirty="0" err="1"/>
                  <a:t>Pr</a:t>
                </a:r>
                <a:r>
                  <a:rPr lang="en-US" dirty="0"/>
                  <a:t>(X =11) =2/36=1/18, </a:t>
                </a:r>
              </a:p>
              <a:p>
                <a:pPr lvl="1"/>
                <a:r>
                  <a:rPr lang="en-US" dirty="0" err="1"/>
                  <a:t>Pr</a:t>
                </a:r>
                <a:r>
                  <a:rPr lang="en-US" dirty="0"/>
                  <a:t>(X =4) = </a:t>
                </a:r>
                <a:r>
                  <a:rPr lang="en-US" dirty="0" err="1"/>
                  <a:t>Pr</a:t>
                </a:r>
                <a:r>
                  <a:rPr lang="en-US" dirty="0"/>
                  <a:t>(X =10) =3/36=1/12, </a:t>
                </a:r>
              </a:p>
              <a:p>
                <a:pPr lvl="1"/>
                <a:r>
                  <a:rPr lang="en-US" dirty="0" err="1"/>
                  <a:t>Pr</a:t>
                </a:r>
                <a:r>
                  <a:rPr lang="en-US" dirty="0"/>
                  <a:t>(X =5) = </a:t>
                </a:r>
                <a:r>
                  <a:rPr lang="en-US" dirty="0" err="1"/>
                  <a:t>Pr</a:t>
                </a:r>
                <a:r>
                  <a:rPr lang="en-US" dirty="0"/>
                  <a:t>(X =9) =4/36=1/9, </a:t>
                </a:r>
              </a:p>
              <a:p>
                <a:pPr lvl="1"/>
                <a:r>
                  <a:rPr lang="en-US" dirty="0" err="1"/>
                  <a:t>Pr</a:t>
                </a:r>
                <a:r>
                  <a:rPr lang="en-US" dirty="0"/>
                  <a:t>(X =6) = </a:t>
                </a:r>
                <a:r>
                  <a:rPr lang="en-US" dirty="0" err="1"/>
                  <a:t>Pr</a:t>
                </a:r>
                <a:r>
                  <a:rPr lang="en-US" dirty="0"/>
                  <a:t>(X =8) =5/36, </a:t>
                </a:r>
              </a:p>
              <a:p>
                <a:pPr lvl="1"/>
                <a:r>
                  <a:rPr lang="en-US" dirty="0" err="1"/>
                  <a:t>Pr</a:t>
                </a:r>
                <a:r>
                  <a:rPr lang="en-US" dirty="0"/>
                  <a:t>(X =7) =6/36=1/6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2·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3·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4·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5·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6·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7·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8·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9·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10·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11·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  <m:r>
                        <a:rPr lang="en-US" i="1" dirty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12·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den>
                      </m:f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38D587-ED9E-4D05-8113-A70B508238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0972800" cy="5069159"/>
              </a:xfrm>
              <a:blipFill>
                <a:blip r:embed="rId4"/>
                <a:stretch>
                  <a:fillRect l="-1056" t="-25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A8E2C91E-0CCF-49A7-AA6C-39F3D88126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160" y="2464464"/>
            <a:ext cx="2232248" cy="168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09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win in a lottery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376" y="1600200"/>
            <a:ext cx="10873208" cy="4983162"/>
          </a:xfrm>
        </p:spPr>
        <p:txBody>
          <a:bodyPr>
            <a:normAutofit/>
          </a:bodyPr>
          <a:lstStyle/>
          <a:p>
            <a:r>
              <a:rPr lang="en-US" dirty="0"/>
              <a:t>Rules of Lotto 6/49:</a:t>
            </a:r>
          </a:p>
          <a:p>
            <a:pPr lvl="1"/>
            <a:r>
              <a:rPr lang="en-US" dirty="0"/>
              <a:t>A player chooses 6 numbers, 1 to 49. </a:t>
            </a:r>
          </a:p>
          <a:p>
            <a:pPr lvl="1"/>
            <a:r>
              <a:rPr lang="en-US" dirty="0"/>
              <a:t>During a draw, 6 randomly generated numbers are revealed. </a:t>
            </a:r>
          </a:p>
          <a:p>
            <a:pPr lvl="1"/>
            <a:r>
              <a:rPr lang="en-US" dirty="0"/>
              <a:t>If all 6 numbers chosen by the player match 6 numbers in the draw, the player gets the jackpot of $5,000,000 or more. </a:t>
            </a:r>
          </a:p>
          <a:p>
            <a:pPr lvl="2"/>
            <a:r>
              <a:rPr lang="en-US" dirty="0"/>
              <a:t>There are also smaller prizes; let’s ignore them for simplicity. </a:t>
            </a:r>
          </a:p>
          <a:p>
            <a:pPr lvl="1"/>
            <a:r>
              <a:rPr lang="en-US" dirty="0"/>
              <a:t>A ticket costs $3. </a:t>
            </a:r>
          </a:p>
          <a:p>
            <a:pPr lvl="1"/>
            <a:r>
              <a:rPr lang="en-US" dirty="0"/>
              <a:t>According to Atlantic Lotto Corporation, chances of winning the jackpot are roughly 1/14,000,000.</a:t>
            </a:r>
          </a:p>
          <a:p>
            <a:pPr marL="457200" lvl="1" indent="0">
              <a:buNone/>
            </a:pPr>
            <a:r>
              <a:rPr lang="en-US" dirty="0"/>
              <a:t> </a:t>
            </a:r>
          </a:p>
          <a:p>
            <a:pPr lvl="1"/>
            <a:endParaRPr lang="en-US" dirty="0"/>
          </a:p>
        </p:txBody>
      </p:sp>
      <p:pic>
        <p:nvPicPr>
          <p:cNvPr id="1028" name="Picture 4" descr="https://upload.wikimedia.org/wikipedia/en/thumb/f/f1/Lotto_649_logo.svg/250px-Lotto_649_logo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5853"/>
            <a:ext cx="1409237" cy="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951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Finite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63352" y="1600200"/>
                <a:ext cx="10972800" cy="470912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CA" b="1" dirty="0"/>
                  <a:t>Probability</a:t>
                </a:r>
                <a:r>
                  <a:rPr lang="en-CA" dirty="0"/>
                  <a:t> of an event if all outcomes are </a:t>
                </a:r>
                <a:r>
                  <a:rPr lang="en-CA" b="1" dirty="0"/>
                  <a:t>equally likely</a:t>
                </a:r>
                <a:r>
                  <a:rPr lang="en-CA" dirty="0"/>
                  <a:t>: </a:t>
                </a:r>
              </a:p>
              <a:p>
                <a:pPr lvl="1"/>
                <a:r>
                  <a:rPr lang="en-CA" dirty="0" err="1"/>
                  <a:t>Pr</a:t>
                </a:r>
                <a:r>
                  <a:rPr lang="en-CA" dirty="0"/>
                  <a:t>(A)=  |A|/|S|  (fraction of the outcomes that are in the event A). </a:t>
                </a:r>
              </a:p>
              <a:p>
                <a:pPr lvl="1"/>
                <a:r>
                  <a:rPr lang="en-CA" dirty="0"/>
                  <a:t>Probability of both dice coming up even:  </a:t>
                </a:r>
              </a:p>
              <a:p>
                <a:pPr lvl="2"/>
                <a:r>
                  <a:rPr lang="en-CA" sz="2800" dirty="0"/>
                  <a:t>A={ (2,2),(2,4),(4,2),(2,6),(6,2),(4,4), (4,6), (6,4) , (6,6)}.</a:t>
                </a:r>
              </a:p>
              <a:p>
                <a:pPr lvl="2"/>
                <a:r>
                  <a:rPr lang="en-CA" sz="2800" dirty="0"/>
                  <a:t>|A| =9, |S|=36</a:t>
                </a:r>
              </a:p>
              <a:p>
                <a:pPr lvl="2"/>
                <a:r>
                  <a:rPr lang="en-CA" sz="2800" dirty="0"/>
                  <a:t>P(A)=9/36=1/4  </a:t>
                </a:r>
              </a:p>
              <a:p>
                <a:pPr lvl="2"/>
                <a:endParaRPr lang="en-CA" sz="2800" dirty="0"/>
              </a:p>
              <a:p>
                <a:r>
                  <a:rPr lang="en-CA" sz="3600" dirty="0"/>
                  <a:t>Probability is always a number between 0 (event cannot happen, A=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CA" sz="3600" dirty="0"/>
                  <a:t>) and 1 (event always happens, A=S). </a:t>
                </a:r>
              </a:p>
              <a:p>
                <a:r>
                  <a:rPr lang="en-CA" sz="3600" dirty="0"/>
                  <a:t>If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CA" sz="3600" dirty="0"/>
                  <a:t>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CA" sz="3600" dirty="0"/>
                  <a:t> (that is, probability that A does not happen is 1 – probability of A.)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600" dirty="0"/>
                  <a:t>Let’s use combinatorics we just studied to calculate probabilities! </a:t>
                </a:r>
              </a:p>
              <a:p>
                <a:pPr lvl="1"/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600200"/>
                <a:ext cx="10972800" cy="4709120"/>
              </a:xfrm>
              <a:blipFill>
                <a:blip r:embed="rId5"/>
                <a:stretch>
                  <a:fillRect l="-1111" t="-2461" b="-3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AutoShape 2" descr="Image result for dic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5" name="AutoShape 5" descr="Image result for card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8" descr="Image result for cards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9" name="Picture 8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36913444-C4C8-4004-8865-32D77F775E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1050"/>
            <a:ext cx="1230165" cy="926468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D7B99E7-C3A0-4885-9158-7413C87BB0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015" y="160338"/>
            <a:ext cx="1371859" cy="100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036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3433A-C8E0-491F-B3F9-31C5EA2C3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win in a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547E5-655D-4108-A3C3-9A0FDCF47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1391056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What is the expected amount a player would win if the jackpot is 5,000,000?</a:t>
            </a:r>
          </a:p>
          <a:p>
            <a:pPr lvl="1"/>
            <a:r>
              <a:rPr lang="en-US" dirty="0" err="1"/>
              <a:t>Pr</a:t>
            </a:r>
            <a:r>
              <a:rPr lang="en-US" dirty="0"/>
              <a:t>(win) = 1/14,000,000.  </a:t>
            </a:r>
            <a:r>
              <a:rPr lang="en-US" dirty="0" err="1"/>
              <a:t>Pr</a:t>
            </a:r>
            <a:r>
              <a:rPr lang="en-US" dirty="0"/>
              <a:t>(loss)=1-Pr(win) = 13,999,999/14,000,000. </a:t>
            </a:r>
          </a:p>
          <a:p>
            <a:pPr lvl="1"/>
            <a:r>
              <a:rPr lang="en-US" dirty="0"/>
              <a:t>Let the random variable X encode the amount a player wins.  </a:t>
            </a:r>
          </a:p>
          <a:p>
            <a:pPr lvl="2"/>
            <a:r>
              <a:rPr lang="en-US" dirty="0"/>
              <a:t>For all but one player, that amount is -3.  So </a:t>
            </a:r>
            <a:r>
              <a:rPr lang="en-US" dirty="0" err="1"/>
              <a:t>Pr</a:t>
            </a:r>
            <a:r>
              <a:rPr lang="en-US" dirty="0"/>
              <a:t>(X=-3)=</a:t>
            </a:r>
            <a:r>
              <a:rPr lang="en-US" dirty="0" err="1"/>
              <a:t>Pr</a:t>
            </a:r>
            <a:r>
              <a:rPr lang="en-US" dirty="0"/>
              <a:t>(loss)</a:t>
            </a:r>
          </a:p>
          <a:p>
            <a:pPr lvl="2"/>
            <a:r>
              <a:rPr lang="en-US" dirty="0"/>
              <a:t>For the lucky one, the amount is the jackpot minus ticket price.   </a:t>
            </a:r>
            <a:r>
              <a:rPr lang="en-US" dirty="0" err="1"/>
              <a:t>Pr</a:t>
            </a:r>
            <a:r>
              <a:rPr lang="en-US" dirty="0"/>
              <a:t>(X=4,999,997)=</a:t>
            </a:r>
            <a:r>
              <a:rPr lang="en-US" dirty="0" err="1"/>
              <a:t>Pr</a:t>
            </a:r>
            <a:r>
              <a:rPr lang="en-US" dirty="0"/>
              <a:t>(win)</a:t>
            </a:r>
          </a:p>
          <a:p>
            <a:pPr lvl="1"/>
            <a:r>
              <a:rPr lang="en-US" dirty="0"/>
              <a:t>Expected amount to win is E(X) = </a:t>
            </a:r>
            <a:r>
              <a:rPr lang="en-US" dirty="0" err="1"/>
              <a:t>Pr</a:t>
            </a:r>
            <a:r>
              <a:rPr lang="en-US" dirty="0"/>
              <a:t>(loss)*(-3) +</a:t>
            </a:r>
            <a:r>
              <a:rPr lang="en-US" dirty="0" err="1"/>
              <a:t>Pr</a:t>
            </a:r>
            <a:r>
              <a:rPr lang="en-US" dirty="0"/>
              <a:t>(win)*(5,000,000-3) =  </a:t>
            </a:r>
            <a:r>
              <a:rPr lang="en-US" i="1" dirty="0">
                <a:solidFill>
                  <a:srgbClr val="FF0000"/>
                </a:solidFill>
              </a:rPr>
              <a:t>-2.64</a:t>
            </a:r>
          </a:p>
          <a:p>
            <a:pPr lvl="2"/>
            <a:r>
              <a:rPr lang="en-US" dirty="0"/>
              <a:t>If counting smaller prizes , just add  their amount*odds  to the sum, and adjust </a:t>
            </a:r>
            <a:r>
              <a:rPr lang="en-US" dirty="0" err="1"/>
              <a:t>Pr</a:t>
            </a:r>
            <a:r>
              <a:rPr lang="en-US" dirty="0"/>
              <a:t>(loss)</a:t>
            </a:r>
          </a:p>
          <a:p>
            <a:pPr lvl="2"/>
            <a:r>
              <a:rPr lang="en-US" dirty="0"/>
              <a:t>E(X)=</a:t>
            </a:r>
            <a:r>
              <a:rPr lang="en-US" dirty="0" err="1"/>
              <a:t>Pr</a:t>
            </a:r>
            <a:r>
              <a:rPr lang="en-US" dirty="0"/>
              <a:t>(loss)*(-3)+</a:t>
            </a:r>
            <a:r>
              <a:rPr lang="en-US" dirty="0" err="1"/>
              <a:t>Pr</a:t>
            </a:r>
            <a:r>
              <a:rPr lang="en-US" dirty="0"/>
              <a:t>(jackpot)*(4,999,997)+</a:t>
            </a:r>
            <a:r>
              <a:rPr lang="en-US" dirty="0" err="1"/>
              <a:t>Pr</a:t>
            </a:r>
            <a:r>
              <a:rPr lang="en-US" dirty="0"/>
              <a:t>(5/6+bonus)*374,997+Pr(5/6)*312,497…</a:t>
            </a:r>
          </a:p>
          <a:p>
            <a:endParaRPr lang="en-US" dirty="0"/>
          </a:p>
        </p:txBody>
      </p:sp>
      <p:pic>
        <p:nvPicPr>
          <p:cNvPr id="4" name="Picture 4" descr="https://upload.wikimedia.org/wikipedia/en/thumb/f/f1/Lotto_649_logo.svg/250px-Lotto_649_logo.svg.png">
            <a:extLst>
              <a:ext uri="{FF2B5EF4-FFF2-40B4-BE49-F238E27FC236}">
                <a16:creationId xmlns:a16="http://schemas.microsoft.com/office/drawing/2014/main" id="{7BCD36BC-F497-4148-B4E5-0F286361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5853"/>
            <a:ext cx="1409237" cy="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535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win in a lottery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384" y="1600200"/>
            <a:ext cx="11521280" cy="4637112"/>
          </a:xfrm>
        </p:spPr>
        <p:txBody>
          <a:bodyPr>
            <a:normAutofit/>
          </a:bodyPr>
          <a:lstStyle/>
          <a:p>
            <a:r>
              <a:rPr lang="en-US" dirty="0"/>
              <a:t>How large should be the jackpot so that the players expect at least to break even? </a:t>
            </a:r>
          </a:p>
          <a:p>
            <a:pPr lvl="1"/>
            <a:r>
              <a:rPr lang="en-US" dirty="0"/>
              <a:t>Let’s call the jackpot amount J. </a:t>
            </a:r>
          </a:p>
          <a:p>
            <a:pPr lvl="1"/>
            <a:r>
              <a:rPr lang="en-US" dirty="0"/>
              <a:t>Expected amount to win is E(X) = </a:t>
            </a:r>
            <a:r>
              <a:rPr lang="en-US" dirty="0" err="1"/>
              <a:t>Pr</a:t>
            </a:r>
            <a:r>
              <a:rPr lang="en-US" dirty="0"/>
              <a:t>(loss)*(-3) +</a:t>
            </a:r>
            <a:r>
              <a:rPr lang="en-US" dirty="0" err="1"/>
              <a:t>Pr</a:t>
            </a:r>
            <a:r>
              <a:rPr lang="en-US" dirty="0"/>
              <a:t>(win)*(J-3). </a:t>
            </a:r>
          </a:p>
          <a:p>
            <a:pPr lvl="2"/>
            <a:r>
              <a:rPr lang="en-US" dirty="0"/>
              <a:t>To break even, want E(X)=0. </a:t>
            </a:r>
          </a:p>
          <a:p>
            <a:pPr lvl="1"/>
            <a:r>
              <a:rPr lang="en-US" dirty="0"/>
              <a:t>J= 3+(E(X)-</a:t>
            </a:r>
            <a:r>
              <a:rPr lang="en-US" dirty="0" err="1"/>
              <a:t>Pr</a:t>
            </a:r>
            <a:r>
              <a:rPr lang="en-US" dirty="0"/>
              <a:t>(loss)*(-3))/</a:t>
            </a:r>
            <a:r>
              <a:rPr lang="en-US" dirty="0" err="1"/>
              <a:t>Pr</a:t>
            </a:r>
            <a:r>
              <a:rPr lang="en-US" dirty="0"/>
              <a:t>(win) =  </a:t>
            </a:r>
            <a:r>
              <a:rPr lang="en-US" i="1" dirty="0">
                <a:solidFill>
                  <a:srgbClr val="FF0000"/>
                </a:solidFill>
              </a:rPr>
              <a:t>42,000,000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240" y="4870035"/>
            <a:ext cx="3587282" cy="157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s://upload.wikimedia.org/wikipedia/en/thumb/f/f1/Lotto_649_logo.svg/250px-Lotto_649_logo.svg.png">
            <a:extLst>
              <a:ext uri="{FF2B5EF4-FFF2-40B4-BE49-F238E27FC236}">
                <a16:creationId xmlns:a16="http://schemas.microsoft.com/office/drawing/2014/main" id="{EEE50D06-E392-468E-B8DD-36B326DB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65853"/>
            <a:ext cx="1409237" cy="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195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BABA-89FC-4E8E-B3EF-BD1E006B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B2F98-A28A-4138-A49A-4A9093CA8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323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BE6C3-2C58-465B-AD9B-830654E96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Bernoulli trials and repeated experiments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31EFB-D24C-416D-A3DC-83C0E71DD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463064" cy="514116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CA" dirty="0"/>
                  <a:t>Suppose an experiment has two outcomes, 1 and 0 (success/failure), with </a:t>
                </a:r>
                <a:r>
                  <a:rPr lang="en-CA" dirty="0" err="1"/>
                  <a:t>Pr</a:t>
                </a:r>
                <a:r>
                  <a:rPr lang="en-CA" dirty="0"/>
                  <a:t>(1) = p. </a:t>
                </a:r>
              </a:p>
              <a:p>
                <a:pPr lvl="1"/>
                <a:r>
                  <a:rPr lang="en-CA" dirty="0"/>
                  <a:t>Such experiment is called a </a:t>
                </a:r>
                <a:r>
                  <a:rPr lang="en-CA" b="1" dirty="0"/>
                  <a:t>Bernoulli trial</a:t>
                </a:r>
                <a:r>
                  <a:rPr lang="en-CA" dirty="0"/>
                  <a:t>. </a:t>
                </a:r>
              </a:p>
              <a:p>
                <a:r>
                  <a:rPr lang="en-CA" dirty="0"/>
                  <a:t>What happens if the experiment is repeated multiple times (independently)?</a:t>
                </a:r>
              </a:p>
              <a:p>
                <a:pPr lvl="1"/>
                <a:endParaRPr lang="en-CA" dirty="0"/>
              </a:p>
              <a:p>
                <a:pPr marL="457200" lvl="1" indent="0">
                  <a:buNone/>
                </a:pPr>
                <a:endParaRPr lang="en-CA" dirty="0"/>
              </a:p>
              <a:p>
                <a:pPr lvl="1"/>
                <a:r>
                  <a:rPr lang="en-CA" dirty="0"/>
                  <a:t>A sample space after carrying out n Bernoulli trials is a set of all possible n-tuples of elements in {0,1} (or {success, fail}).  </a:t>
                </a:r>
              </a:p>
              <a:p>
                <a:pPr lvl="1"/>
                <a:r>
                  <a:rPr lang="en-CA" dirty="0"/>
                  <a:t>Number of n-tuples with k 1s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Probability of getting 1 in any given  trial is p, of getting 0 is  (1-p).</a:t>
                </a:r>
              </a:p>
              <a:p>
                <a:pPr lvl="1"/>
                <a:r>
                  <a:rPr lang="en-CA" dirty="0"/>
                  <a:t>Probability of getting exactly k 1s (successes) out of n trials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>
                                <a:latin typeface="Cambria Math"/>
                              </a:rPr>
                              <m:t>𝑛</m:t>
                            </m:r>
                          </m:num>
                          <m:den>
                            <m:r>
                              <a:rPr lang="pt-BR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CA" i="1">
                            <a:latin typeface="Cambria Math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/>
                              </a:rPr>
                              <m:t>1−</m:t>
                            </m:r>
                            <m:r>
                              <a:rPr lang="en-CA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CA" i="1">
                            <a:latin typeface="Cambria Math"/>
                          </a:rPr>
                          <m:t>𝑛</m:t>
                        </m:r>
                        <m:r>
                          <a:rPr lang="en-CA" i="1">
                            <a:latin typeface="Cambria Math"/>
                          </a:rPr>
                          <m:t>−</m:t>
                        </m:r>
                        <m:r>
                          <a:rPr lang="en-CA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Probability of getting the first success on exactly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i="1"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CA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CA" dirty="0"/>
                  <a:t> trial is </a:t>
                </a:r>
                <a14:m>
                  <m:oMath xmlns:m="http://schemas.openxmlformats.org/officeDocument/2006/math">
                    <m:r>
                      <a:rPr lang="en-CA" i="1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CA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i="1">
                                <a:latin typeface="Cambria Math"/>
                              </a:rPr>
                              <m:t>1−</m:t>
                            </m:r>
                            <m:r>
                              <a:rPr lang="en-CA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CA" i="1">
                            <a:latin typeface="Cambria Math"/>
                          </a:rPr>
                          <m:t>𝑘</m:t>
                        </m:r>
                        <m:r>
                          <a:rPr lang="en-CA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CA" dirty="0"/>
              </a:p>
              <a:p>
                <a:r>
                  <a:rPr lang="en-CA" dirty="0"/>
                  <a:t>How many trials do we need, on average, to get a success?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731EFB-D24C-416D-A3DC-83C0E71DD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463064" cy="5141167"/>
              </a:xfrm>
              <a:blipFill>
                <a:blip r:embed="rId4"/>
                <a:stretch>
                  <a:fillRect l="-904" t="-2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45FF9A4-0F7B-4ECF-B825-9694C349E553}"/>
              </a:ext>
            </a:extLst>
          </p:cNvPr>
          <p:cNvGrpSpPr/>
          <p:nvPr/>
        </p:nvGrpSpPr>
        <p:grpSpPr>
          <a:xfrm>
            <a:off x="3215680" y="3104964"/>
            <a:ext cx="4095824" cy="648072"/>
            <a:chOff x="3143672" y="2708920"/>
            <a:chExt cx="4095824" cy="648072"/>
          </a:xfrm>
        </p:grpSpPr>
        <p:pic>
          <p:nvPicPr>
            <p:cNvPr id="4" name="Picture 2" descr="Image result for quarter coin canada">
              <a:extLst>
                <a:ext uri="{FF2B5EF4-FFF2-40B4-BE49-F238E27FC236}">
                  <a16:creationId xmlns:a16="http://schemas.microsoft.com/office/drawing/2014/main" id="{E3B55CAD-080E-4AD3-8BD5-B8E099D9D6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72" y="2708920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Quarter Reverse 2010.png">
              <a:extLst>
                <a:ext uri="{FF2B5EF4-FFF2-40B4-BE49-F238E27FC236}">
                  <a16:creationId xmlns:a16="http://schemas.microsoft.com/office/drawing/2014/main" id="{31E1684B-F12F-4D52-9772-37B787A11A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2708920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Image result for quarter coin canada">
              <a:extLst>
                <a:ext uri="{FF2B5EF4-FFF2-40B4-BE49-F238E27FC236}">
                  <a16:creationId xmlns:a16="http://schemas.microsoft.com/office/drawing/2014/main" id="{0B05096A-10E9-493B-A282-5FC732FC01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952" y="2708920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4" descr="Quarter Reverse 2010.png">
              <a:extLst>
                <a:ext uri="{FF2B5EF4-FFF2-40B4-BE49-F238E27FC236}">
                  <a16:creationId xmlns:a16="http://schemas.microsoft.com/office/drawing/2014/main" id="{99C0D0DF-8B3D-4B06-9C3C-2479C0F1F4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056" y="2708920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Quarter Reverse 2010.png">
              <a:extLst>
                <a:ext uri="{FF2B5EF4-FFF2-40B4-BE49-F238E27FC236}">
                  <a16:creationId xmlns:a16="http://schemas.microsoft.com/office/drawing/2014/main" id="{BDB8EAF9-EDB7-4476-AFC8-FB7A71A17C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864" y="2717552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101953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A9BC4-6DFE-4DFC-9976-96D062913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number until…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3D2C8-0681-4449-97CC-E00F89DBA37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that Alan insists on buying lottery tickets until he wins.  If probability of winning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</m:oMath>
                </a14:m>
                <a:r>
                  <a:rPr lang="en-US" dirty="0"/>
                  <a:t>, how many tickets in expectation (“on average”) would he have to buy? </a:t>
                </a:r>
              </a:p>
              <a:p>
                <a:pPr lvl="1"/>
                <a:r>
                  <a:rPr lang="en-US" dirty="0"/>
                  <a:t>Let X be a random variable for how many tickets he has to buy. </a:t>
                </a:r>
              </a:p>
              <a:p>
                <a:pPr lvl="1"/>
                <a:r>
                  <a:rPr lang="en-US" dirty="0"/>
                  <a:t>The probability of winning on exactly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ticket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𝑝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ℕ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So for Lotto 6/49 he’d have to buy 14,000,000 tickets (and spend $42,000,000  -- that’s jackpot that would let him break even! 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3D2C8-0681-4449-97CC-E00F89DBA37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278" t="-1752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s://upload.wikimedia.org/wikipedia/en/thumb/f/f1/Lotto_649_logo.svg/250px-Lotto_649_logo.svg.png">
            <a:extLst>
              <a:ext uri="{FF2B5EF4-FFF2-40B4-BE49-F238E27FC236}">
                <a16:creationId xmlns:a16="http://schemas.microsoft.com/office/drawing/2014/main" id="{64AF3714-8AC8-40D9-8C3F-27B282EA3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4130"/>
            <a:ext cx="1409237" cy="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8715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B5DB-9A70-4693-926F-1B579EBD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number until…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19048" cy="452596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Suppose we have Bernoulli trials with success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What is the expected number of trials to see success? </a:t>
                </a:r>
              </a:p>
              <a:p>
                <a:pPr lvl="1"/>
                <a:r>
                  <a:rPr lang="en-US" dirty="0"/>
                  <a:t>Let X be a random variable for the number of steps till success.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ℕ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∗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den>
                    </m:f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r>
                  <a:rPr lang="en-US" dirty="0"/>
                  <a:t>Same reasoning applies to other processes, where there is a fixed probability of something happening at each experiment or time step. </a:t>
                </a:r>
              </a:p>
              <a:p>
                <a:pPr lvl="1"/>
                <a:r>
                  <a:rPr lang="en-US" dirty="0"/>
                  <a:t>A system has a 1%  probability of hanging in any given hour.  How long, on average, will it stay up? </a:t>
                </a:r>
              </a:p>
              <a:p>
                <a:pPr lvl="2"/>
                <a:r>
                  <a:rPr lang="en-US" dirty="0"/>
                  <a:t>100 hours: a little over 4 days.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19048" cy="4525963"/>
              </a:xfrm>
              <a:blipFill>
                <a:blip r:embed="rId4"/>
                <a:stretch>
                  <a:fillRect l="-1077" t="-2695" r="-700" b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s://upload.wikimedia.org/wikipedia/en/thumb/f/f1/Lotto_649_logo.svg/250px-Lotto_649_logo.svg.png">
            <a:extLst>
              <a:ext uri="{FF2B5EF4-FFF2-40B4-BE49-F238E27FC236}">
                <a16:creationId xmlns:a16="http://schemas.microsoft.com/office/drawing/2014/main" id="{ADE38247-4DE4-40AA-A81F-446D6A6F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4130"/>
            <a:ext cx="1409237" cy="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9141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AE4C2-E8EA-4DD2-920F-7052C9B0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D64DC7-7F28-4D74-8C2B-246F024D8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632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B5DB-9A70-4693-926F-1B579EBD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Linearity of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Expectation is a very well-behaved operation: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+…+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𝑎𝑋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are random variables on some sample space S,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Proof: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(</m:t>
                        </m:r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(</m:t>
                    </m:r>
                    <m:r>
                      <a:rPr lang="en-US" i="1">
                        <a:latin typeface="Cambria Math"/>
                      </a:rPr>
                      <m:t>𝑠</m:t>
                    </m:r>
                    <m:r>
                      <a:rPr lang="en-US" i="1">
                        <a:latin typeface="Cambria Math"/>
                      </a:rPr>
                      <m:t>)) 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  <m:r>
                              <a:rPr lang="en-US" i="1">
                                <a:latin typeface="Cambria Math"/>
                              </a:rPr>
                              <m:t>∈</m:t>
                            </m:r>
                            <m:r>
                              <a:rPr lang="en-US" i="1">
                                <a:latin typeface="Cambria Math"/>
                              </a:rPr>
                              <m:t>𝑆</m:t>
                            </m:r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𝑝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     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Similar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𝑎𝑋</m:t>
                        </m:r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𝑎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Using the fact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𝑠</m:t>
                        </m:r>
                        <m:r>
                          <a:rPr lang="en-US" i="1">
                            <a:latin typeface="Cambria Math"/>
                          </a:rPr>
                          <m:t>∈</m:t>
                        </m:r>
                        <m:r>
                          <a:rPr lang="en-US" i="1">
                            <a:latin typeface="Cambria Math"/>
                          </a:rPr>
                          <m:t>𝑆</m:t>
                        </m:r>
                        <m:r>
                          <a:rPr lang="en-US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dirty="0"/>
                  <a:t> =1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  <a:blipFill>
                <a:blip r:embed="rId4"/>
                <a:stretch>
                  <a:fillRect l="-1239" t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4" descr="https://upload.wikimedia.org/wikipedia/en/thumb/f/f1/Lotto_649_logo.svg/250px-Lotto_649_logo.svg.png">
            <a:extLst>
              <a:ext uri="{FF2B5EF4-FFF2-40B4-BE49-F238E27FC236}">
                <a16:creationId xmlns:a16="http://schemas.microsoft.com/office/drawing/2014/main" id="{ADE38247-4DE4-40AA-A81F-446D6A6F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94130"/>
            <a:ext cx="1409237" cy="89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002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 check problem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9416" y="1412777"/>
            <a:ext cx="1087320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Victorian England, n men came to an event, and checked in their hats at the door. </a:t>
            </a:r>
          </a:p>
          <a:p>
            <a:pPr lvl="1"/>
            <a:r>
              <a:rPr lang="en-US" dirty="0"/>
              <a:t>On the way out, in a hurry,  they each picked up a random hat. </a:t>
            </a:r>
          </a:p>
          <a:p>
            <a:pPr lvl="1"/>
            <a:r>
              <a:rPr lang="en-US" dirty="0"/>
              <a:t>On average, how many men picked their own hat?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Men with hats &#10;&#10;https://pixabay.com/vectors/greeting-men-hats-historic-walking-294261/">
            <a:extLst>
              <a:ext uri="{FF2B5EF4-FFF2-40B4-BE49-F238E27FC236}">
                <a16:creationId xmlns:a16="http://schemas.microsoft.com/office/drawing/2014/main" id="{3A1B6267-76A3-4ED6-BE8A-6CB82F5C0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62" y="3578841"/>
            <a:ext cx="3624938" cy="3010398"/>
          </a:xfrm>
          <a:prstGeom prst="rect">
            <a:avLst/>
          </a:prstGeom>
        </p:spPr>
      </p:pic>
      <p:pic>
        <p:nvPicPr>
          <p:cNvPr id="17" name="Picture 16" descr="Hats &#10;&#10;https://pixabay.com/photos/cylinder-hat-headdress-gentleman-1520012/">
            <a:extLst>
              <a:ext uri="{FF2B5EF4-FFF2-40B4-BE49-F238E27FC236}">
                <a16:creationId xmlns:a16="http://schemas.microsoft.com/office/drawing/2014/main" id="{F5735AC5-F1A1-4F59-A44E-FFCAA2DA4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077072"/>
            <a:ext cx="5519936" cy="1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82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 check problem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839416" y="1412777"/>
                <a:ext cx="11233248" cy="5112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lvl="1" indent="0">
                  <a:buNone/>
                </a:pPr>
                <a:r>
                  <a:rPr lang="en-US" sz="2600" dirty="0"/>
                  <a:t>In Victorian England, n men came to an event, and checked in their hats at the door. </a:t>
                </a:r>
              </a:p>
              <a:p>
                <a:pPr lvl="3"/>
                <a:r>
                  <a:rPr lang="en-US" sz="2600" dirty="0"/>
                  <a:t>On the way out, in a hurry,  they each picked up a random hat. </a:t>
                </a:r>
              </a:p>
              <a:p>
                <a:pPr lvl="3"/>
                <a:r>
                  <a:rPr lang="en-US" sz="2600" dirty="0"/>
                  <a:t>On average, how many men picked their own hat? </a:t>
                </a:r>
              </a:p>
              <a:p>
                <a:r>
                  <a:rPr lang="en-US" dirty="0"/>
                  <a:t>For each man, introduce a random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,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=1 </m:t>
                    </m:r>
                  </m:oMath>
                </a14:m>
                <a:r>
                  <a:rPr lang="en-US" dirty="0" err="1"/>
                  <a:t>iff</a:t>
                </a:r>
                <a:r>
                  <a:rPr lang="en-US" dirty="0"/>
                  <a:t> he picked his own hat</a:t>
                </a:r>
              </a:p>
              <a:p>
                <a:pPr lvl="1"/>
                <a:r>
                  <a:rPr lang="en-US" dirty="0"/>
                  <a:t>Such random variables are called </a:t>
                </a:r>
                <a:r>
                  <a:rPr lang="en-US" b="1" dirty="0"/>
                  <a:t>indicator variables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The quantity we want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Now, for 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=1⋅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linearity of expectation,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+…+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+…+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+…+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=1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on average, just one man will go home with his own hat! 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1412777"/>
                <a:ext cx="11233248" cy="5112568"/>
              </a:xfrm>
              <a:prstGeom prst="rect">
                <a:avLst/>
              </a:prstGeom>
              <a:blipFill>
                <a:blip r:embed="rId5"/>
                <a:stretch>
                  <a:fillRect l="-1140" t="-2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 descr="Hats &#10;&#10;https://pixabay.com/photos/cylinder-hat-headdress-gentleman-1520012/">
            <a:extLst>
              <a:ext uri="{FF2B5EF4-FFF2-40B4-BE49-F238E27FC236}">
                <a16:creationId xmlns:a16="http://schemas.microsoft.com/office/drawing/2014/main" id="{F5735AC5-F1A1-4F59-A44E-FFCAA2DA44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344" y="125985"/>
            <a:ext cx="2952328" cy="97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8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Puzzle: playing poker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600200"/>
            <a:ext cx="11881320" cy="5257800"/>
          </a:xfrm>
        </p:spPr>
        <p:txBody>
          <a:bodyPr>
            <a:normAutofit/>
          </a:bodyPr>
          <a:lstStyle/>
          <a:p>
            <a:r>
              <a:rPr lang="en-CA" dirty="0"/>
              <a:t>There are 52 cards in a standard deck; 4 suits of 13 ranks each. </a:t>
            </a:r>
          </a:p>
          <a:p>
            <a:r>
              <a:rPr lang="en-CA" dirty="0"/>
              <a:t>In poker, some 5-card combinations (“hands”) are special:</a:t>
            </a:r>
          </a:p>
          <a:p>
            <a:pPr lvl="1"/>
            <a:r>
              <a:rPr lang="en-CA" dirty="0"/>
              <a:t>For example, a “three of a kind” consists of three cards with the same rank, together with two cards of other different ranks.</a:t>
            </a:r>
          </a:p>
          <a:p>
            <a:r>
              <a:rPr lang="en-CA" dirty="0"/>
              <a:t>How </a:t>
            </a:r>
            <a:r>
              <a:rPr lang="en-CA" i="1" dirty="0"/>
              <a:t>many ways are there to choose </a:t>
            </a:r>
            <a:r>
              <a:rPr lang="en-CA" dirty="0"/>
              <a:t>(ignoring the order)</a:t>
            </a:r>
          </a:p>
          <a:p>
            <a:pPr lvl="1"/>
            <a:r>
              <a:rPr lang="en-CA" dirty="0"/>
              <a:t>A royal flush?  </a:t>
            </a:r>
          </a:p>
          <a:p>
            <a:pPr lvl="1"/>
            <a:r>
              <a:rPr lang="en-CA" dirty="0"/>
              <a:t>a three of a kind hand? </a:t>
            </a:r>
          </a:p>
          <a:p>
            <a:pPr lvl="1"/>
            <a:r>
              <a:rPr lang="en-CA" dirty="0"/>
              <a:t>a two pairs hand? </a:t>
            </a:r>
          </a:p>
          <a:p>
            <a:pPr lvl="1"/>
            <a:r>
              <a:rPr lang="en-CA" dirty="0"/>
              <a:t>other hands?... </a:t>
            </a:r>
          </a:p>
        </p:txBody>
      </p:sp>
      <p:pic>
        <p:nvPicPr>
          <p:cNvPr id="2050" name="Picture 2" descr="Image result for poker hands combin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096" y="4423122"/>
            <a:ext cx="435504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o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285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71641-ECC5-4400-BBA4-8B741945C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EACC-1EA8-46B4-A9D6-6C23BBD697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0493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Hat check problem 2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9416" y="1412777"/>
            <a:ext cx="1087320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 Victorian England, n men came to an event, and checked in their hats at the door. </a:t>
            </a:r>
          </a:p>
          <a:p>
            <a:pPr lvl="1"/>
            <a:r>
              <a:rPr lang="en-US" dirty="0"/>
              <a:t>On the way out, in a hurry,  they each picked up a random hat. </a:t>
            </a:r>
          </a:p>
          <a:p>
            <a:pPr lvl="1"/>
            <a:r>
              <a:rPr lang="en-US" i="1" dirty="0"/>
              <a:t>What is the probability that at least k of them got their own hat?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Men with hats &#10;&#10;https://pixabay.com/vectors/greeting-men-hats-historic-walking-294261/">
            <a:extLst>
              <a:ext uri="{FF2B5EF4-FFF2-40B4-BE49-F238E27FC236}">
                <a16:creationId xmlns:a16="http://schemas.microsoft.com/office/drawing/2014/main" id="{3A1B6267-76A3-4ED6-BE8A-6CB82F5C0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462" y="3578841"/>
            <a:ext cx="3624938" cy="3010398"/>
          </a:xfrm>
          <a:prstGeom prst="rect">
            <a:avLst/>
          </a:prstGeom>
        </p:spPr>
      </p:pic>
      <p:pic>
        <p:nvPicPr>
          <p:cNvPr id="17" name="Picture 16" descr="Hats &#10;&#10;https://pixabay.com/photos/cylinder-hat-headdress-gentleman-1520012/">
            <a:extLst>
              <a:ext uri="{FF2B5EF4-FFF2-40B4-BE49-F238E27FC236}">
                <a16:creationId xmlns:a16="http://schemas.microsoft.com/office/drawing/2014/main" id="{F5735AC5-F1A1-4F59-A44E-FFCAA2DA44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4077072"/>
            <a:ext cx="5519936" cy="1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0723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B5DB-9A70-4693-926F-1B579EBD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Deviation from the expectation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“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three-quarters (73 percent) of U.S. drivers consider themselves better-than-average drivers” [AAA</a:t>
                </a: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]</a:t>
                </a:r>
                <a:r>
                  <a:rPr lang="en-US" b="0" i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. 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Let R be a (nonnegative) random variable.  What is the probability that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?</m:t>
                    </m:r>
                  </m:oMath>
                </a14:m>
                <a:r>
                  <a:rPr lang="en-US" dirty="0"/>
                  <a:t>  </a:t>
                </a:r>
              </a:p>
              <a:p>
                <a:r>
                  <a:rPr lang="en-US" b="1" dirty="0"/>
                  <a:t>Markov’s inequality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:r>
                  <a:rPr lang="en-US" b="0" dirty="0"/>
                  <a:t>Since R is nonnegative,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+0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US" b="0" i="0" dirty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0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𝑥𝑃𝑟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  <a:blipFill>
                <a:blip r:embed="rId5"/>
                <a:stretch>
                  <a:fillRect l="-1346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ar, Red, Driver, Gentleman, Affluence, Automobile">
            <a:extLst>
              <a:ext uri="{FF2B5EF4-FFF2-40B4-BE49-F238E27FC236}">
                <a16:creationId xmlns:a16="http://schemas.microsoft.com/office/drawing/2014/main" id="{06D494E2-73C1-4BDF-A41E-AC5FF009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32656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96896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B5DB-9A70-4693-926F-1B579EBD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Markov’s inequality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/>
                  <a:t>Markov’s inequality</a:t>
                </a:r>
                <a:r>
                  <a:rPr lang="en-US" dirty="0"/>
                  <a:t>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e>
                    </m:func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Let’s use Markov’s inequality in the Hat Check Problem </a:t>
                </a:r>
              </a:p>
              <a:p>
                <a:pPr lvl="1"/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an indicator variable for </a:t>
                </a:r>
                <a:r>
                  <a:rPr lang="en-US" dirty="0" err="1"/>
                  <a:t>i</a:t>
                </a:r>
                <a:r>
                  <a:rPr lang="en-US" baseline="30000" dirty="0" err="1"/>
                  <a:t>th</a:t>
                </a:r>
                <a:r>
                  <a:rPr lang="en-US" dirty="0"/>
                  <a:t> man getting his hat. </a:t>
                </a:r>
              </a:p>
              <a:p>
                <a:pPr lvl="1"/>
                <a:r>
                  <a:rPr lang="en-US" dirty="0"/>
                  <a:t>By Markov’s inequality,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But that’s a pretty weak bound!  </a:t>
                </a:r>
              </a:p>
              <a:p>
                <a:pPr lvl="1"/>
                <a:r>
                  <a:rPr lang="en-US" dirty="0"/>
                  <a:t>Probability that everybody gets their hat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 by Markov’s inequality</a:t>
                </a:r>
              </a:p>
              <a:p>
                <a:pPr lvl="1"/>
                <a:r>
                  <a:rPr lang="en-US" dirty="0"/>
                  <a:t> However, we can calculate that it is only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  <a:blipFill>
                <a:blip r:embed="rId5"/>
                <a:stretch>
                  <a:fillRect l="-915" t="-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Hats &#10;&#10;https://pixabay.com/photos/cylinder-hat-headdress-gentleman-1520012/">
            <a:extLst>
              <a:ext uri="{FF2B5EF4-FFF2-40B4-BE49-F238E27FC236}">
                <a16:creationId xmlns:a16="http://schemas.microsoft.com/office/drawing/2014/main" id="{C1E555DE-FF76-46F9-B4A7-413629DA13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1" y="125986"/>
            <a:ext cx="2534135" cy="838112"/>
          </a:xfrm>
          <a:prstGeom prst="rect">
            <a:avLst/>
          </a:prstGeom>
        </p:spPr>
      </p:pic>
      <p:pic>
        <p:nvPicPr>
          <p:cNvPr id="6" name="Picture 2" descr="Car, Red, Driver, Gentleman, Affluence, Automobile">
            <a:extLst>
              <a:ext uri="{FF2B5EF4-FFF2-40B4-BE49-F238E27FC236}">
                <a16:creationId xmlns:a16="http://schemas.microsoft.com/office/drawing/2014/main" id="{925CFB35-3210-4C63-9DE1-7D70407CB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1" y="56133"/>
            <a:ext cx="2232248" cy="1116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80943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B5DB-9A70-4693-926F-1B579EBD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Let’s define the expectation of the difference from the mean.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L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et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on a sample space S. Define </a:t>
                </a:r>
                <a:r>
                  <a:rPr lang="en-US" b="1" dirty="0"/>
                  <a:t>variance</a:t>
                </a:r>
                <a:r>
                  <a:rPr lang="en-US" dirty="0"/>
                  <a:t> of X,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/>
                  <a:t> to be 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   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b="1" dirty="0"/>
                  <a:t>standard deviation </a:t>
                </a:r>
                <a:r>
                  <a:rPr lang="en-US" dirty="0"/>
                  <a:t>of X, denoted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is a Greek letter sigma, 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Useful equality: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That is, the variance of X can be expressed as the difference between the expectation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and square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To prove this, just open parentheses in our original definition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use the fact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  <a:blipFill>
                <a:blip r:embed="rId5"/>
                <a:stretch>
                  <a:fillRect l="-700" t="-2081" b="-1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ar, Red, Driver, Gentleman, Affluence, Automobile">
            <a:extLst>
              <a:ext uri="{FF2B5EF4-FFF2-40B4-BE49-F238E27FC236}">
                <a16:creationId xmlns:a16="http://schemas.microsoft.com/office/drawing/2014/main" id="{06D494E2-73C1-4BDF-A41E-AC5FF009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298579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099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B5DB-9A70-4693-926F-1B579EBD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sz="2600" dirty="0"/>
                  <a:t>Variance of a random variable X on a sample space S is: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d>
                        <m:dPr>
                          <m:ctrlPr>
                            <a:rPr lang="en-US" sz="23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3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3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3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3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</m:d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  <m:d>
                                    <m:dPr>
                                      <m:ctrlP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300" b="0" i="1" smtClean="0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𝑃𝑟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3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300" dirty="0"/>
              </a:p>
              <a:p>
                <a:pPr marL="0" indent="0">
                  <a:buNone/>
                </a:pPr>
                <a:r>
                  <a:rPr lang="en-US" sz="2600" dirty="0"/>
                  <a:t>A </a:t>
                </a:r>
                <a:r>
                  <a:rPr lang="en-US" sz="2600" b="1" dirty="0"/>
                  <a:t>standard deviation </a:t>
                </a:r>
                <a:r>
                  <a:rPr lang="en-US" sz="2600" dirty="0"/>
                  <a:t>of X is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en-US" sz="3100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  consider again throwing a fair die </a:t>
                </a:r>
              </a:p>
              <a:p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a random variable for the number that comes up</a:t>
                </a:r>
              </a:p>
              <a:p>
                <a:pPr lvl="1"/>
                <a:r>
                  <a:rPr lang="en-US" dirty="0"/>
                  <a:t>So X takes values 1,2,3,4,5,6 with equal probability 1/6.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1,2,3,4,5,6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1,2,3,4,5,6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</m:nary>
                  </m:oMath>
                </a14:m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    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35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den>
                        </m:f>
                      </m:e>
                    </m:ra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/>
                  <a:t>1.7 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  <a:blipFill>
                <a:blip r:embed="rId5"/>
                <a:stretch>
                  <a:fillRect l="-862" t="-1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ar, Red, Driver, Gentleman, Affluence, Automobile">
            <a:extLst>
              <a:ext uri="{FF2B5EF4-FFF2-40B4-BE49-F238E27FC236}">
                <a16:creationId xmlns:a16="http://schemas.microsoft.com/office/drawing/2014/main" id="{06D494E2-73C1-4BDF-A41E-AC5FF009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05063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F72E1E21-1184-4189-A23C-0BB595FC7C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3376715"/>
            <a:ext cx="1230165" cy="926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29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BB5DB-9A70-4693-926F-1B579EBD0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in the hat check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Variance of a random variable X on a sample space S is: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Example: variance in the hat check problem. </a:t>
                </a:r>
              </a:p>
              <a:p>
                <a:pPr lvl="1"/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indicator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man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gets his hat.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dirty="0"/>
                  <a:t>  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nary>
                        <m:nary>
                          <m:naryPr>
                            <m:chr m:val="∑"/>
                            <m:limLoc m:val="subSup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</m:e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eqAr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b="0" i="1" dirty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eqArr>
                              <m:eqArr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1"/>
                                  </m:r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=1,</m:t>
                                </m:r>
                              </m:e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eqAr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e>
                    </m:nary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nary>
                      <m:naryPr>
                        <m:chr m:val="∑"/>
                        <m:limLoc m:val="subSup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Sup>
                          <m:sSub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nary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1 </m:t>
                        </m:r>
                      </m:e>
                    </m:nary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en-US" dirty="0"/>
                  <a:t>,      s</a:t>
                </a:r>
                <a:r>
                  <a:rPr lang="en-US" b="0" dirty="0"/>
                  <a:t>o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n-US" i="1" dirty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eqArr>
                                  <m:eqArr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m:rPr>
                                        <m:brk m:alnAt="1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=1,</m:t>
                                    </m:r>
                                  </m:e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≠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eqArr>
                              </m:sub>
                              <m:sup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nary>
                          </m:e>
                        </m:nary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p>
                            <m: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limLoc m:val="subSup"/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5"/>
                                      </m:r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𝑋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=1+1=2. 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r>
                  <a:rPr lang="en-US" b="0" dirty="0"/>
                  <a:t>Finally,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=2−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28B04F2-D18B-4E9E-B13C-251ADB6880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600201"/>
                <a:ext cx="11319048" cy="4983161"/>
              </a:xfrm>
              <a:blipFill>
                <a:blip r:embed="rId6"/>
                <a:stretch>
                  <a:fillRect l="-700" t="-19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ar, Red, Driver, Gentleman, Affluence, Automobile">
            <a:extLst>
              <a:ext uri="{FF2B5EF4-FFF2-40B4-BE49-F238E27FC236}">
                <a16:creationId xmlns:a16="http://schemas.microsoft.com/office/drawing/2014/main" id="{06D494E2-73C1-4BDF-A41E-AC5FF009E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424058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62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B121-B25F-4C1F-8CB0-BA678EDE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random variables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FA71C-9593-4A7D-9799-75F655557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336" y="1600201"/>
                <a:ext cx="11809312" cy="492514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Similar to independent events:  </a:t>
                </a:r>
              </a:p>
              <a:p>
                <a:pPr lvl="1"/>
                <a:r>
                  <a:rPr lang="en-US" dirty="0"/>
                  <a:t>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independent</a:t>
                </a:r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=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sz="3000" dirty="0"/>
                  <a:t>Example: Suppose a pair of fair dice is thrown,  with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: number on the first die,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600" dirty="0"/>
                  <a:t> number on the second die,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600" dirty="0"/>
                  <a:t>  total amount </a:t>
                </a:r>
              </a:p>
              <a:p>
                <a:pPr lvl="1"/>
                <a:r>
                  <a:rPr lang="en-US" sz="2600" dirty="0"/>
                  <a:t>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600" dirty="0"/>
                  <a:t> for all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∈{1,2,3,4,5,6}</m:t>
                    </m:r>
                  </m:oMath>
                </a14:m>
                <a:r>
                  <a:rPr lang="en-US" sz="2600" dirty="0"/>
                  <a:t>  which are the only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take.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600" dirty="0"/>
                  <a:t> are independent.</a:t>
                </a:r>
              </a:p>
              <a:p>
                <a:pPr lvl="1"/>
                <a:r>
                  <a:rPr lang="en-US" sz="2600" dirty="0"/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/>
                  <a:t>and Y are not independent: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=1∧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=12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=0,</m:t>
                    </m:r>
                  </m:oMath>
                </a14:m>
                <a:r>
                  <a:rPr lang="en-US" sz="2600" dirty="0"/>
                  <a:t>  whereas</a:t>
                </a:r>
              </a:p>
              <a:p>
                <a:pPr marL="457200" lvl="1" indent="0">
                  <a:buNone/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=12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so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=12</m:t>
                            </m:r>
                          </m:e>
                        </m:d>
                      </m:e>
                    </m:func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≠0.</m:t>
                    </m:r>
                  </m:oMath>
                </a14:m>
                <a:endParaRPr lang="en-US" sz="2600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FA71C-9593-4A7D-9799-75F655557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336" y="1600201"/>
                <a:ext cx="11809312" cy="4925143"/>
              </a:xfrm>
              <a:blipFill>
                <a:blip r:embed="rId6"/>
                <a:stretch>
                  <a:fillRect l="-1084" t="-2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2C7BDB1-A4B8-48E8-B9A5-04D790B23CFE}"/>
              </a:ext>
            </a:extLst>
          </p:cNvPr>
          <p:cNvGrpSpPr/>
          <p:nvPr/>
        </p:nvGrpSpPr>
        <p:grpSpPr>
          <a:xfrm>
            <a:off x="5735960" y="1418449"/>
            <a:ext cx="3096344" cy="468052"/>
            <a:chOff x="3143672" y="2708920"/>
            <a:chExt cx="4095824" cy="648072"/>
          </a:xfrm>
        </p:grpSpPr>
        <p:pic>
          <p:nvPicPr>
            <p:cNvPr id="5" name="Picture 2" descr="Image result for quarter coin canada">
              <a:extLst>
                <a:ext uri="{FF2B5EF4-FFF2-40B4-BE49-F238E27FC236}">
                  <a16:creationId xmlns:a16="http://schemas.microsoft.com/office/drawing/2014/main" id="{69590B2B-3636-46E6-A8E9-EAD3343CA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72" y="2708920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Quarter Reverse 2010.png">
              <a:extLst>
                <a:ext uri="{FF2B5EF4-FFF2-40B4-BE49-F238E27FC236}">
                  <a16:creationId xmlns:a16="http://schemas.microsoft.com/office/drawing/2014/main" id="{AE78F8D0-B786-4B39-A3C0-13A0666A7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2708920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quarter coin canada">
              <a:extLst>
                <a:ext uri="{FF2B5EF4-FFF2-40B4-BE49-F238E27FC236}">
                  <a16:creationId xmlns:a16="http://schemas.microsoft.com/office/drawing/2014/main" id="{A0CD9995-AAF7-4408-9925-115965F27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952" y="2708920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Quarter Reverse 2010.png">
              <a:extLst>
                <a:ext uri="{FF2B5EF4-FFF2-40B4-BE49-F238E27FC236}">
                  <a16:creationId xmlns:a16="http://schemas.microsoft.com/office/drawing/2014/main" id="{2E0A7291-0FF6-49FA-A67C-93FA937E6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056" y="2708920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Quarter Reverse 2010.png">
              <a:extLst>
                <a:ext uri="{FF2B5EF4-FFF2-40B4-BE49-F238E27FC236}">
                  <a16:creationId xmlns:a16="http://schemas.microsoft.com/office/drawing/2014/main" id="{74D367E6-C783-4E77-87FB-6047B577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864" y="2717552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9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FDE48091-8EA8-4768-9551-FE31A8B1B40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112" y="2348880"/>
            <a:ext cx="1230165" cy="9264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68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B121-B25F-4C1F-8CB0-BA678EDE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Variance of Bernoulli trials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FA71C-9593-4A7D-9799-75F655557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/>
                  <a:t>When random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are independent, then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b="0" dirty="0"/>
                  <a:t>V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With this, we can calculate the variance of the number of successes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Bernoulli trials where in each trial the probability of success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For a single trial: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iff success,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failure.  </a:t>
                </a:r>
              </a:p>
              <a:p>
                <a:pPr lvl="2"/>
                <a:r>
                  <a:rPr lang="en-US" dirty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 Let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be indicator variables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trial is a  success.</a:t>
                </a:r>
              </a:p>
              <a:p>
                <a:pPr lvl="1"/>
                <a:r>
                  <a:rPr lang="en-US" dirty="0"/>
                  <a:t>They are independent,  so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+…+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FA71C-9593-4A7D-9799-75F655557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44" t="-2156" b="-12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2C7BDB1-A4B8-48E8-B9A5-04D790B23CFE}"/>
              </a:ext>
            </a:extLst>
          </p:cNvPr>
          <p:cNvGrpSpPr/>
          <p:nvPr/>
        </p:nvGrpSpPr>
        <p:grpSpPr>
          <a:xfrm>
            <a:off x="8040216" y="2204864"/>
            <a:ext cx="3096344" cy="468052"/>
            <a:chOff x="3143672" y="2708920"/>
            <a:chExt cx="4095824" cy="648072"/>
          </a:xfrm>
        </p:grpSpPr>
        <p:pic>
          <p:nvPicPr>
            <p:cNvPr id="5" name="Picture 2" descr="Image result for quarter coin canada">
              <a:extLst>
                <a:ext uri="{FF2B5EF4-FFF2-40B4-BE49-F238E27FC236}">
                  <a16:creationId xmlns:a16="http://schemas.microsoft.com/office/drawing/2014/main" id="{69590B2B-3636-46E6-A8E9-EAD3343CA2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672" y="2708920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Quarter Reverse 2010.png">
              <a:extLst>
                <a:ext uri="{FF2B5EF4-FFF2-40B4-BE49-F238E27FC236}">
                  <a16:creationId xmlns:a16="http://schemas.microsoft.com/office/drawing/2014/main" id="{AE78F8D0-B786-4B39-A3C0-13A0666A70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7768" y="2708920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Image result for quarter coin canada">
              <a:extLst>
                <a:ext uri="{FF2B5EF4-FFF2-40B4-BE49-F238E27FC236}">
                  <a16:creationId xmlns:a16="http://schemas.microsoft.com/office/drawing/2014/main" id="{A0CD9995-AAF7-4408-9925-115965F273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3952" y="2708920"/>
              <a:ext cx="648072" cy="648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Quarter Reverse 2010.png">
              <a:extLst>
                <a:ext uri="{FF2B5EF4-FFF2-40B4-BE49-F238E27FC236}">
                  <a16:creationId xmlns:a16="http://schemas.microsoft.com/office/drawing/2014/main" id="{2E0A7291-0FF6-49FA-A67C-93FA937E6C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0056" y="2708920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4" descr="Quarter Reverse 2010.png">
              <a:extLst>
                <a:ext uri="{FF2B5EF4-FFF2-40B4-BE49-F238E27FC236}">
                  <a16:creationId xmlns:a16="http://schemas.microsoft.com/office/drawing/2014/main" id="{74D367E6-C783-4E77-87FB-6047B5772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864" y="2717552"/>
              <a:ext cx="639440" cy="639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76581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B121-B25F-4C1F-8CB0-BA678EDE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Chebyshev’s inequality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FA71C-9593-4A7D-9799-75F655557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Now that we have the notion of variance, we can get a better bound on the probability of being away from the mean: </a:t>
                </a:r>
              </a:p>
              <a:p>
                <a:r>
                  <a:rPr lang="en-US" b="1" dirty="0"/>
                  <a:t>Chebyshev’s inequality</a:t>
                </a:r>
                <a:r>
                  <a:rPr lang="en-US" dirty="0"/>
                  <a:t>: 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  </m:t>
                    </m:r>
                  </m:oMath>
                </a14:m>
                <a:r>
                  <a:rPr lang="en-US" dirty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Proof:  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equivalent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By Markov’s inequality,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FA71C-9593-4A7D-9799-75F655557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11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ar, Red, Driver, Gentleman, Affluence, Automobile">
            <a:extLst>
              <a:ext uri="{FF2B5EF4-FFF2-40B4-BE49-F238E27FC236}">
                <a16:creationId xmlns:a16="http://schemas.microsoft.com/office/drawing/2014/main" id="{58300CDA-1207-44A2-8A8A-250ACD97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05063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Puzzle: playing poker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68" y="1600200"/>
            <a:ext cx="11881320" cy="4925144"/>
          </a:xfrm>
        </p:spPr>
        <p:txBody>
          <a:bodyPr>
            <a:normAutofit lnSpcReduction="10000"/>
          </a:bodyPr>
          <a:lstStyle/>
          <a:p>
            <a:r>
              <a:rPr lang="en-CA" dirty="0"/>
              <a:t>There are 52 cards in a standard deck; 4 suits of 13 ranks each. </a:t>
            </a:r>
          </a:p>
          <a:p>
            <a:r>
              <a:rPr lang="en-CA" dirty="0"/>
              <a:t>How many ways are there to choose a royal flush </a:t>
            </a:r>
          </a:p>
          <a:p>
            <a:pPr lvl="1"/>
            <a:r>
              <a:rPr lang="en-CA" dirty="0"/>
              <a:t>all same suit, ranks A, K, Q, J, 10.  </a:t>
            </a:r>
          </a:p>
          <a:p>
            <a:pPr lvl="1"/>
            <a:r>
              <a:rPr lang="en-CA" dirty="0"/>
              <a:t>Pick a suit:  C(4,1) = 4</a:t>
            </a:r>
          </a:p>
          <a:p>
            <a:r>
              <a:rPr lang="en-CA" dirty="0"/>
              <a:t>How many ways to choose three of a kind?</a:t>
            </a:r>
          </a:p>
          <a:p>
            <a:pPr lvl="1"/>
            <a:r>
              <a:rPr lang="en-CA" dirty="0"/>
              <a:t>pick the rank: 13=C(13,1)</a:t>
            </a:r>
          </a:p>
          <a:p>
            <a:pPr lvl="1"/>
            <a:r>
              <a:rPr lang="en-CA" dirty="0"/>
              <a:t>Pick 3 out of 4 kinds of this rank:  4=C(4,3) </a:t>
            </a:r>
          </a:p>
          <a:p>
            <a:pPr lvl="1"/>
            <a:r>
              <a:rPr lang="en-CA" dirty="0"/>
              <a:t>Pick two other ranks: C(12,2)= 66 </a:t>
            </a:r>
          </a:p>
          <a:p>
            <a:pPr lvl="1"/>
            <a:r>
              <a:rPr lang="en-CA" dirty="0"/>
              <a:t>Pick a suit of each of the other ranks: C(4,1)*C(4,1)=16</a:t>
            </a:r>
          </a:p>
          <a:p>
            <a:pPr lvl="1"/>
            <a:r>
              <a:rPr lang="en-CA" dirty="0"/>
              <a:t>Total: 13*4*66*16=54912</a:t>
            </a:r>
          </a:p>
        </p:txBody>
      </p:sp>
      <p:pic>
        <p:nvPicPr>
          <p:cNvPr id="2050" name="Picture 2" descr="Image result for poker hands combin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068960"/>
            <a:ext cx="3587636" cy="1779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oker">
            <a:extLst>
              <a:ext uri="{FF2B5EF4-FFF2-40B4-BE49-F238E27FC236}">
                <a16:creationId xmlns:a16="http://schemas.microsoft.com/office/drawing/2014/main" id="{88A7212E-61B6-4DD5-ACAA-2F1D6D503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2645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B121-B25F-4C1F-8CB0-BA678EDE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estimate for Hat Check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FA71C-9593-4A7D-9799-75F655557D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b="1" dirty="0"/>
                  <a:t>Chebyshev’s inequality</a:t>
                </a:r>
                <a:r>
                  <a:rPr lang="en-US" dirty="0"/>
                  <a:t>: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&gt;0.  </m:t>
                    </m:r>
                  </m:oMath>
                </a14:m>
                <a:r>
                  <a:rPr lang="en-US" dirty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|≥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func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hat check problem again. </a:t>
                </a:r>
              </a:p>
              <a:p>
                <a:pPr lvl="1"/>
                <a:r>
                  <a:rPr lang="en-US" dirty="0"/>
                  <a:t>Let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for indicator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/>
                  <a:t> man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gets his hat. </a:t>
                </a:r>
              </a:p>
              <a:p>
                <a:pPr lvl="1"/>
                <a:r>
                  <a:rPr lang="en-US" dirty="0"/>
                  <a:t>We have shown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and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as well. 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≥2. 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ince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≥0,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This gives a tighter bound than Markov’s inequality.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6FA71C-9593-4A7D-9799-75F655557D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1111" t="-1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" descr="Car, Red, Driver, Gentleman, Affluence, Automobile">
            <a:extLst>
              <a:ext uri="{FF2B5EF4-FFF2-40B4-BE49-F238E27FC236}">
                <a16:creationId xmlns:a16="http://schemas.microsoft.com/office/drawing/2014/main" id="{58300CDA-1207-44A2-8A8A-250ACD970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305063"/>
            <a:ext cx="288032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96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selection puzzle</a:t>
            </a:r>
          </a:p>
        </p:txBody>
      </p:sp>
      <p:sp>
        <p:nvSpPr>
          <p:cNvPr id="5" name="AutoShape 2" descr="Image result for hat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1343" y="1396354"/>
            <a:ext cx="6867785" cy="5148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Imagine that your friend is a project manager, and her team consist of great programmers – if only she could get them to stop fighting among each other!  </a:t>
            </a:r>
          </a:p>
          <a:p>
            <a:pPr lvl="1"/>
            <a:r>
              <a:rPr lang="en-US" sz="2400" dirty="0"/>
              <a:t>She decides to split them in two smaller teams</a:t>
            </a:r>
          </a:p>
          <a:p>
            <a:pPr lvl="2"/>
            <a:r>
              <a:rPr lang="en-US" dirty="0"/>
              <a:t>To minimize fighting within each team.</a:t>
            </a:r>
          </a:p>
          <a:p>
            <a:pPr lvl="1"/>
            <a:r>
              <a:rPr lang="en-US" sz="2400" dirty="0"/>
              <a:t>She knows who fights with whom (the “CONFLICT relation”), but how can she do the splitting? </a:t>
            </a:r>
          </a:p>
          <a:p>
            <a:pPr lvl="2"/>
            <a:r>
              <a:rPr lang="en-US" dirty="0"/>
              <a:t>And is it possible at all to eliminate at least half the conflicts? If not, why bother…</a:t>
            </a:r>
          </a:p>
          <a:p>
            <a:pPr lvl="2"/>
            <a:endParaRPr lang="en-US" dirty="0"/>
          </a:p>
          <a:p>
            <a:r>
              <a:rPr lang="en-US" sz="2800" dirty="0"/>
              <a:t>Do you think it is possible to split any group into two teams </a:t>
            </a:r>
          </a:p>
          <a:p>
            <a:pPr lvl="1"/>
            <a:r>
              <a:rPr lang="en-US" sz="2400" dirty="0"/>
              <a:t>to eliminate all conflicts? </a:t>
            </a:r>
          </a:p>
          <a:p>
            <a:pPr lvl="1"/>
            <a:r>
              <a:rPr lang="en-US" sz="2400" dirty="0"/>
              <a:t>How about eliminating half the conflicts?</a:t>
            </a:r>
          </a:p>
          <a:p>
            <a:pPr lvl="1"/>
            <a:r>
              <a:rPr lang="en-US" sz="2400" dirty="0"/>
              <a:t>How would you do the splitting? 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8" name="AutoShape 2" descr="Image result for hat image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diy hat storage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diy hat storage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Cats Playing, Cat, Silhouette, Play, Kitten, Funny">
            <a:extLst>
              <a:ext uri="{FF2B5EF4-FFF2-40B4-BE49-F238E27FC236}">
                <a16:creationId xmlns:a16="http://schemas.microsoft.com/office/drawing/2014/main" id="{83EBA956-773D-4F8E-BC77-2D4C36C4B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141" y="236583"/>
            <a:ext cx="1512168" cy="110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F496B80-4B3A-4FFF-92B0-CCF3F89C97B2}"/>
              </a:ext>
            </a:extLst>
          </p:cNvPr>
          <p:cNvSpPr txBox="1">
            <a:spLocks/>
          </p:cNvSpPr>
          <p:nvPr/>
        </p:nvSpPr>
        <p:spPr>
          <a:xfrm>
            <a:off x="6960096" y="1422870"/>
            <a:ext cx="4905132" cy="521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Suppose this is the graph of the CONFLICT relation for a group.</a:t>
            </a:r>
          </a:p>
          <a:p>
            <a:pPr lvl="1"/>
            <a:r>
              <a:rPr lang="en-US" sz="2000" dirty="0"/>
              <a:t>Here, lines are double-direction arrows, since CONFLICT is symmetric. 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What do you think is the best split?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1B869B-0F14-4938-B7F2-8F5E121260D0}"/>
              </a:ext>
            </a:extLst>
          </p:cNvPr>
          <p:cNvSpPr/>
          <p:nvPr/>
        </p:nvSpPr>
        <p:spPr>
          <a:xfrm>
            <a:off x="7896200" y="3861048"/>
            <a:ext cx="720080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2E5312B-A097-4BB4-B7AE-947B49296D9B}"/>
              </a:ext>
            </a:extLst>
          </p:cNvPr>
          <p:cNvSpPr/>
          <p:nvPr/>
        </p:nvSpPr>
        <p:spPr>
          <a:xfrm>
            <a:off x="8976320" y="3284984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Beth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67090C-CE95-497E-8275-55A3C002FB0A}"/>
              </a:ext>
            </a:extLst>
          </p:cNvPr>
          <p:cNvSpPr/>
          <p:nvPr/>
        </p:nvSpPr>
        <p:spPr>
          <a:xfrm>
            <a:off x="10211580" y="3855571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Cora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B78ABC9-8418-4E4C-81EF-59D9EF2CDA32}"/>
              </a:ext>
            </a:extLst>
          </p:cNvPr>
          <p:cNvSpPr/>
          <p:nvPr/>
        </p:nvSpPr>
        <p:spPr>
          <a:xfrm>
            <a:off x="8426745" y="4919769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Eli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5BA4ABA-03A2-49F2-BB9C-AB6AC13D1C39}"/>
              </a:ext>
            </a:extLst>
          </p:cNvPr>
          <p:cNvSpPr/>
          <p:nvPr/>
        </p:nvSpPr>
        <p:spPr>
          <a:xfrm>
            <a:off x="9940317" y="4919769"/>
            <a:ext cx="89320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31A47F-44E1-4E87-9C9E-5AF5A8029736}"/>
              </a:ext>
            </a:extLst>
          </p:cNvPr>
          <p:cNvCxnSpPr>
            <a:cxnSpLocks/>
            <a:stCxn id="9" idx="0"/>
            <a:endCxn id="13" idx="2"/>
          </p:cNvCxnSpPr>
          <p:nvPr/>
        </p:nvCxnSpPr>
        <p:spPr>
          <a:xfrm flipV="1">
            <a:off x="8256240" y="3573016"/>
            <a:ext cx="720080" cy="28803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12FB3D4-8F68-4C51-82B8-42144C539A25}"/>
              </a:ext>
            </a:extLst>
          </p:cNvPr>
          <p:cNvCxnSpPr>
            <a:cxnSpLocks/>
            <a:stCxn id="9" idx="6"/>
            <a:endCxn id="14" idx="2"/>
          </p:cNvCxnSpPr>
          <p:nvPr/>
        </p:nvCxnSpPr>
        <p:spPr>
          <a:xfrm flipV="1">
            <a:off x="8616280" y="4143603"/>
            <a:ext cx="1595300" cy="547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5B3EE65-B797-4D7C-A1AC-621C0B4EED74}"/>
              </a:ext>
            </a:extLst>
          </p:cNvPr>
          <p:cNvCxnSpPr>
            <a:cxnSpLocks/>
            <a:stCxn id="14" idx="0"/>
            <a:endCxn id="13" idx="6"/>
          </p:cNvCxnSpPr>
          <p:nvPr/>
        </p:nvCxnSpPr>
        <p:spPr>
          <a:xfrm flipH="1" flipV="1">
            <a:off x="9869524" y="3573016"/>
            <a:ext cx="788658" cy="28255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E1BCFD4-218D-40DC-84EF-F80CB58D3C6B}"/>
              </a:ext>
            </a:extLst>
          </p:cNvPr>
          <p:cNvCxnSpPr>
            <a:cxnSpLocks/>
            <a:stCxn id="15" idx="1"/>
            <a:endCxn id="9" idx="4"/>
          </p:cNvCxnSpPr>
          <p:nvPr/>
        </p:nvCxnSpPr>
        <p:spPr>
          <a:xfrm flipH="1" flipV="1">
            <a:off x="8256240" y="4437112"/>
            <a:ext cx="301312" cy="56702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F0812F-7906-4441-98A4-C959189E00F3}"/>
              </a:ext>
            </a:extLst>
          </p:cNvPr>
          <p:cNvCxnSpPr>
            <a:cxnSpLocks/>
            <a:stCxn id="15" idx="7"/>
            <a:endCxn id="14" idx="3"/>
          </p:cNvCxnSpPr>
          <p:nvPr/>
        </p:nvCxnSpPr>
        <p:spPr>
          <a:xfrm flipV="1">
            <a:off x="9189142" y="4347272"/>
            <a:ext cx="1153245" cy="65686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EA68F4E-8AB9-498B-97A2-090993E41C8F}"/>
              </a:ext>
            </a:extLst>
          </p:cNvPr>
          <p:cNvCxnSpPr>
            <a:cxnSpLocks/>
            <a:stCxn id="16" idx="2"/>
            <a:endCxn id="15" idx="6"/>
          </p:cNvCxnSpPr>
          <p:nvPr/>
        </p:nvCxnSpPr>
        <p:spPr>
          <a:xfrm flipH="1">
            <a:off x="9319949" y="5207801"/>
            <a:ext cx="620368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72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Puzzle: playing poker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5360" y="1600200"/>
                <a:ext cx="7776864" cy="4997152"/>
              </a:xfrm>
            </p:spPr>
            <p:txBody>
              <a:bodyPr>
                <a:normAutofit/>
              </a:bodyPr>
              <a:lstStyle/>
              <a:p>
                <a:r>
                  <a:rPr lang="en-CA" dirty="0"/>
                  <a:t>What is the probability of getting  a three of a kind hand?</a:t>
                </a:r>
              </a:p>
              <a:p>
                <a:pPr lvl="1"/>
                <a:r>
                  <a:rPr lang="en-CA" dirty="0"/>
                  <a:t>Experiment: drawing a hand (5 cards). </a:t>
                </a:r>
              </a:p>
              <a:p>
                <a:pPr lvl="1"/>
                <a:r>
                  <a:rPr lang="en-CA" dirty="0"/>
                  <a:t>Sample space S:  set of all possible hands. </a:t>
                </a:r>
              </a:p>
              <a:p>
                <a:pPr lvl="2"/>
                <a:r>
                  <a:rPr lang="en-CA" dirty="0"/>
                  <a:t>Size of S is C(52, 5)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/>
                              </a:rPr>
                              <m:t>52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/>
                              </a:rPr>
                              <m:t>5</m:t>
                            </m:r>
                          </m:den>
                        </m:f>
                      </m:e>
                    </m:d>
                    <m:r>
                      <a:rPr lang="en-CA" b="0" i="1" smtClean="0">
                        <a:latin typeface="Cambria Math"/>
                      </a:rPr>
                      <m:t>=2,598,962</m:t>
                    </m:r>
                  </m:oMath>
                </a14:m>
                <a:endParaRPr lang="en-CA" dirty="0"/>
              </a:p>
              <a:p>
                <a:pPr lvl="1"/>
                <a:r>
                  <a:rPr lang="en-CA" dirty="0"/>
                  <a:t>Event A: getting a three of a kind hand</a:t>
                </a:r>
              </a:p>
              <a:p>
                <a:pPr lvl="2"/>
                <a:r>
                  <a:rPr lang="en-CA" dirty="0"/>
                  <a:t>Size of the event A:   54,912</a:t>
                </a:r>
              </a:p>
              <a:p>
                <a:pPr lvl="1"/>
                <a:r>
                  <a:rPr lang="en-CA" dirty="0"/>
                  <a:t>Probability of A (all hands are equally likely):</a:t>
                </a:r>
              </a:p>
              <a:p>
                <a:pPr lvl="2"/>
                <a:r>
                  <a:rPr lang="en-CA" dirty="0" err="1"/>
                  <a:t>Pr</a:t>
                </a:r>
                <a:r>
                  <a:rPr lang="en-CA" dirty="0"/>
                  <a:t>(A)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𝐴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</m:den>
                    </m:f>
                    <m:r>
                      <a:rPr lang="en-CA" b="0" i="1" smtClean="0">
                        <a:latin typeface="Cambria Math"/>
                      </a:rPr>
                      <m:t>=0.0211..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5360" y="1600200"/>
                <a:ext cx="7776864" cy="4997152"/>
              </a:xfrm>
              <a:blipFill>
                <a:blip r:embed="rId5"/>
                <a:stretch>
                  <a:fillRect l="-1803" t="-1587" r="-3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poker hands combinatio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595" y="3789040"/>
            <a:ext cx="399500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oker card de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232" y="1598423"/>
            <a:ext cx="3879615" cy="174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pok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8" y="16597"/>
            <a:ext cx="14287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64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352" y="1600200"/>
            <a:ext cx="11449272" cy="5141168"/>
          </a:xfrm>
        </p:spPr>
        <p:txBody>
          <a:bodyPr>
            <a:normAutofit/>
          </a:bodyPr>
          <a:lstStyle/>
          <a:p>
            <a:r>
              <a:rPr lang="en-CA" dirty="0"/>
              <a:t>What is the probability that walking down George street you’d see a pink elephant?</a:t>
            </a:r>
          </a:p>
          <a:p>
            <a:pPr lvl="1"/>
            <a:r>
              <a:rPr lang="en-CA" dirty="0"/>
              <a:t>Your friend says:  “It is ½!  You will either see the pink elephant, or not!” </a:t>
            </a:r>
          </a:p>
          <a:p>
            <a:pPr lvl="2"/>
            <a:r>
              <a:rPr lang="en-CA" sz="2800" dirty="0"/>
              <a:t>Do you agree?  </a:t>
            </a:r>
          </a:p>
          <a:p>
            <a:pPr lvl="1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Probabilities and pink elephants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3913011"/>
            <a:ext cx="2640912" cy="231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ice. &#10;&#10;https://pixabay.com/vectors/dices-game-gambling-cubes-numbers-160005/">
            <a:extLst>
              <a:ext uri="{FF2B5EF4-FFF2-40B4-BE49-F238E27FC236}">
                <a16:creationId xmlns:a16="http://schemas.microsoft.com/office/drawing/2014/main" id="{41B9828D-F400-4A86-87F2-91AEE3B923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91050"/>
            <a:ext cx="1230165" cy="926468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FB7429-6D0F-46F5-B195-6E7FA0856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015" y="160338"/>
            <a:ext cx="1371859" cy="1004243"/>
          </a:xfrm>
          <a:prstGeom prst="rect">
            <a:avLst/>
          </a:prstGeom>
        </p:spPr>
      </p:pic>
      <p:pic>
        <p:nvPicPr>
          <p:cNvPr id="7" name="Picture 6" descr="Pink elephant&#10;&#10;https://pixabay.com/vectors/elephant-animal-pink-cute-girly-310551/">
            <a:extLst>
              <a:ext uri="{FF2B5EF4-FFF2-40B4-BE49-F238E27FC236}">
                <a16:creationId xmlns:a16="http://schemas.microsoft.com/office/drawing/2014/main" id="{5DB765E7-D6FE-47DA-8090-2E910F1C6A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712" y="3861048"/>
            <a:ext cx="2880320" cy="236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9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BBDC-7506-4E1B-AC06-586DC5A0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7474A-9B26-499D-A027-5EFB3D41F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0918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4.7|7.8|18.6|2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3.4|194.7|57.3|107.2|34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5.3|55.7|5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6.3|27.7|2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6.9|32.6|23.9|38.5|26.9|4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|15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08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2|14.9|26|10.3|51.9|77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7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3024</TotalTime>
  <Words>5331</Words>
  <Application>Microsoft Office PowerPoint</Application>
  <PresentationFormat>Widescreen</PresentationFormat>
  <Paragraphs>541</Paragraphs>
  <Slides>61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5" baseType="lpstr">
      <vt:lpstr>Calibri</vt:lpstr>
      <vt:lpstr>Arial</vt:lpstr>
      <vt:lpstr>Cambria Math</vt:lpstr>
      <vt:lpstr>Office Theme</vt:lpstr>
      <vt:lpstr>PowerPoint Presentation</vt:lpstr>
      <vt:lpstr>Puzzle: playing poker</vt:lpstr>
      <vt:lpstr>Finite probability</vt:lpstr>
      <vt:lpstr>Finite probability</vt:lpstr>
      <vt:lpstr>Puzzle: playing poker</vt:lpstr>
      <vt:lpstr>Puzzle: playing poker</vt:lpstr>
      <vt:lpstr>Puzzle: playing poker</vt:lpstr>
      <vt:lpstr>Probabilities and pink elephants</vt:lpstr>
      <vt:lpstr>PowerPoint Presentation</vt:lpstr>
      <vt:lpstr>Probabilities and pink elephants</vt:lpstr>
      <vt:lpstr>Probabilities and distributions</vt:lpstr>
      <vt:lpstr>Biased coin</vt:lpstr>
      <vt:lpstr>Probabilities of events</vt:lpstr>
      <vt:lpstr>Probabilities of events</vt:lpstr>
      <vt:lpstr>Birthday paradox</vt:lpstr>
      <vt:lpstr>PowerPoint Presentation</vt:lpstr>
      <vt:lpstr>Birthday paradox</vt:lpstr>
      <vt:lpstr>Birthday paradox</vt:lpstr>
      <vt:lpstr>Birthday paradox</vt:lpstr>
      <vt:lpstr>Puzzle: Monty Hall problem</vt:lpstr>
      <vt:lpstr>PowerPoint Presentation</vt:lpstr>
      <vt:lpstr>Puzzle: Monty Hall problem</vt:lpstr>
      <vt:lpstr>Puzzle: Monty Hall problem</vt:lpstr>
      <vt:lpstr>Conditional probabilities</vt:lpstr>
      <vt:lpstr>Conditional probabilities</vt:lpstr>
      <vt:lpstr>Independent events</vt:lpstr>
      <vt:lpstr>PowerPoint Presentation</vt:lpstr>
      <vt:lpstr>Contrapositive vs. Converse </vt:lpstr>
      <vt:lpstr>Sensitivity and specificity</vt:lpstr>
      <vt:lpstr>Sensitivity and specificity</vt:lpstr>
      <vt:lpstr>Medical test problem</vt:lpstr>
      <vt:lpstr>Bayes theorem</vt:lpstr>
      <vt:lpstr>PowerPoint Presentation</vt:lpstr>
      <vt:lpstr>Hat check problem</vt:lpstr>
      <vt:lpstr>PowerPoint Presentation</vt:lpstr>
      <vt:lpstr>Expectations</vt:lpstr>
      <vt:lpstr>Random variables</vt:lpstr>
      <vt:lpstr>Expectation example</vt:lpstr>
      <vt:lpstr>Expected win in a lottery</vt:lpstr>
      <vt:lpstr>Expected win in a lottery</vt:lpstr>
      <vt:lpstr>Expected win in a lottery</vt:lpstr>
      <vt:lpstr>PowerPoint Presentation</vt:lpstr>
      <vt:lpstr>Bernoulli trials and repeated experiments</vt:lpstr>
      <vt:lpstr>Expected number until… </vt:lpstr>
      <vt:lpstr>Expected number until… </vt:lpstr>
      <vt:lpstr>PowerPoint Presentation</vt:lpstr>
      <vt:lpstr>Linearity of expectation</vt:lpstr>
      <vt:lpstr>Hat check problem</vt:lpstr>
      <vt:lpstr>Hat check problem</vt:lpstr>
      <vt:lpstr>PowerPoint Presentation</vt:lpstr>
      <vt:lpstr>Hat check problem 2</vt:lpstr>
      <vt:lpstr>Deviation from the expectation</vt:lpstr>
      <vt:lpstr>Using Markov’s inequality </vt:lpstr>
      <vt:lpstr>Variance</vt:lpstr>
      <vt:lpstr>Variance</vt:lpstr>
      <vt:lpstr>Variance in the hat check problem</vt:lpstr>
      <vt:lpstr>Independent random variables </vt:lpstr>
      <vt:lpstr>Variance of Bernoulli trials</vt:lpstr>
      <vt:lpstr>Chebyshev’s inequality</vt:lpstr>
      <vt:lpstr>Better estimate for Hat Check</vt:lpstr>
      <vt:lpstr>Team selection puzzle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COMP1002 Unit 9</dc:title>
  <dc:creator>Antonina Kolokolova</dc:creator>
  <cp:lastModifiedBy>Antonina Kolokolova</cp:lastModifiedBy>
  <cp:revision>105</cp:revision>
  <dcterms:created xsi:type="dcterms:W3CDTF">2019-07-27T03:39:01Z</dcterms:created>
  <dcterms:modified xsi:type="dcterms:W3CDTF">2020-12-01T21:33:26Z</dcterms:modified>
</cp:coreProperties>
</file>