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2.xml" ContentType="application/vnd.openxmlformats-officedocument.presentationml.notesSlide+xml"/>
  <Override PartName="/ppt/tags/tag7.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0.xml" ContentType="application/vnd.openxmlformats-officedocument.presentationml.tags+xml"/>
  <Override PartName="/ppt/notesSlides/notesSlide30.xml" ContentType="application/vnd.openxmlformats-officedocument.presentationml.notesSlide+xml"/>
  <Override PartName="/ppt/tags/tag11.xml" ContentType="application/vnd.openxmlformats-officedocument.presentationml.tags+xml"/>
  <Override PartName="/ppt/notesSlides/notesSlide31.xml" ContentType="application/vnd.openxmlformats-officedocument.presentationml.notesSlide+xml"/>
  <Override PartName="/ppt/tags/tag12.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3.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14.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0"/>
  </p:notesMasterIdLst>
  <p:handoutMasterIdLst>
    <p:handoutMasterId r:id="rId81"/>
  </p:handoutMasterIdLst>
  <p:sldIdLst>
    <p:sldId id="547" r:id="rId2"/>
    <p:sldId id="683" r:id="rId3"/>
    <p:sldId id="684" r:id="rId4"/>
    <p:sldId id="701" r:id="rId5"/>
    <p:sldId id="700" r:id="rId6"/>
    <p:sldId id="713" r:id="rId7"/>
    <p:sldId id="703" r:id="rId8"/>
    <p:sldId id="705" r:id="rId9"/>
    <p:sldId id="714" r:id="rId10"/>
    <p:sldId id="715" r:id="rId11"/>
    <p:sldId id="788" r:id="rId12"/>
    <p:sldId id="717" r:id="rId13"/>
    <p:sldId id="706" r:id="rId14"/>
    <p:sldId id="708" r:id="rId15"/>
    <p:sldId id="718" r:id="rId16"/>
    <p:sldId id="719" r:id="rId17"/>
    <p:sldId id="720" r:id="rId18"/>
    <p:sldId id="709" r:id="rId19"/>
    <p:sldId id="711" r:id="rId20"/>
    <p:sldId id="769" r:id="rId21"/>
    <p:sldId id="722" r:id="rId22"/>
    <p:sldId id="723" r:id="rId23"/>
    <p:sldId id="724" r:id="rId24"/>
    <p:sldId id="725" r:id="rId25"/>
    <p:sldId id="726" r:id="rId26"/>
    <p:sldId id="712" r:id="rId27"/>
    <p:sldId id="704" r:id="rId28"/>
    <p:sldId id="768" r:id="rId29"/>
    <p:sldId id="728" r:id="rId30"/>
    <p:sldId id="763" r:id="rId31"/>
    <p:sldId id="764" r:id="rId32"/>
    <p:sldId id="784" r:id="rId33"/>
    <p:sldId id="765" r:id="rId34"/>
    <p:sldId id="766" r:id="rId35"/>
    <p:sldId id="783" r:id="rId36"/>
    <p:sldId id="780" r:id="rId37"/>
    <p:sldId id="767" r:id="rId38"/>
    <p:sldId id="594" r:id="rId39"/>
    <p:sldId id="597" r:id="rId40"/>
    <p:sldId id="617" r:id="rId41"/>
    <p:sldId id="618" r:id="rId42"/>
    <p:sldId id="781" r:id="rId43"/>
    <p:sldId id="782" r:id="rId44"/>
    <p:sldId id="787" r:id="rId45"/>
    <p:sldId id="786" r:id="rId46"/>
    <p:sldId id="785" r:id="rId47"/>
    <p:sldId id="770" r:id="rId48"/>
    <p:sldId id="600" r:id="rId49"/>
    <p:sldId id="601" r:id="rId50"/>
    <p:sldId id="606" r:id="rId51"/>
    <p:sldId id="607" r:id="rId52"/>
    <p:sldId id="616" r:id="rId53"/>
    <p:sldId id="771" r:id="rId54"/>
    <p:sldId id="776" r:id="rId55"/>
    <p:sldId id="777" r:id="rId56"/>
    <p:sldId id="778" r:id="rId57"/>
    <p:sldId id="620" r:id="rId58"/>
    <p:sldId id="627" r:id="rId59"/>
    <p:sldId id="774" r:id="rId60"/>
    <p:sldId id="622" r:id="rId61"/>
    <p:sldId id="623" r:id="rId62"/>
    <p:sldId id="625" r:id="rId63"/>
    <p:sldId id="621" r:id="rId64"/>
    <p:sldId id="772" r:id="rId65"/>
    <p:sldId id="632" r:id="rId66"/>
    <p:sldId id="628" r:id="rId67"/>
    <p:sldId id="629" r:id="rId68"/>
    <p:sldId id="633" r:id="rId69"/>
    <p:sldId id="779" r:id="rId70"/>
    <p:sldId id="635" r:id="rId71"/>
    <p:sldId id="636" r:id="rId72"/>
    <p:sldId id="637" r:id="rId73"/>
    <p:sldId id="792" r:id="rId74"/>
    <p:sldId id="793" r:id="rId75"/>
    <p:sldId id="641" r:id="rId76"/>
    <p:sldId id="642" r:id="rId77"/>
    <p:sldId id="644" r:id="rId78"/>
    <p:sldId id="794" r:id="rId79"/>
  </p:sldIdLst>
  <p:sldSz cx="12192000" cy="6858000"/>
  <p:notesSz cx="7315200" cy="9601200"/>
  <p:embeddedFontLst>
    <p:embeddedFont>
      <p:font typeface="Brush Script MT" panose="03060802040406070304" pitchFamily="66" charset="0"/>
      <p:italic r:id="rId82"/>
    </p:embeddedFont>
    <p:embeddedFont>
      <p:font typeface="Calibri" panose="020F0502020204030204" pitchFamily="34" charset="0"/>
      <p:regular r:id="rId83"/>
      <p:bold r:id="rId84"/>
      <p:italic r:id="rId85"/>
      <p:boldItalic r:id="rId86"/>
    </p:embeddedFont>
    <p:embeddedFont>
      <p:font typeface="Cambria Math" panose="02040503050406030204" pitchFamily="18" charset="0"/>
      <p:regular r:id="rId8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3" autoAdjust="0"/>
    <p:restoredTop sz="90327" autoAdjust="0"/>
  </p:normalViewPr>
  <p:slideViewPr>
    <p:cSldViewPr>
      <p:cViewPr varScale="1">
        <p:scale>
          <a:sx n="77" d="100"/>
          <a:sy n="77" d="100"/>
        </p:scale>
        <p:origin x="138" y="228"/>
      </p:cViewPr>
      <p:guideLst>
        <p:guide orient="horz" pos="2160"/>
        <p:guide pos="3840"/>
      </p:guideLst>
    </p:cSldViewPr>
  </p:slideViewPr>
  <p:outlineViewPr>
    <p:cViewPr>
      <p:scale>
        <a:sx n="33" d="100"/>
        <a:sy n="33" d="100"/>
      </p:scale>
      <p:origin x="0" y="-300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3.fntdata"/><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2.fntdata"/><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6.fntdata"/><Relationship Id="rId61" Type="http://schemas.openxmlformats.org/officeDocument/2006/relationships/slide" Target="slides/slide60.xml"/><Relationship Id="rId82" Type="http://schemas.openxmlformats.org/officeDocument/2006/relationships/font" Target="fonts/font1.fntdata"/><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CA"/>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624C5B19-AEE5-4D5B-8770-F3BA67B914A3}" type="datetimeFigureOut">
              <a:rPr lang="en-CA" smtClean="0"/>
              <a:pPr/>
              <a:t>2020-12-01</a:t>
            </a:fld>
            <a:endParaRPr lang="en-CA"/>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CA"/>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4BAFC8FE-A058-4C7E-9878-C9356C62AD81}" type="slidenum">
              <a:rPr lang="en-CA" smtClean="0"/>
              <a:pPr/>
              <a:t>‹#›</a:t>
            </a:fld>
            <a:endParaRPr lang="en-CA"/>
          </a:p>
        </p:txBody>
      </p:sp>
    </p:spTree>
    <p:extLst>
      <p:ext uri="{BB962C8B-B14F-4D97-AF65-F5344CB8AC3E}">
        <p14:creationId xmlns:p14="http://schemas.microsoft.com/office/powerpoint/2010/main" val="581240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CA"/>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D7695188-19D4-4B42-A91C-DF4EC944095C}" type="datetimeFigureOut">
              <a:rPr lang="en-CA" smtClean="0"/>
              <a:pPr/>
              <a:t>2020-12-01</a:t>
            </a:fld>
            <a:endParaRPr lang="en-CA"/>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CA"/>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CA"/>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B87CBE28-3F96-4D2B-AE04-4E436BF26DA9}" type="slidenum">
              <a:rPr lang="en-CA" smtClean="0"/>
              <a:pPr/>
              <a:t>‹#›</a:t>
            </a:fld>
            <a:endParaRPr lang="en-CA"/>
          </a:p>
        </p:txBody>
      </p:sp>
    </p:spTree>
    <p:extLst>
      <p:ext uri="{BB962C8B-B14F-4D97-AF65-F5344CB8AC3E}">
        <p14:creationId xmlns:p14="http://schemas.microsoft.com/office/powerpoint/2010/main" val="2272885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2</a:t>
            </a:fld>
            <a:endParaRPr lang="en-CA"/>
          </a:p>
        </p:txBody>
      </p:sp>
    </p:spTree>
    <p:extLst>
      <p:ext uri="{BB962C8B-B14F-4D97-AF65-F5344CB8AC3E}">
        <p14:creationId xmlns:p14="http://schemas.microsoft.com/office/powerpoint/2010/main" val="1717784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18</a:t>
            </a:fld>
            <a:endParaRPr lang="en-CA"/>
          </a:p>
        </p:txBody>
      </p:sp>
    </p:spTree>
    <p:extLst>
      <p:ext uri="{BB962C8B-B14F-4D97-AF65-F5344CB8AC3E}">
        <p14:creationId xmlns:p14="http://schemas.microsoft.com/office/powerpoint/2010/main" val="3583818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19</a:t>
            </a:fld>
            <a:endParaRPr lang="en-CA"/>
          </a:p>
        </p:txBody>
      </p:sp>
    </p:spTree>
    <p:extLst>
      <p:ext uri="{BB962C8B-B14F-4D97-AF65-F5344CB8AC3E}">
        <p14:creationId xmlns:p14="http://schemas.microsoft.com/office/powerpoint/2010/main" val="2405371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21</a:t>
            </a:fld>
            <a:endParaRPr lang="en-CA"/>
          </a:p>
        </p:txBody>
      </p:sp>
    </p:spTree>
    <p:extLst>
      <p:ext uri="{BB962C8B-B14F-4D97-AF65-F5344CB8AC3E}">
        <p14:creationId xmlns:p14="http://schemas.microsoft.com/office/powerpoint/2010/main" val="2405371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22</a:t>
            </a:fld>
            <a:endParaRPr lang="en-CA"/>
          </a:p>
        </p:txBody>
      </p:sp>
    </p:spTree>
    <p:extLst>
      <p:ext uri="{BB962C8B-B14F-4D97-AF65-F5344CB8AC3E}">
        <p14:creationId xmlns:p14="http://schemas.microsoft.com/office/powerpoint/2010/main" val="2899907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23</a:t>
            </a:fld>
            <a:endParaRPr lang="en-CA"/>
          </a:p>
        </p:txBody>
      </p:sp>
    </p:spTree>
    <p:extLst>
      <p:ext uri="{BB962C8B-B14F-4D97-AF65-F5344CB8AC3E}">
        <p14:creationId xmlns:p14="http://schemas.microsoft.com/office/powerpoint/2010/main" val="54314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24</a:t>
            </a:fld>
            <a:endParaRPr lang="en-CA"/>
          </a:p>
        </p:txBody>
      </p:sp>
    </p:spTree>
    <p:extLst>
      <p:ext uri="{BB962C8B-B14F-4D97-AF65-F5344CB8AC3E}">
        <p14:creationId xmlns:p14="http://schemas.microsoft.com/office/powerpoint/2010/main" val="138716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25</a:t>
            </a:fld>
            <a:endParaRPr lang="en-CA"/>
          </a:p>
        </p:txBody>
      </p:sp>
    </p:spTree>
    <p:extLst>
      <p:ext uri="{BB962C8B-B14F-4D97-AF65-F5344CB8AC3E}">
        <p14:creationId xmlns:p14="http://schemas.microsoft.com/office/powerpoint/2010/main" val="55892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26</a:t>
            </a:fld>
            <a:endParaRPr lang="en-CA"/>
          </a:p>
        </p:txBody>
      </p:sp>
    </p:spTree>
    <p:extLst>
      <p:ext uri="{BB962C8B-B14F-4D97-AF65-F5344CB8AC3E}">
        <p14:creationId xmlns:p14="http://schemas.microsoft.com/office/powerpoint/2010/main" val="1425393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27</a:t>
            </a:fld>
            <a:endParaRPr lang="en-CA"/>
          </a:p>
        </p:txBody>
      </p:sp>
    </p:spTree>
    <p:extLst>
      <p:ext uri="{BB962C8B-B14F-4D97-AF65-F5344CB8AC3E}">
        <p14:creationId xmlns:p14="http://schemas.microsoft.com/office/powerpoint/2010/main" val="783772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29</a:t>
            </a:fld>
            <a:endParaRPr lang="en-CA"/>
          </a:p>
        </p:txBody>
      </p:sp>
    </p:spTree>
    <p:extLst>
      <p:ext uri="{BB962C8B-B14F-4D97-AF65-F5344CB8AC3E}">
        <p14:creationId xmlns:p14="http://schemas.microsoft.com/office/powerpoint/2010/main" val="783772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4</a:t>
            </a:fld>
            <a:endParaRPr lang="en-CA"/>
          </a:p>
        </p:txBody>
      </p:sp>
    </p:spTree>
    <p:extLst>
      <p:ext uri="{BB962C8B-B14F-4D97-AF65-F5344CB8AC3E}">
        <p14:creationId xmlns:p14="http://schemas.microsoft.com/office/powerpoint/2010/main" val="2280080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30</a:t>
            </a:fld>
            <a:endParaRPr lang="en-CA"/>
          </a:p>
        </p:txBody>
      </p:sp>
    </p:spTree>
    <p:extLst>
      <p:ext uri="{BB962C8B-B14F-4D97-AF65-F5344CB8AC3E}">
        <p14:creationId xmlns:p14="http://schemas.microsoft.com/office/powerpoint/2010/main" val="1451569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31</a:t>
            </a:fld>
            <a:endParaRPr lang="en-CA"/>
          </a:p>
        </p:txBody>
      </p:sp>
    </p:spTree>
    <p:extLst>
      <p:ext uri="{BB962C8B-B14F-4D97-AF65-F5344CB8AC3E}">
        <p14:creationId xmlns:p14="http://schemas.microsoft.com/office/powerpoint/2010/main" val="1451316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34</a:t>
            </a:fld>
            <a:endParaRPr lang="en-CA"/>
          </a:p>
        </p:txBody>
      </p:sp>
    </p:spTree>
    <p:extLst>
      <p:ext uri="{BB962C8B-B14F-4D97-AF65-F5344CB8AC3E}">
        <p14:creationId xmlns:p14="http://schemas.microsoft.com/office/powerpoint/2010/main" val="4034671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CBE28-3F96-4D2B-AE04-4E436BF26DA9}" type="slidenum">
              <a:rPr lang="en-CA" smtClean="0"/>
              <a:pPr/>
              <a:t>36</a:t>
            </a:fld>
            <a:endParaRPr lang="en-CA"/>
          </a:p>
        </p:txBody>
      </p:sp>
    </p:spTree>
    <p:extLst>
      <p:ext uri="{BB962C8B-B14F-4D97-AF65-F5344CB8AC3E}">
        <p14:creationId xmlns:p14="http://schemas.microsoft.com/office/powerpoint/2010/main" val="2882337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CBE28-3F96-4D2B-AE04-4E436BF26DA9}" type="slidenum">
              <a:rPr lang="en-CA" smtClean="0"/>
              <a:pPr/>
              <a:t>38</a:t>
            </a:fld>
            <a:endParaRPr lang="en-CA"/>
          </a:p>
        </p:txBody>
      </p:sp>
    </p:spTree>
    <p:extLst>
      <p:ext uri="{BB962C8B-B14F-4D97-AF65-F5344CB8AC3E}">
        <p14:creationId xmlns:p14="http://schemas.microsoft.com/office/powerpoint/2010/main" val="2059441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CBE28-3F96-4D2B-AE04-4E436BF26DA9}" type="slidenum">
              <a:rPr lang="en-CA" smtClean="0"/>
              <a:pPr/>
              <a:t>39</a:t>
            </a:fld>
            <a:endParaRPr lang="en-CA"/>
          </a:p>
        </p:txBody>
      </p:sp>
    </p:spTree>
    <p:extLst>
      <p:ext uri="{BB962C8B-B14F-4D97-AF65-F5344CB8AC3E}">
        <p14:creationId xmlns:p14="http://schemas.microsoft.com/office/powerpoint/2010/main" val="8367559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CBE28-3F96-4D2B-AE04-4E436BF26DA9}" type="slidenum">
              <a:rPr lang="en-CA" smtClean="0"/>
              <a:pPr/>
              <a:t>40</a:t>
            </a:fld>
            <a:endParaRPr lang="en-CA"/>
          </a:p>
        </p:txBody>
      </p:sp>
    </p:spTree>
    <p:extLst>
      <p:ext uri="{BB962C8B-B14F-4D97-AF65-F5344CB8AC3E}">
        <p14:creationId xmlns:p14="http://schemas.microsoft.com/office/powerpoint/2010/main" val="38065380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43</a:t>
            </a:fld>
            <a:endParaRPr lang="en-CA"/>
          </a:p>
        </p:txBody>
      </p:sp>
    </p:spTree>
    <p:extLst>
      <p:ext uri="{BB962C8B-B14F-4D97-AF65-F5344CB8AC3E}">
        <p14:creationId xmlns:p14="http://schemas.microsoft.com/office/powerpoint/2010/main" val="2255793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44</a:t>
            </a:fld>
            <a:endParaRPr lang="en-CA"/>
          </a:p>
        </p:txBody>
      </p:sp>
    </p:spTree>
    <p:extLst>
      <p:ext uri="{BB962C8B-B14F-4D97-AF65-F5344CB8AC3E}">
        <p14:creationId xmlns:p14="http://schemas.microsoft.com/office/powerpoint/2010/main" val="38755674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45</a:t>
            </a:fld>
            <a:endParaRPr lang="en-CA"/>
          </a:p>
        </p:txBody>
      </p:sp>
    </p:spTree>
    <p:extLst>
      <p:ext uri="{BB962C8B-B14F-4D97-AF65-F5344CB8AC3E}">
        <p14:creationId xmlns:p14="http://schemas.microsoft.com/office/powerpoint/2010/main" val="1799169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8</a:t>
            </a:fld>
            <a:endParaRPr lang="en-CA"/>
          </a:p>
        </p:txBody>
      </p:sp>
    </p:spTree>
    <p:extLst>
      <p:ext uri="{BB962C8B-B14F-4D97-AF65-F5344CB8AC3E}">
        <p14:creationId xmlns:p14="http://schemas.microsoft.com/office/powerpoint/2010/main" val="36969996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46</a:t>
            </a:fld>
            <a:endParaRPr lang="en-CA"/>
          </a:p>
        </p:txBody>
      </p:sp>
    </p:spTree>
    <p:extLst>
      <p:ext uri="{BB962C8B-B14F-4D97-AF65-F5344CB8AC3E}">
        <p14:creationId xmlns:p14="http://schemas.microsoft.com/office/powerpoint/2010/main" val="27869722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48</a:t>
            </a:fld>
            <a:endParaRPr lang="en-CA"/>
          </a:p>
        </p:txBody>
      </p:sp>
    </p:spTree>
    <p:extLst>
      <p:ext uri="{BB962C8B-B14F-4D97-AF65-F5344CB8AC3E}">
        <p14:creationId xmlns:p14="http://schemas.microsoft.com/office/powerpoint/2010/main" val="40097758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49</a:t>
            </a:fld>
            <a:endParaRPr lang="en-CA"/>
          </a:p>
        </p:txBody>
      </p:sp>
    </p:spTree>
    <p:extLst>
      <p:ext uri="{BB962C8B-B14F-4D97-AF65-F5344CB8AC3E}">
        <p14:creationId xmlns:p14="http://schemas.microsoft.com/office/powerpoint/2010/main" val="37417381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52</a:t>
            </a:fld>
            <a:endParaRPr lang="en-CA"/>
          </a:p>
        </p:txBody>
      </p:sp>
    </p:spTree>
    <p:extLst>
      <p:ext uri="{BB962C8B-B14F-4D97-AF65-F5344CB8AC3E}">
        <p14:creationId xmlns:p14="http://schemas.microsoft.com/office/powerpoint/2010/main" val="10619418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54</a:t>
            </a:fld>
            <a:endParaRPr lang="en-CA"/>
          </a:p>
        </p:txBody>
      </p:sp>
    </p:spTree>
    <p:extLst>
      <p:ext uri="{BB962C8B-B14F-4D97-AF65-F5344CB8AC3E}">
        <p14:creationId xmlns:p14="http://schemas.microsoft.com/office/powerpoint/2010/main" val="21873083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56</a:t>
            </a:fld>
            <a:endParaRPr lang="en-CA"/>
          </a:p>
        </p:txBody>
      </p:sp>
    </p:spTree>
    <p:extLst>
      <p:ext uri="{BB962C8B-B14F-4D97-AF65-F5344CB8AC3E}">
        <p14:creationId xmlns:p14="http://schemas.microsoft.com/office/powerpoint/2010/main" val="16742727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57</a:t>
            </a:fld>
            <a:endParaRPr lang="en-CA"/>
          </a:p>
        </p:txBody>
      </p:sp>
    </p:spTree>
    <p:extLst>
      <p:ext uri="{BB962C8B-B14F-4D97-AF65-F5344CB8AC3E}">
        <p14:creationId xmlns:p14="http://schemas.microsoft.com/office/powerpoint/2010/main" val="40296058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58</a:t>
            </a:fld>
            <a:endParaRPr lang="en-CA"/>
          </a:p>
        </p:txBody>
      </p:sp>
    </p:spTree>
    <p:extLst>
      <p:ext uri="{BB962C8B-B14F-4D97-AF65-F5344CB8AC3E}">
        <p14:creationId xmlns:p14="http://schemas.microsoft.com/office/powerpoint/2010/main" val="7461004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60</a:t>
            </a:fld>
            <a:endParaRPr lang="en-CA"/>
          </a:p>
        </p:txBody>
      </p:sp>
    </p:spTree>
    <p:extLst>
      <p:ext uri="{BB962C8B-B14F-4D97-AF65-F5344CB8AC3E}">
        <p14:creationId xmlns:p14="http://schemas.microsoft.com/office/powerpoint/2010/main" val="26894908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61</a:t>
            </a:fld>
            <a:endParaRPr lang="en-CA"/>
          </a:p>
        </p:txBody>
      </p:sp>
    </p:spTree>
    <p:extLst>
      <p:ext uri="{BB962C8B-B14F-4D97-AF65-F5344CB8AC3E}">
        <p14:creationId xmlns:p14="http://schemas.microsoft.com/office/powerpoint/2010/main" val="1848658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9</a:t>
            </a:fld>
            <a:endParaRPr lang="en-CA"/>
          </a:p>
        </p:txBody>
      </p:sp>
    </p:spTree>
    <p:extLst>
      <p:ext uri="{BB962C8B-B14F-4D97-AF65-F5344CB8AC3E}">
        <p14:creationId xmlns:p14="http://schemas.microsoft.com/office/powerpoint/2010/main" val="9084569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62</a:t>
            </a:fld>
            <a:endParaRPr lang="en-CA"/>
          </a:p>
        </p:txBody>
      </p:sp>
    </p:spTree>
    <p:extLst>
      <p:ext uri="{BB962C8B-B14F-4D97-AF65-F5344CB8AC3E}">
        <p14:creationId xmlns:p14="http://schemas.microsoft.com/office/powerpoint/2010/main" val="42556657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63</a:t>
            </a:fld>
            <a:endParaRPr lang="en-CA"/>
          </a:p>
        </p:txBody>
      </p:sp>
    </p:spTree>
    <p:extLst>
      <p:ext uri="{BB962C8B-B14F-4D97-AF65-F5344CB8AC3E}">
        <p14:creationId xmlns:p14="http://schemas.microsoft.com/office/powerpoint/2010/main" val="4627671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66</a:t>
            </a:fld>
            <a:endParaRPr lang="en-CA"/>
          </a:p>
        </p:txBody>
      </p:sp>
    </p:spTree>
    <p:extLst>
      <p:ext uri="{BB962C8B-B14F-4D97-AF65-F5344CB8AC3E}">
        <p14:creationId xmlns:p14="http://schemas.microsoft.com/office/powerpoint/2010/main" val="18835173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67</a:t>
            </a:fld>
            <a:endParaRPr lang="en-CA"/>
          </a:p>
        </p:txBody>
      </p:sp>
    </p:spTree>
    <p:extLst>
      <p:ext uri="{BB962C8B-B14F-4D97-AF65-F5344CB8AC3E}">
        <p14:creationId xmlns:p14="http://schemas.microsoft.com/office/powerpoint/2010/main" val="37519173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68</a:t>
            </a:fld>
            <a:endParaRPr lang="en-CA"/>
          </a:p>
        </p:txBody>
      </p:sp>
    </p:spTree>
    <p:extLst>
      <p:ext uri="{BB962C8B-B14F-4D97-AF65-F5344CB8AC3E}">
        <p14:creationId xmlns:p14="http://schemas.microsoft.com/office/powerpoint/2010/main" val="19216619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70</a:t>
            </a:fld>
            <a:endParaRPr lang="en-CA"/>
          </a:p>
        </p:txBody>
      </p:sp>
    </p:spTree>
    <p:extLst>
      <p:ext uri="{BB962C8B-B14F-4D97-AF65-F5344CB8AC3E}">
        <p14:creationId xmlns:p14="http://schemas.microsoft.com/office/powerpoint/2010/main" val="41042434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71</a:t>
            </a:fld>
            <a:endParaRPr lang="en-CA"/>
          </a:p>
        </p:txBody>
      </p:sp>
    </p:spTree>
    <p:extLst>
      <p:ext uri="{BB962C8B-B14F-4D97-AF65-F5344CB8AC3E}">
        <p14:creationId xmlns:p14="http://schemas.microsoft.com/office/powerpoint/2010/main" val="26689409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72</a:t>
            </a:fld>
            <a:endParaRPr lang="en-CA"/>
          </a:p>
        </p:txBody>
      </p:sp>
    </p:spTree>
    <p:extLst>
      <p:ext uri="{BB962C8B-B14F-4D97-AF65-F5344CB8AC3E}">
        <p14:creationId xmlns:p14="http://schemas.microsoft.com/office/powerpoint/2010/main" val="6150080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73</a:t>
            </a:fld>
            <a:endParaRPr lang="en-CA"/>
          </a:p>
        </p:txBody>
      </p:sp>
    </p:spTree>
    <p:extLst>
      <p:ext uri="{BB962C8B-B14F-4D97-AF65-F5344CB8AC3E}">
        <p14:creationId xmlns:p14="http://schemas.microsoft.com/office/powerpoint/2010/main" val="532674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74</a:t>
            </a:fld>
            <a:endParaRPr lang="en-CA"/>
          </a:p>
        </p:txBody>
      </p:sp>
    </p:spTree>
    <p:extLst>
      <p:ext uri="{BB962C8B-B14F-4D97-AF65-F5344CB8AC3E}">
        <p14:creationId xmlns:p14="http://schemas.microsoft.com/office/powerpoint/2010/main" val="3853824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10</a:t>
            </a:fld>
            <a:endParaRPr lang="en-CA"/>
          </a:p>
        </p:txBody>
      </p:sp>
    </p:spTree>
    <p:extLst>
      <p:ext uri="{BB962C8B-B14F-4D97-AF65-F5344CB8AC3E}">
        <p14:creationId xmlns:p14="http://schemas.microsoft.com/office/powerpoint/2010/main" val="24408058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75</a:t>
            </a:fld>
            <a:endParaRPr lang="en-CA"/>
          </a:p>
        </p:txBody>
      </p:sp>
    </p:spTree>
    <p:extLst>
      <p:ext uri="{BB962C8B-B14F-4D97-AF65-F5344CB8AC3E}">
        <p14:creationId xmlns:p14="http://schemas.microsoft.com/office/powerpoint/2010/main" val="15184925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76</a:t>
            </a:fld>
            <a:endParaRPr lang="en-CA"/>
          </a:p>
        </p:txBody>
      </p:sp>
    </p:spTree>
    <p:extLst>
      <p:ext uri="{BB962C8B-B14F-4D97-AF65-F5344CB8AC3E}">
        <p14:creationId xmlns:p14="http://schemas.microsoft.com/office/powerpoint/2010/main" val="32309311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77</a:t>
            </a:fld>
            <a:endParaRPr lang="en-CA"/>
          </a:p>
        </p:txBody>
      </p:sp>
    </p:spTree>
    <p:extLst>
      <p:ext uri="{BB962C8B-B14F-4D97-AF65-F5344CB8AC3E}">
        <p14:creationId xmlns:p14="http://schemas.microsoft.com/office/powerpoint/2010/main" val="34116772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78</a:t>
            </a:fld>
            <a:endParaRPr lang="en-CA"/>
          </a:p>
        </p:txBody>
      </p:sp>
    </p:spTree>
    <p:extLst>
      <p:ext uri="{BB962C8B-B14F-4D97-AF65-F5344CB8AC3E}">
        <p14:creationId xmlns:p14="http://schemas.microsoft.com/office/powerpoint/2010/main" val="3968043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12</a:t>
            </a:fld>
            <a:endParaRPr lang="en-CA"/>
          </a:p>
        </p:txBody>
      </p:sp>
    </p:spTree>
    <p:extLst>
      <p:ext uri="{BB962C8B-B14F-4D97-AF65-F5344CB8AC3E}">
        <p14:creationId xmlns:p14="http://schemas.microsoft.com/office/powerpoint/2010/main" val="2440805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13</a:t>
            </a:fld>
            <a:endParaRPr lang="en-CA"/>
          </a:p>
        </p:txBody>
      </p:sp>
    </p:spTree>
    <p:extLst>
      <p:ext uri="{BB962C8B-B14F-4D97-AF65-F5344CB8AC3E}">
        <p14:creationId xmlns:p14="http://schemas.microsoft.com/office/powerpoint/2010/main" val="3901630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16</a:t>
            </a:fld>
            <a:endParaRPr lang="en-CA"/>
          </a:p>
        </p:txBody>
      </p:sp>
    </p:spTree>
    <p:extLst>
      <p:ext uri="{BB962C8B-B14F-4D97-AF65-F5344CB8AC3E}">
        <p14:creationId xmlns:p14="http://schemas.microsoft.com/office/powerpoint/2010/main" val="1091829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17</a:t>
            </a:fld>
            <a:endParaRPr lang="en-CA"/>
          </a:p>
        </p:txBody>
      </p:sp>
    </p:spTree>
    <p:extLst>
      <p:ext uri="{BB962C8B-B14F-4D97-AF65-F5344CB8AC3E}">
        <p14:creationId xmlns:p14="http://schemas.microsoft.com/office/powerpoint/2010/main" val="943520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166E8560-AC65-4E8F-AC8B-2576C31D3D52}" type="datetimeFigureOut">
              <a:rPr lang="en-CA" smtClean="0"/>
              <a:pPr/>
              <a:t>2020-12-01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449BA70-39B4-4894-9ED0-E9F2132D86B6}"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66E8560-AC65-4E8F-AC8B-2576C31D3D52}" type="datetimeFigureOut">
              <a:rPr lang="en-CA" smtClean="0"/>
              <a:pPr/>
              <a:t>2020-12-01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449BA70-39B4-4894-9ED0-E9F2132D86B6}"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66E8560-AC65-4E8F-AC8B-2576C31D3D52}" type="datetimeFigureOut">
              <a:rPr lang="en-CA" smtClean="0"/>
              <a:pPr/>
              <a:t>2020-12-01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449BA70-39B4-4894-9ED0-E9F2132D86B6}"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CA" dirty="0"/>
          </a:p>
        </p:txBody>
      </p:sp>
      <p:sp>
        <p:nvSpPr>
          <p:cNvPr id="3" name="Content Placeholder 2"/>
          <p:cNvSpPr>
            <a:spLocks noGrp="1"/>
          </p:cNvSpPr>
          <p:nvPr>
            <p:ph idx="1"/>
          </p:nvPr>
        </p:nvSpPr>
        <p:spPr/>
        <p:txBody>
          <a:bodyPr/>
          <a:lstStyle>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166E8560-AC65-4E8F-AC8B-2576C31D3D52}" type="datetimeFigureOut">
              <a:rPr lang="en-CA" smtClean="0"/>
              <a:pPr/>
              <a:t>2020-12-01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449BA70-39B4-4894-9ED0-E9F2132D86B6}"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6E8560-AC65-4E8F-AC8B-2576C31D3D52}" type="datetimeFigureOut">
              <a:rPr lang="en-CA" smtClean="0"/>
              <a:pPr/>
              <a:t>2020-12-01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449BA70-39B4-4894-9ED0-E9F2132D86B6}"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166E8560-AC65-4E8F-AC8B-2576C31D3D52}" type="datetimeFigureOut">
              <a:rPr lang="en-CA" smtClean="0"/>
              <a:pPr/>
              <a:t>2020-12-01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449BA70-39B4-4894-9ED0-E9F2132D86B6}"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166E8560-AC65-4E8F-AC8B-2576C31D3D52}" type="datetimeFigureOut">
              <a:rPr lang="en-CA" smtClean="0"/>
              <a:pPr/>
              <a:t>2020-12-01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449BA70-39B4-4894-9ED0-E9F2132D86B6}"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166E8560-AC65-4E8F-AC8B-2576C31D3D52}" type="datetimeFigureOut">
              <a:rPr lang="en-CA" smtClean="0"/>
              <a:pPr/>
              <a:t>2020-12-01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449BA70-39B4-4894-9ED0-E9F2132D86B6}"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6E8560-AC65-4E8F-AC8B-2576C31D3D52}" type="datetimeFigureOut">
              <a:rPr lang="en-CA" smtClean="0"/>
              <a:pPr/>
              <a:t>2020-12-01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449BA70-39B4-4894-9ED0-E9F2132D86B6}"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6E8560-AC65-4E8F-AC8B-2576C31D3D52}" type="datetimeFigureOut">
              <a:rPr lang="en-CA" smtClean="0"/>
              <a:pPr/>
              <a:t>2020-12-01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449BA70-39B4-4894-9ED0-E9F2132D86B6}"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6E8560-AC65-4E8F-AC8B-2576C31D3D52}" type="datetimeFigureOut">
              <a:rPr lang="en-CA" smtClean="0"/>
              <a:pPr/>
              <a:t>2020-12-01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449BA70-39B4-4894-9ED0-E9F2132D86B6}"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E8560-AC65-4E8F-AC8B-2576C31D3D52}" type="datetimeFigureOut">
              <a:rPr lang="en-CA" smtClean="0"/>
              <a:pPr/>
              <a:t>2020-12-01</a:t>
            </a:fld>
            <a:endParaRPr lang="en-CA"/>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9BA70-39B4-4894-9ED0-E9F2132D86B6}"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0.jpe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52.png"/></Relationships>
</file>

<file path=ppt/slides/_rels/slide17.xml.rels><?xml version="1.0" encoding="UTF-8" standalone="yes"?>
<Relationships xmlns="http://schemas.openxmlformats.org/package/2006/relationships"><Relationship Id="rId7"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70.png"/></Relationships>
</file>

<file path=ppt/slides/_rels/slide18.xml.rels><?xml version="1.0" encoding="UTF-8" standalone="yes"?>
<Relationships xmlns="http://schemas.openxmlformats.org/package/2006/relationships"><Relationship Id="rId8" Type="http://schemas.openxmlformats.org/officeDocument/2006/relationships/image" Target="../media/image10.jpe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80.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40.png"/></Relationships>
</file>

<file path=ppt/slides/_rels/slide24.xml.rels><?xml version="1.0" encoding="UTF-8" standalone="yes"?>
<Relationships xmlns="http://schemas.openxmlformats.org/package/2006/relationships"><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66.png"/></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6.xml"/><Relationship Id="rId7"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71.png"/></Relationships>
</file>

<file path=ppt/slides/_rels/slide26.xml.rels><?xml version="1.0" encoding="UTF-8" standalone="yes"?>
<Relationships xmlns="http://schemas.openxmlformats.org/package/2006/relationships"><Relationship Id="rId8" Type="http://schemas.openxmlformats.org/officeDocument/2006/relationships/image" Target="../media/image18.pn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7.png"/><Relationship Id="rId9"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jpeg"/><Relationship Id="rId5" Type="http://schemas.openxmlformats.org/officeDocument/2006/relationships/image" Target="../media/image5.png"/></Relationships>
</file>

<file path=ppt/slides/_rels/slide30.xml.rels><?xml version="1.0" encoding="UTF-8" standalone="yes"?>
<Relationships xmlns="http://schemas.openxmlformats.org/package/2006/relationships"><Relationship Id="rId7"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41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5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5.png"/><Relationship Id="rId5" Type="http://schemas.openxmlformats.org/officeDocument/2006/relationships/image" Target="../media/image24.png"/></Relationships>
</file>

<file path=ppt/slides/_rels/slide34.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notesSlide" Target="../notesSlides/notesSlide22.xml"/><Relationship Id="rId7"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81.png"/><Relationship Id="rId9"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3.gif"/><Relationship Id="rId5"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101.png"/><Relationship Id="rId7" Type="http://schemas.openxmlformats.org/officeDocument/2006/relationships/image" Target="../media/image28.jpeg"/><Relationship Id="rId12" Type="http://schemas.openxmlformats.org/officeDocument/2006/relationships/image" Target="../media/image9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2.png"/><Relationship Id="rId5" Type="http://schemas.openxmlformats.org/officeDocument/2006/relationships/image" Target="../media/image210.png"/><Relationship Id="rId10" Type="http://schemas.openxmlformats.org/officeDocument/2006/relationships/image" Target="../media/image72.png"/><Relationship Id="rId9" Type="http://schemas.openxmlformats.org/officeDocument/2006/relationships/image" Target="../media/image30.png"/><Relationship Id="rId14" Type="http://schemas.openxmlformats.org/officeDocument/2006/relationships/image" Target="../media/image111.png"/></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6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3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7.png"/><Relationship Id="rId5"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3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1.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4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46.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28.jpe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7"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68.png"/><Relationship Id="rId4" Type="http://schemas.openxmlformats.org/officeDocument/2006/relationships/image" Target="../media/image59.png"/></Relationships>
</file>

<file path=ppt/slides/_rels/slide51.xml.rels><?xml version="1.0" encoding="UTF-8" standalone="yes"?>
<Relationships xmlns="http://schemas.openxmlformats.org/package/2006/relationships"><Relationship Id="rId7"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91.png"/><Relationship Id="rId4" Type="http://schemas.openxmlformats.org/officeDocument/2006/relationships/image" Target="../media/image83.png"/></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4.gi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411.png"/><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34.gif"/><Relationship Id="rId10" Type="http://schemas.openxmlformats.org/officeDocument/2006/relationships/image" Target="../media/image44.png"/><Relationship Id="rId4" Type="http://schemas.openxmlformats.org/officeDocument/2006/relationships/image" Target="../media/image33.jpeg"/><Relationship Id="rId9" Type="http://schemas.openxmlformats.org/officeDocument/2006/relationships/image" Target="../media/image38.png"/></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9.jpg"/><Relationship Id="rId7"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10.png"/></Relationships>
</file>

<file path=ppt/slides/_rels/slide57.xml.rels><?xml version="1.0" encoding="UTF-8" standalone="yes"?>
<Relationships xmlns="http://schemas.openxmlformats.org/package/2006/relationships"><Relationship Id="rId8" Type="http://schemas.openxmlformats.org/officeDocument/2006/relationships/image" Target="../media/image150.png"/><Relationship Id="rId7"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140.png"/><Relationship Id="rId9" Type="http://schemas.openxmlformats.org/officeDocument/2006/relationships/image" Target="../media/image160.png"/></Relationships>
</file>

<file path=ppt/slides/_rels/slide5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7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180.png"/><Relationship Id="rId7" Type="http://schemas.openxmlformats.org/officeDocument/2006/relationships/image" Target="../media/image200.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90.png"/><Relationship Id="rId5" Type="http://schemas.openxmlformats.org/officeDocument/2006/relationships/image" Target="../media/image51.png"/><Relationship Id="rId4" Type="http://schemas.openxmlformats.org/officeDocument/2006/relationships/image" Target="../media/image50.png"/></Relationships>
</file>

<file path=ppt/slides/_rels/slide61.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21.png"/><Relationship Id="rId7" Type="http://schemas.openxmlformats.org/officeDocument/2006/relationships/image" Target="../media/image190.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22.png"/></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00.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90.png"/><Relationship Id="rId5" Type="http://schemas.openxmlformats.org/officeDocument/2006/relationships/image" Target="../media/image51.png"/><Relationship Id="rId4" Type="http://schemas.openxmlformats.org/officeDocument/2006/relationships/image" Target="../media/image50.png"/></Relationships>
</file>

<file path=ppt/slides/_rels/slide63.xml.rels><?xml version="1.0" encoding="UTF-8" standalone="yes"?>
<Relationships xmlns="http://schemas.openxmlformats.org/package/2006/relationships"><Relationship Id="rId8" Type="http://schemas.openxmlformats.org/officeDocument/2006/relationships/image" Target="../media/image190.png"/><Relationship Id="rId3" Type="http://schemas.openxmlformats.org/officeDocument/2006/relationships/image" Target="../media/image240.png"/><Relationship Id="rId7" Type="http://schemas.openxmlformats.org/officeDocument/2006/relationships/image" Target="../media/image260.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50.png"/><Relationship Id="rId5" Type="http://schemas.openxmlformats.org/officeDocument/2006/relationships/image" Target="../media/image51.png"/><Relationship Id="rId4" Type="http://schemas.openxmlformats.org/officeDocument/2006/relationships/image" Target="../media/image5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280.png"/></Relationships>
</file>

<file path=ppt/slides/_rels/slide67.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80.png"/><Relationship Id="rId4" Type="http://schemas.openxmlformats.org/officeDocument/2006/relationships/image" Target="../media/image48.png"/></Relationships>
</file>

<file path=ppt/slides/_rels/slide6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71.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48.png"/></Relationships>
</file>

<file path=ppt/slides/_rels/slide7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48.png"/><Relationship Id="rId4" Type="http://schemas.openxmlformats.org/officeDocument/2006/relationships/image" Target="../media/image320.png"/></Relationships>
</file>

<file path=ppt/slides/_rels/slide73.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56.png"/><Relationship Id="rId7" Type="http://schemas.openxmlformats.org/officeDocument/2006/relationships/image" Target="NUL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NULL"/><Relationship Id="rId9" Type="http://schemas.openxmlformats.org/officeDocument/2006/relationships/image" Target="../media/image57.jpeg"/></Relationships>
</file>

<file path=ppt/slides/_rels/slide74.xml.rels><?xml version="1.0" encoding="UTF-8" standalone="yes"?>
<Relationships xmlns="http://schemas.openxmlformats.org/package/2006/relationships"><Relationship Id="rId8"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NULL"/><Relationship Id="rId9" Type="http://schemas.openxmlformats.org/officeDocument/2006/relationships/image" Target="../media/image57.jpeg"/></Relationships>
</file>

<file path=ppt/slides/_rels/slide75.xml.rels><?xml version="1.0" encoding="UTF-8" standalone="yes"?>
<Relationships xmlns="http://schemas.openxmlformats.org/package/2006/relationships"><Relationship Id="rId7" Type="http://schemas.openxmlformats.org/officeDocument/2006/relationships/image" Target="NUL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s>
</file>

<file path=ppt/slides/_rels/slide76.xml.rels><?xml version="1.0" encoding="UTF-8" standalone="yes"?>
<Relationships xmlns="http://schemas.openxmlformats.org/package/2006/relationships"><Relationship Id="rId8"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s>
</file>

<file path=ppt/slides/_rels/slide77.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notesSlide" Target="../notesSlides/notesSlide52.xml"/><Relationship Id="rId7" Type="http://schemas.openxmlformats.org/officeDocument/2006/relationships/image" Target="../media/image58.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NULL"/><Relationship Id="rId9" Type="http://schemas.openxmlformats.org/officeDocument/2006/relationships/image" Target="../media/image34.gif"/></Relationships>
</file>

<file path=ppt/slides/_rels/slide7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8F346-183E-4428-83B8-C88C9AF208D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C0193EB-0050-4AB7-8BEF-6705DD8E68B7}"/>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02F57CD4-F069-416F-AE9B-CCF95DC73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DFA4C3B1-3292-46B2-BC2A-140C912F0336}"/>
              </a:ext>
            </a:extLst>
          </p:cNvPr>
          <p:cNvSpPr/>
          <p:nvPr/>
        </p:nvSpPr>
        <p:spPr>
          <a:xfrm>
            <a:off x="839416" y="764704"/>
            <a:ext cx="10438184" cy="2592288"/>
          </a:xfrm>
          <a:prstGeom prst="roundRect">
            <a:avLst/>
          </a:prstGeom>
          <a:solidFill>
            <a:srgbClr val="00B050">
              <a:alpha val="9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t>Unit 8</a:t>
            </a:r>
          </a:p>
          <a:p>
            <a:pPr algn="ctr"/>
            <a:r>
              <a:rPr lang="en-US" sz="4800" dirty="0"/>
              <a:t>Counting</a:t>
            </a:r>
          </a:p>
        </p:txBody>
      </p:sp>
    </p:spTree>
    <p:extLst>
      <p:ext uri="{BB962C8B-B14F-4D97-AF65-F5344CB8AC3E}">
        <p14:creationId xmlns:p14="http://schemas.microsoft.com/office/powerpoint/2010/main" val="1319902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Assigning offices example</a:t>
            </a:r>
          </a:p>
        </p:txBody>
      </p:sp>
      <p:sp>
        <p:nvSpPr>
          <p:cNvPr id="3" name="Content Placeholder 2"/>
          <p:cNvSpPr>
            <a:spLocks noGrp="1"/>
          </p:cNvSpPr>
          <p:nvPr>
            <p:ph idx="1"/>
          </p:nvPr>
        </p:nvSpPr>
        <p:spPr>
          <a:xfrm>
            <a:off x="335360" y="1600200"/>
            <a:ext cx="11737304" cy="5141168"/>
          </a:xfrm>
        </p:spPr>
        <p:txBody>
          <a:bodyPr>
            <a:normAutofit/>
          </a:bodyPr>
          <a:lstStyle/>
          <a:p>
            <a:r>
              <a:rPr lang="en-US" dirty="0"/>
              <a:t>Our department has 20 faculty offices in the Engineering building, and 4 more in the Earth Sciences building, and needs to assign them to 24 faculty members. </a:t>
            </a:r>
          </a:p>
          <a:p>
            <a:pPr lvl="1"/>
            <a:r>
              <a:rPr lang="en-US" dirty="0"/>
              <a:t>How many ways are there to select 4 out </a:t>
            </a:r>
          </a:p>
          <a:p>
            <a:pPr marL="457200" lvl="1" indent="0">
              <a:buNone/>
            </a:pPr>
            <a:r>
              <a:rPr lang="en-US" dirty="0"/>
              <a:t>of 24 faculty to go to Earth Sciences?</a:t>
            </a:r>
          </a:p>
          <a:p>
            <a:pPr lvl="1"/>
            <a:r>
              <a:rPr lang="en-US" dirty="0"/>
              <a:t>How many ways are there to assign offices </a:t>
            </a:r>
          </a:p>
          <a:p>
            <a:pPr marL="457200" lvl="1" indent="0">
              <a:buNone/>
            </a:pPr>
            <a:r>
              <a:rPr lang="en-US" dirty="0"/>
              <a:t>ER-6030 to ER-6033 to specific 4 people?</a:t>
            </a:r>
          </a:p>
          <a:p>
            <a:pPr lvl="2"/>
            <a:r>
              <a:rPr lang="en-US" sz="2600" dirty="0"/>
              <a:t>To Oscar, Antonina, </a:t>
            </a:r>
            <a:r>
              <a:rPr lang="en-US" sz="2600" dirty="0" err="1"/>
              <a:t>Yuanzhu</a:t>
            </a:r>
            <a:r>
              <a:rPr lang="en-US" sz="2600" dirty="0"/>
              <a:t> and Dave?</a:t>
            </a:r>
          </a:p>
          <a:p>
            <a:pPr lvl="1"/>
            <a:r>
              <a:rPr lang="en-US" dirty="0"/>
              <a:t>How many ways, overall, to choose 4 people to go to Earth Sciences and assign them to four offices in Earth Sciences? </a:t>
            </a:r>
          </a:p>
          <a:p>
            <a:pPr lvl="1"/>
            <a:endParaRPr lang="en-US" dirty="0"/>
          </a:p>
          <a:p>
            <a:pPr marL="0" indent="0">
              <a:buNone/>
            </a:pPr>
            <a:endParaRPr lang="en-US" dirty="0"/>
          </a:p>
        </p:txBody>
      </p:sp>
      <p:sp>
        <p:nvSpPr>
          <p:cNvPr id="6" name="AutoShape 2" descr="Image result for atm machine near m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409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8897" y="2873161"/>
            <a:ext cx="4613767" cy="2595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Image result for square chocolate bar">
            <a:extLst>
              <a:ext uri="{FF2B5EF4-FFF2-40B4-BE49-F238E27FC236}">
                <a16:creationId xmlns:a16="http://schemas.microsoft.com/office/drawing/2014/main" id="{AC7986BF-F619-43BD-8399-4E24C44CE98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42387"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808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7D6FB-1A83-449B-BB51-CB98CBFDBDA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8D910D3-67DB-4C32-994E-2D5E82EAB68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16911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Assigning offices example</a:t>
            </a:r>
          </a:p>
        </p:txBody>
      </p:sp>
      <p:sp>
        <p:nvSpPr>
          <p:cNvPr id="3" name="Content Placeholder 2"/>
          <p:cNvSpPr>
            <a:spLocks noGrp="1"/>
          </p:cNvSpPr>
          <p:nvPr>
            <p:ph idx="1"/>
          </p:nvPr>
        </p:nvSpPr>
        <p:spPr>
          <a:xfrm>
            <a:off x="335360" y="1600200"/>
            <a:ext cx="11737304" cy="5141168"/>
          </a:xfrm>
        </p:spPr>
        <p:txBody>
          <a:bodyPr>
            <a:normAutofit/>
          </a:bodyPr>
          <a:lstStyle/>
          <a:p>
            <a:r>
              <a:rPr lang="en-US" dirty="0"/>
              <a:t>Our department has 20 faculty offices in the Engineering building, and 4 more in the Earth Sciences building, and needs to assign them to 24 faculty members. </a:t>
            </a:r>
          </a:p>
          <a:p>
            <a:pPr lvl="1"/>
            <a:r>
              <a:rPr lang="en-US" dirty="0"/>
              <a:t>How many ways are there to select 4 out </a:t>
            </a:r>
          </a:p>
          <a:p>
            <a:pPr marL="457200" lvl="1" indent="0">
              <a:buNone/>
            </a:pPr>
            <a:r>
              <a:rPr lang="en-US" dirty="0"/>
              <a:t>of 24 faculty to go to Earth Sciences?</a:t>
            </a:r>
          </a:p>
          <a:p>
            <a:pPr lvl="1"/>
            <a:r>
              <a:rPr lang="en-US" dirty="0"/>
              <a:t>How many ways are there to assign offices </a:t>
            </a:r>
          </a:p>
          <a:p>
            <a:pPr marL="457200" lvl="1" indent="0">
              <a:buNone/>
            </a:pPr>
            <a:r>
              <a:rPr lang="en-US" dirty="0"/>
              <a:t>ER-6030 to ER-6033 to specific 4 people?</a:t>
            </a:r>
          </a:p>
          <a:p>
            <a:pPr lvl="2"/>
            <a:r>
              <a:rPr lang="en-US" sz="2600" dirty="0"/>
              <a:t>To Oscar, Antonina, </a:t>
            </a:r>
            <a:r>
              <a:rPr lang="en-US" sz="2600" dirty="0" err="1"/>
              <a:t>Yuanzhu</a:t>
            </a:r>
            <a:r>
              <a:rPr lang="en-US" sz="2600" dirty="0"/>
              <a:t> and Dave?</a:t>
            </a:r>
          </a:p>
          <a:p>
            <a:pPr lvl="1"/>
            <a:r>
              <a:rPr lang="en-US" dirty="0"/>
              <a:t>How many ways, overall, to choose 4 people to go to Earth Sciences and assign them to four offices in Earth Sciences? </a:t>
            </a:r>
          </a:p>
          <a:p>
            <a:pPr lvl="1"/>
            <a:endParaRPr lang="en-US" dirty="0"/>
          </a:p>
          <a:p>
            <a:pPr marL="0" indent="0">
              <a:buNone/>
            </a:pPr>
            <a:endParaRPr lang="en-US" dirty="0"/>
          </a:p>
        </p:txBody>
      </p:sp>
      <p:sp>
        <p:nvSpPr>
          <p:cNvPr id="6" name="AutoShape 2" descr="Image result for atm machine near m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409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8897" y="2873161"/>
            <a:ext cx="4613767" cy="2595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Image result for square chocolate bar">
            <a:extLst>
              <a:ext uri="{FF2B5EF4-FFF2-40B4-BE49-F238E27FC236}">
                <a16:creationId xmlns:a16="http://schemas.microsoft.com/office/drawing/2014/main" id="{AC7986BF-F619-43BD-8399-4E24C44CE98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42387"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722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Permutations</a:t>
            </a:r>
          </a:p>
        </p:txBody>
      </p:sp>
      <p:sp>
        <p:nvSpPr>
          <p:cNvPr id="3" name="Content Placeholder 2"/>
          <p:cNvSpPr>
            <a:spLocks noGrp="1"/>
          </p:cNvSpPr>
          <p:nvPr>
            <p:ph idx="1"/>
          </p:nvPr>
        </p:nvSpPr>
        <p:spPr>
          <a:xfrm>
            <a:off x="335360" y="1600200"/>
            <a:ext cx="11743588" cy="5141168"/>
          </a:xfrm>
        </p:spPr>
        <p:txBody>
          <a:bodyPr>
            <a:normAutofit/>
          </a:bodyPr>
          <a:lstStyle/>
          <a:p>
            <a:r>
              <a:rPr lang="en-US" b="1" dirty="0"/>
              <a:t>Permutations</a:t>
            </a:r>
            <a:r>
              <a:rPr lang="en-US" dirty="0"/>
              <a:t>: number of sequences of objects.  </a:t>
            </a:r>
          </a:p>
          <a:p>
            <a:pPr lvl="1"/>
            <a:r>
              <a:rPr lang="en-US" dirty="0"/>
              <a:t>Without repetition: each object appears once.  </a:t>
            </a:r>
          </a:p>
          <a:p>
            <a:r>
              <a:rPr lang="en-US" dirty="0"/>
              <a:t>How many ways to assign offices ER-6030  to ER-6033 to Antonina, Dave, Oscar and </a:t>
            </a:r>
            <a:r>
              <a:rPr lang="en-US" dirty="0" err="1"/>
              <a:t>Yuanzhu</a:t>
            </a:r>
            <a:r>
              <a:rPr lang="en-US" dirty="0"/>
              <a:t>?</a:t>
            </a:r>
          </a:p>
          <a:p>
            <a:pPr lvl="1"/>
            <a:r>
              <a:rPr lang="en-US" dirty="0"/>
              <a:t>4 choices to pick who gets ER-6030. This leaves 3 choices to pick who gets ER-6031. Now 2 remain for ER-6032, and the last is stuck with ER-6033. </a:t>
            </a:r>
          </a:p>
          <a:p>
            <a:pPr lvl="2"/>
            <a:r>
              <a:rPr lang="en-US" dirty="0"/>
              <a:t>By the product rule, get 4*3*2*1 = 4!=24  (that is, 4 factorial)</a:t>
            </a:r>
          </a:p>
          <a:p>
            <a:r>
              <a:rPr lang="en-US" dirty="0"/>
              <a:t>In general, number of permutations of n elements is 1*2*…*n=n!  </a:t>
            </a:r>
          </a:p>
          <a:p>
            <a:pPr lvl="1"/>
            <a:r>
              <a:rPr lang="en-US" dirty="0"/>
              <a:t>“Permutations”:  the difference between choices is only the order of elements. </a:t>
            </a:r>
          </a:p>
          <a:p>
            <a:pPr lvl="1"/>
            <a:endParaRPr lang="en-US" dirty="0"/>
          </a:p>
          <a:p>
            <a:pPr marL="0" indent="0">
              <a:buNone/>
            </a:pPr>
            <a:endParaRPr lang="en-US" dirty="0"/>
          </a:p>
        </p:txBody>
      </p:sp>
      <p:sp>
        <p:nvSpPr>
          <p:cNvPr id="6" name="AutoShape 2" descr="Image result for atm machine near m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4097" name="Picture 1" descr="Corridor with offi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5484" y="2606"/>
            <a:ext cx="2032001"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Image result for square chocolate bar">
            <a:extLst>
              <a:ext uri="{FF2B5EF4-FFF2-40B4-BE49-F238E27FC236}">
                <a16:creationId xmlns:a16="http://schemas.microsoft.com/office/drawing/2014/main" id="{AC7986BF-F619-43BD-8399-4E24C44CE98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42387"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596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r-Permutations.</a:t>
            </a:r>
          </a:p>
        </p:txBody>
      </p:sp>
      <p:sp>
        <p:nvSpPr>
          <p:cNvPr id="3" name="Content Placeholder 2"/>
          <p:cNvSpPr>
            <a:spLocks noGrp="1"/>
          </p:cNvSpPr>
          <p:nvPr>
            <p:ph idx="1"/>
          </p:nvPr>
        </p:nvSpPr>
        <p:spPr/>
        <p:txBody>
          <a:bodyPr>
            <a:normAutofit/>
          </a:bodyPr>
          <a:lstStyle/>
          <a:p>
            <a:r>
              <a:rPr lang="en-CA" dirty="0"/>
              <a:t>An </a:t>
            </a:r>
            <a:r>
              <a:rPr lang="en-CA" b="1" dirty="0"/>
              <a:t>r-permutation</a:t>
            </a:r>
            <a:r>
              <a:rPr lang="en-CA" dirty="0"/>
              <a:t> P(</a:t>
            </a:r>
            <a:r>
              <a:rPr lang="en-CA" dirty="0" err="1"/>
              <a:t>n,r</a:t>
            </a:r>
            <a:r>
              <a:rPr lang="en-CA" dirty="0"/>
              <a:t>) is a number of ways to take r out of n objects,  and arrange these r objects in a sequence. </a:t>
            </a:r>
          </a:p>
          <a:p>
            <a:pPr lvl="1"/>
            <a:r>
              <a:rPr lang="en-CA" dirty="0"/>
              <a:t>Before, we talked about permutations of all objects in the set.</a:t>
            </a:r>
          </a:p>
          <a:p>
            <a:pPr lvl="1"/>
            <a:r>
              <a:rPr lang="en-CA" dirty="0"/>
              <a:t>Choose 4 faculty members to go to Earth Sciences building, and assign offices to just these 4. </a:t>
            </a:r>
          </a:p>
          <a:p>
            <a:pPr lvl="1"/>
            <a:endParaRPr lang="en-CA" dirty="0"/>
          </a:p>
        </p:txBody>
      </p:sp>
      <p:pic>
        <p:nvPicPr>
          <p:cNvPr id="8" name="Picture 1" descr="Corridor with offices">
            <a:extLst>
              <a:ext uri="{FF2B5EF4-FFF2-40B4-BE49-F238E27FC236}">
                <a16:creationId xmlns:a16="http://schemas.microsoft.com/office/drawing/2014/main" id="{9B26CFC4-7127-4F90-9936-17778389CA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75484" y="2606"/>
            <a:ext cx="2032001"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Image result for square chocolate bar">
            <a:extLst>
              <a:ext uri="{FF2B5EF4-FFF2-40B4-BE49-F238E27FC236}">
                <a16:creationId xmlns:a16="http://schemas.microsoft.com/office/drawing/2014/main" id="{455F45AA-D081-4EF4-BFEF-39377E81F0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42387"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568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r-Permutations.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00201"/>
                <a:ext cx="10972800" cy="5141167"/>
              </a:xfrm>
            </p:spPr>
            <p:txBody>
              <a:bodyPr>
                <a:normAutofit fontScale="92500"/>
              </a:bodyPr>
              <a:lstStyle/>
              <a:p>
                <a:r>
                  <a:rPr lang="en-CA" dirty="0"/>
                  <a:t>How many ways to assign ER offices to 4 out of 24 faculty? </a:t>
                </a:r>
              </a:p>
              <a:p>
                <a:pPr lvl="1"/>
                <a:r>
                  <a:rPr lang="en-CA" dirty="0"/>
                  <a:t>Pick one out of 24 to be in ER-6030. One out of remaining 23 to be in ER-6031,  one out of 22 for ER-6032,  one out of 21 for ER-6033.  </a:t>
                </a:r>
              </a:p>
              <a:p>
                <a:pPr lvl="1"/>
                <a:r>
                  <a:rPr lang="en-CA" dirty="0"/>
                  <a:t>By the product rule, get P(24,4) = 24*23*22*21. </a:t>
                </a:r>
              </a:p>
              <a:p>
                <a:r>
                  <a:rPr lang="en-CA" dirty="0"/>
                  <a:t>Alternative calculation:  </a:t>
                </a:r>
              </a:p>
              <a:p>
                <a:pPr lvl="1"/>
                <a:r>
                  <a:rPr lang="en-CA" dirty="0"/>
                  <a:t>There are 24! ways to assign offices to everybody. </a:t>
                </a:r>
              </a:p>
              <a:p>
                <a:pPr lvl="1"/>
                <a:r>
                  <a:rPr lang="en-CA" dirty="0"/>
                  <a:t>Out of them, 20! ways to assign non-ER offices. </a:t>
                </a:r>
              </a:p>
              <a:p>
                <a:pPr lvl="2"/>
                <a:r>
                  <a:rPr lang="en-CA" dirty="0"/>
                  <a:t>We are not interested in what everybody else got – so once the way to assign ER offices is fixed, all sequences with this assignment to ER offices are the same for us. </a:t>
                </a:r>
              </a:p>
              <a:p>
                <a:pPr lvl="1"/>
                <a14:m>
                  <m:oMath xmlns:m="http://schemas.openxmlformats.org/officeDocument/2006/math">
                    <m:r>
                      <m:rPr>
                        <m:sty m:val="p"/>
                      </m:rPr>
                      <a:rPr lang="en-CA">
                        <a:latin typeface="Cambria Math"/>
                      </a:rPr>
                      <m:t>P</m:t>
                    </m:r>
                    <m:d>
                      <m:dPr>
                        <m:ctrlPr>
                          <a:rPr lang="en-CA" i="1">
                            <a:latin typeface="Cambria Math" panose="02040503050406030204" pitchFamily="18" charset="0"/>
                          </a:rPr>
                        </m:ctrlPr>
                      </m:dPr>
                      <m:e>
                        <m:r>
                          <a:rPr lang="en-CA">
                            <a:latin typeface="Cambria Math"/>
                          </a:rPr>
                          <m:t>2</m:t>
                        </m:r>
                        <m:r>
                          <a:rPr lang="en-US">
                            <a:latin typeface="Cambria Math" panose="02040503050406030204" pitchFamily="18" charset="0"/>
                          </a:rPr>
                          <m:t>4</m:t>
                        </m:r>
                        <m:r>
                          <a:rPr lang="en-CA">
                            <a:latin typeface="Cambria Math"/>
                          </a:rPr>
                          <m:t>,4</m:t>
                        </m:r>
                      </m:e>
                    </m:d>
                    <m:r>
                      <a:rPr lang="en-CA">
                        <a:latin typeface="Cambria Math"/>
                      </a:rPr>
                      <m:t>= </m:t>
                    </m:r>
                    <m:f>
                      <m:fPr>
                        <m:ctrlPr>
                          <a:rPr lang="en-CA" i="1">
                            <a:latin typeface="Cambria Math" panose="02040503050406030204" pitchFamily="18" charset="0"/>
                          </a:rPr>
                        </m:ctrlPr>
                      </m:fPr>
                      <m:num>
                        <m:r>
                          <a:rPr lang="en-CA" i="1">
                            <a:latin typeface="Cambria Math"/>
                          </a:rPr>
                          <m:t>2</m:t>
                        </m:r>
                        <m:r>
                          <a:rPr lang="en-US" i="1">
                            <a:latin typeface="Cambria Math" panose="02040503050406030204" pitchFamily="18" charset="0"/>
                          </a:rPr>
                          <m:t>4</m:t>
                        </m:r>
                        <m:r>
                          <a:rPr lang="en-CA" i="1">
                            <a:latin typeface="Cambria Math"/>
                          </a:rPr>
                          <m:t>!</m:t>
                        </m:r>
                      </m:num>
                      <m:den>
                        <m:r>
                          <a:rPr lang="en-CA" i="1">
                            <a:latin typeface="Cambria Math"/>
                          </a:rPr>
                          <m:t>2</m:t>
                        </m:r>
                        <m:r>
                          <a:rPr lang="en-US" i="1">
                            <a:latin typeface="Cambria Math" panose="02040503050406030204" pitchFamily="18" charset="0"/>
                          </a:rPr>
                          <m:t>0</m:t>
                        </m:r>
                        <m:r>
                          <a:rPr lang="en-CA" i="1">
                            <a:latin typeface="Cambria Math"/>
                          </a:rPr>
                          <m:t>!</m:t>
                        </m:r>
                      </m:den>
                    </m:f>
                  </m:oMath>
                </a14:m>
                <a:r>
                  <a:rPr lang="en-CA" dirty="0"/>
                  <a:t>  =24*23*22*21  ways to get 4 people specific offices in ER.</a:t>
                </a:r>
              </a:p>
              <a:p>
                <a:pPr marL="457200" lvl="1" indent="0">
                  <a:buNone/>
                </a:pPr>
                <a:endParaRPr lang="en-CA" dirty="0"/>
              </a:p>
              <a:p>
                <a:pPr lvl="2"/>
                <a:endParaRPr lang="en-CA"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00201"/>
                <a:ext cx="10972800" cy="5141167"/>
              </a:xfrm>
              <a:blipFill>
                <a:blip r:embed="rId4"/>
                <a:stretch>
                  <a:fillRect l="-1111" t="-1423"/>
                </a:stretch>
              </a:blipFill>
            </p:spPr>
            <p:txBody>
              <a:bodyPr/>
              <a:lstStyle/>
              <a:p>
                <a:r>
                  <a:rPr lang="en-US">
                    <a:noFill/>
                  </a:rPr>
                  <a:t> </a:t>
                </a:r>
              </a:p>
            </p:txBody>
          </p:sp>
        </mc:Fallback>
      </mc:AlternateContent>
      <p:pic>
        <p:nvPicPr>
          <p:cNvPr id="6" name="Picture 1" descr="Corridor with offices">
            <a:extLst>
              <a:ext uri="{FF2B5EF4-FFF2-40B4-BE49-F238E27FC236}">
                <a16:creationId xmlns:a16="http://schemas.microsoft.com/office/drawing/2014/main" id="{83B85BF2-A4AF-49CA-8C20-65FB6A78C3B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75484" y="2606"/>
            <a:ext cx="2032001"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Image result for square chocolate bar">
            <a:extLst>
              <a:ext uri="{FF2B5EF4-FFF2-40B4-BE49-F238E27FC236}">
                <a16:creationId xmlns:a16="http://schemas.microsoft.com/office/drawing/2014/main" id="{76034786-DC88-4517-A1D2-84A39B9E203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942387"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531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r-Permutations.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00201"/>
                <a:ext cx="10972800" cy="4525963"/>
              </a:xfrm>
            </p:spPr>
            <p:txBody>
              <a:bodyPr>
                <a:normAutofit fontScale="85000" lnSpcReduction="10000"/>
              </a:bodyPr>
              <a:lstStyle/>
              <a:p>
                <a:r>
                  <a:rPr lang="en-CA" b="1" dirty="0"/>
                  <a:t>r-permutations</a:t>
                </a:r>
                <a:r>
                  <a:rPr lang="en-CA" dirty="0"/>
                  <a:t>:  P(</a:t>
                </a:r>
                <a:r>
                  <a:rPr lang="en-CA" dirty="0" err="1"/>
                  <a:t>n,k</a:t>
                </a:r>
                <a:r>
                  <a:rPr lang="en-CA" dirty="0"/>
                  <a:t>) is number of ways to choose k objects out of n, where only the order of selected objects matters. </a:t>
                </a:r>
              </a:p>
              <a:p>
                <a:r>
                  <a:rPr lang="en-CA" dirty="0"/>
                  <a:t>General formula: the number of r-permutations out of n objects is  </a:t>
                </a:r>
              </a:p>
              <a:p>
                <a:pPr marL="0" indent="0">
                  <a:buNone/>
                </a:pPr>
                <a14:m>
                  <m:oMathPara xmlns:m="http://schemas.openxmlformats.org/officeDocument/2006/math">
                    <m:oMathParaPr>
                      <m:jc m:val="centerGroup"/>
                    </m:oMathParaPr>
                    <m:oMath xmlns:m="http://schemas.openxmlformats.org/officeDocument/2006/math">
                      <m:r>
                        <a:rPr lang="en-CA" i="1">
                          <a:latin typeface="Cambria Math"/>
                        </a:rPr>
                        <m:t>𝑃</m:t>
                      </m:r>
                      <m:d>
                        <m:dPr>
                          <m:ctrlPr>
                            <a:rPr lang="en-CA" i="1">
                              <a:latin typeface="Cambria Math" panose="02040503050406030204" pitchFamily="18" charset="0"/>
                            </a:rPr>
                          </m:ctrlPr>
                        </m:dPr>
                        <m:e>
                          <m:r>
                            <a:rPr lang="en-CA" i="1">
                              <a:latin typeface="Cambria Math"/>
                            </a:rPr>
                            <m:t>𝑛</m:t>
                          </m:r>
                          <m:r>
                            <a:rPr lang="en-CA" i="1">
                              <a:latin typeface="Cambria Math"/>
                            </a:rPr>
                            <m:t>,</m:t>
                          </m:r>
                          <m:r>
                            <a:rPr lang="en-CA" i="1">
                              <a:latin typeface="Cambria Math"/>
                            </a:rPr>
                            <m:t>𝑟</m:t>
                          </m:r>
                        </m:e>
                      </m:d>
                      <m:r>
                        <a:rPr lang="en-CA" i="1">
                          <a:latin typeface="Cambria Math"/>
                        </a:rPr>
                        <m:t>= </m:t>
                      </m:r>
                      <m:f>
                        <m:fPr>
                          <m:ctrlPr>
                            <a:rPr lang="en-CA" i="1">
                              <a:latin typeface="Cambria Math" panose="02040503050406030204" pitchFamily="18" charset="0"/>
                            </a:rPr>
                          </m:ctrlPr>
                        </m:fPr>
                        <m:num>
                          <m:r>
                            <a:rPr lang="en-CA" i="1">
                              <a:latin typeface="Cambria Math"/>
                            </a:rPr>
                            <m:t>𝑛</m:t>
                          </m:r>
                          <m:r>
                            <a:rPr lang="en-CA" i="1">
                              <a:latin typeface="Cambria Math"/>
                            </a:rPr>
                            <m:t>!</m:t>
                          </m:r>
                        </m:num>
                        <m:den>
                          <m:d>
                            <m:dPr>
                              <m:ctrlPr>
                                <a:rPr lang="en-CA" i="1">
                                  <a:latin typeface="Cambria Math" panose="02040503050406030204" pitchFamily="18" charset="0"/>
                                </a:rPr>
                              </m:ctrlPr>
                            </m:dPr>
                            <m:e>
                              <m:r>
                                <a:rPr lang="en-CA" i="1">
                                  <a:latin typeface="Cambria Math"/>
                                </a:rPr>
                                <m:t>𝑛</m:t>
                              </m:r>
                              <m:r>
                                <a:rPr lang="en-CA" i="1">
                                  <a:latin typeface="Cambria Math"/>
                                </a:rPr>
                                <m:t>−</m:t>
                              </m:r>
                              <m:r>
                                <a:rPr lang="en-CA" i="1">
                                  <a:latin typeface="Cambria Math"/>
                                </a:rPr>
                                <m:t>𝑟</m:t>
                              </m:r>
                            </m:e>
                          </m:d>
                          <m:r>
                            <a:rPr lang="en-CA" i="1">
                              <a:latin typeface="Cambria Math"/>
                            </a:rPr>
                            <m:t>!</m:t>
                          </m:r>
                        </m:den>
                      </m:f>
                    </m:oMath>
                  </m:oMathPara>
                </a14:m>
                <a:endParaRPr lang="en-CA" dirty="0"/>
              </a:p>
              <a:p>
                <a:pPr marL="0" indent="0">
                  <a:buNone/>
                </a:pPr>
                <a:endParaRPr lang="en-CA" dirty="0"/>
              </a:p>
              <a:p>
                <a:r>
                  <a:rPr lang="en-CA" dirty="0"/>
                  <a:t>Example: how many ways to choose 1</a:t>
                </a:r>
                <a:r>
                  <a:rPr lang="en-CA" baseline="30000" dirty="0"/>
                  <a:t>st</a:t>
                </a:r>
                <a:r>
                  <a:rPr lang="en-CA" dirty="0"/>
                  <a:t>, 2</a:t>
                </a:r>
                <a:r>
                  <a:rPr lang="en-CA" baseline="30000" dirty="0"/>
                  <a:t>nd</a:t>
                </a:r>
                <a:r>
                  <a:rPr lang="en-CA" dirty="0"/>
                  <a:t>, and 3</a:t>
                </a:r>
                <a:r>
                  <a:rPr lang="en-CA" baseline="30000" dirty="0"/>
                  <a:t>rd</a:t>
                </a:r>
                <a:r>
                  <a:rPr lang="en-CA" dirty="0"/>
                  <a:t> place winners in a contest with n participants?</a:t>
                </a:r>
              </a:p>
              <a:p>
                <a:pPr lvl="1"/>
                <a:r>
                  <a:rPr lang="en-CA" dirty="0"/>
                  <a:t>n choices for 1</a:t>
                </a:r>
                <a:r>
                  <a:rPr lang="en-CA" baseline="30000" dirty="0"/>
                  <a:t>st</a:t>
                </a:r>
                <a:r>
                  <a:rPr lang="en-CA" dirty="0"/>
                  <a:t> place, (n-1) for 2</a:t>
                </a:r>
                <a:r>
                  <a:rPr lang="en-CA" baseline="30000" dirty="0"/>
                  <a:t>nd</a:t>
                </a:r>
                <a:r>
                  <a:rPr lang="en-CA" dirty="0"/>
                  <a:t> place, (n-2) for 3</a:t>
                </a:r>
                <a:r>
                  <a:rPr lang="en-CA" baseline="30000" dirty="0"/>
                  <a:t>rd</a:t>
                </a:r>
                <a:r>
                  <a:rPr lang="en-CA" dirty="0"/>
                  <a:t> place. </a:t>
                </a:r>
              </a:p>
              <a:p>
                <a:pPr lvl="1"/>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,3</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m:t>
                        </m:r>
                      </m:num>
                      <m:den>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−3</m:t>
                            </m:r>
                          </m:e>
                        </m:d>
                        <m:r>
                          <a:rPr lang="en-US" b="0" i="1" smtClean="0">
                            <a:latin typeface="Cambria Math" panose="02040503050406030204" pitchFamily="18" charset="0"/>
                          </a:rPr>
                          <m:t>!</m:t>
                        </m:r>
                      </m:den>
                    </m:f>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−2</m:t>
                        </m:r>
                      </m:e>
                    </m:d>
                  </m:oMath>
                </a14:m>
                <a:endParaRPr lang="en-CA" dirty="0"/>
              </a:p>
              <a:p>
                <a:pPr marL="457200" lvl="1" indent="0">
                  <a:buNone/>
                </a:pPr>
                <a:endParaRPr lang="en-CA"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00201"/>
                <a:ext cx="10972800" cy="4525963"/>
              </a:xfrm>
              <a:blipFill>
                <a:blip r:embed="rId5"/>
                <a:stretch>
                  <a:fillRect l="-944" t="-2156"/>
                </a:stretch>
              </a:blipFill>
            </p:spPr>
            <p:txBody>
              <a:bodyPr/>
              <a:lstStyle/>
              <a:p>
                <a:r>
                  <a:rPr lang="en-US">
                    <a:noFill/>
                  </a:rPr>
                  <a:t> </a:t>
                </a:r>
              </a:p>
            </p:txBody>
          </p:sp>
        </mc:Fallback>
      </mc:AlternateContent>
      <p:pic>
        <p:nvPicPr>
          <p:cNvPr id="7" name="Picture 6" descr="1st place medal">
            <a:extLst>
              <a:ext uri="{FF2B5EF4-FFF2-40B4-BE49-F238E27FC236}">
                <a16:creationId xmlns:a16="http://schemas.microsoft.com/office/drawing/2014/main" id="{39346F0B-A284-44E5-ADAC-F0588980D4A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16480" y="4797152"/>
            <a:ext cx="1556792" cy="1556792"/>
          </a:xfrm>
          <a:prstGeom prst="rect">
            <a:avLst/>
          </a:prstGeom>
        </p:spPr>
      </p:pic>
    </p:spTree>
    <p:extLst>
      <p:ext uri="{BB962C8B-B14F-4D97-AF65-F5344CB8AC3E}">
        <p14:creationId xmlns:p14="http://schemas.microsoft.com/office/powerpoint/2010/main" val="3697340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Combinations.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35360" y="1600200"/>
                <a:ext cx="11759366" cy="5069160"/>
              </a:xfrm>
            </p:spPr>
            <p:txBody>
              <a:bodyPr>
                <a:normAutofit fontScale="92500" lnSpcReduction="10000"/>
              </a:bodyPr>
              <a:lstStyle/>
              <a:p>
                <a:r>
                  <a:rPr lang="en-CA" dirty="0"/>
                  <a:t>In general, how many ways to pick k out of n objects?  </a:t>
                </a:r>
              </a:p>
              <a:p>
                <a:pPr lvl="1"/>
                <a:r>
                  <a:rPr lang="en-CA" sz="3400" dirty="0"/>
                  <a:t>The number of k-permutations divided by the number of different permutations of the k objects themselves. </a:t>
                </a:r>
                <a:endParaRPr lang="en-CA" sz="3400" b="0" dirty="0"/>
              </a:p>
              <a:p>
                <a:r>
                  <a:rPr lang="en-CA" sz="3800" dirty="0"/>
                  <a:t>How many ways to choose 4 out of 24 faculty members to get an office in Earth Science? </a:t>
                </a:r>
              </a:p>
              <a:p>
                <a:pPr lvl="1"/>
                <a:r>
                  <a:rPr lang="en-CA" sz="3000" dirty="0"/>
                  <a:t>24! ways to assign offices altogether.   </a:t>
                </a:r>
              </a:p>
              <a:p>
                <a:pPr lvl="1"/>
                <a:r>
                  <a:rPr lang="en-CA" sz="3000" dirty="0"/>
                  <a:t>4! ways to assign the first 4 offices (ones in Earth Sciences). </a:t>
                </a:r>
              </a:p>
              <a:p>
                <a:pPr lvl="1"/>
                <a:r>
                  <a:rPr lang="en-CA" sz="3000" dirty="0"/>
                  <a:t>20! ways to assign offices not in Earth Sciences.    </a:t>
                </a:r>
              </a:p>
              <a:p>
                <a:pPr lvl="1"/>
                <a:r>
                  <a:rPr lang="en-CA" sz="3000" dirty="0"/>
                  <a:t>Overall,  </a:t>
                </a:r>
                <a14:m>
                  <m:oMath xmlns:m="http://schemas.openxmlformats.org/officeDocument/2006/math">
                    <m:f>
                      <m:fPr>
                        <m:ctrlPr>
                          <a:rPr lang="en-CA" sz="3000" i="1" smtClean="0">
                            <a:latin typeface="Cambria Math" panose="02040503050406030204" pitchFamily="18" charset="0"/>
                          </a:rPr>
                        </m:ctrlPr>
                      </m:fPr>
                      <m:num>
                        <m:r>
                          <a:rPr lang="en-CA" sz="3000" b="0" i="1" smtClean="0">
                            <a:latin typeface="Cambria Math"/>
                          </a:rPr>
                          <m:t>2</m:t>
                        </m:r>
                        <m:r>
                          <a:rPr lang="en-US" sz="3000" b="0" i="1" smtClean="0">
                            <a:latin typeface="Cambria Math" panose="02040503050406030204" pitchFamily="18" charset="0"/>
                          </a:rPr>
                          <m:t>4</m:t>
                        </m:r>
                        <m:r>
                          <a:rPr lang="en-CA" sz="3000" b="0" i="1" smtClean="0">
                            <a:latin typeface="Cambria Math"/>
                          </a:rPr>
                          <m:t>!</m:t>
                        </m:r>
                      </m:num>
                      <m:den>
                        <m:r>
                          <a:rPr lang="en-CA" sz="3000" b="0" i="1" smtClean="0">
                            <a:latin typeface="Cambria Math"/>
                          </a:rPr>
                          <m:t>4!  2</m:t>
                        </m:r>
                        <m:r>
                          <a:rPr lang="en-US" sz="3000" b="0" i="1" smtClean="0">
                            <a:latin typeface="Cambria Math" panose="02040503050406030204" pitchFamily="18" charset="0"/>
                          </a:rPr>
                          <m:t>0</m:t>
                        </m:r>
                        <m:r>
                          <a:rPr lang="en-CA" sz="3000" b="0" i="1" smtClean="0">
                            <a:latin typeface="Cambria Math"/>
                          </a:rPr>
                          <m:t>! </m:t>
                        </m:r>
                      </m:den>
                    </m:f>
                  </m:oMath>
                </a14:m>
                <a:r>
                  <a:rPr lang="en-CA" sz="3000" dirty="0"/>
                  <a:t> ways to pick who gets an Earth Sciences office, </a:t>
                </a:r>
              </a:p>
              <a:p>
                <a:pPr lvl="2"/>
                <a:r>
                  <a:rPr lang="en-CA" sz="2600" dirty="0"/>
                  <a:t>Considering only who goes to which building, ignoring which specific office they get.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35360" y="1600200"/>
                <a:ext cx="11759366" cy="5069160"/>
              </a:xfrm>
              <a:blipFill>
                <a:blip r:embed="rId5"/>
                <a:stretch>
                  <a:fillRect l="-1348" t="-2407" r="-1400" b="-1324"/>
                </a:stretch>
              </a:blipFill>
            </p:spPr>
            <p:txBody>
              <a:bodyPr/>
              <a:lstStyle/>
              <a:p>
                <a:r>
                  <a:rPr lang="en-US">
                    <a:noFill/>
                  </a:rPr>
                  <a:t> </a:t>
                </a:r>
              </a:p>
            </p:txBody>
          </p:sp>
        </mc:Fallback>
      </mc:AlternateContent>
      <p:pic>
        <p:nvPicPr>
          <p:cNvPr id="8" name="Picture 2" descr="Image result for square chocolate bar">
            <a:extLst>
              <a:ext uri="{FF2B5EF4-FFF2-40B4-BE49-F238E27FC236}">
                <a16:creationId xmlns:a16="http://schemas.microsoft.com/office/drawing/2014/main" id="{663D7E57-E422-488D-8E32-22C92B2B937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942387" cy="9361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 descr="Corridor with offices">
            <a:extLst>
              <a:ext uri="{FF2B5EF4-FFF2-40B4-BE49-F238E27FC236}">
                <a16:creationId xmlns:a16="http://schemas.microsoft.com/office/drawing/2014/main" id="{9FB17ED4-621E-47B5-A13E-48894A31A23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57410" y="46647"/>
            <a:ext cx="2437316" cy="137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65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Combinations.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35360" y="1600200"/>
                <a:ext cx="10945216" cy="5069160"/>
              </a:xfrm>
            </p:spPr>
            <p:txBody>
              <a:bodyPr>
                <a:normAutofit fontScale="85000" lnSpcReduction="20000"/>
              </a:bodyPr>
              <a:lstStyle/>
              <a:p>
                <a:r>
                  <a:rPr lang="en-CA" sz="3400" b="1" dirty="0"/>
                  <a:t>Combinations</a:t>
                </a:r>
                <a:r>
                  <a:rPr lang="en-CA" sz="3400" dirty="0"/>
                  <a:t>:  C(</a:t>
                </a:r>
                <a:r>
                  <a:rPr lang="en-CA" sz="3400" dirty="0" err="1"/>
                  <a:t>n,k</a:t>
                </a:r>
                <a:r>
                  <a:rPr lang="en-CA" sz="3400" dirty="0"/>
                  <a:t>) is number of ways to choose k objects out of n. </a:t>
                </a:r>
              </a:p>
              <a:p>
                <a:pPr lvl="1"/>
                <a:r>
                  <a:rPr lang="pt-BR" sz="3400" dirty="0"/>
                  <a:t>“n choose k”:    </a:t>
                </a:r>
                <a14:m>
                  <m:oMath xmlns:m="http://schemas.openxmlformats.org/officeDocument/2006/math">
                    <m:d>
                      <m:dPr>
                        <m:ctrlPr>
                          <a:rPr lang="pt-BR" sz="3400" i="1">
                            <a:latin typeface="Cambria Math" panose="02040503050406030204" pitchFamily="18" charset="0"/>
                          </a:rPr>
                        </m:ctrlPr>
                      </m:dPr>
                      <m:e>
                        <m:f>
                          <m:fPr>
                            <m:type m:val="noBar"/>
                            <m:ctrlPr>
                              <a:rPr lang="pt-BR" sz="3400" i="1">
                                <a:latin typeface="Cambria Math" panose="02040503050406030204" pitchFamily="18" charset="0"/>
                              </a:rPr>
                            </m:ctrlPr>
                          </m:fPr>
                          <m:num>
                            <m:r>
                              <a:rPr lang="pt-BR" sz="3400" i="1">
                                <a:latin typeface="Cambria Math"/>
                              </a:rPr>
                              <m:t>𝑛</m:t>
                            </m:r>
                          </m:num>
                          <m:den>
                            <m:r>
                              <a:rPr lang="pt-BR" sz="3400" i="1">
                                <a:latin typeface="Cambria Math"/>
                              </a:rPr>
                              <m:t>𝑘</m:t>
                            </m:r>
                          </m:den>
                        </m:f>
                      </m:e>
                    </m:d>
                    <m:r>
                      <a:rPr lang="en-CA" sz="3400" b="0" i="1" smtClean="0">
                        <a:latin typeface="Cambria Math"/>
                      </a:rPr>
                      <m:t> = </m:t>
                    </m:r>
                    <m:f>
                      <m:fPr>
                        <m:ctrlPr>
                          <a:rPr lang="en-CA" sz="3400" b="0" i="1" smtClean="0">
                            <a:latin typeface="Cambria Math" panose="02040503050406030204" pitchFamily="18" charset="0"/>
                          </a:rPr>
                        </m:ctrlPr>
                      </m:fPr>
                      <m:num>
                        <m:r>
                          <a:rPr lang="en-CA" sz="3400" b="0" i="1" smtClean="0">
                            <a:latin typeface="Cambria Math"/>
                          </a:rPr>
                          <m:t>𝑛</m:t>
                        </m:r>
                        <m:r>
                          <a:rPr lang="en-CA" sz="3400" b="0" i="1" smtClean="0">
                            <a:latin typeface="Cambria Math"/>
                          </a:rPr>
                          <m:t>!</m:t>
                        </m:r>
                      </m:num>
                      <m:den>
                        <m:r>
                          <a:rPr lang="en-CA" sz="3400" b="0" i="1" smtClean="0">
                            <a:latin typeface="Cambria Math"/>
                          </a:rPr>
                          <m:t>𝑘</m:t>
                        </m:r>
                        <m:r>
                          <a:rPr lang="en-CA" sz="3400" b="0" i="1" smtClean="0">
                            <a:latin typeface="Cambria Math"/>
                          </a:rPr>
                          <m:t>!</m:t>
                        </m:r>
                        <m:d>
                          <m:dPr>
                            <m:ctrlPr>
                              <a:rPr lang="en-CA" sz="3400" b="0" i="1" smtClean="0">
                                <a:latin typeface="Cambria Math" panose="02040503050406030204" pitchFamily="18" charset="0"/>
                              </a:rPr>
                            </m:ctrlPr>
                          </m:dPr>
                          <m:e>
                            <m:r>
                              <a:rPr lang="en-CA" sz="3400" b="0" i="1" smtClean="0">
                                <a:latin typeface="Cambria Math"/>
                              </a:rPr>
                              <m:t>𝑛</m:t>
                            </m:r>
                            <m:r>
                              <a:rPr lang="en-CA" sz="3400" b="0" i="1" smtClean="0">
                                <a:latin typeface="Cambria Math"/>
                              </a:rPr>
                              <m:t>−</m:t>
                            </m:r>
                            <m:r>
                              <a:rPr lang="en-CA" sz="3400" b="0" i="1" smtClean="0">
                                <a:latin typeface="Cambria Math"/>
                              </a:rPr>
                              <m:t>𝑘</m:t>
                            </m:r>
                          </m:e>
                        </m:d>
                        <m:r>
                          <a:rPr lang="en-US" sz="3400" b="0" i="1" smtClean="0">
                            <a:latin typeface="Cambria Math" panose="02040503050406030204" pitchFamily="18" charset="0"/>
                          </a:rPr>
                          <m:t>!</m:t>
                        </m:r>
                      </m:den>
                    </m:f>
                  </m:oMath>
                </a14:m>
                <a:r>
                  <a:rPr lang="en-CA" sz="3400" b="0" dirty="0"/>
                  <a:t> = C(</a:t>
                </a:r>
                <a:r>
                  <a:rPr lang="en-CA" sz="3400" b="0" dirty="0" err="1"/>
                  <a:t>n,k</a:t>
                </a:r>
                <a:r>
                  <a:rPr lang="en-CA" sz="3400" b="0" dirty="0"/>
                  <a:t>)</a:t>
                </a:r>
              </a:p>
              <a:p>
                <a:pPr lvl="1"/>
                <a:endParaRPr lang="en-CA" sz="3400" b="0" dirty="0"/>
              </a:p>
              <a:p>
                <a:pPr lvl="1"/>
                <a:r>
                  <a:rPr lang="en-CA" sz="3400" dirty="0"/>
                  <a:t>How many ways to choose 4 out of 24 faculty members to get an office in Earth Science? </a:t>
                </a:r>
              </a:p>
              <a:p>
                <a:pPr lvl="2"/>
                <a:r>
                  <a:rPr lang="en-CA" sz="2600" dirty="0"/>
                  <a:t>C(24,4)=</a:t>
                </a:r>
                <a14:m>
                  <m:oMath xmlns:m="http://schemas.openxmlformats.org/officeDocument/2006/math">
                    <m:f>
                      <m:fPr>
                        <m:ctrlPr>
                          <a:rPr lang="en-CA" sz="2600" i="1" smtClean="0">
                            <a:latin typeface="Cambria Math" panose="02040503050406030204" pitchFamily="18" charset="0"/>
                          </a:rPr>
                        </m:ctrlPr>
                      </m:fPr>
                      <m:num>
                        <m:r>
                          <a:rPr lang="en-CA" sz="2600" b="0" i="1" smtClean="0">
                            <a:latin typeface="Cambria Math"/>
                          </a:rPr>
                          <m:t>2</m:t>
                        </m:r>
                        <m:r>
                          <a:rPr lang="en-US" sz="2600" b="0" i="1" smtClean="0">
                            <a:latin typeface="Cambria Math" panose="02040503050406030204" pitchFamily="18" charset="0"/>
                          </a:rPr>
                          <m:t>4</m:t>
                        </m:r>
                        <m:r>
                          <a:rPr lang="en-CA" sz="2600" b="0" i="1" smtClean="0">
                            <a:latin typeface="Cambria Math"/>
                          </a:rPr>
                          <m:t>!</m:t>
                        </m:r>
                      </m:num>
                      <m:den>
                        <m:r>
                          <a:rPr lang="en-CA" sz="2600" b="0" i="1" smtClean="0">
                            <a:latin typeface="Cambria Math"/>
                          </a:rPr>
                          <m:t>4!  2</m:t>
                        </m:r>
                        <m:r>
                          <a:rPr lang="en-US" sz="2600" b="0" i="1" smtClean="0">
                            <a:latin typeface="Cambria Math" panose="02040503050406030204" pitchFamily="18" charset="0"/>
                          </a:rPr>
                          <m:t>0</m:t>
                        </m:r>
                        <m:r>
                          <a:rPr lang="en-CA" sz="2600" b="0" i="1" smtClean="0">
                            <a:latin typeface="Cambria Math"/>
                          </a:rPr>
                          <m:t>! </m:t>
                        </m:r>
                      </m:den>
                    </m:f>
                  </m:oMath>
                </a14:m>
                <a:r>
                  <a:rPr lang="en-CA" sz="2600" dirty="0"/>
                  <a:t> ways to pick who gets an Earth Science office.</a:t>
                </a:r>
              </a:p>
              <a:p>
                <a:pPr lvl="1"/>
                <a:endParaRPr lang="en-CA" sz="3400" dirty="0"/>
              </a:p>
              <a:p>
                <a:pPr lvl="1"/>
                <a:r>
                  <a:rPr lang="en-CA" sz="3400" dirty="0"/>
                  <a:t>How many ways to select a crew of 6 astronauts out of a team of 30 to go to Mars? </a:t>
                </a:r>
              </a:p>
              <a:p>
                <a:pPr lvl="2"/>
                <a:r>
                  <a:rPr lang="en-CA" sz="2600" dirty="0"/>
                  <a:t> C(30,6) = </a:t>
                </a:r>
                <a14:m>
                  <m:oMath xmlns:m="http://schemas.openxmlformats.org/officeDocument/2006/math">
                    <m:d>
                      <m:dPr>
                        <m:ctrlPr>
                          <a:rPr lang="pt-BR" sz="2600" i="1">
                            <a:latin typeface="Cambria Math" panose="02040503050406030204" pitchFamily="18" charset="0"/>
                          </a:rPr>
                        </m:ctrlPr>
                      </m:dPr>
                      <m:e>
                        <m:f>
                          <m:fPr>
                            <m:type m:val="noBar"/>
                            <m:ctrlPr>
                              <a:rPr lang="pt-BR" sz="2600" i="1">
                                <a:latin typeface="Cambria Math" panose="02040503050406030204" pitchFamily="18" charset="0"/>
                              </a:rPr>
                            </m:ctrlPr>
                          </m:fPr>
                          <m:num>
                            <m:r>
                              <a:rPr lang="en-CA" sz="2600" b="0" i="1" smtClean="0">
                                <a:latin typeface="Cambria Math"/>
                              </a:rPr>
                              <m:t>30</m:t>
                            </m:r>
                          </m:num>
                          <m:den>
                            <m:r>
                              <a:rPr lang="en-CA" sz="2600" b="0" i="1" smtClean="0">
                                <a:latin typeface="Cambria Math"/>
                              </a:rPr>
                              <m:t>6</m:t>
                            </m:r>
                          </m:den>
                        </m:f>
                      </m:e>
                    </m:d>
                    <m:r>
                      <a:rPr lang="en-CA" sz="2600" i="1">
                        <a:latin typeface="Cambria Math"/>
                      </a:rPr>
                      <m:t> = </m:t>
                    </m:r>
                    <m:f>
                      <m:fPr>
                        <m:ctrlPr>
                          <a:rPr lang="en-CA" sz="2600" i="1">
                            <a:latin typeface="Cambria Math" panose="02040503050406030204" pitchFamily="18" charset="0"/>
                          </a:rPr>
                        </m:ctrlPr>
                      </m:fPr>
                      <m:num>
                        <m:r>
                          <a:rPr lang="en-CA" sz="2600" b="0" i="1" smtClean="0">
                            <a:latin typeface="Cambria Math"/>
                          </a:rPr>
                          <m:t>30</m:t>
                        </m:r>
                        <m:r>
                          <a:rPr lang="en-CA" sz="2600" i="1">
                            <a:latin typeface="Cambria Math"/>
                          </a:rPr>
                          <m:t>!</m:t>
                        </m:r>
                      </m:num>
                      <m:den>
                        <m:r>
                          <a:rPr lang="en-CA" sz="2600" b="0" i="1" smtClean="0">
                            <a:latin typeface="Cambria Math"/>
                          </a:rPr>
                          <m:t>6</m:t>
                        </m:r>
                        <m:r>
                          <a:rPr lang="en-CA" sz="2600" i="1">
                            <a:latin typeface="Cambria Math"/>
                          </a:rPr>
                          <m:t>!(</m:t>
                        </m:r>
                        <m:r>
                          <a:rPr lang="en-CA" sz="2600" b="0" i="1" smtClean="0">
                            <a:latin typeface="Cambria Math"/>
                          </a:rPr>
                          <m:t>2</m:t>
                        </m:r>
                        <m:r>
                          <a:rPr lang="en-US" sz="2600" b="0" i="1" smtClean="0">
                            <a:latin typeface="Cambria Math" panose="02040503050406030204" pitchFamily="18" charset="0"/>
                          </a:rPr>
                          <m:t>4</m:t>
                        </m:r>
                        <m:r>
                          <a:rPr lang="en-CA" sz="2600" i="1">
                            <a:latin typeface="Cambria Math"/>
                          </a:rPr>
                          <m:t>!)</m:t>
                        </m:r>
                      </m:den>
                    </m:f>
                    <m:r>
                      <a:rPr lang="en-CA" sz="2600" b="0" i="1" smtClean="0">
                        <a:latin typeface="Cambria Math"/>
                      </a:rPr>
                      <m:t>=593,775</m:t>
                    </m:r>
                  </m:oMath>
                </a14:m>
                <a:r>
                  <a:rPr lang="en-CA" sz="2600"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35360" y="1600200"/>
                <a:ext cx="10945216" cy="5069160"/>
              </a:xfrm>
              <a:blipFill>
                <a:blip r:embed="rId5"/>
                <a:stretch>
                  <a:fillRect l="-1058" t="-2768" r="-1337"/>
                </a:stretch>
              </a:blipFill>
            </p:spPr>
            <p:txBody>
              <a:bodyPr/>
              <a:lstStyle/>
              <a:p>
                <a:r>
                  <a:rPr lang="en-US">
                    <a:noFill/>
                  </a:rPr>
                  <a:t> </a:t>
                </a:r>
              </a:p>
            </p:txBody>
          </p:sp>
        </mc:Fallback>
      </mc:AlternateContent>
      <p:pic>
        <p:nvPicPr>
          <p:cNvPr id="8" name="Picture 2" descr="Image result for square chocolate bar">
            <a:extLst>
              <a:ext uri="{FF2B5EF4-FFF2-40B4-BE49-F238E27FC236}">
                <a16:creationId xmlns:a16="http://schemas.microsoft.com/office/drawing/2014/main" id="{663D7E57-E422-488D-8E32-22C92B2B937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942387" cy="9361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stronaut&#10;&#10;https://pixabay.com/vectors/spacewalks-eva-nasa-astronaut-153581/&#10;">
            <a:extLst>
              <a:ext uri="{FF2B5EF4-FFF2-40B4-BE49-F238E27FC236}">
                <a16:creationId xmlns:a16="http://schemas.microsoft.com/office/drawing/2014/main" id="{BFA6CCD9-D01C-4280-B577-A4156FBFA53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32712" y="4965872"/>
            <a:ext cx="1423928" cy="1628800"/>
          </a:xfrm>
          <a:prstGeom prst="rect">
            <a:avLst/>
          </a:prstGeom>
        </p:spPr>
      </p:pic>
      <p:pic>
        <p:nvPicPr>
          <p:cNvPr id="12" name="Picture 1" descr="Corridor with offices">
            <a:extLst>
              <a:ext uri="{FF2B5EF4-FFF2-40B4-BE49-F238E27FC236}">
                <a16:creationId xmlns:a16="http://schemas.microsoft.com/office/drawing/2014/main" id="{9FB17ED4-621E-47B5-A13E-48894A31A23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57410" y="46647"/>
            <a:ext cx="2437316" cy="137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5015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Coffee ordering puzzle</a:t>
            </a:r>
          </a:p>
        </p:txBody>
      </p:sp>
      <p:sp>
        <p:nvSpPr>
          <p:cNvPr id="3" name="Content Placeholder 2"/>
          <p:cNvSpPr>
            <a:spLocks noGrp="1"/>
          </p:cNvSpPr>
          <p:nvPr>
            <p:ph idx="1"/>
          </p:nvPr>
        </p:nvSpPr>
        <p:spPr>
          <a:xfrm>
            <a:off x="263352" y="1600200"/>
            <a:ext cx="11737304" cy="5213176"/>
          </a:xfrm>
        </p:spPr>
        <p:txBody>
          <a:bodyPr>
            <a:normAutofit/>
          </a:bodyPr>
          <a:lstStyle/>
          <a:p>
            <a:r>
              <a:rPr lang="en-CA" dirty="0"/>
              <a:t>Suppose that 10 of you came to the office hour, and we decided to go to Jumping Bean to  get some coffee. </a:t>
            </a:r>
          </a:p>
          <a:p>
            <a:r>
              <a:rPr lang="en-CA" dirty="0"/>
              <a:t>Jumping Bean sells 6 types of coffee drinks: drip coffee, </a:t>
            </a:r>
            <a:r>
              <a:rPr lang="en-CA" dirty="0" err="1"/>
              <a:t>cappucino</a:t>
            </a:r>
            <a:r>
              <a:rPr lang="en-CA" dirty="0"/>
              <a:t>, espresso, latte, </a:t>
            </a:r>
            <a:r>
              <a:rPr lang="en-CA" dirty="0" err="1"/>
              <a:t>mocca</a:t>
            </a:r>
            <a:r>
              <a:rPr lang="en-CA" dirty="0"/>
              <a:t>  and </a:t>
            </a:r>
            <a:r>
              <a:rPr lang="en-CA" dirty="0" err="1"/>
              <a:t>americano</a:t>
            </a:r>
            <a:r>
              <a:rPr lang="en-CA" dirty="0"/>
              <a:t>. </a:t>
            </a:r>
          </a:p>
          <a:p>
            <a:r>
              <a:rPr lang="en-CA" dirty="0"/>
              <a:t>How many different combinations of drinks can we get, if each of 11 of us gets one coffee drink?</a:t>
            </a:r>
          </a:p>
          <a:p>
            <a:pPr lvl="1"/>
            <a:r>
              <a:rPr lang="en-CA" dirty="0"/>
              <a:t>Here, all of us getting drip coffee is </a:t>
            </a:r>
            <a:r>
              <a:rPr lang="en-CA"/>
              <a:t>one combination, </a:t>
            </a:r>
            <a:r>
              <a:rPr lang="en-CA" dirty="0"/>
              <a:t>6 espresso and 5 americano is another, etc. </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2405" y="0"/>
            <a:ext cx="1828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Coffee cup&#10;https://pixabay.com/vectors/coffee-drink-coffee-cup-3145515/">
            <a:extLst>
              <a:ext uri="{FF2B5EF4-FFF2-40B4-BE49-F238E27FC236}">
                <a16:creationId xmlns:a16="http://schemas.microsoft.com/office/drawing/2014/main" id="{5C34A37B-A68C-4995-B4F4-CAE01C8B7C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0322" y="5445224"/>
            <a:ext cx="2068826" cy="1273621"/>
          </a:xfrm>
          <a:prstGeom prst="rect">
            <a:avLst/>
          </a:prstGeom>
        </p:spPr>
      </p:pic>
    </p:spTree>
    <p:extLst>
      <p:ext uri="{BB962C8B-B14F-4D97-AF65-F5344CB8AC3E}">
        <p14:creationId xmlns:p14="http://schemas.microsoft.com/office/powerpoint/2010/main" val="302016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Puzzle: chocolate squares</a:t>
            </a:r>
          </a:p>
        </p:txBody>
      </p:sp>
      <p:sp>
        <p:nvSpPr>
          <p:cNvPr id="3" name="Content Placeholder 2"/>
          <p:cNvSpPr>
            <a:spLocks noGrp="1"/>
          </p:cNvSpPr>
          <p:nvPr>
            <p:ph idx="1"/>
          </p:nvPr>
        </p:nvSpPr>
        <p:spPr>
          <a:xfrm>
            <a:off x="947428" y="1581114"/>
            <a:ext cx="10297144" cy="5002248"/>
          </a:xfrm>
        </p:spPr>
        <p:txBody>
          <a:bodyPr>
            <a:normAutofit/>
          </a:bodyPr>
          <a:lstStyle/>
          <a:p>
            <a:r>
              <a:rPr lang="en-US" dirty="0"/>
              <a:t>Suppose you have a piece of chocolate like this:</a:t>
            </a:r>
          </a:p>
          <a:p>
            <a:endParaRPr lang="en-US" dirty="0"/>
          </a:p>
          <a:p>
            <a:endParaRPr lang="en-US" dirty="0"/>
          </a:p>
          <a:p>
            <a:endParaRPr lang="en-US" dirty="0"/>
          </a:p>
          <a:p>
            <a:endParaRPr lang="en-US" dirty="0"/>
          </a:p>
          <a:p>
            <a:endParaRPr lang="en-US" dirty="0"/>
          </a:p>
          <a:p>
            <a:r>
              <a:rPr lang="en-US" dirty="0"/>
              <a:t>How many squares are in it? </a:t>
            </a:r>
          </a:p>
          <a:p>
            <a:pPr lvl="1"/>
            <a:r>
              <a:rPr lang="en-US" dirty="0"/>
              <a:t>of all sizes, from single to the whole thing </a:t>
            </a:r>
          </a:p>
        </p:txBody>
      </p:sp>
      <p:pic>
        <p:nvPicPr>
          <p:cNvPr id="2050" name="Picture 2" descr="Image result for square chocolate b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1864" y="2492896"/>
            <a:ext cx="2304256" cy="22888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24136" cy="123183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3699" y="0"/>
            <a:ext cx="1473344" cy="1332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100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CEE23-DF1B-4619-A962-97AB095732B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25185F7-5236-4BE8-97FC-7DD29DA7A3C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93545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Coffee ordering puzzle</a:t>
            </a:r>
          </a:p>
        </p:txBody>
      </p:sp>
      <p:sp>
        <p:nvSpPr>
          <p:cNvPr id="3" name="Content Placeholder 2"/>
          <p:cNvSpPr>
            <a:spLocks noGrp="1"/>
          </p:cNvSpPr>
          <p:nvPr>
            <p:ph idx="1"/>
          </p:nvPr>
        </p:nvSpPr>
        <p:spPr>
          <a:xfrm>
            <a:off x="263352" y="1600200"/>
            <a:ext cx="11737304" cy="5213176"/>
          </a:xfrm>
        </p:spPr>
        <p:txBody>
          <a:bodyPr>
            <a:normAutofit/>
          </a:bodyPr>
          <a:lstStyle/>
          <a:p>
            <a:r>
              <a:rPr lang="en-CA" dirty="0"/>
              <a:t>Suppose that 10 of you came to the office hour, and we decided to go to Jumping Bean to  get some coffee. </a:t>
            </a:r>
          </a:p>
          <a:p>
            <a:r>
              <a:rPr lang="en-CA" dirty="0"/>
              <a:t>Jumping Bean sells 6 types of coffee drinks: drip coffee, </a:t>
            </a:r>
            <a:r>
              <a:rPr lang="en-CA" dirty="0" err="1"/>
              <a:t>cappucino</a:t>
            </a:r>
            <a:r>
              <a:rPr lang="en-CA" dirty="0"/>
              <a:t>, espresso, latte, </a:t>
            </a:r>
            <a:r>
              <a:rPr lang="en-CA" dirty="0" err="1"/>
              <a:t>mocca</a:t>
            </a:r>
            <a:r>
              <a:rPr lang="en-CA" dirty="0"/>
              <a:t>  and </a:t>
            </a:r>
            <a:r>
              <a:rPr lang="en-CA" dirty="0" err="1"/>
              <a:t>americano</a:t>
            </a:r>
            <a:r>
              <a:rPr lang="en-CA" dirty="0"/>
              <a:t>. </a:t>
            </a:r>
          </a:p>
          <a:p>
            <a:r>
              <a:rPr lang="en-CA" dirty="0"/>
              <a:t>How many different combinations of drinks can we get, if each of 11 of us gets one coffee drink?</a:t>
            </a:r>
          </a:p>
          <a:p>
            <a:pPr lvl="1"/>
            <a:r>
              <a:rPr lang="en-CA" dirty="0"/>
              <a:t>Here, all of us getting drip coffee is one combination, 6 espresso and 5 americano is another, etc. </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2405" y="0"/>
            <a:ext cx="1828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Coffee cup&#10;https://pixabay.com/vectors/coffee-drink-coffee-cup-3145515/">
            <a:extLst>
              <a:ext uri="{FF2B5EF4-FFF2-40B4-BE49-F238E27FC236}">
                <a16:creationId xmlns:a16="http://schemas.microsoft.com/office/drawing/2014/main" id="{5C34A37B-A68C-4995-B4F4-CAE01C8B7C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0322" y="5445224"/>
            <a:ext cx="2068826" cy="1273621"/>
          </a:xfrm>
          <a:prstGeom prst="rect">
            <a:avLst/>
          </a:prstGeom>
        </p:spPr>
      </p:pic>
    </p:spTree>
    <p:extLst>
      <p:ext uri="{BB962C8B-B14F-4D97-AF65-F5344CB8AC3E}">
        <p14:creationId xmlns:p14="http://schemas.microsoft.com/office/powerpoint/2010/main" val="3088040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Coffee ordering: smaller puzzle</a:t>
            </a:r>
          </a:p>
        </p:txBody>
      </p:sp>
      <p:sp>
        <p:nvSpPr>
          <p:cNvPr id="3" name="Content Placeholder 2"/>
          <p:cNvSpPr>
            <a:spLocks noGrp="1"/>
          </p:cNvSpPr>
          <p:nvPr>
            <p:ph idx="1"/>
          </p:nvPr>
        </p:nvSpPr>
        <p:spPr>
          <a:xfrm>
            <a:off x="263352" y="1600200"/>
            <a:ext cx="11737304" cy="5213176"/>
          </a:xfrm>
        </p:spPr>
        <p:txBody>
          <a:bodyPr>
            <a:normAutofit fontScale="92500" lnSpcReduction="10000"/>
          </a:bodyPr>
          <a:lstStyle/>
          <a:p>
            <a:r>
              <a:rPr lang="en-CA" dirty="0"/>
              <a:t>Suppose that 2 students decided to get coffee at Treats.  </a:t>
            </a:r>
          </a:p>
          <a:p>
            <a:pPr lvl="1"/>
            <a:r>
              <a:rPr lang="en-CA" dirty="0"/>
              <a:t>Treats sells 4 kinds of coffee:  Medium, House, Decaf and Flavoured. </a:t>
            </a:r>
          </a:p>
          <a:p>
            <a:r>
              <a:rPr lang="en-CA" dirty="0"/>
              <a:t>How many different combinations of drinks can they get, if each gets one drink?</a:t>
            </a:r>
          </a:p>
          <a:p>
            <a:pPr lvl="1"/>
            <a:r>
              <a:rPr lang="en-CA" dirty="0"/>
              <a:t>If we take into account who gets what, then the answer would be 4x4 by the Cartesian product rule. But here we consider “decaf and Medium” to be the same as “Medium and decaf”. </a:t>
            </a:r>
          </a:p>
          <a:p>
            <a:pPr lvl="1"/>
            <a:r>
              <a:rPr lang="en-CA" dirty="0"/>
              <a:t>Let’s list the possibilities. To save space, let’s denote each possible drink by the first letter (“m” for Medium, </a:t>
            </a:r>
            <a:r>
              <a:rPr lang="en-CA" dirty="0" err="1"/>
              <a:t>etc</a:t>
            </a:r>
            <a:r>
              <a:rPr lang="en-CA" dirty="0"/>
              <a:t>), and a combination by a string of letters in alphabetical order.  </a:t>
            </a:r>
          </a:p>
          <a:p>
            <a:pPr lvl="2"/>
            <a:r>
              <a:rPr lang="en-CA" dirty="0"/>
              <a:t>So if they get one decaf and one flavoured, we’ll write “df”  </a:t>
            </a:r>
          </a:p>
          <a:p>
            <a:pPr lvl="1"/>
            <a:r>
              <a:rPr lang="en-CA" dirty="0" err="1"/>
              <a:t>dd,df,dh,dm,ff,fh,fm,hh,hm,mm</a:t>
            </a:r>
            <a:r>
              <a:rPr lang="en-CA" dirty="0"/>
              <a:t>:  10 combinations of drinks.  </a:t>
            </a:r>
          </a:p>
          <a:p>
            <a:pPr lvl="1"/>
            <a:endParaRPr lang="en-CA" dirty="0"/>
          </a:p>
          <a:p>
            <a:pPr lvl="1"/>
            <a:endParaRPr lang="en-CA" dirty="0"/>
          </a:p>
          <a:p>
            <a:endParaRPr lang="en-CA"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2405" y="0"/>
            <a:ext cx="1828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Coffee cup&#10;https://pixabay.com/vectors/coffee-drink-coffee-cup-3145515/">
            <a:extLst>
              <a:ext uri="{FF2B5EF4-FFF2-40B4-BE49-F238E27FC236}">
                <a16:creationId xmlns:a16="http://schemas.microsoft.com/office/drawing/2014/main" id="{5C34A37B-A68C-4995-B4F4-CAE01C8B7C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2392" y="5722317"/>
            <a:ext cx="2068826" cy="1273621"/>
          </a:xfrm>
          <a:prstGeom prst="rect">
            <a:avLst/>
          </a:prstGeom>
        </p:spPr>
      </p:pic>
    </p:spTree>
    <p:extLst>
      <p:ext uri="{BB962C8B-B14F-4D97-AF65-F5344CB8AC3E}">
        <p14:creationId xmlns:p14="http://schemas.microsoft.com/office/powerpoint/2010/main" val="1818944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Coffee ordering: smaller puzzle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3352" y="1600200"/>
                <a:ext cx="11737304" cy="5213176"/>
              </a:xfrm>
            </p:spPr>
            <p:txBody>
              <a:bodyPr>
                <a:normAutofit lnSpcReduction="10000"/>
              </a:bodyPr>
              <a:lstStyle/>
              <a:p>
                <a:pPr marL="914400" lvl="2" indent="0">
                  <a:buNone/>
                </a:pPr>
                <a:r>
                  <a:rPr lang="en-CA" dirty="0"/>
                  <a:t>Suppose that 2 students decided to get coffee at Treats.  Treats sells 4 kinds of coffee:  Medium, </a:t>
                </a:r>
                <a:r>
                  <a:rPr lang="en-CA" dirty="0" err="1"/>
                  <a:t>Houseblend</a:t>
                </a:r>
                <a:r>
                  <a:rPr lang="en-CA" dirty="0"/>
                  <a:t>, Decaf and Flavoured.  How many different combinations of drinks can they get, if each gets one drink?</a:t>
                </a:r>
              </a:p>
              <a:p>
                <a:pPr lvl="2"/>
                <a:r>
                  <a:rPr lang="en-CA" dirty="0" err="1"/>
                  <a:t>dd,df,dh,dm,ff,fh,fm,hh,hm,mm</a:t>
                </a:r>
                <a:r>
                  <a:rPr lang="en-CA" dirty="0"/>
                  <a:t>:  10 combinations of drinks.  </a:t>
                </a:r>
              </a:p>
              <a:p>
                <a:pPr lvl="2"/>
                <a:r>
                  <a:rPr lang="en-CA" dirty="0"/>
                  <a:t>We could write </a:t>
                </a:r>
                <a14:m>
                  <m:oMath xmlns:m="http://schemas.openxmlformats.org/officeDocument/2006/math">
                    <m:r>
                      <a:rPr lang="en-US" b="0" i="0" smtClean="0">
                        <a:latin typeface="Cambria Math" panose="02040503050406030204" pitchFamily="18" charset="0"/>
                      </a:rPr>
                      <m:t>4+</m:t>
                    </m:r>
                    <m:r>
                      <a:rPr lang="en-US" b="0" i="1" smtClean="0">
                        <a:latin typeface="Cambria Math" panose="02040503050406030204" pitchFamily="18" charset="0"/>
                      </a:rPr>
                      <m:t>(4∗4−4)/2</m:t>
                    </m:r>
                  </m:oMath>
                </a14:m>
                <a:r>
                  <a:rPr lang="en-CA" dirty="0"/>
                  <a:t> to count sets with 2 of the same drinks separately, but that does not quite generalize to 11 people getting drinks… </a:t>
                </a:r>
              </a:p>
              <a:p>
                <a:pPr lvl="1"/>
                <a:r>
                  <a:rPr lang="en-CA" dirty="0"/>
                  <a:t>Instead, let’s encode combination of drinks differently. Rather than using letters (</a:t>
                </a:r>
                <a:r>
                  <a:rPr lang="en-CA" dirty="0" err="1"/>
                  <a:t>d,f,h,m</a:t>
                </a:r>
                <a:r>
                  <a:rPr lang="en-CA" dirty="0"/>
                  <a:t>), we’ll encode which drink is which by “dividers”. </a:t>
                </a:r>
              </a:p>
              <a:p>
                <a:pPr lvl="2"/>
                <a:r>
                  <a:rPr lang="en-CA" dirty="0"/>
                  <a:t>Let’s now use “c” for “coffee”, and “|” for a divider.  So for 2 people it is 2 c’s. </a:t>
                </a:r>
              </a:p>
              <a:p>
                <a:pPr lvl="2"/>
                <a:r>
                  <a:rPr lang="en-CA" dirty="0"/>
                  <a:t>We will need one less divider than the number of drink types (k bins, k-1 dividers)</a:t>
                </a:r>
              </a:p>
              <a:p>
                <a:pPr lvl="2"/>
                <a:r>
                  <a:rPr lang="en-CA" dirty="0"/>
                  <a:t>Then “c||c|” encodes one coffee of the first type (decaf), no coffees of the second type (no flavoured), one coffee of the third type (house), and no mediums. </a:t>
                </a:r>
              </a:p>
              <a:p>
                <a:pPr lvl="2"/>
                <a:r>
                  <a:rPr lang="en-CA" dirty="0"/>
                  <a:t>|cc|| encodes two flavoured coffees.</a:t>
                </a:r>
              </a:p>
              <a:p>
                <a:pPr lvl="2"/>
                <a:endParaRPr lang="en-CA" dirty="0"/>
              </a:p>
              <a:p>
                <a:pPr lvl="1"/>
                <a:endParaRPr lang="en-CA" dirty="0"/>
              </a:p>
              <a:p>
                <a:pPr lvl="1"/>
                <a:endParaRPr lang="en-CA" dirty="0"/>
              </a:p>
              <a:p>
                <a:pPr lvl="1"/>
                <a:endParaRPr lang="en-CA" dirty="0"/>
              </a:p>
              <a:p>
                <a:pPr lvl="1"/>
                <a:endParaRPr lang="en-CA" dirty="0"/>
              </a:p>
              <a:p>
                <a:endParaRPr lang="en-CA"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3352" y="1600200"/>
                <a:ext cx="11737304" cy="5213176"/>
              </a:xfrm>
              <a:blipFill>
                <a:blip r:embed="rId5"/>
                <a:stretch>
                  <a:fillRect t="-1637" r="-1038"/>
                </a:stretch>
              </a:blipFill>
            </p:spPr>
            <p:txBody>
              <a:bodyPr/>
              <a:lstStyle/>
              <a:p>
                <a:r>
                  <a:rPr lang="en-US">
                    <a:noFill/>
                  </a:rPr>
                  <a:t> </a:t>
                </a:r>
              </a:p>
            </p:txBody>
          </p:sp>
        </mc:Fallback>
      </mc:AlternateContent>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52405" y="0"/>
            <a:ext cx="1828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Coffee cup&#10;https://pixabay.com/vectors/coffee-drink-coffee-cup-3145515/">
            <a:extLst>
              <a:ext uri="{FF2B5EF4-FFF2-40B4-BE49-F238E27FC236}">
                <a16:creationId xmlns:a16="http://schemas.microsoft.com/office/drawing/2014/main" id="{5C34A37B-A68C-4995-B4F4-CAE01C8B7C1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328" y="92076"/>
            <a:ext cx="1440160" cy="886598"/>
          </a:xfrm>
          <a:prstGeom prst="rect">
            <a:avLst/>
          </a:prstGeom>
        </p:spPr>
      </p:pic>
    </p:spTree>
    <p:extLst>
      <p:ext uri="{BB962C8B-B14F-4D97-AF65-F5344CB8AC3E}">
        <p14:creationId xmlns:p14="http://schemas.microsoft.com/office/powerpoint/2010/main" val="2207696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Coffee ordering: smaller puzzle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3352" y="1600200"/>
                <a:ext cx="11737304" cy="5213176"/>
              </a:xfrm>
            </p:spPr>
            <p:txBody>
              <a:bodyPr>
                <a:normAutofit/>
              </a:bodyPr>
              <a:lstStyle/>
              <a:p>
                <a:pPr marL="914400" lvl="2" indent="0">
                  <a:buNone/>
                </a:pPr>
                <a:r>
                  <a:rPr lang="en-CA" dirty="0"/>
                  <a:t>Suppose that 2 students decided to get coffee at Treats.  Treats sells 4 kinds of coffee:  Medium, </a:t>
                </a:r>
                <a:r>
                  <a:rPr lang="en-CA" dirty="0" err="1"/>
                  <a:t>Houseblend</a:t>
                </a:r>
                <a:r>
                  <a:rPr lang="en-CA" dirty="0"/>
                  <a:t>, Decaf and Flavoured.  How many different combinations of drinks can they get, if each gets one drink?</a:t>
                </a:r>
              </a:p>
              <a:p>
                <a:pPr lvl="2"/>
                <a:r>
                  <a:rPr lang="en-CA" dirty="0" err="1"/>
                  <a:t>dd,df,dh,dm,ff,fh,fm,hh,hm,mm</a:t>
                </a:r>
                <a:r>
                  <a:rPr lang="en-CA" dirty="0"/>
                  <a:t>:  10 combinations of drinks.  </a:t>
                </a:r>
              </a:p>
              <a:p>
                <a:pPr lvl="1"/>
                <a:r>
                  <a:rPr lang="en-CA" dirty="0"/>
                  <a:t>Now, the problem reduces to counting how many different strings we can make out of 2 “c” (for 2 coffees) and 3 dividers (for 4-1 coffee types). </a:t>
                </a:r>
              </a:p>
              <a:p>
                <a:pPr lvl="1"/>
                <a:r>
                  <a:rPr lang="en-CA" dirty="0"/>
                  <a:t>The number of ways to choose 2 places in a string of length  2+3 to be “c” </a:t>
                </a:r>
              </a:p>
              <a:p>
                <a:pPr lvl="2"/>
                <a:r>
                  <a:rPr lang="en-CA" dirty="0"/>
                  <a:t>Equivalently, choosing 3 out of 5 places to be “|” </a:t>
                </a:r>
              </a:p>
              <a:p>
                <a:pPr lvl="1"/>
                <a:r>
                  <a:rPr lang="en-CA" dirty="0"/>
                  <a:t>Choosing k out of n is </a:t>
                </a:r>
                <a14:m>
                  <m:oMath xmlns:m="http://schemas.openxmlformats.org/officeDocument/2006/math">
                    <m:r>
                      <a:rPr lang="en-US" b="0" i="1" smtClean="0">
                        <a:latin typeface="Cambria Math" panose="02040503050406030204" pitchFamily="18" charset="0"/>
                      </a:rPr>
                      <m:t>𝐶</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e>
                    </m:d>
                    <m:r>
                      <a:rPr lang="en-US" b="0" i="1" smtClean="0">
                        <a:latin typeface="Cambria Math" panose="02040503050406030204" pitchFamily="18" charset="0"/>
                      </a:rPr>
                      <m:t>=</m:t>
                    </m:r>
                    <m:d>
                      <m:dPr>
                        <m:ctrlPr>
                          <a:rPr lang="pt-BR" i="1">
                            <a:latin typeface="Cambria Math" panose="02040503050406030204" pitchFamily="18" charset="0"/>
                          </a:rPr>
                        </m:ctrlPr>
                      </m:dPr>
                      <m:e>
                        <m:f>
                          <m:fPr>
                            <m:type m:val="noBar"/>
                            <m:ctrlPr>
                              <a:rPr lang="pt-BR" i="1">
                                <a:latin typeface="Cambria Math" panose="02040503050406030204" pitchFamily="18" charset="0"/>
                              </a:rPr>
                            </m:ctrlPr>
                          </m:fPr>
                          <m:num>
                            <m:r>
                              <a:rPr lang="pt-BR" i="1">
                                <a:latin typeface="Cambria Math"/>
                              </a:rPr>
                              <m:t>𝑛</m:t>
                            </m:r>
                          </m:num>
                          <m:den>
                            <m:r>
                              <a:rPr lang="pt-BR" i="1">
                                <a:latin typeface="Cambria Math"/>
                              </a:rPr>
                              <m:t>𝑘</m:t>
                            </m:r>
                          </m:den>
                        </m:f>
                      </m:e>
                    </m:d>
                    <m:r>
                      <a:rPr lang="en-CA" i="1">
                        <a:latin typeface="Cambria Math"/>
                      </a:rPr>
                      <m:t> = </m:t>
                    </m:r>
                    <m:f>
                      <m:fPr>
                        <m:ctrlPr>
                          <a:rPr lang="en-CA" i="1">
                            <a:latin typeface="Cambria Math" panose="02040503050406030204" pitchFamily="18" charset="0"/>
                          </a:rPr>
                        </m:ctrlPr>
                      </m:fPr>
                      <m:num>
                        <m:r>
                          <a:rPr lang="en-CA" i="1">
                            <a:latin typeface="Cambria Math"/>
                          </a:rPr>
                          <m:t>𝑛</m:t>
                        </m:r>
                        <m:r>
                          <a:rPr lang="en-CA" i="1">
                            <a:latin typeface="Cambria Math"/>
                          </a:rPr>
                          <m:t>!</m:t>
                        </m:r>
                      </m:num>
                      <m:den>
                        <m:r>
                          <a:rPr lang="en-CA" i="1">
                            <a:latin typeface="Cambria Math"/>
                          </a:rPr>
                          <m:t>𝑘</m:t>
                        </m:r>
                        <m:r>
                          <a:rPr lang="en-CA" i="1">
                            <a:latin typeface="Cambria Math"/>
                          </a:rPr>
                          <m:t>!</m:t>
                        </m:r>
                        <m:d>
                          <m:dPr>
                            <m:ctrlPr>
                              <a:rPr lang="en-CA" i="1">
                                <a:latin typeface="Cambria Math" panose="02040503050406030204" pitchFamily="18" charset="0"/>
                              </a:rPr>
                            </m:ctrlPr>
                          </m:dPr>
                          <m:e>
                            <m:r>
                              <a:rPr lang="en-CA" i="1">
                                <a:latin typeface="Cambria Math"/>
                              </a:rPr>
                              <m:t>𝑛</m:t>
                            </m:r>
                            <m:r>
                              <a:rPr lang="en-CA" i="1">
                                <a:latin typeface="Cambria Math"/>
                              </a:rPr>
                              <m:t>−</m:t>
                            </m:r>
                            <m:r>
                              <a:rPr lang="en-CA" i="1">
                                <a:latin typeface="Cambria Math"/>
                              </a:rPr>
                              <m:t>𝑘</m:t>
                            </m:r>
                          </m:e>
                        </m:d>
                        <m:r>
                          <a:rPr lang="en-US" i="1">
                            <a:latin typeface="Cambria Math" panose="02040503050406030204" pitchFamily="18" charset="0"/>
                          </a:rPr>
                          <m:t>!</m:t>
                        </m:r>
                      </m:den>
                    </m:f>
                  </m:oMath>
                </a14:m>
                <a:endParaRPr lang="en-CA" dirty="0"/>
              </a:p>
              <a:p>
                <a:pPr lvl="2"/>
                <a14:m>
                  <m:oMath xmlns:m="http://schemas.openxmlformats.org/officeDocument/2006/math">
                    <m:d>
                      <m:dPr>
                        <m:ctrlPr>
                          <a:rPr lang="pt-BR" i="1">
                            <a:latin typeface="Cambria Math" panose="02040503050406030204" pitchFamily="18" charset="0"/>
                          </a:rPr>
                        </m:ctrlPr>
                      </m:dPr>
                      <m:e>
                        <m:f>
                          <m:fPr>
                            <m:type m:val="noBar"/>
                            <m:ctrlPr>
                              <a:rPr lang="pt-BR" i="1">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2</m:t>
                            </m:r>
                          </m:den>
                        </m:f>
                      </m:e>
                    </m:d>
                    <m:r>
                      <a:rPr lang="en-CA" i="1">
                        <a:latin typeface="Cambria Math"/>
                      </a:rPr>
                      <m:t> = </m:t>
                    </m:r>
                    <m:f>
                      <m:fPr>
                        <m:ctrlPr>
                          <a:rPr lang="en-CA" i="1">
                            <a:latin typeface="Cambria Math" panose="02040503050406030204" pitchFamily="18" charset="0"/>
                          </a:rPr>
                        </m:ctrlPr>
                      </m:fPr>
                      <m:num>
                        <m:r>
                          <a:rPr lang="en-US" b="0" i="1" smtClean="0">
                            <a:latin typeface="Cambria Math" panose="02040503050406030204" pitchFamily="18" charset="0"/>
                          </a:rPr>
                          <m:t>5</m:t>
                        </m:r>
                        <m:r>
                          <a:rPr lang="en-CA" i="1">
                            <a:latin typeface="Cambria Math"/>
                          </a:rPr>
                          <m:t>!</m:t>
                        </m:r>
                      </m:num>
                      <m:den>
                        <m:r>
                          <a:rPr lang="en-US" b="0" i="1" smtClean="0">
                            <a:latin typeface="Cambria Math" panose="02040503050406030204" pitchFamily="18" charset="0"/>
                          </a:rPr>
                          <m:t>2</m:t>
                        </m:r>
                        <m:r>
                          <a:rPr lang="en-CA" i="1">
                            <a:latin typeface="Cambria Math"/>
                          </a:rPr>
                          <m:t>!</m:t>
                        </m:r>
                        <m:r>
                          <a:rPr lang="en-US" b="0" i="1" smtClean="0">
                            <a:latin typeface="Cambria Math" panose="02040503050406030204" pitchFamily="18" charset="0"/>
                          </a:rPr>
                          <m:t>3</m:t>
                        </m:r>
                        <m:r>
                          <a:rPr lang="en-US" i="1">
                            <a:latin typeface="Cambria Math" panose="02040503050406030204" pitchFamily="18" charset="0"/>
                          </a:rPr>
                          <m:t>!</m:t>
                        </m:r>
                      </m:den>
                    </m:f>
                    <m:r>
                      <a:rPr lang="en-US" b="0" i="1" smtClean="0">
                        <a:latin typeface="Cambria Math" panose="02040503050406030204" pitchFamily="18" charset="0"/>
                      </a:rPr>
                      <m:t>=10 </m:t>
                    </m:r>
                  </m:oMath>
                </a14:m>
                <a:endParaRPr lang="en-CA" dirty="0"/>
              </a:p>
              <a:p>
                <a:pPr lvl="2"/>
                <a:endParaRPr lang="en-CA" dirty="0"/>
              </a:p>
              <a:p>
                <a:pPr lvl="1"/>
                <a:endParaRPr lang="en-CA" dirty="0"/>
              </a:p>
              <a:p>
                <a:pPr lvl="1"/>
                <a:endParaRPr lang="en-CA" dirty="0"/>
              </a:p>
              <a:p>
                <a:pPr lvl="1"/>
                <a:endParaRPr lang="en-CA" dirty="0"/>
              </a:p>
              <a:p>
                <a:pPr lvl="1"/>
                <a:endParaRPr lang="en-CA" dirty="0"/>
              </a:p>
              <a:p>
                <a:endParaRPr lang="en-CA"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3352" y="1600200"/>
                <a:ext cx="11737304" cy="5213176"/>
              </a:xfrm>
              <a:blipFill>
                <a:blip r:embed="rId5"/>
                <a:stretch>
                  <a:fillRect t="-936" r="-1038"/>
                </a:stretch>
              </a:blipFill>
            </p:spPr>
            <p:txBody>
              <a:bodyPr/>
              <a:lstStyle/>
              <a:p>
                <a:r>
                  <a:rPr lang="en-US">
                    <a:noFill/>
                  </a:rPr>
                  <a:t> </a:t>
                </a:r>
              </a:p>
            </p:txBody>
          </p:sp>
        </mc:Fallback>
      </mc:AlternateContent>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52405" y="0"/>
            <a:ext cx="1828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Coffee cup&#10;https://pixabay.com/vectors/coffee-drink-coffee-cup-3145515/">
            <a:extLst>
              <a:ext uri="{FF2B5EF4-FFF2-40B4-BE49-F238E27FC236}">
                <a16:creationId xmlns:a16="http://schemas.microsoft.com/office/drawing/2014/main" id="{5C34A37B-A68C-4995-B4F4-CAE01C8B7C1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328" y="92076"/>
            <a:ext cx="1440160" cy="886598"/>
          </a:xfrm>
          <a:prstGeom prst="rect">
            <a:avLst/>
          </a:prstGeom>
        </p:spPr>
      </p:pic>
    </p:spTree>
    <p:extLst>
      <p:ext uri="{BB962C8B-B14F-4D97-AF65-F5344CB8AC3E}">
        <p14:creationId xmlns:p14="http://schemas.microsoft.com/office/powerpoint/2010/main" val="3488859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Combinations with repetition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3352" y="1600200"/>
                <a:ext cx="12025336" cy="5357192"/>
              </a:xfrm>
            </p:spPr>
            <p:txBody>
              <a:bodyPr>
                <a:normAutofit fontScale="92500" lnSpcReduction="10000"/>
              </a:bodyPr>
              <a:lstStyle/>
              <a:p>
                <a:r>
                  <a:rPr lang="en-CA" sz="3600" dirty="0"/>
                  <a:t>Now we can do 11 people and 6 types drinks (any number of people and types of drinks) </a:t>
                </a:r>
              </a:p>
              <a:p>
                <a:pPr lvl="1"/>
                <a:r>
                  <a:rPr lang="en-CA" sz="3100" dirty="0"/>
                  <a:t>6 types of drinks give us 6-1= 5  dividers </a:t>
                </a:r>
              </a:p>
              <a:p>
                <a:pPr lvl="1"/>
                <a:r>
                  <a:rPr lang="en-CA" sz="3100" dirty="0"/>
                  <a:t>Number of people  + number of dividers:  11+6-1=16 positions in a string.</a:t>
                </a:r>
              </a:p>
              <a:p>
                <a:pPr lvl="1"/>
                <a:r>
                  <a:rPr lang="en-CA" sz="3100" dirty="0"/>
                  <a:t>So </a:t>
                </a:r>
                <a14:m>
                  <m:oMath xmlns:m="http://schemas.openxmlformats.org/officeDocument/2006/math">
                    <m:d>
                      <m:dPr>
                        <m:ctrlPr>
                          <a:rPr lang="pt-BR" sz="3100" i="1">
                            <a:latin typeface="Cambria Math" panose="02040503050406030204" pitchFamily="18" charset="0"/>
                          </a:rPr>
                        </m:ctrlPr>
                      </m:dPr>
                      <m:e>
                        <m:f>
                          <m:fPr>
                            <m:type m:val="noBar"/>
                            <m:ctrlPr>
                              <a:rPr lang="pt-BR" sz="3100" i="1">
                                <a:latin typeface="Cambria Math" panose="02040503050406030204" pitchFamily="18" charset="0"/>
                              </a:rPr>
                            </m:ctrlPr>
                          </m:fPr>
                          <m:num>
                            <m:r>
                              <a:rPr lang="en-CA" sz="3100" i="1">
                                <a:latin typeface="Cambria Math"/>
                              </a:rPr>
                              <m:t>16</m:t>
                            </m:r>
                          </m:num>
                          <m:den>
                            <m:r>
                              <a:rPr lang="en-CA" sz="3100" b="0" i="1" smtClean="0">
                                <a:latin typeface="Cambria Math"/>
                              </a:rPr>
                              <m:t>11</m:t>
                            </m:r>
                          </m:den>
                        </m:f>
                      </m:e>
                    </m:d>
                    <m:r>
                      <a:rPr lang="en-CA" sz="3100" b="0" i="0" smtClean="0">
                        <a:latin typeface="Cambria Math"/>
                      </a:rPr>
                      <m:t>=</m:t>
                    </m:r>
                    <m:d>
                      <m:dPr>
                        <m:ctrlPr>
                          <a:rPr lang="pt-BR" sz="3100" i="1">
                            <a:latin typeface="Cambria Math" panose="02040503050406030204" pitchFamily="18" charset="0"/>
                          </a:rPr>
                        </m:ctrlPr>
                      </m:dPr>
                      <m:e>
                        <m:f>
                          <m:fPr>
                            <m:type m:val="noBar"/>
                            <m:ctrlPr>
                              <a:rPr lang="pt-BR" sz="3100" i="1">
                                <a:latin typeface="Cambria Math" panose="02040503050406030204" pitchFamily="18" charset="0"/>
                              </a:rPr>
                            </m:ctrlPr>
                          </m:fPr>
                          <m:num>
                            <m:r>
                              <a:rPr lang="en-CA" sz="3100" b="0" i="1" smtClean="0">
                                <a:latin typeface="Cambria Math"/>
                              </a:rPr>
                              <m:t>16</m:t>
                            </m:r>
                          </m:num>
                          <m:den>
                            <m:r>
                              <a:rPr lang="en-CA" sz="3100" b="0" i="1" smtClean="0">
                                <a:latin typeface="Cambria Math"/>
                              </a:rPr>
                              <m:t>5</m:t>
                            </m:r>
                          </m:den>
                        </m:f>
                      </m:e>
                    </m:d>
                    <m:r>
                      <a:rPr lang="en-CA" sz="3100" i="1">
                        <a:latin typeface="Cambria Math"/>
                      </a:rPr>
                      <m:t> </m:t>
                    </m:r>
                  </m:oMath>
                </a14:m>
                <a:r>
                  <a:rPr lang="en-CA" sz="3100" dirty="0"/>
                  <a:t> = 4368  possible combinations of drinks. </a:t>
                </a:r>
              </a:p>
              <a:p>
                <a:endParaRPr lang="en-CA" dirty="0"/>
              </a:p>
              <a:p>
                <a:r>
                  <a:rPr lang="en-CA" dirty="0"/>
                  <a:t>In general, number of ways to select r objects out of n categories with repetition is</a:t>
                </a:r>
              </a:p>
              <a:p>
                <a:pPr marL="0" indent="0">
                  <a:buNone/>
                </a:pPr>
                <a14:m>
                  <m:oMathPara xmlns:m="http://schemas.openxmlformats.org/officeDocument/2006/math">
                    <m:oMathParaPr>
                      <m:jc m:val="centerGroup"/>
                    </m:oMathParaPr>
                    <m:oMath xmlns:m="http://schemas.openxmlformats.org/officeDocument/2006/math">
                      <m:d>
                        <m:dPr>
                          <m:ctrlPr>
                            <a:rPr lang="pt-BR" i="1">
                              <a:latin typeface="Cambria Math" panose="02040503050406030204" pitchFamily="18" charset="0"/>
                            </a:rPr>
                          </m:ctrlPr>
                        </m:dPr>
                        <m:e>
                          <m:f>
                            <m:fPr>
                              <m:type m:val="noBar"/>
                              <m:ctrlPr>
                                <a:rPr lang="pt-BR" i="1">
                                  <a:latin typeface="Cambria Math" panose="02040503050406030204" pitchFamily="18" charset="0"/>
                                </a:rPr>
                              </m:ctrlPr>
                            </m:fPr>
                            <m:num>
                              <m:r>
                                <a:rPr lang="en-CA" b="0" i="1" smtClean="0">
                                  <a:latin typeface="Cambria Math"/>
                                </a:rPr>
                                <m:t>𝑟</m:t>
                              </m:r>
                              <m:r>
                                <a:rPr lang="en-CA" b="0" i="1" smtClean="0">
                                  <a:latin typeface="Cambria Math"/>
                                </a:rPr>
                                <m:t>+</m:t>
                              </m:r>
                              <m:r>
                                <a:rPr lang="en-CA" b="0" i="1" smtClean="0">
                                  <a:latin typeface="Cambria Math"/>
                                </a:rPr>
                                <m:t>𝑛</m:t>
                              </m:r>
                              <m:r>
                                <a:rPr lang="en-CA" b="0" i="1" smtClean="0">
                                  <a:latin typeface="Cambria Math"/>
                                </a:rPr>
                                <m:t>−1</m:t>
                              </m:r>
                            </m:num>
                            <m:den>
                              <m:r>
                                <a:rPr lang="en-CA" b="0" i="1" smtClean="0">
                                  <a:latin typeface="Cambria Math"/>
                                </a:rPr>
                                <m:t>𝑟</m:t>
                              </m:r>
                            </m:den>
                          </m:f>
                        </m:e>
                      </m:d>
                    </m:oMath>
                  </m:oMathPara>
                </a14:m>
                <a:endParaRPr lang="en-CA"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3352" y="1600200"/>
                <a:ext cx="12025336" cy="5357192"/>
              </a:xfrm>
              <a:blipFill>
                <a:blip r:embed="rId6"/>
                <a:stretch>
                  <a:fillRect l="-1216" t="-2506"/>
                </a:stretch>
              </a:blipFill>
            </p:spPr>
            <p:txBody>
              <a:bodyPr/>
              <a:lstStyle/>
              <a:p>
                <a:r>
                  <a:rPr lang="en-US">
                    <a:noFill/>
                  </a:rPr>
                  <a:t> </a:t>
                </a:r>
              </a:p>
            </p:txBody>
          </p:sp>
        </mc:Fallback>
      </mc:AlternateContent>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60667" y="0"/>
            <a:ext cx="1828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Coffee cup&#10;https://pixabay.com/vectors/coffee-drink-coffee-cup-3145515/">
            <a:extLst>
              <a:ext uri="{FF2B5EF4-FFF2-40B4-BE49-F238E27FC236}">
                <a16:creationId xmlns:a16="http://schemas.microsoft.com/office/drawing/2014/main" id="{5C34A37B-A68C-4995-B4F4-CAE01C8B7C1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23174" y="5517232"/>
            <a:ext cx="2068826" cy="1273621"/>
          </a:xfrm>
          <a:prstGeom prst="rect">
            <a:avLst/>
          </a:prstGeom>
        </p:spPr>
      </p:pic>
    </p:spTree>
    <p:custDataLst>
      <p:tags r:id="rId1"/>
    </p:custDataLst>
    <p:extLst>
      <p:ext uri="{BB962C8B-B14F-4D97-AF65-F5344CB8AC3E}">
        <p14:creationId xmlns:p14="http://schemas.microsoft.com/office/powerpoint/2010/main" val="338392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Summary</a:t>
            </a:r>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nvPr>
            </p:nvGraphicFramePr>
            <p:xfrm>
              <a:off x="1767869" y="1773517"/>
              <a:ext cx="8260596" cy="4680702"/>
            </p:xfrm>
            <a:graphic>
              <a:graphicData uri="http://schemas.openxmlformats.org/drawingml/2006/table">
                <a:tbl>
                  <a:tblPr firstRow="1" firstCol="1" bandRow="1">
                    <a:tableStyleId>{5C22544A-7EE6-4342-B048-85BDC9FD1C3A}</a:tableStyleId>
                  </a:tblPr>
                  <a:tblGrid>
                    <a:gridCol w="2753532">
                      <a:extLst>
                        <a:ext uri="{9D8B030D-6E8A-4147-A177-3AD203B41FA5}">
                          <a16:colId xmlns:a16="http://schemas.microsoft.com/office/drawing/2014/main" val="20000"/>
                        </a:ext>
                      </a:extLst>
                    </a:gridCol>
                    <a:gridCol w="2753532">
                      <a:extLst>
                        <a:ext uri="{9D8B030D-6E8A-4147-A177-3AD203B41FA5}">
                          <a16:colId xmlns:a16="http://schemas.microsoft.com/office/drawing/2014/main" val="20001"/>
                        </a:ext>
                      </a:extLst>
                    </a:gridCol>
                    <a:gridCol w="2753532">
                      <a:extLst>
                        <a:ext uri="{9D8B030D-6E8A-4147-A177-3AD203B41FA5}">
                          <a16:colId xmlns:a16="http://schemas.microsoft.com/office/drawing/2014/main" val="20002"/>
                        </a:ext>
                      </a:extLst>
                    </a:gridCol>
                  </a:tblGrid>
                  <a:tr h="423874">
                    <a:tc>
                      <a:txBody>
                        <a:bodyPr/>
                        <a:lstStyle/>
                        <a:p>
                          <a:r>
                            <a:rPr lang="en-CA" dirty="0"/>
                            <a:t>Selecting</a:t>
                          </a:r>
                          <a:r>
                            <a:rPr lang="en-CA" baseline="0" dirty="0"/>
                            <a:t> k out of n objects</a:t>
                          </a:r>
                          <a:endParaRPr lang="en-CA" dirty="0"/>
                        </a:p>
                      </a:txBody>
                      <a:tcPr/>
                    </a:tc>
                    <a:tc>
                      <a:txBody>
                        <a:bodyPr/>
                        <a:lstStyle/>
                        <a:p>
                          <a:r>
                            <a:rPr lang="en-CA" dirty="0"/>
                            <a:t>Order</a:t>
                          </a:r>
                          <a:r>
                            <a:rPr lang="en-CA" baseline="0" dirty="0"/>
                            <a:t> matters (permutations)</a:t>
                          </a:r>
                          <a:endParaRPr lang="en-CA" dirty="0"/>
                        </a:p>
                      </a:txBody>
                      <a:tcPr/>
                    </a:tc>
                    <a:tc>
                      <a:txBody>
                        <a:bodyPr/>
                        <a:lstStyle/>
                        <a:p>
                          <a:r>
                            <a:rPr lang="en-CA" dirty="0"/>
                            <a:t>Order</a:t>
                          </a:r>
                          <a:r>
                            <a:rPr lang="en-CA" baseline="0" dirty="0"/>
                            <a:t> ignored (combinations) </a:t>
                          </a:r>
                          <a:endParaRPr lang="en-CA" dirty="0"/>
                        </a:p>
                      </a:txBody>
                      <a:tcPr/>
                    </a:tc>
                    <a:extLst>
                      <a:ext uri="{0D108BD9-81ED-4DB2-BD59-A6C34878D82A}">
                        <a16:rowId xmlns:a16="http://schemas.microsoft.com/office/drawing/2014/main" val="10000"/>
                      </a:ext>
                    </a:extLst>
                  </a:tr>
                  <a:tr h="2195781">
                    <a:tc>
                      <a:txBody>
                        <a:bodyPr/>
                        <a:lstStyle/>
                        <a:p>
                          <a:r>
                            <a:rPr lang="en-CA" dirty="0"/>
                            <a:t>With</a:t>
                          </a:r>
                          <a:r>
                            <a:rPr lang="en-CA" baseline="0" dirty="0"/>
                            <a:t> repetitions</a:t>
                          </a:r>
                          <a:endParaRPr lang="en-CA"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CA" b="0" i="1" smtClean="0">
                                        <a:latin typeface="Cambria Math" panose="02040503050406030204" pitchFamily="18" charset="0"/>
                                      </a:rPr>
                                    </m:ctrlPr>
                                  </m:sSupPr>
                                  <m:e>
                                    <m:r>
                                      <a:rPr lang="en-CA" b="0" i="1" smtClean="0">
                                        <a:latin typeface="Cambria Math"/>
                                      </a:rPr>
                                      <m:t>𝑛</m:t>
                                    </m:r>
                                  </m:e>
                                  <m:sup>
                                    <m:r>
                                      <a:rPr lang="en-CA" b="0" i="1" smtClean="0">
                                        <a:latin typeface="Cambria Math"/>
                                      </a:rPr>
                                      <m:t>𝑘</m:t>
                                    </m:r>
                                  </m:sup>
                                </m:sSup>
                              </m:oMath>
                            </m:oMathPara>
                          </a14:m>
                          <a:endParaRPr lang="en-CA" dirty="0"/>
                        </a:p>
                      </a:txBody>
                      <a:tcPr/>
                    </a:tc>
                    <a:tc>
                      <a:txBody>
                        <a:bodyPr/>
                        <a:lstStyle/>
                        <a:p>
                          <a:pPr/>
                          <a14:m>
                            <m:oMathPara xmlns:m="http://schemas.openxmlformats.org/officeDocument/2006/math">
                              <m:oMathParaPr>
                                <m:jc m:val="centerGroup"/>
                              </m:oMathParaPr>
                              <m:oMath xmlns:m="http://schemas.openxmlformats.org/officeDocument/2006/math">
                                <m:d>
                                  <m:dPr>
                                    <m:ctrlPr>
                                      <a:rPr lang="pt-BR" i="1" smtClean="0">
                                        <a:latin typeface="Cambria Math" panose="02040503050406030204" pitchFamily="18" charset="0"/>
                                      </a:rPr>
                                    </m:ctrlPr>
                                  </m:dPr>
                                  <m:e>
                                    <m:f>
                                      <m:fPr>
                                        <m:type m:val="noBar"/>
                                        <m:ctrlPr>
                                          <a:rPr lang="pt-BR" i="1">
                                            <a:latin typeface="Cambria Math" panose="02040503050406030204" pitchFamily="18" charset="0"/>
                                          </a:rPr>
                                        </m:ctrlPr>
                                      </m:fPr>
                                      <m:num>
                                        <m:r>
                                          <a:rPr lang="en-CA" b="0" i="1" smtClean="0">
                                            <a:latin typeface="Cambria Math"/>
                                          </a:rPr>
                                          <m:t>𝑘</m:t>
                                        </m:r>
                                        <m:r>
                                          <a:rPr lang="en-CA" b="0" i="1" smtClean="0">
                                            <a:latin typeface="Cambria Math"/>
                                          </a:rPr>
                                          <m:t>+</m:t>
                                        </m:r>
                                        <m:r>
                                          <a:rPr lang="en-CA" b="0" i="1" smtClean="0">
                                            <a:latin typeface="Cambria Math"/>
                                          </a:rPr>
                                          <m:t>𝑛</m:t>
                                        </m:r>
                                        <m:r>
                                          <a:rPr lang="en-CA" b="0" i="1" smtClean="0">
                                            <a:latin typeface="Cambria Math"/>
                                          </a:rPr>
                                          <m:t>−1</m:t>
                                        </m:r>
                                      </m:num>
                                      <m:den>
                                        <m:r>
                                          <a:rPr lang="en-CA" b="0" i="1" smtClean="0">
                                            <a:latin typeface="Cambria Math"/>
                                          </a:rPr>
                                          <m:t>𝑘</m:t>
                                        </m:r>
                                      </m:den>
                                    </m:f>
                                  </m:e>
                                </m:d>
                              </m:oMath>
                            </m:oMathPara>
                          </a14:m>
                          <a:endParaRPr lang="en-CA" dirty="0"/>
                        </a:p>
                      </a:txBody>
                      <a:tcPr/>
                    </a:tc>
                    <a:extLst>
                      <a:ext uri="{0D108BD9-81ED-4DB2-BD59-A6C34878D82A}">
                        <a16:rowId xmlns:a16="http://schemas.microsoft.com/office/drawing/2014/main" val="10001"/>
                      </a:ext>
                    </a:extLst>
                  </a:tr>
                  <a:tr h="1844841">
                    <a:tc>
                      <a:txBody>
                        <a:bodyPr/>
                        <a:lstStyle/>
                        <a:p>
                          <a:r>
                            <a:rPr lang="en-CA" dirty="0"/>
                            <a:t>Without repetitions</a:t>
                          </a:r>
                        </a:p>
                      </a:txBody>
                      <a:tcPr/>
                    </a:tc>
                    <a:tc>
                      <a:txBody>
                        <a:bodyPr/>
                        <a:lstStyle/>
                        <a:p>
                          <a:pPr/>
                          <a14:m>
                            <m:oMathPara xmlns:m="http://schemas.openxmlformats.org/officeDocument/2006/math">
                              <m:oMathParaPr>
                                <m:jc m:val="centerGroup"/>
                              </m:oMathParaPr>
                              <m:oMath xmlns:m="http://schemas.openxmlformats.org/officeDocument/2006/math">
                                <m:r>
                                  <a:rPr lang="en-CA" b="0" i="1" smtClean="0">
                                    <a:latin typeface="Cambria Math"/>
                                  </a:rPr>
                                  <m:t>𝑃</m:t>
                                </m:r>
                                <m:d>
                                  <m:dPr>
                                    <m:ctrlPr>
                                      <a:rPr lang="en-CA" b="0" i="1" smtClean="0">
                                        <a:latin typeface="Cambria Math" panose="02040503050406030204" pitchFamily="18" charset="0"/>
                                      </a:rPr>
                                    </m:ctrlPr>
                                  </m:dPr>
                                  <m:e>
                                    <m:r>
                                      <a:rPr lang="en-CA" b="0" i="1" smtClean="0">
                                        <a:latin typeface="Cambria Math"/>
                                      </a:rPr>
                                      <m:t>𝑛</m:t>
                                    </m:r>
                                    <m:r>
                                      <a:rPr lang="en-CA" b="0" i="1" smtClean="0">
                                        <a:latin typeface="Cambria Math"/>
                                      </a:rPr>
                                      <m:t>,</m:t>
                                    </m:r>
                                    <m:r>
                                      <a:rPr lang="en-CA" b="0" i="1" smtClean="0">
                                        <a:latin typeface="Cambria Math"/>
                                      </a:rPr>
                                      <m:t>𝑘</m:t>
                                    </m:r>
                                  </m:e>
                                </m:d>
                                <m:r>
                                  <a:rPr lang="en-CA" b="0" i="1" smtClean="0">
                                    <a:latin typeface="Cambria Math"/>
                                  </a:rPr>
                                  <m:t>=</m:t>
                                </m:r>
                                <m:f>
                                  <m:fPr>
                                    <m:ctrlPr>
                                      <a:rPr lang="en-CA" b="0" i="1" smtClean="0">
                                        <a:latin typeface="Cambria Math" panose="02040503050406030204" pitchFamily="18" charset="0"/>
                                      </a:rPr>
                                    </m:ctrlPr>
                                  </m:fPr>
                                  <m:num>
                                    <m:r>
                                      <a:rPr lang="en-CA" b="0" i="1" smtClean="0">
                                        <a:latin typeface="Cambria Math"/>
                                      </a:rPr>
                                      <m:t>𝑛</m:t>
                                    </m:r>
                                    <m:r>
                                      <a:rPr lang="en-CA" b="0" i="1" smtClean="0">
                                        <a:latin typeface="Cambria Math"/>
                                      </a:rPr>
                                      <m:t>!</m:t>
                                    </m:r>
                                  </m:num>
                                  <m:den>
                                    <m:r>
                                      <a:rPr lang="en-CA" b="0" i="1" smtClean="0">
                                        <a:latin typeface="Cambria Math"/>
                                      </a:rPr>
                                      <m:t>(</m:t>
                                    </m:r>
                                    <m:r>
                                      <a:rPr lang="en-CA" b="0" i="1" smtClean="0">
                                        <a:latin typeface="Cambria Math"/>
                                      </a:rPr>
                                      <m:t>𝑛</m:t>
                                    </m:r>
                                    <m:r>
                                      <a:rPr lang="en-CA" b="0" i="1" smtClean="0">
                                        <a:latin typeface="Cambria Math"/>
                                      </a:rPr>
                                      <m:t>−</m:t>
                                    </m:r>
                                    <m:r>
                                      <a:rPr lang="en-CA" b="0" i="1" smtClean="0">
                                        <a:latin typeface="Cambria Math"/>
                                      </a:rPr>
                                      <m:t>𝑘</m:t>
                                    </m:r>
                                    <m:r>
                                      <a:rPr lang="en-CA" b="0" i="1" smtClean="0">
                                        <a:latin typeface="Cambria Math"/>
                                      </a:rPr>
                                      <m:t>)!</m:t>
                                    </m:r>
                                  </m:den>
                                </m:f>
                              </m:oMath>
                            </m:oMathPara>
                          </a14:m>
                          <a:endParaRPr lang="en-CA" dirty="0"/>
                        </a:p>
                      </a:txBody>
                      <a:tcPr/>
                    </a:tc>
                    <a:tc>
                      <a:txBody>
                        <a:bodyPr/>
                        <a:lstStyle/>
                        <a:p>
                          <a:pPr/>
                          <a14:m>
                            <m:oMathPara xmlns:m="http://schemas.openxmlformats.org/officeDocument/2006/math">
                              <m:oMathParaPr>
                                <m:jc m:val="centerGroup"/>
                              </m:oMathParaPr>
                              <m:oMath xmlns:m="http://schemas.openxmlformats.org/officeDocument/2006/math">
                                <m:d>
                                  <m:dPr>
                                    <m:ctrlPr>
                                      <a:rPr lang="pt-BR" i="1" smtClean="0">
                                        <a:latin typeface="Cambria Math" panose="02040503050406030204" pitchFamily="18" charset="0"/>
                                      </a:rPr>
                                    </m:ctrlPr>
                                  </m:dPr>
                                  <m:e>
                                    <m:f>
                                      <m:fPr>
                                        <m:type m:val="noBar"/>
                                        <m:ctrlPr>
                                          <a:rPr lang="pt-BR" i="1">
                                            <a:latin typeface="Cambria Math" panose="02040503050406030204" pitchFamily="18" charset="0"/>
                                          </a:rPr>
                                        </m:ctrlPr>
                                      </m:fPr>
                                      <m:num>
                                        <m:r>
                                          <a:rPr lang="en-CA" b="0" i="1" smtClean="0">
                                            <a:latin typeface="Cambria Math"/>
                                          </a:rPr>
                                          <m:t>𝑛</m:t>
                                        </m:r>
                                      </m:num>
                                      <m:den>
                                        <m:r>
                                          <a:rPr lang="en-CA" b="0" i="1" smtClean="0">
                                            <a:latin typeface="Cambria Math"/>
                                          </a:rPr>
                                          <m:t>𝑘</m:t>
                                        </m:r>
                                      </m:den>
                                    </m:f>
                                  </m:e>
                                </m:d>
                              </m:oMath>
                            </m:oMathPara>
                          </a14:m>
                          <a:endParaRPr lang="en-CA" dirty="0"/>
                        </a:p>
                      </a:txBody>
                      <a:tcPr/>
                    </a:tc>
                    <a:extLst>
                      <a:ext uri="{0D108BD9-81ED-4DB2-BD59-A6C34878D82A}">
                        <a16:rowId xmlns:a16="http://schemas.microsoft.com/office/drawing/2014/main" val="10002"/>
                      </a:ext>
                    </a:extLst>
                  </a:tr>
                </a:tbl>
              </a:graphicData>
            </a:graphic>
          </p:graphicFrame>
        </mc:Choice>
        <mc:Fallback xmlns="">
          <p:graphicFrame>
            <p:nvGraphicFramePr>
              <p:cNvPr id="6" name="Content Placeholder 5"/>
              <p:cNvGraphicFramePr>
                <a:graphicFrameLocks noGrp="1"/>
              </p:cNvGraphicFramePr>
              <p:nvPr>
                <p:ph idx="1"/>
              </p:nvPr>
            </p:nvGraphicFramePr>
            <p:xfrm>
              <a:off x="1767869" y="1773517"/>
              <a:ext cx="8260596" cy="4680702"/>
            </p:xfrm>
            <a:graphic>
              <a:graphicData uri="http://schemas.openxmlformats.org/drawingml/2006/table">
                <a:tbl>
                  <a:tblPr firstRow="1" firstCol="1" bandRow="1">
                    <a:tableStyleId>{5C22544A-7EE6-4342-B048-85BDC9FD1C3A}</a:tableStyleId>
                  </a:tblPr>
                  <a:tblGrid>
                    <a:gridCol w="2753532">
                      <a:extLst>
                        <a:ext uri="{9D8B030D-6E8A-4147-A177-3AD203B41FA5}">
                          <a16:colId xmlns:a16="http://schemas.microsoft.com/office/drawing/2014/main" val="20000"/>
                        </a:ext>
                      </a:extLst>
                    </a:gridCol>
                    <a:gridCol w="2753532">
                      <a:extLst>
                        <a:ext uri="{9D8B030D-6E8A-4147-A177-3AD203B41FA5}">
                          <a16:colId xmlns:a16="http://schemas.microsoft.com/office/drawing/2014/main" val="20001"/>
                        </a:ext>
                      </a:extLst>
                    </a:gridCol>
                    <a:gridCol w="2753532">
                      <a:extLst>
                        <a:ext uri="{9D8B030D-6E8A-4147-A177-3AD203B41FA5}">
                          <a16:colId xmlns:a16="http://schemas.microsoft.com/office/drawing/2014/main" val="20002"/>
                        </a:ext>
                      </a:extLst>
                    </a:gridCol>
                  </a:tblGrid>
                  <a:tr h="640080">
                    <a:tc>
                      <a:txBody>
                        <a:bodyPr/>
                        <a:lstStyle/>
                        <a:p>
                          <a:r>
                            <a:rPr lang="en-CA" dirty="0"/>
                            <a:t>Selecting</a:t>
                          </a:r>
                          <a:r>
                            <a:rPr lang="en-CA" baseline="0" dirty="0"/>
                            <a:t> k out of n objects</a:t>
                          </a:r>
                          <a:endParaRPr lang="en-CA" dirty="0"/>
                        </a:p>
                      </a:txBody>
                      <a:tcPr/>
                    </a:tc>
                    <a:tc>
                      <a:txBody>
                        <a:bodyPr/>
                        <a:lstStyle/>
                        <a:p>
                          <a:r>
                            <a:rPr lang="en-CA" dirty="0"/>
                            <a:t>Order</a:t>
                          </a:r>
                          <a:r>
                            <a:rPr lang="en-CA" baseline="0" dirty="0"/>
                            <a:t> matters (permutations)</a:t>
                          </a:r>
                          <a:endParaRPr lang="en-CA" dirty="0"/>
                        </a:p>
                      </a:txBody>
                      <a:tcPr/>
                    </a:tc>
                    <a:tc>
                      <a:txBody>
                        <a:bodyPr/>
                        <a:lstStyle/>
                        <a:p>
                          <a:r>
                            <a:rPr lang="en-CA" dirty="0"/>
                            <a:t>Order</a:t>
                          </a:r>
                          <a:r>
                            <a:rPr lang="en-CA" baseline="0" dirty="0"/>
                            <a:t> ignored (combinations) </a:t>
                          </a:r>
                          <a:endParaRPr lang="en-CA" dirty="0"/>
                        </a:p>
                      </a:txBody>
                      <a:tcPr/>
                    </a:tc>
                    <a:extLst>
                      <a:ext uri="{0D108BD9-81ED-4DB2-BD59-A6C34878D82A}">
                        <a16:rowId xmlns:a16="http://schemas.microsoft.com/office/drawing/2014/main" val="10000"/>
                      </a:ext>
                    </a:extLst>
                  </a:tr>
                  <a:tr h="2195781">
                    <a:tc>
                      <a:txBody>
                        <a:bodyPr/>
                        <a:lstStyle/>
                        <a:p>
                          <a:r>
                            <a:rPr lang="en-CA" dirty="0"/>
                            <a:t>With</a:t>
                          </a:r>
                          <a:r>
                            <a:rPr lang="en-CA" baseline="0" dirty="0"/>
                            <a:t> repetitions</a:t>
                          </a:r>
                          <a:endParaRPr lang="en-CA" dirty="0"/>
                        </a:p>
                      </a:txBody>
                      <a:tcPr/>
                    </a:tc>
                    <a:tc>
                      <a:txBody>
                        <a:bodyPr/>
                        <a:lstStyle/>
                        <a:p>
                          <a:endParaRPr lang="en-US"/>
                        </a:p>
                      </a:txBody>
                      <a:tcPr>
                        <a:blipFill>
                          <a:blip r:embed="rId5"/>
                          <a:stretch>
                            <a:fillRect l="-100442" t="-30471" r="-100885" b="-84488"/>
                          </a:stretch>
                        </a:blipFill>
                      </a:tcPr>
                    </a:tc>
                    <a:tc>
                      <a:txBody>
                        <a:bodyPr/>
                        <a:lstStyle/>
                        <a:p>
                          <a:endParaRPr lang="en-US"/>
                        </a:p>
                      </a:txBody>
                      <a:tcPr>
                        <a:blipFill>
                          <a:blip r:embed="rId5"/>
                          <a:stretch>
                            <a:fillRect l="-200442" t="-30471" r="-885" b="-84488"/>
                          </a:stretch>
                        </a:blipFill>
                      </a:tcPr>
                    </a:tc>
                    <a:extLst>
                      <a:ext uri="{0D108BD9-81ED-4DB2-BD59-A6C34878D82A}">
                        <a16:rowId xmlns:a16="http://schemas.microsoft.com/office/drawing/2014/main" val="10001"/>
                      </a:ext>
                    </a:extLst>
                  </a:tr>
                  <a:tr h="1844841">
                    <a:tc>
                      <a:txBody>
                        <a:bodyPr/>
                        <a:lstStyle/>
                        <a:p>
                          <a:r>
                            <a:rPr lang="en-CA" dirty="0"/>
                            <a:t>Without repetitions</a:t>
                          </a:r>
                        </a:p>
                      </a:txBody>
                      <a:tcPr/>
                    </a:tc>
                    <a:tc>
                      <a:txBody>
                        <a:bodyPr/>
                        <a:lstStyle/>
                        <a:p>
                          <a:endParaRPr lang="en-US"/>
                        </a:p>
                      </a:txBody>
                      <a:tcPr>
                        <a:blipFill>
                          <a:blip r:embed="rId5"/>
                          <a:stretch>
                            <a:fillRect l="-100442" t="-155446" r="-100885" b="-660"/>
                          </a:stretch>
                        </a:blipFill>
                      </a:tcPr>
                    </a:tc>
                    <a:tc>
                      <a:txBody>
                        <a:bodyPr/>
                        <a:lstStyle/>
                        <a:p>
                          <a:endParaRPr lang="en-US"/>
                        </a:p>
                      </a:txBody>
                      <a:tcPr>
                        <a:blipFill>
                          <a:blip r:embed="rId5"/>
                          <a:stretch>
                            <a:fillRect l="-200442" t="-155446" r="-885" b="-660"/>
                          </a:stretch>
                        </a:blipFill>
                      </a:tcPr>
                    </a:tc>
                    <a:extLst>
                      <a:ext uri="{0D108BD9-81ED-4DB2-BD59-A6C34878D82A}">
                        <a16:rowId xmlns:a16="http://schemas.microsoft.com/office/drawing/2014/main" val="10002"/>
                      </a:ext>
                    </a:extLst>
                  </a:tr>
                </a:tbl>
              </a:graphicData>
            </a:graphic>
          </p:graphicFrame>
        </mc:Fallback>
      </mc:AlternateContent>
      <p:pic>
        <p:nvPicPr>
          <p:cNvPr id="11" name="Picture 10" descr="Astronaut&#10;&#10;https://pixabay.com/vectors/spacewalks-eva-nasa-astronaut-153581/&#10;">
            <a:extLst>
              <a:ext uri="{FF2B5EF4-FFF2-40B4-BE49-F238E27FC236}">
                <a16:creationId xmlns:a16="http://schemas.microsoft.com/office/drawing/2014/main" id="{0524BB76-2866-4FA2-BB49-E7828E1F19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15087" y="5287982"/>
            <a:ext cx="920322" cy="1052736"/>
          </a:xfrm>
          <a:prstGeom prst="rect">
            <a:avLst/>
          </a:prstGeom>
        </p:spPr>
      </p:pic>
      <p:pic>
        <p:nvPicPr>
          <p:cNvPr id="13" name="Picture 12" descr="ATM &#10;&#10;https://pixabay.com/illustrations/atm-vector-banking-bank-cartoon-2384676/">
            <a:extLst>
              <a:ext uri="{FF2B5EF4-FFF2-40B4-BE49-F238E27FC236}">
                <a16:creationId xmlns:a16="http://schemas.microsoft.com/office/drawing/2014/main" id="{358A6C53-0B86-4B11-8D37-1048F3475EC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91779" y="2924913"/>
            <a:ext cx="1412776" cy="1412776"/>
          </a:xfrm>
          <a:prstGeom prst="rect">
            <a:avLst/>
          </a:prstGeom>
        </p:spPr>
      </p:pic>
      <p:pic>
        <p:nvPicPr>
          <p:cNvPr id="14" name="Picture 13" descr="1st place medal">
            <a:extLst>
              <a:ext uri="{FF2B5EF4-FFF2-40B4-BE49-F238E27FC236}">
                <a16:creationId xmlns:a16="http://schemas.microsoft.com/office/drawing/2014/main" id="{025907F5-20C2-42A2-B43C-31129B88FF0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79811" y="5373216"/>
            <a:ext cx="836712" cy="836712"/>
          </a:xfrm>
          <a:prstGeom prst="rect">
            <a:avLst/>
          </a:prstGeom>
        </p:spPr>
      </p:pic>
      <p:pic>
        <p:nvPicPr>
          <p:cNvPr id="15" name="Picture 14" descr="Coffee cup&#10;https://pixabay.com/vectors/coffee-drink-coffee-cup-3145515/">
            <a:extLst>
              <a:ext uri="{FF2B5EF4-FFF2-40B4-BE49-F238E27FC236}">
                <a16:creationId xmlns:a16="http://schemas.microsoft.com/office/drawing/2014/main" id="{8DE92076-2DF4-43A4-A873-0A63617A441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12224" y="3429000"/>
            <a:ext cx="1476043" cy="908689"/>
          </a:xfrm>
          <a:prstGeom prst="rect">
            <a:avLst/>
          </a:prstGeom>
        </p:spPr>
      </p:pic>
    </p:spTree>
    <p:extLst>
      <p:ext uri="{BB962C8B-B14F-4D97-AF65-F5344CB8AC3E}">
        <p14:creationId xmlns:p14="http://schemas.microsoft.com/office/powerpoint/2010/main" val="2863486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Puzzle: misspelling OSOYOOS</a:t>
            </a:r>
          </a:p>
        </p:txBody>
      </p:sp>
      <p:sp>
        <p:nvSpPr>
          <p:cNvPr id="3" name="Content Placeholder 2"/>
          <p:cNvSpPr>
            <a:spLocks noGrp="1"/>
          </p:cNvSpPr>
          <p:nvPr>
            <p:ph idx="1"/>
          </p:nvPr>
        </p:nvSpPr>
        <p:spPr>
          <a:xfrm>
            <a:off x="263352" y="1600201"/>
            <a:ext cx="8424936" cy="4525963"/>
          </a:xfrm>
        </p:spPr>
        <p:txBody>
          <a:bodyPr>
            <a:normAutofit lnSpcReduction="10000"/>
          </a:bodyPr>
          <a:lstStyle/>
          <a:p>
            <a:r>
              <a:rPr lang="en-US" dirty="0"/>
              <a:t>In the game of Scrabble, players make words out of the letters they have on a rack. </a:t>
            </a:r>
          </a:p>
          <a:p>
            <a:pPr lvl="1"/>
            <a:r>
              <a:rPr lang="en-US" dirty="0"/>
              <a:t>Suppose that someone puts the word “OSOYOOS” on the board, using up all her 7 pieces.  </a:t>
            </a:r>
          </a:p>
          <a:p>
            <a:pPr lvl="1"/>
            <a:r>
              <a:rPr lang="en-US" dirty="0"/>
              <a:t>How many ways could she have had the letters arranged on the rack in front of her?</a:t>
            </a:r>
          </a:p>
          <a:p>
            <a:pPr lvl="2"/>
            <a:r>
              <a:rPr lang="en-US" dirty="0"/>
              <a:t>The order of multiple copies of a letter does not matter: switching two S around results in the same sequence, but switching O and S does not.</a:t>
            </a:r>
          </a:p>
          <a:p>
            <a:pPr lvl="2"/>
            <a:r>
              <a:rPr lang="en-US" dirty="0"/>
              <a:t>The letters on the rack do not have to form a word.  </a:t>
            </a:r>
          </a:p>
        </p:txBody>
      </p:sp>
      <p:pic>
        <p:nvPicPr>
          <p:cNvPr id="2050" name="Picture 2" descr="Image result for scrab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8328" y="1556792"/>
            <a:ext cx="3024336" cy="201622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328" y="3792706"/>
            <a:ext cx="3024336" cy="2012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503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ABDA-9CA8-4D9B-A15F-C2A7786491E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6B6B862-25D8-45D1-A7ED-D271F24E448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03770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Puzzle: misspelling OSOYOOS</a:t>
            </a:r>
          </a:p>
        </p:txBody>
      </p:sp>
      <p:sp>
        <p:nvSpPr>
          <p:cNvPr id="3" name="Content Placeholder 2"/>
          <p:cNvSpPr>
            <a:spLocks noGrp="1"/>
          </p:cNvSpPr>
          <p:nvPr>
            <p:ph idx="1"/>
          </p:nvPr>
        </p:nvSpPr>
        <p:spPr>
          <a:xfrm>
            <a:off x="263352" y="1600201"/>
            <a:ext cx="8424936" cy="4525963"/>
          </a:xfrm>
        </p:spPr>
        <p:txBody>
          <a:bodyPr>
            <a:normAutofit lnSpcReduction="10000"/>
          </a:bodyPr>
          <a:lstStyle/>
          <a:p>
            <a:r>
              <a:rPr lang="en-US" dirty="0"/>
              <a:t>In the game of Scrabble, players make words out of the letters they have on a rack. </a:t>
            </a:r>
          </a:p>
          <a:p>
            <a:pPr lvl="1"/>
            <a:r>
              <a:rPr lang="en-US" dirty="0"/>
              <a:t>Suppose that someone puts the word “OSOYOOS” on the board, using up all her 7 pieces.  </a:t>
            </a:r>
          </a:p>
          <a:p>
            <a:pPr lvl="1"/>
            <a:r>
              <a:rPr lang="en-US" dirty="0"/>
              <a:t>How many ways could she have had the letters arranged on the rack in front of her?</a:t>
            </a:r>
          </a:p>
          <a:p>
            <a:pPr lvl="2"/>
            <a:r>
              <a:rPr lang="en-US" dirty="0"/>
              <a:t>The order of multiple copies of a letter does not matter: switching two S around results in the same sequence, but switching O and S does not.</a:t>
            </a:r>
          </a:p>
          <a:p>
            <a:pPr lvl="2"/>
            <a:r>
              <a:rPr lang="en-US" dirty="0"/>
              <a:t>The letters on the rack do not have to form a word.  </a:t>
            </a:r>
          </a:p>
        </p:txBody>
      </p:sp>
      <p:pic>
        <p:nvPicPr>
          <p:cNvPr id="2050" name="Picture 2" descr="Image result for scrab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8328" y="1556792"/>
            <a:ext cx="3024336" cy="201622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328" y="3792706"/>
            <a:ext cx="3024336" cy="2012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292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Puzzle: chocolate squares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2688" y="1772816"/>
                <a:ext cx="11809312" cy="4974042"/>
              </a:xfrm>
            </p:spPr>
            <p:txBody>
              <a:bodyPr>
                <a:normAutofit fontScale="92500" lnSpcReduction="10000"/>
              </a:bodyPr>
              <a:lstStyle/>
              <a:p>
                <a:pPr marL="0" indent="0">
                  <a:buNone/>
                </a:pPr>
                <a:r>
                  <a:rPr lang="en-US" sz="3000" dirty="0"/>
                  <a:t>Suppose you have a piece of chocolate like this. How many squares are in it?</a:t>
                </a:r>
              </a:p>
              <a:p>
                <a:pPr lvl="1"/>
                <a:r>
                  <a:rPr lang="en-US" dirty="0"/>
                  <a:t>One square 4x4</a:t>
                </a:r>
              </a:p>
              <a:p>
                <a:pPr lvl="1"/>
                <a:r>
                  <a:rPr lang="en-US" dirty="0"/>
                  <a:t> Four squares 3x3</a:t>
                </a:r>
              </a:p>
              <a:p>
                <a:pPr marL="1200150" lvl="2" indent="-342900"/>
                <a:r>
                  <a:rPr lang="en-US" dirty="0"/>
                  <a:t>Can start (</a:t>
                </a:r>
                <a:r>
                  <a:rPr lang="en-US" dirty="0" err="1"/>
                  <a:t>e.g</a:t>
                </a:r>
                <a:r>
                  <a:rPr lang="en-US" dirty="0"/>
                  <a:t>, top-left corner) at (1,1), (1,2), (2,1), (2,2) </a:t>
                </a:r>
              </a:p>
              <a:p>
                <a:pPr marL="1200150" lvl="2" indent="-342900"/>
                <a:r>
                  <a:rPr lang="en-US" dirty="0"/>
                  <a:t>2 choices for a row, 2 choices for a column.</a:t>
                </a:r>
              </a:p>
              <a:p>
                <a:pPr lvl="1"/>
                <a:r>
                  <a:rPr lang="en-US" dirty="0"/>
                  <a:t> Nine squares 2x2 </a:t>
                </a:r>
              </a:p>
              <a:p>
                <a:pPr marL="1200150" lvl="2" indent="-342900"/>
                <a:r>
                  <a:rPr lang="en-US" dirty="0"/>
                  <a:t>Can start at any (</a:t>
                </a:r>
                <a:r>
                  <a:rPr lang="en-US" dirty="0" err="1"/>
                  <a:t>x,y</a:t>
                </a:r>
                <a:r>
                  <a:rPr lang="en-US" dirty="0"/>
                  <a:t>) with </a:t>
                </a:r>
                <a14:m>
                  <m:oMath xmlns:m="http://schemas.openxmlformats.org/officeDocument/2006/math">
                    <m:r>
                      <a:rPr lang="en-US" i="1">
                        <a:latin typeface="Cambria Math"/>
                      </a:rPr>
                      <m:t>𝑥</m:t>
                    </m:r>
                    <m:r>
                      <a:rPr lang="en-US" i="1">
                        <a:latin typeface="Cambria Math"/>
                      </a:rPr>
                      <m:t>∈</m:t>
                    </m:r>
                    <m:d>
                      <m:dPr>
                        <m:begChr m:val="{"/>
                        <m:endChr m:val="}"/>
                        <m:ctrlPr>
                          <a:rPr lang="en-US" i="1">
                            <a:latin typeface="Cambria Math" panose="02040503050406030204" pitchFamily="18" charset="0"/>
                          </a:rPr>
                        </m:ctrlPr>
                      </m:dPr>
                      <m:e>
                        <m:r>
                          <a:rPr lang="en-US" i="1">
                            <a:latin typeface="Cambria Math"/>
                          </a:rPr>
                          <m:t>1,2,3</m:t>
                        </m:r>
                      </m:e>
                    </m:d>
                    <m:r>
                      <a:rPr lang="en-US" i="1">
                        <a:latin typeface="Cambria Math"/>
                      </a:rPr>
                      <m:t>,  </m:t>
                    </m:r>
                    <m:r>
                      <a:rPr lang="en-US" i="1">
                        <a:latin typeface="Cambria Math"/>
                      </a:rPr>
                      <m:t>𝑦</m:t>
                    </m:r>
                    <m:r>
                      <a:rPr lang="en-US" i="1">
                        <a:latin typeface="Cambria Math"/>
                      </a:rPr>
                      <m:t>∈</m:t>
                    </m:r>
                    <m:d>
                      <m:dPr>
                        <m:begChr m:val="{"/>
                        <m:endChr m:val="}"/>
                        <m:ctrlPr>
                          <a:rPr lang="en-US" i="1">
                            <a:latin typeface="Cambria Math" panose="02040503050406030204" pitchFamily="18" charset="0"/>
                          </a:rPr>
                        </m:ctrlPr>
                      </m:dPr>
                      <m:e>
                        <m:r>
                          <a:rPr lang="en-US" i="1">
                            <a:latin typeface="Cambria Math"/>
                          </a:rPr>
                          <m:t>1,2,3</m:t>
                        </m:r>
                      </m:e>
                    </m:d>
                    <m:r>
                      <a:rPr lang="en-US" i="1">
                        <a:latin typeface="Cambria Math"/>
                      </a:rPr>
                      <m:t> </m:t>
                    </m:r>
                  </m:oMath>
                </a14:m>
                <a:endParaRPr lang="en-US" dirty="0"/>
              </a:p>
              <a:p>
                <a:pPr marL="1200150" lvl="2" indent="-342900"/>
                <a:r>
                  <a:rPr lang="en-US" dirty="0"/>
                  <a:t>So  3*3 = 9 choices.</a:t>
                </a:r>
              </a:p>
              <a:p>
                <a:pPr lvl="1"/>
                <a:r>
                  <a:rPr lang="en-US" dirty="0"/>
                  <a:t>16 squares 1x1. </a:t>
                </a:r>
              </a:p>
              <a:p>
                <a:pPr>
                  <a:buFont typeface="+mj-lt"/>
                  <a:buAutoNum type="arabicPeriod"/>
                </a:pPr>
                <a:endParaRPr lang="en-US" dirty="0"/>
              </a:p>
              <a:p>
                <a:r>
                  <a:rPr lang="en-US" dirty="0"/>
                  <a:t>Total: 1+4+9+16=30 squares</a:t>
                </a:r>
              </a:p>
              <a:p>
                <a:endParaRPr lang="en-US" dirty="0"/>
              </a:p>
              <a:p>
                <a:endParaRPr lang="en-US" dirty="0"/>
              </a:p>
              <a:p>
                <a:endParaRPr lang="en-US" dirty="0"/>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2688" y="1772816"/>
                <a:ext cx="11809312" cy="4974042"/>
              </a:xfrm>
              <a:blipFill>
                <a:blip r:embed="rId5"/>
                <a:stretch>
                  <a:fillRect l="-1084" t="-2083"/>
                </a:stretch>
              </a:blipFill>
            </p:spPr>
            <p:txBody>
              <a:bodyPr/>
              <a:lstStyle/>
              <a:p>
                <a:r>
                  <a:rPr lang="en-US">
                    <a:noFill/>
                  </a:rPr>
                  <a:t> </a:t>
                </a:r>
              </a:p>
            </p:txBody>
          </p:sp>
        </mc:Fallback>
      </mc:AlternateContent>
      <p:pic>
        <p:nvPicPr>
          <p:cNvPr id="2050" name="Picture 2" descr="Image result for square chocolate ba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79806" y="2996952"/>
            <a:ext cx="2304256" cy="228889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755870" y="3573016"/>
            <a:ext cx="1728192" cy="1712830"/>
          </a:xfrm>
          <a:prstGeom prst="rect">
            <a:avLst/>
          </a:prstGeom>
          <a:solidFill>
            <a:schemeClr val="accent1">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331934" y="4141400"/>
            <a:ext cx="1152128" cy="1144447"/>
          </a:xfrm>
          <a:prstGeom prst="rect">
            <a:avLst/>
          </a:prstGeom>
          <a:solidFill>
            <a:schemeClr val="accent3">
              <a:alpha val="3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907998" y="4713622"/>
            <a:ext cx="576064" cy="572224"/>
          </a:xfrm>
          <a:prstGeom prst="rect">
            <a:avLst/>
          </a:prstGeom>
          <a:solidFill>
            <a:schemeClr val="accent6">
              <a:alpha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descr="Related image">
            <a:extLst>
              <a:ext uri="{FF2B5EF4-FFF2-40B4-BE49-F238E27FC236}">
                <a16:creationId xmlns:a16="http://schemas.microsoft.com/office/drawing/2014/main" id="{3A4A213B-C5BF-4C87-B6EC-3C21C20F330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42" y="-3143"/>
            <a:ext cx="1224136" cy="12318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Related image">
            <a:extLst>
              <a:ext uri="{FF2B5EF4-FFF2-40B4-BE49-F238E27FC236}">
                <a16:creationId xmlns:a16="http://schemas.microsoft.com/office/drawing/2014/main" id="{A06240FB-1DD9-485C-9B6F-2EEC0A46693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18656" y="7945"/>
            <a:ext cx="1473344" cy="13328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7943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Puzzle: misspelling OSOYOOS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3352" y="1600201"/>
                <a:ext cx="8424936" cy="4525963"/>
              </a:xfrm>
            </p:spPr>
            <p:txBody>
              <a:bodyPr>
                <a:normAutofit fontScale="92500" lnSpcReduction="20000"/>
              </a:bodyPr>
              <a:lstStyle/>
              <a:p>
                <a:r>
                  <a:rPr lang="en-US" dirty="0"/>
                  <a:t>Suppose that someone puts the word “OSOYOOS” on the board, using up all her 7 pieces.  How many ways could she have had the letters arranged on the rack in front of her?</a:t>
                </a:r>
              </a:p>
              <a:p>
                <a:pPr lvl="1"/>
                <a:r>
                  <a:rPr lang="en-US" dirty="0"/>
                  <a:t>There are 7 letters in the word OSOYOOS. If they were all distinct, that would be 7! = 5040 ways. </a:t>
                </a:r>
              </a:p>
              <a:p>
                <a:pPr lvl="1"/>
                <a:r>
                  <a:rPr lang="en-US" dirty="0"/>
                  <a:t>But there are 4 </a:t>
                </a:r>
                <a:r>
                  <a:rPr lang="en-US" dirty="0" err="1"/>
                  <a:t>Os</a:t>
                </a:r>
                <a:r>
                  <a:rPr lang="en-US" dirty="0"/>
                  <a:t>, and 2 </a:t>
                </a:r>
                <a:r>
                  <a:rPr lang="en-US" dirty="0" err="1"/>
                  <a:t>Ss</a:t>
                </a:r>
                <a:r>
                  <a:rPr lang="en-US" dirty="0"/>
                  <a:t>, order of which does not matter. </a:t>
                </a:r>
              </a:p>
              <a:p>
                <a:pPr lvl="1"/>
                <a:r>
                  <a:rPr lang="en-US" dirty="0"/>
                  <a:t>There are 4! ways to order </a:t>
                </a:r>
                <a:r>
                  <a:rPr lang="en-US" dirty="0" err="1"/>
                  <a:t>Os</a:t>
                </a:r>
                <a:r>
                  <a:rPr lang="en-US" dirty="0"/>
                  <a:t>, and 2! ways to order Ss. </a:t>
                </a:r>
              </a:p>
              <a:p>
                <a:pPr lvl="1"/>
                <a:r>
                  <a:rPr lang="en-US" dirty="0"/>
                  <a:t>Therefore, the total number of ways to order the letters ignoring the order of </a:t>
                </a:r>
                <a:r>
                  <a:rPr lang="en-US" dirty="0" err="1"/>
                  <a:t>Os</a:t>
                </a:r>
                <a:r>
                  <a:rPr lang="en-US" dirty="0"/>
                  <a:t> and </a:t>
                </a:r>
                <a:r>
                  <a:rPr lang="en-US" dirty="0" err="1"/>
                  <a:t>Ss</a:t>
                </a:r>
                <a:r>
                  <a:rPr lang="en-US" dirty="0"/>
                  <a:t> is </a:t>
                </a:r>
                <a14:m>
                  <m:oMath xmlns:m="http://schemas.openxmlformats.org/officeDocument/2006/math">
                    <m:f>
                      <m:fPr>
                        <m:type m:val="skw"/>
                        <m:ctrlPr>
                          <a:rPr lang="en-US" i="1">
                            <a:latin typeface="Cambria Math" panose="02040503050406030204" pitchFamily="18" charset="0"/>
                          </a:rPr>
                        </m:ctrlPr>
                      </m:fPr>
                      <m:num>
                        <m:r>
                          <a:rPr lang="en-CA" i="1">
                            <a:latin typeface="Cambria Math"/>
                          </a:rPr>
                          <m:t>7!</m:t>
                        </m:r>
                      </m:num>
                      <m:den>
                        <m:r>
                          <a:rPr lang="en-CA" i="1">
                            <a:latin typeface="Cambria Math"/>
                          </a:rPr>
                          <m:t>4!2! </m:t>
                        </m:r>
                      </m:den>
                    </m:f>
                  </m:oMath>
                </a14:m>
                <a:r>
                  <a:rPr lang="en-US" dirty="0"/>
                  <a:t> = 105</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3352" y="1600201"/>
                <a:ext cx="8424936" cy="4525963"/>
              </a:xfrm>
              <a:blipFill>
                <a:blip r:embed="rId5"/>
                <a:stretch>
                  <a:fillRect l="-1447" t="-3504" r="-1737"/>
                </a:stretch>
              </a:blipFill>
            </p:spPr>
            <p:txBody>
              <a:bodyPr/>
              <a:lstStyle/>
              <a:p>
                <a:r>
                  <a:rPr lang="en-US">
                    <a:noFill/>
                  </a:rPr>
                  <a:t> </a:t>
                </a:r>
              </a:p>
            </p:txBody>
          </p:sp>
        </mc:Fallback>
      </mc:AlternateContent>
      <p:pic>
        <p:nvPicPr>
          <p:cNvPr id="2050" name="Picture 2" descr="Image result for scrabb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48328" y="1556792"/>
            <a:ext cx="3024336" cy="201622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lated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48328" y="3792706"/>
            <a:ext cx="3024336" cy="2012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162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Puzzle: misspelling OSOYOOS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3352" y="1600201"/>
                <a:ext cx="11809312" cy="5141167"/>
              </a:xfrm>
            </p:spPr>
            <p:txBody>
              <a:bodyPr>
                <a:normAutofit fontScale="92500" lnSpcReduction="20000"/>
              </a:bodyPr>
              <a:lstStyle/>
              <a:p>
                <a:r>
                  <a:rPr lang="en-US" sz="2800" dirty="0"/>
                  <a:t>Suppose that someone puts the word “OSOYOOS” on the board, using up all her 7 pieces.  How many ways could she have had the letters arranged on the rack in front of them, </a:t>
                </a:r>
                <a:r>
                  <a:rPr lang="en-US" sz="2800" i="1" dirty="0"/>
                  <a:t>such that Ss are not next to each other</a:t>
                </a:r>
                <a:r>
                  <a:rPr lang="en-US" sz="2800" dirty="0"/>
                  <a:t>?</a:t>
                </a:r>
              </a:p>
              <a:p>
                <a:pPr lvl="1"/>
                <a:r>
                  <a:rPr lang="en-US" dirty="0"/>
                  <a:t>First, let’s consider all possible orderings of remaining letters: 5!/4! of them</a:t>
                </a:r>
              </a:p>
              <a:p>
                <a:pPr lvl="2"/>
                <a:r>
                  <a:rPr lang="en-US" dirty="0"/>
                  <a:t>Since order of </a:t>
                </a:r>
                <a:r>
                  <a:rPr lang="en-US" dirty="0" err="1"/>
                  <a:t>Os</a:t>
                </a:r>
                <a:r>
                  <a:rPr lang="en-US" dirty="0"/>
                  <a:t> does not matter, there are 5 choices where to put Y.  </a:t>
                </a:r>
              </a:p>
              <a:p>
                <a:pPr lvl="1"/>
                <a:r>
                  <a:rPr lang="en-US" dirty="0"/>
                  <a:t>Now, consider places where S can go, without two S being next to each other:  _</a:t>
                </a:r>
                <a:r>
                  <a:rPr lang="en-US" dirty="0" err="1"/>
                  <a:t>o_o_y_o_o</a:t>
                </a:r>
                <a:r>
                  <a:rPr lang="en-US" dirty="0"/>
                  <a:t>_  (here, </a:t>
                </a:r>
                <a:r>
                  <a:rPr lang="en-US" dirty="0" err="1"/>
                  <a:t>ooyoo</a:t>
                </a:r>
                <a:r>
                  <a:rPr lang="en-US" dirty="0"/>
                  <a:t> are in arbitrary order).  There are 6 such places. </a:t>
                </a:r>
              </a:p>
              <a:p>
                <a:pPr lvl="2"/>
                <a:r>
                  <a:rPr lang="en-US" dirty="0"/>
                  <a:t>So there are </a:t>
                </a:r>
                <a14:m>
                  <m:oMath xmlns:m="http://schemas.openxmlformats.org/officeDocument/2006/math">
                    <m:d>
                      <m:dPr>
                        <m:ctrlPr>
                          <a:rPr lang="pt-BR" i="1">
                            <a:latin typeface="Cambria Math" panose="02040503050406030204" pitchFamily="18" charset="0"/>
                          </a:rPr>
                        </m:ctrlPr>
                      </m:dPr>
                      <m:e>
                        <m:f>
                          <m:fPr>
                            <m:type m:val="noBar"/>
                            <m:ctrlPr>
                              <a:rPr lang="pt-BR" i="1">
                                <a:latin typeface="Cambria Math" panose="02040503050406030204" pitchFamily="18" charset="0"/>
                              </a:rPr>
                            </m:ctrlPr>
                          </m:fPr>
                          <m:num>
                            <m:r>
                              <a:rPr lang="en-CA" i="1">
                                <a:latin typeface="Cambria Math"/>
                              </a:rPr>
                              <m:t>6</m:t>
                            </m:r>
                          </m:num>
                          <m:den>
                            <m:r>
                              <a:rPr lang="en-CA" i="1">
                                <a:latin typeface="Cambria Math"/>
                              </a:rPr>
                              <m:t>2</m:t>
                            </m:r>
                          </m:den>
                        </m:f>
                      </m:e>
                    </m:d>
                    <m:r>
                      <a:rPr lang="en-CA" i="1">
                        <a:latin typeface="Cambria Math"/>
                      </a:rPr>
                      <m:t>=</m:t>
                    </m:r>
                    <m:f>
                      <m:fPr>
                        <m:type m:val="skw"/>
                        <m:ctrlPr>
                          <a:rPr lang="en-CA" i="1">
                            <a:latin typeface="Cambria Math" panose="02040503050406030204" pitchFamily="18" charset="0"/>
                          </a:rPr>
                        </m:ctrlPr>
                      </m:fPr>
                      <m:num>
                        <m:r>
                          <a:rPr lang="en-CA" i="1">
                            <a:latin typeface="Cambria Math"/>
                          </a:rPr>
                          <m:t>6!</m:t>
                        </m:r>
                      </m:num>
                      <m:den>
                        <m:r>
                          <a:rPr lang="en-CA" i="1">
                            <a:latin typeface="Cambria Math"/>
                          </a:rPr>
                          <m:t>2!4! </m:t>
                        </m:r>
                      </m:den>
                    </m:f>
                  </m:oMath>
                </a14:m>
                <a:r>
                  <a:rPr lang="en-US" dirty="0"/>
                  <a:t>  ways to place Ss. </a:t>
                </a:r>
              </a:p>
              <a:p>
                <a:pPr lvl="1"/>
                <a:r>
                  <a:rPr lang="en-US" dirty="0"/>
                  <a:t>Therefore, the total number of ways to order the letters ignoring the order of </a:t>
                </a:r>
                <a:r>
                  <a:rPr lang="en-US" dirty="0" err="1"/>
                  <a:t>Os</a:t>
                </a:r>
                <a:r>
                  <a:rPr lang="en-US" dirty="0"/>
                  <a:t> and </a:t>
                </a:r>
                <a:r>
                  <a:rPr lang="en-US" dirty="0" err="1"/>
                  <a:t>Ss</a:t>
                </a:r>
                <a:r>
                  <a:rPr lang="en-US" dirty="0"/>
                  <a:t> and with </a:t>
                </a:r>
                <a:r>
                  <a:rPr lang="en-US" dirty="0" err="1"/>
                  <a:t>Ss</a:t>
                </a:r>
                <a:r>
                  <a:rPr lang="en-US" dirty="0"/>
                  <a:t> not next to each other is </a:t>
                </a:r>
                <a14:m>
                  <m:oMath xmlns:m="http://schemas.openxmlformats.org/officeDocument/2006/math">
                    <m:f>
                      <m:fPr>
                        <m:type m:val="skw"/>
                        <m:ctrlPr>
                          <a:rPr lang="en-US" i="1">
                            <a:latin typeface="Cambria Math" panose="02040503050406030204" pitchFamily="18" charset="0"/>
                          </a:rPr>
                        </m:ctrlPr>
                      </m:fPr>
                      <m:num>
                        <m:r>
                          <a:rPr lang="en-CA" i="1">
                            <a:latin typeface="Cambria Math"/>
                          </a:rPr>
                          <m:t>5!6!</m:t>
                        </m:r>
                      </m:num>
                      <m:den>
                        <m:r>
                          <a:rPr lang="en-CA" i="1">
                            <a:latin typeface="Cambria Math"/>
                          </a:rPr>
                          <m:t>4!4!2! </m:t>
                        </m:r>
                      </m:den>
                    </m:f>
                    <m:r>
                      <a:rPr lang="en-CA" i="1">
                        <a:latin typeface="Cambria Math"/>
                      </a:rPr>
                      <m:t>=75</m:t>
                    </m:r>
                  </m:oMath>
                </a14:m>
                <a:endParaRPr lang="en-US" dirty="0"/>
              </a:p>
              <a:p>
                <a:pPr lvl="1"/>
                <a:r>
                  <a:rPr lang="en-US" dirty="0"/>
                  <a:t>Alternatively, consider all orderings with </a:t>
                </a:r>
                <a:r>
                  <a:rPr lang="en-US" dirty="0" err="1"/>
                  <a:t>Ss</a:t>
                </a:r>
                <a:r>
                  <a:rPr lang="en-US" dirty="0"/>
                  <a:t> next to each other:  there are </a:t>
                </a:r>
                <a14:m>
                  <m:oMath xmlns:m="http://schemas.openxmlformats.org/officeDocument/2006/math">
                    <m:f>
                      <m:fPr>
                        <m:ctrlPr>
                          <a:rPr lang="en-CA" i="1">
                            <a:latin typeface="Cambria Math" panose="02040503050406030204" pitchFamily="18" charset="0"/>
                          </a:rPr>
                        </m:ctrlPr>
                      </m:fPr>
                      <m:num>
                        <m:r>
                          <a:rPr lang="en-CA" i="1">
                            <a:latin typeface="Cambria Math"/>
                          </a:rPr>
                          <m:t>6!</m:t>
                        </m:r>
                      </m:num>
                      <m:den>
                        <m:r>
                          <a:rPr lang="en-CA" i="1">
                            <a:latin typeface="Cambria Math"/>
                          </a:rPr>
                          <m:t>4!</m:t>
                        </m:r>
                      </m:den>
                    </m:f>
                    <m:r>
                      <a:rPr lang="en-CA" i="1">
                        <a:latin typeface="Cambria Math"/>
                      </a:rPr>
                      <m:t>=30</m:t>
                    </m:r>
                  </m:oMath>
                </a14:m>
                <a:r>
                  <a:rPr lang="en-US" dirty="0"/>
                  <a:t>  of them (treating the “SS” as a single letter).  </a:t>
                </a:r>
              </a:p>
              <a:p>
                <a:pPr lvl="2"/>
                <a:r>
                  <a:rPr lang="en-US" dirty="0"/>
                  <a:t>Now, the total is 105-30 = 75.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3352" y="1600201"/>
                <a:ext cx="11809312" cy="5141167"/>
              </a:xfrm>
              <a:blipFill>
                <a:blip r:embed="rId5"/>
                <a:stretch>
                  <a:fillRect l="-774" t="-2491" r="-1291"/>
                </a:stretch>
              </a:blipFill>
            </p:spPr>
            <p:txBody>
              <a:bodyPr/>
              <a:lstStyle/>
              <a:p>
                <a:r>
                  <a:rPr lang="en-US">
                    <a:noFill/>
                  </a:rPr>
                  <a:t> </a:t>
                </a:r>
              </a:p>
            </p:txBody>
          </p:sp>
        </mc:Fallback>
      </mc:AlternateContent>
      <p:pic>
        <p:nvPicPr>
          <p:cNvPr id="2050" name="Picture 2" descr="Image result for scrabb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81822" y="0"/>
            <a:ext cx="1296144"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148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36772-6367-4AF5-A007-41361230755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7AAF70-2C16-403B-A5C4-203CE7A2E05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899401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Binomial coefficients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1344" y="1600200"/>
                <a:ext cx="11737304" cy="5213176"/>
              </a:xfrm>
            </p:spPr>
            <p:txBody>
              <a:bodyPr>
                <a:normAutofit fontScale="92500" lnSpcReduction="10000"/>
              </a:bodyPr>
              <a:lstStyle/>
              <a:p>
                <a:r>
                  <a:rPr lang="en-CA" dirty="0"/>
                  <a:t>Binomial expansion: open parentheses in </a:t>
                </a:r>
                <a14:m>
                  <m:oMath xmlns:m="http://schemas.openxmlformats.org/officeDocument/2006/math">
                    <m:sSup>
                      <m:sSupPr>
                        <m:ctrlPr>
                          <a:rPr lang="en-CA" b="0" i="1" smtClean="0">
                            <a:latin typeface="Cambria Math" panose="02040503050406030204" pitchFamily="18" charset="0"/>
                          </a:rPr>
                        </m:ctrlPr>
                      </m:sSupPr>
                      <m:e>
                        <m:d>
                          <m:dPr>
                            <m:ctrlPr>
                              <a:rPr lang="en-CA" b="0" i="1" smtClean="0">
                                <a:latin typeface="Cambria Math" panose="02040503050406030204" pitchFamily="18" charset="0"/>
                              </a:rPr>
                            </m:ctrlPr>
                          </m:dPr>
                          <m:e>
                            <m:r>
                              <a:rPr lang="en-CA" b="0" i="1" smtClean="0">
                                <a:latin typeface="Cambria Math"/>
                              </a:rPr>
                              <m:t>𝑥</m:t>
                            </m:r>
                            <m:r>
                              <a:rPr lang="en-CA" b="0" i="1" smtClean="0">
                                <a:latin typeface="Cambria Math"/>
                              </a:rPr>
                              <m:t>+</m:t>
                            </m:r>
                            <m:r>
                              <a:rPr lang="en-CA" b="0" i="1" smtClean="0">
                                <a:latin typeface="Cambria Math"/>
                              </a:rPr>
                              <m:t>𝑦</m:t>
                            </m:r>
                          </m:e>
                        </m:d>
                      </m:e>
                      <m:sup>
                        <m:r>
                          <a:rPr lang="en-CA" b="0" i="1" smtClean="0">
                            <a:latin typeface="Cambria Math"/>
                          </a:rPr>
                          <m:t>𝑛</m:t>
                        </m:r>
                      </m:sup>
                    </m:sSup>
                  </m:oMath>
                </a14:m>
                <a:endParaRPr lang="en-CA" dirty="0"/>
              </a:p>
              <a:p>
                <a:pPr lvl="1"/>
                <a:r>
                  <a:rPr lang="en-CA" dirty="0"/>
                  <a:t>Open the parentheses in  </a:t>
                </a:r>
                <a14:m>
                  <m:oMath xmlns:m="http://schemas.openxmlformats.org/officeDocument/2006/math">
                    <m:sSup>
                      <m:sSupPr>
                        <m:ctrlPr>
                          <a:rPr lang="en-CA" b="0" i="1" smtClean="0">
                            <a:latin typeface="Cambria Math" panose="02040503050406030204" pitchFamily="18" charset="0"/>
                          </a:rPr>
                        </m:ctrlPr>
                      </m:sSupPr>
                      <m:e>
                        <m:d>
                          <m:dPr>
                            <m:ctrlPr>
                              <a:rPr lang="en-CA" b="0" i="1" smtClean="0">
                                <a:latin typeface="Cambria Math" panose="02040503050406030204" pitchFamily="18" charset="0"/>
                              </a:rPr>
                            </m:ctrlPr>
                          </m:dPr>
                          <m:e>
                            <m:r>
                              <a:rPr lang="en-CA" b="0" i="1" smtClean="0">
                                <a:latin typeface="Cambria Math"/>
                              </a:rPr>
                              <m:t>𝑥</m:t>
                            </m:r>
                            <m:r>
                              <a:rPr lang="en-CA" b="0" i="1" smtClean="0">
                                <a:latin typeface="Cambria Math"/>
                              </a:rPr>
                              <m:t>+</m:t>
                            </m:r>
                            <m:r>
                              <a:rPr lang="en-CA" b="0" i="1" smtClean="0">
                                <a:latin typeface="Cambria Math"/>
                              </a:rPr>
                              <m:t>𝑦</m:t>
                            </m:r>
                          </m:e>
                        </m:d>
                      </m:e>
                      <m:sup>
                        <m:r>
                          <a:rPr lang="en-CA" b="0" i="1" smtClean="0">
                            <a:latin typeface="Cambria Math"/>
                          </a:rPr>
                          <m:t>2</m:t>
                        </m:r>
                      </m:sup>
                    </m:sSup>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e>
                      <m:sup>
                        <m:r>
                          <a:rPr lang="en-US" b="0" i="1" smtClean="0">
                            <a:latin typeface="Cambria Math" panose="02040503050406030204" pitchFamily="18" charset="0"/>
                          </a:rPr>
                          <m:t>2</m:t>
                        </m:r>
                      </m:sup>
                    </m:sSup>
                    <m:r>
                      <a:rPr lang="en-US" b="0" i="1" smtClean="0">
                        <a:latin typeface="Cambria Math" panose="02040503050406030204" pitchFamily="18" charset="0"/>
                      </a:rPr>
                      <m:t>= </m:t>
                    </m:r>
                    <m:sSup>
                      <m:sSupPr>
                        <m:ctrlPr>
                          <a:rPr lang="en-CA" b="0" i="1" smtClean="0">
                            <a:latin typeface="Cambria Math" panose="02040503050406030204" pitchFamily="18" charset="0"/>
                          </a:rPr>
                        </m:ctrlPr>
                      </m:sSupPr>
                      <m:e>
                        <m:r>
                          <a:rPr lang="en-CA" b="0" i="1" smtClean="0">
                            <a:latin typeface="Cambria Math"/>
                          </a:rPr>
                          <m:t>𝑥</m:t>
                        </m:r>
                      </m:e>
                      <m:sup>
                        <m:r>
                          <a:rPr lang="en-CA" b="0" i="1" smtClean="0">
                            <a:latin typeface="Cambria Math"/>
                          </a:rPr>
                          <m:t>2</m:t>
                        </m:r>
                      </m:sup>
                    </m:sSup>
                    <m:r>
                      <a:rPr lang="en-CA" b="0" i="1" smtClean="0">
                        <a:latin typeface="Cambria Math"/>
                      </a:rPr>
                      <m:t>+2</m:t>
                    </m:r>
                    <m:r>
                      <a:rPr lang="en-CA" b="0" i="1" smtClean="0">
                        <a:latin typeface="Cambria Math"/>
                      </a:rPr>
                      <m:t>𝑥𝑦</m:t>
                    </m:r>
                    <m:r>
                      <a:rPr lang="en-CA" b="0" i="1" smtClean="0">
                        <a:latin typeface="Cambria Math"/>
                      </a:rPr>
                      <m:t>+</m:t>
                    </m:r>
                    <m:sSup>
                      <m:sSupPr>
                        <m:ctrlPr>
                          <a:rPr lang="en-CA" b="0" i="1" smtClean="0">
                            <a:latin typeface="Cambria Math" panose="02040503050406030204" pitchFamily="18" charset="0"/>
                          </a:rPr>
                        </m:ctrlPr>
                      </m:sSupPr>
                      <m:e>
                        <m:r>
                          <a:rPr lang="en-CA" b="0" i="1" smtClean="0">
                            <a:latin typeface="Cambria Math"/>
                          </a:rPr>
                          <m:t>𝑦</m:t>
                        </m:r>
                      </m:e>
                      <m:sup>
                        <m:r>
                          <a:rPr lang="en-CA" b="0" i="1" smtClean="0">
                            <a:latin typeface="Cambria Math"/>
                          </a:rPr>
                          <m:t>2</m:t>
                        </m:r>
                      </m:sup>
                    </m:sSup>
                  </m:oMath>
                </a14:m>
                <a:endParaRPr lang="en-CA" b="0" dirty="0"/>
              </a:p>
              <a:p>
                <a:pPr lvl="1"/>
                <a:r>
                  <a:rPr lang="en-CA" b="0" dirty="0"/>
                  <a:t>Open parentheses in </a:t>
                </a:r>
                <a14:m>
                  <m:oMath xmlns:m="http://schemas.openxmlformats.org/officeDocument/2006/math">
                    <m:sSup>
                      <m:sSupPr>
                        <m:ctrlPr>
                          <a:rPr lang="en-CA" b="0" i="1" smtClean="0">
                            <a:latin typeface="Cambria Math" panose="02040503050406030204" pitchFamily="18" charset="0"/>
                          </a:rPr>
                        </m:ctrlPr>
                      </m:sSupPr>
                      <m:e>
                        <m:d>
                          <m:dPr>
                            <m:ctrlPr>
                              <a:rPr lang="en-CA" b="0" i="1" smtClean="0">
                                <a:latin typeface="Cambria Math" panose="02040503050406030204" pitchFamily="18" charset="0"/>
                              </a:rPr>
                            </m:ctrlPr>
                          </m:dPr>
                          <m:e>
                            <m:r>
                              <a:rPr lang="en-CA" b="0" i="1" smtClean="0">
                                <a:latin typeface="Cambria Math"/>
                              </a:rPr>
                              <m:t>𝑥</m:t>
                            </m:r>
                            <m:r>
                              <a:rPr lang="en-CA" b="0" i="1" smtClean="0">
                                <a:latin typeface="Cambria Math"/>
                              </a:rPr>
                              <m:t>+</m:t>
                            </m:r>
                            <m:r>
                              <a:rPr lang="en-CA" b="0" i="1" smtClean="0">
                                <a:latin typeface="Cambria Math"/>
                              </a:rPr>
                              <m:t>𝑦</m:t>
                            </m:r>
                          </m:e>
                        </m:d>
                      </m:e>
                      <m:sup>
                        <m:r>
                          <a:rPr lang="en-CA" b="0" i="1" smtClean="0">
                            <a:latin typeface="Cambria Math"/>
                          </a:rPr>
                          <m:t>3</m:t>
                        </m:r>
                      </m:sup>
                    </m:sSup>
                  </m:oMath>
                </a14:m>
                <a:endParaRPr lang="en-CA" b="0" dirty="0"/>
              </a:p>
              <a:p>
                <a:pPr lvl="2"/>
                <a14:m>
                  <m:oMath xmlns:m="http://schemas.openxmlformats.org/officeDocument/2006/math">
                    <m:sSup>
                      <m:sSupPr>
                        <m:ctrlPr>
                          <a:rPr lang="en-CA" b="0" i="1" smtClean="0">
                            <a:latin typeface="Cambria Math" panose="02040503050406030204" pitchFamily="18" charset="0"/>
                          </a:rPr>
                        </m:ctrlPr>
                      </m:sSupPr>
                      <m:e>
                        <m:r>
                          <a:rPr lang="en-CA" b="0" i="1" smtClean="0">
                            <a:latin typeface="Cambria Math"/>
                          </a:rPr>
                          <m:t>𝑥</m:t>
                        </m:r>
                      </m:e>
                      <m:sup>
                        <m:r>
                          <a:rPr lang="en-CA" b="0" i="1" smtClean="0">
                            <a:latin typeface="Cambria Math"/>
                          </a:rPr>
                          <m:t>3</m:t>
                        </m:r>
                      </m:sup>
                    </m:sSup>
                    <m:r>
                      <a:rPr lang="en-CA" b="0" i="1" smtClean="0">
                        <a:latin typeface="Cambria Math"/>
                      </a:rPr>
                      <m:t>+</m:t>
                    </m:r>
                    <m:r>
                      <a:rPr lang="en-CA" b="0" i="1" smtClean="0">
                        <a:latin typeface="Cambria Math"/>
                      </a:rPr>
                      <m:t>𝑥𝑥𝑦</m:t>
                    </m:r>
                    <m:r>
                      <a:rPr lang="en-CA" b="0" i="1" smtClean="0">
                        <a:latin typeface="Cambria Math"/>
                      </a:rPr>
                      <m:t>+</m:t>
                    </m:r>
                    <m:r>
                      <a:rPr lang="en-CA" b="0" i="1" smtClean="0">
                        <a:latin typeface="Cambria Math"/>
                      </a:rPr>
                      <m:t>𝑥𝑦𝑥</m:t>
                    </m:r>
                    <m:r>
                      <a:rPr lang="en-CA" b="0" i="1" smtClean="0">
                        <a:latin typeface="Cambria Math"/>
                      </a:rPr>
                      <m:t>+</m:t>
                    </m:r>
                    <m:r>
                      <a:rPr lang="en-CA" b="0" i="1" smtClean="0">
                        <a:latin typeface="Cambria Math"/>
                      </a:rPr>
                      <m:t>𝑦𝑥𝑥</m:t>
                    </m:r>
                    <m:r>
                      <a:rPr lang="en-CA" b="0" i="1" smtClean="0">
                        <a:latin typeface="Cambria Math"/>
                      </a:rPr>
                      <m:t>+</m:t>
                    </m:r>
                    <m:r>
                      <a:rPr lang="en-CA" b="0" i="1" smtClean="0">
                        <a:latin typeface="Cambria Math"/>
                      </a:rPr>
                      <m:t>𝑥𝑦𝑦</m:t>
                    </m:r>
                    <m:r>
                      <a:rPr lang="en-CA" b="0" i="1" smtClean="0">
                        <a:latin typeface="Cambria Math"/>
                      </a:rPr>
                      <m:t>+</m:t>
                    </m:r>
                    <m:r>
                      <a:rPr lang="en-CA" b="0" i="1" smtClean="0">
                        <a:latin typeface="Cambria Math"/>
                      </a:rPr>
                      <m:t>𝑦𝑥𝑦</m:t>
                    </m:r>
                    <m:r>
                      <a:rPr lang="en-CA" b="0" i="1" smtClean="0">
                        <a:latin typeface="Cambria Math"/>
                      </a:rPr>
                      <m:t>+</m:t>
                    </m:r>
                    <m:r>
                      <a:rPr lang="en-CA" b="0" i="1" smtClean="0">
                        <a:latin typeface="Cambria Math"/>
                      </a:rPr>
                      <m:t>𝑦𝑦𝑥</m:t>
                    </m:r>
                    <m:r>
                      <a:rPr lang="en-CA" b="0" i="1" smtClean="0">
                        <a:latin typeface="Cambria Math"/>
                      </a:rPr>
                      <m:t>+</m:t>
                    </m:r>
                    <m:sSup>
                      <m:sSupPr>
                        <m:ctrlPr>
                          <a:rPr lang="en-CA" b="0" i="1" smtClean="0">
                            <a:latin typeface="Cambria Math" panose="02040503050406030204" pitchFamily="18" charset="0"/>
                          </a:rPr>
                        </m:ctrlPr>
                      </m:sSupPr>
                      <m:e>
                        <m:r>
                          <a:rPr lang="en-CA" b="0" i="1" smtClean="0">
                            <a:latin typeface="Cambria Math"/>
                          </a:rPr>
                          <m:t>𝑦</m:t>
                        </m:r>
                      </m:e>
                      <m:sup>
                        <m:r>
                          <a:rPr lang="en-CA" b="0" i="1" smtClean="0">
                            <a:latin typeface="Cambria Math"/>
                          </a:rPr>
                          <m:t>3</m:t>
                        </m:r>
                      </m:sup>
                    </m:sSup>
                    <m:r>
                      <a:rPr lang="en-CA" b="0" i="1" smtClean="0">
                        <a:latin typeface="Cambria Math"/>
                      </a:rPr>
                      <m:t>=</m:t>
                    </m:r>
                    <m:sSup>
                      <m:sSupPr>
                        <m:ctrlPr>
                          <a:rPr lang="en-CA" b="0" i="1" smtClean="0">
                            <a:latin typeface="Cambria Math" panose="02040503050406030204" pitchFamily="18" charset="0"/>
                          </a:rPr>
                        </m:ctrlPr>
                      </m:sSupPr>
                      <m:e>
                        <m:r>
                          <a:rPr lang="en-CA" b="0" i="1" smtClean="0">
                            <a:latin typeface="Cambria Math"/>
                          </a:rPr>
                          <m:t>𝑥</m:t>
                        </m:r>
                      </m:e>
                      <m:sup>
                        <m:r>
                          <a:rPr lang="en-CA" b="0" i="1" smtClean="0">
                            <a:latin typeface="Cambria Math"/>
                          </a:rPr>
                          <m:t>3</m:t>
                        </m:r>
                      </m:sup>
                    </m:sSup>
                    <m:r>
                      <a:rPr lang="en-CA" b="0" i="1" smtClean="0">
                        <a:latin typeface="Cambria Math"/>
                      </a:rPr>
                      <m:t>+3</m:t>
                    </m:r>
                    <m:sSup>
                      <m:sSupPr>
                        <m:ctrlPr>
                          <a:rPr lang="en-CA" b="0" i="1" smtClean="0">
                            <a:latin typeface="Cambria Math" panose="02040503050406030204" pitchFamily="18" charset="0"/>
                          </a:rPr>
                        </m:ctrlPr>
                      </m:sSupPr>
                      <m:e>
                        <m:r>
                          <a:rPr lang="en-CA" b="0" i="1" smtClean="0">
                            <a:latin typeface="Cambria Math"/>
                          </a:rPr>
                          <m:t>𝑥</m:t>
                        </m:r>
                      </m:e>
                      <m:sup>
                        <m:r>
                          <a:rPr lang="en-CA" b="0" i="1" smtClean="0">
                            <a:latin typeface="Cambria Math"/>
                          </a:rPr>
                          <m:t>2</m:t>
                        </m:r>
                      </m:sup>
                    </m:sSup>
                    <m:r>
                      <a:rPr lang="en-CA" b="0" i="1" smtClean="0">
                        <a:latin typeface="Cambria Math"/>
                      </a:rPr>
                      <m:t>𝑦</m:t>
                    </m:r>
                    <m:r>
                      <a:rPr lang="en-CA" b="0" i="1" smtClean="0">
                        <a:latin typeface="Cambria Math"/>
                      </a:rPr>
                      <m:t>+3</m:t>
                    </m:r>
                    <m:r>
                      <a:rPr lang="en-CA" b="0" i="1" smtClean="0">
                        <a:latin typeface="Cambria Math"/>
                      </a:rPr>
                      <m:t>𝑥</m:t>
                    </m:r>
                    <m:sSup>
                      <m:sSupPr>
                        <m:ctrlPr>
                          <a:rPr lang="en-CA" b="0" i="1" smtClean="0">
                            <a:latin typeface="Cambria Math" panose="02040503050406030204" pitchFamily="18" charset="0"/>
                          </a:rPr>
                        </m:ctrlPr>
                      </m:sSupPr>
                      <m:e>
                        <m:r>
                          <a:rPr lang="en-CA" b="0" i="1" smtClean="0">
                            <a:latin typeface="Cambria Math"/>
                          </a:rPr>
                          <m:t>𝑦</m:t>
                        </m:r>
                      </m:e>
                      <m:sup>
                        <m:r>
                          <a:rPr lang="en-CA" b="0" i="1" smtClean="0">
                            <a:latin typeface="Cambria Math"/>
                          </a:rPr>
                          <m:t>2</m:t>
                        </m:r>
                      </m:sup>
                    </m:sSup>
                    <m:r>
                      <a:rPr lang="en-CA" b="0" i="1" smtClean="0">
                        <a:latin typeface="Cambria Math"/>
                      </a:rPr>
                      <m:t>+</m:t>
                    </m:r>
                    <m:sSup>
                      <m:sSupPr>
                        <m:ctrlPr>
                          <a:rPr lang="en-CA" b="0" i="1" smtClean="0">
                            <a:latin typeface="Cambria Math" panose="02040503050406030204" pitchFamily="18" charset="0"/>
                          </a:rPr>
                        </m:ctrlPr>
                      </m:sSupPr>
                      <m:e>
                        <m:r>
                          <a:rPr lang="en-CA" b="0" i="1" smtClean="0">
                            <a:latin typeface="Cambria Math"/>
                          </a:rPr>
                          <m:t>𝑦</m:t>
                        </m:r>
                      </m:e>
                      <m:sup>
                        <m:r>
                          <a:rPr lang="en-CA" b="0" i="1" smtClean="0">
                            <a:latin typeface="Cambria Math"/>
                          </a:rPr>
                          <m:t>3</m:t>
                        </m:r>
                      </m:sup>
                    </m:sSup>
                  </m:oMath>
                </a14:m>
                <a:r>
                  <a:rPr lang="en-CA" dirty="0"/>
                  <a:t>	</a:t>
                </a:r>
              </a:p>
              <a:p>
                <a:pPr lvl="2"/>
                <a:endParaRPr lang="en-CA" b="0" dirty="0"/>
              </a:p>
              <a:p>
                <a:r>
                  <a:rPr lang="en-CA" dirty="0"/>
                  <a:t>That is, a coefficient in front of </a:t>
                </a:r>
                <a14:m>
                  <m:oMath xmlns:m="http://schemas.openxmlformats.org/officeDocument/2006/math">
                    <m:sSup>
                      <m:sSupPr>
                        <m:ctrlPr>
                          <a:rPr lang="en-CA" b="0" i="1" smtClean="0">
                            <a:latin typeface="Cambria Math" panose="02040503050406030204" pitchFamily="18" charset="0"/>
                          </a:rPr>
                        </m:ctrlPr>
                      </m:sSupPr>
                      <m:e>
                        <m:r>
                          <a:rPr lang="en-CA" b="0" i="1" smtClean="0">
                            <a:latin typeface="Cambria Math"/>
                          </a:rPr>
                          <m:t>𝑥</m:t>
                        </m:r>
                      </m:e>
                      <m:sup>
                        <m:r>
                          <a:rPr lang="en-CA" b="0" i="1" smtClean="0">
                            <a:latin typeface="Cambria Math"/>
                          </a:rPr>
                          <m:t>2</m:t>
                        </m:r>
                      </m:sup>
                    </m:sSup>
                    <m:r>
                      <a:rPr lang="en-CA" b="0" i="1" smtClean="0">
                        <a:latin typeface="Cambria Math"/>
                      </a:rPr>
                      <m:t>𝑦</m:t>
                    </m:r>
                  </m:oMath>
                </a14:m>
                <a:r>
                  <a:rPr lang="en-CA" dirty="0"/>
                  <a:t> is the number of ways to pick one y (or 2 x) out of 3 positions. </a:t>
                </a:r>
              </a:p>
              <a:p>
                <a:pPr lvl="1"/>
                <a:r>
                  <a:rPr lang="en-CA" dirty="0"/>
                  <a:t>The coefficient in front of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𝑘</m:t>
                        </m:r>
                      </m:sup>
                    </m:sSup>
                  </m:oMath>
                </a14:m>
                <a:r>
                  <a:rPr lang="en-US" dirty="0"/>
                  <a:t> in the expansion of </a:t>
                </a:r>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e>
                      <m:sup>
                        <m:r>
                          <a:rPr lang="en-US" b="0" i="1" smtClean="0">
                            <a:latin typeface="Cambria Math" panose="02040503050406030204" pitchFamily="18" charset="0"/>
                          </a:rPr>
                          <m:t>𝑛</m:t>
                        </m:r>
                      </m:sup>
                    </m:sSup>
                  </m:oMath>
                </a14:m>
                <a:r>
                  <a:rPr lang="en-CA" dirty="0"/>
                  <a:t> is </a:t>
                </a:r>
                <a14:m>
                  <m:oMath xmlns:m="http://schemas.openxmlformats.org/officeDocument/2006/math">
                    <m:r>
                      <a:rPr lang="en-US" b="0" i="1" smtClean="0">
                        <a:latin typeface="Cambria Math" panose="02040503050406030204" pitchFamily="18" charset="0"/>
                      </a:rPr>
                      <m:t>𝐶</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oMath>
                </a14:m>
                <a:endParaRPr lang="en-CA" dirty="0"/>
              </a:p>
              <a:p>
                <a:pPr lvl="1"/>
                <a:r>
                  <a:rPr lang="en-CA" dirty="0"/>
                  <a:t>Call these coefficients </a:t>
                </a:r>
                <a:r>
                  <a:rPr lang="en-CA" b="1" dirty="0"/>
                  <a:t>binomial coefficients</a:t>
                </a:r>
                <a:r>
                  <a:rPr lang="en-CA" dirty="0"/>
                  <a:t>. </a:t>
                </a:r>
              </a:p>
              <a:p>
                <a:pPr lvl="1"/>
                <a:endParaRPr lang="en-CA" dirty="0"/>
              </a:p>
              <a:p>
                <a:pPr lvl="1"/>
                <a:r>
                  <a:rPr lang="en-CA" dirty="0"/>
                  <a:t> </a:t>
                </a:r>
              </a:p>
              <a:p>
                <a:pPr lvl="1"/>
                <a:endParaRPr lang="en-CA" dirty="0"/>
              </a:p>
              <a:p>
                <a:pPr marL="457200" lvl="1" indent="0">
                  <a:buNone/>
                </a:pPr>
                <a:endParaRPr lang="en-CA" dirty="0"/>
              </a:p>
              <a:p>
                <a:pPr lvl="1"/>
                <a:endParaRPr lang="en-CA" dirty="0"/>
              </a:p>
              <a:p>
                <a:pPr lvl="1"/>
                <a:endParaRPr lang="en-CA"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1344" y="1600200"/>
                <a:ext cx="11737304" cy="5213176"/>
              </a:xfrm>
              <a:blipFill>
                <a:blip r:embed="rId5"/>
                <a:stretch>
                  <a:fillRect l="-1038" t="-23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B54CC78-46DB-4A26-9B34-B64CC9F174FD}"/>
                  </a:ext>
                </a:extLst>
              </p:cNvPr>
              <p:cNvSpPr/>
              <p:nvPr/>
            </p:nvSpPr>
            <p:spPr>
              <a:xfrm>
                <a:off x="583114" y="5831828"/>
                <a:ext cx="10225136" cy="778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t>B</a:t>
                </a:r>
                <a:r>
                  <a:rPr lang="en-CA" sz="3200" b="1" dirty="0"/>
                  <a:t>inomial theorem:         </a:t>
                </a:r>
                <a14:m>
                  <m:oMath xmlns:m="http://schemas.openxmlformats.org/officeDocument/2006/math">
                    <m:sSup>
                      <m:sSupPr>
                        <m:ctrlPr>
                          <a:rPr lang="pt-BR" sz="3200" i="1" smtClean="0">
                            <a:latin typeface="Cambria Math" panose="02040503050406030204" pitchFamily="18" charset="0"/>
                          </a:rPr>
                        </m:ctrlPr>
                      </m:sSupPr>
                      <m:e>
                        <m:d>
                          <m:dPr>
                            <m:ctrlPr>
                              <a:rPr lang="pt-BR" sz="3200" i="1" smtClean="0">
                                <a:latin typeface="Cambria Math" panose="02040503050406030204" pitchFamily="18" charset="0"/>
                              </a:rPr>
                            </m:ctrlPr>
                          </m:dPr>
                          <m:e>
                            <m:r>
                              <a:rPr lang="pt-BR" sz="3200" i="1" smtClean="0">
                                <a:latin typeface="Cambria Math"/>
                              </a:rPr>
                              <m:t>𝑥</m:t>
                            </m:r>
                            <m:r>
                              <a:rPr lang="pt-BR" sz="3200" i="1" smtClean="0">
                                <a:latin typeface="Cambria Math"/>
                              </a:rPr>
                              <m:t>+</m:t>
                            </m:r>
                            <m:r>
                              <a:rPr lang="en-CA" sz="3200" b="0" i="1" smtClean="0">
                                <a:latin typeface="Cambria Math"/>
                              </a:rPr>
                              <m:t>𝑦</m:t>
                            </m:r>
                          </m:e>
                        </m:d>
                      </m:e>
                      <m:sup>
                        <m:r>
                          <a:rPr lang="pt-BR" sz="3200" i="1" smtClean="0">
                            <a:latin typeface="Cambria Math"/>
                          </a:rPr>
                          <m:t>𝑛</m:t>
                        </m:r>
                      </m:sup>
                    </m:sSup>
                    <m:r>
                      <a:rPr lang="pt-BR" sz="3200" i="1" smtClean="0">
                        <a:latin typeface="Cambria Math"/>
                      </a:rPr>
                      <m:t>=</m:t>
                    </m:r>
                    <m:nary>
                      <m:naryPr>
                        <m:chr m:val="∑"/>
                        <m:ctrlPr>
                          <a:rPr lang="pt-BR" sz="3200" i="1" smtClean="0">
                            <a:latin typeface="Cambria Math" panose="02040503050406030204" pitchFamily="18" charset="0"/>
                          </a:rPr>
                        </m:ctrlPr>
                      </m:naryPr>
                      <m:sub>
                        <m:r>
                          <a:rPr lang="pt-BR" sz="3200" i="1" smtClean="0">
                            <a:latin typeface="Cambria Math"/>
                          </a:rPr>
                          <m:t>𝑘</m:t>
                        </m:r>
                        <m:r>
                          <a:rPr lang="pt-BR" sz="3200" i="1" smtClean="0">
                            <a:latin typeface="Cambria Math"/>
                          </a:rPr>
                          <m:t>=0</m:t>
                        </m:r>
                      </m:sub>
                      <m:sup>
                        <m:r>
                          <a:rPr lang="pt-BR" sz="3200" i="1" smtClean="0">
                            <a:latin typeface="Cambria Math"/>
                          </a:rPr>
                          <m:t>𝑛</m:t>
                        </m:r>
                      </m:sup>
                      <m:e>
                        <m:d>
                          <m:dPr>
                            <m:ctrlPr>
                              <a:rPr lang="pt-BR" sz="3200" i="1" smtClean="0">
                                <a:latin typeface="Cambria Math" panose="02040503050406030204" pitchFamily="18" charset="0"/>
                              </a:rPr>
                            </m:ctrlPr>
                          </m:dPr>
                          <m:e>
                            <m:f>
                              <m:fPr>
                                <m:type m:val="noBar"/>
                                <m:ctrlPr>
                                  <a:rPr lang="pt-BR" sz="3200" i="1" smtClean="0">
                                    <a:latin typeface="Cambria Math" panose="02040503050406030204" pitchFamily="18" charset="0"/>
                                  </a:rPr>
                                </m:ctrlPr>
                              </m:fPr>
                              <m:num>
                                <m:r>
                                  <a:rPr lang="pt-BR" sz="3200" i="1" smtClean="0">
                                    <a:latin typeface="Cambria Math"/>
                                  </a:rPr>
                                  <m:t>𝑛</m:t>
                                </m:r>
                              </m:num>
                              <m:den>
                                <m:r>
                                  <a:rPr lang="pt-BR" sz="3200" i="1" smtClean="0">
                                    <a:latin typeface="Cambria Math"/>
                                  </a:rPr>
                                  <m:t>𝑘</m:t>
                                </m:r>
                              </m:den>
                            </m:f>
                          </m:e>
                        </m:d>
                        <m:sSup>
                          <m:sSupPr>
                            <m:ctrlPr>
                              <a:rPr lang="pt-BR" sz="3200" i="1" smtClean="0">
                                <a:latin typeface="Cambria Math" panose="02040503050406030204" pitchFamily="18" charset="0"/>
                              </a:rPr>
                            </m:ctrlPr>
                          </m:sSupPr>
                          <m:e>
                            <m:r>
                              <a:rPr lang="pt-BR" sz="3200" i="1" smtClean="0">
                                <a:latin typeface="Cambria Math"/>
                              </a:rPr>
                              <m:t>𝑥</m:t>
                            </m:r>
                          </m:e>
                          <m:sup>
                            <m:r>
                              <a:rPr lang="pt-BR" sz="3200" i="1" smtClean="0">
                                <a:latin typeface="Cambria Math"/>
                              </a:rPr>
                              <m:t>𝑘</m:t>
                            </m:r>
                          </m:sup>
                        </m:sSup>
                        <m:sSup>
                          <m:sSupPr>
                            <m:ctrlPr>
                              <a:rPr lang="pt-BR" sz="3200" i="1" smtClean="0">
                                <a:latin typeface="Cambria Math" panose="02040503050406030204" pitchFamily="18" charset="0"/>
                              </a:rPr>
                            </m:ctrlPr>
                          </m:sSupPr>
                          <m:e>
                            <m:r>
                              <a:rPr lang="en-CA" sz="3200" b="0" i="1" smtClean="0">
                                <a:latin typeface="Cambria Math"/>
                              </a:rPr>
                              <m:t>𝑦</m:t>
                            </m:r>
                          </m:e>
                          <m:sup>
                            <m:r>
                              <a:rPr lang="pt-BR" sz="3200" i="1" smtClean="0">
                                <a:latin typeface="Cambria Math"/>
                              </a:rPr>
                              <m:t>𝑛</m:t>
                            </m:r>
                            <m:r>
                              <a:rPr lang="pt-BR" sz="3200" i="1" smtClean="0">
                                <a:latin typeface="Cambria Math"/>
                              </a:rPr>
                              <m:t>−</m:t>
                            </m:r>
                            <m:r>
                              <a:rPr lang="pt-BR" sz="3200" i="1" smtClean="0">
                                <a:latin typeface="Cambria Math"/>
                              </a:rPr>
                              <m:t>𝑘</m:t>
                            </m:r>
                          </m:sup>
                        </m:sSup>
                      </m:e>
                    </m:nary>
                  </m:oMath>
                </a14:m>
                <a:endParaRPr lang="en-CA" sz="3200" dirty="0"/>
              </a:p>
            </p:txBody>
          </p:sp>
        </mc:Choice>
        <mc:Fallback xmlns="">
          <p:sp>
            <p:nvSpPr>
              <p:cNvPr id="5" name="Rectangle 4">
                <a:extLst>
                  <a:ext uri="{FF2B5EF4-FFF2-40B4-BE49-F238E27FC236}">
                    <a16:creationId xmlns:a16="http://schemas.microsoft.com/office/drawing/2014/main" id="{BB54CC78-46DB-4A26-9B34-B64CC9F174FD}"/>
                  </a:ext>
                </a:extLst>
              </p:cNvPr>
              <p:cNvSpPr>
                <a:spLocks noRot="1" noChangeAspect="1" noMove="1" noResize="1" noEditPoints="1" noAdjustHandles="1" noChangeArrowheads="1" noChangeShapeType="1" noTextEdit="1"/>
              </p:cNvSpPr>
              <p:nvPr/>
            </p:nvSpPr>
            <p:spPr>
              <a:xfrm>
                <a:off x="583114" y="5831828"/>
                <a:ext cx="10225136" cy="778098"/>
              </a:xfrm>
              <a:prstGeom prst="rect">
                <a:avLst/>
              </a:prstGeom>
              <a:blipFill>
                <a:blip r:embed="rId6"/>
                <a:stretch>
                  <a:fillRect b="-11450"/>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70467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Pascal’s identity and triangle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07368" y="1600201"/>
                <a:ext cx="11175032" cy="4525963"/>
              </a:xfrm>
            </p:spPr>
            <p:txBody>
              <a:bodyPr>
                <a:normAutofit fontScale="92500" lnSpcReduction="20000"/>
              </a:bodyPr>
              <a:lstStyle/>
              <a:p>
                <a:r>
                  <a:rPr lang="en-CA" dirty="0"/>
                  <a:t>How to compute binomial coefficients? </a:t>
                </a:r>
              </a:p>
              <a:p>
                <a:pPr lvl="1"/>
                <a:r>
                  <a:rPr lang="en-CA" dirty="0"/>
                  <a:t>Only need to compute them for </a:t>
                </a:r>
                <a14:m>
                  <m:oMath xmlns:m="http://schemas.openxmlformats.org/officeDocument/2006/math">
                    <m:r>
                      <a:rPr lang="en-CA" b="0" i="1" smtClean="0">
                        <a:latin typeface="Cambria Math"/>
                      </a:rPr>
                      <m:t>0≤</m:t>
                    </m:r>
                    <m:r>
                      <a:rPr lang="en-CA" b="0" i="1" smtClean="0">
                        <a:latin typeface="Cambria Math"/>
                      </a:rPr>
                      <m:t>𝑘</m:t>
                    </m:r>
                    <m:r>
                      <a:rPr lang="en-CA" b="0" i="1" smtClean="0">
                        <a:latin typeface="Cambria Math"/>
                      </a:rPr>
                      <m:t>≤⌈</m:t>
                    </m:r>
                    <m:f>
                      <m:fPr>
                        <m:ctrlPr>
                          <a:rPr lang="en-CA" b="0" i="1" smtClean="0">
                            <a:latin typeface="Cambria Math" panose="02040503050406030204" pitchFamily="18" charset="0"/>
                          </a:rPr>
                        </m:ctrlPr>
                      </m:fPr>
                      <m:num>
                        <m:r>
                          <a:rPr lang="en-CA" b="0" i="1" smtClean="0">
                            <a:latin typeface="Cambria Math"/>
                          </a:rPr>
                          <m:t>𝑛</m:t>
                        </m:r>
                      </m:num>
                      <m:den>
                        <m:r>
                          <a:rPr lang="en-CA" b="0" i="1" smtClean="0">
                            <a:latin typeface="Cambria Math"/>
                          </a:rPr>
                          <m:t>2</m:t>
                        </m:r>
                      </m:den>
                    </m:f>
                    <m:r>
                      <a:rPr lang="en-CA" b="0" i="1" smtClean="0">
                        <a:latin typeface="Cambria Math"/>
                      </a:rPr>
                      <m:t>⌉</m:t>
                    </m:r>
                  </m:oMath>
                </a14:m>
                <a:r>
                  <a:rPr lang="en-CA" dirty="0"/>
                  <a:t>, since  </a:t>
                </a:r>
                <a14:m>
                  <m:oMath xmlns:m="http://schemas.openxmlformats.org/officeDocument/2006/math">
                    <m:d>
                      <m:dPr>
                        <m:ctrlPr>
                          <a:rPr lang="pt-BR" i="1">
                            <a:latin typeface="Cambria Math" panose="02040503050406030204" pitchFamily="18" charset="0"/>
                          </a:rPr>
                        </m:ctrlPr>
                      </m:dPr>
                      <m:e>
                        <m:f>
                          <m:fPr>
                            <m:type m:val="noBar"/>
                            <m:ctrlPr>
                              <a:rPr lang="pt-BR" i="1">
                                <a:latin typeface="Cambria Math" panose="02040503050406030204" pitchFamily="18" charset="0"/>
                              </a:rPr>
                            </m:ctrlPr>
                          </m:fPr>
                          <m:num>
                            <m:r>
                              <a:rPr lang="pt-BR" i="1">
                                <a:latin typeface="Cambria Math"/>
                              </a:rPr>
                              <m:t>𝑛</m:t>
                            </m:r>
                          </m:num>
                          <m:den>
                            <m:r>
                              <a:rPr lang="pt-BR" i="1">
                                <a:latin typeface="Cambria Math"/>
                              </a:rPr>
                              <m:t>𝑘</m:t>
                            </m:r>
                          </m:den>
                        </m:f>
                      </m:e>
                    </m:d>
                    <m:r>
                      <a:rPr lang="en-CA" b="0" i="1" smtClean="0">
                        <a:latin typeface="Cambria Math"/>
                      </a:rPr>
                      <m:t>=</m:t>
                    </m:r>
                    <m:d>
                      <m:dPr>
                        <m:ctrlPr>
                          <a:rPr lang="pt-BR" i="1">
                            <a:latin typeface="Cambria Math" panose="02040503050406030204" pitchFamily="18" charset="0"/>
                          </a:rPr>
                        </m:ctrlPr>
                      </m:dPr>
                      <m:e>
                        <m:f>
                          <m:fPr>
                            <m:type m:val="noBar"/>
                            <m:ctrlPr>
                              <a:rPr lang="pt-BR" i="1">
                                <a:latin typeface="Cambria Math" panose="02040503050406030204" pitchFamily="18" charset="0"/>
                              </a:rPr>
                            </m:ctrlPr>
                          </m:fPr>
                          <m:num>
                            <m:r>
                              <a:rPr lang="pt-BR" i="1">
                                <a:latin typeface="Cambria Math"/>
                              </a:rPr>
                              <m:t>𝑛</m:t>
                            </m:r>
                          </m:num>
                          <m:den>
                            <m:r>
                              <a:rPr lang="en-CA" b="0" i="1" smtClean="0">
                                <a:latin typeface="Cambria Math"/>
                              </a:rPr>
                              <m:t>𝑛</m:t>
                            </m:r>
                            <m:r>
                              <a:rPr lang="en-CA" b="0" i="1" smtClean="0">
                                <a:latin typeface="Cambria Math"/>
                              </a:rPr>
                              <m:t>−</m:t>
                            </m:r>
                            <m:r>
                              <a:rPr lang="pt-BR" i="1">
                                <a:latin typeface="Cambria Math"/>
                              </a:rPr>
                              <m:t>𝑘</m:t>
                            </m:r>
                          </m:den>
                        </m:f>
                      </m:e>
                    </m:d>
                    <m:r>
                      <a:rPr lang="en-CA" b="0" i="1" smtClean="0">
                        <a:latin typeface="Cambria Math"/>
                      </a:rPr>
                      <m:t>=</m:t>
                    </m:r>
                    <m:f>
                      <m:fPr>
                        <m:ctrlPr>
                          <a:rPr lang="en-CA" b="0" i="1" smtClean="0">
                            <a:latin typeface="Cambria Math" panose="02040503050406030204" pitchFamily="18" charset="0"/>
                          </a:rPr>
                        </m:ctrlPr>
                      </m:fPr>
                      <m:num>
                        <m:r>
                          <a:rPr lang="en-CA" b="0" i="1" smtClean="0">
                            <a:latin typeface="Cambria Math"/>
                          </a:rPr>
                          <m:t>𝑛</m:t>
                        </m:r>
                        <m:r>
                          <a:rPr lang="en-CA" b="0" i="1" smtClean="0">
                            <a:latin typeface="Cambria Math"/>
                          </a:rPr>
                          <m:t>!</m:t>
                        </m:r>
                      </m:num>
                      <m:den>
                        <m:r>
                          <a:rPr lang="en-CA" b="0" i="1" smtClean="0">
                            <a:latin typeface="Cambria Math"/>
                          </a:rPr>
                          <m:t>𝑘</m:t>
                        </m:r>
                        <m:r>
                          <a:rPr lang="en-CA" b="0" i="1" smtClean="0">
                            <a:latin typeface="Cambria Math"/>
                          </a:rPr>
                          <m:t>!</m:t>
                        </m:r>
                        <m:d>
                          <m:dPr>
                            <m:ctrlPr>
                              <a:rPr lang="en-CA" b="0" i="1" smtClean="0">
                                <a:latin typeface="Cambria Math" panose="02040503050406030204" pitchFamily="18" charset="0"/>
                              </a:rPr>
                            </m:ctrlPr>
                          </m:dPr>
                          <m:e>
                            <m:r>
                              <a:rPr lang="en-CA" b="0" i="1" smtClean="0">
                                <a:latin typeface="Cambria Math"/>
                              </a:rPr>
                              <m:t>𝑛</m:t>
                            </m:r>
                            <m:r>
                              <a:rPr lang="en-CA" b="0" i="1" smtClean="0">
                                <a:latin typeface="Cambria Math"/>
                              </a:rPr>
                              <m:t>−</m:t>
                            </m:r>
                            <m:r>
                              <a:rPr lang="en-CA" b="0" i="1" smtClean="0">
                                <a:latin typeface="Cambria Math"/>
                              </a:rPr>
                              <m:t>𝑘</m:t>
                            </m:r>
                          </m:e>
                        </m:d>
                        <m:r>
                          <a:rPr lang="en-CA" b="0" i="1" smtClean="0">
                            <a:latin typeface="Cambria Math"/>
                          </a:rPr>
                          <m:t>! </m:t>
                        </m:r>
                      </m:den>
                    </m:f>
                  </m:oMath>
                </a14:m>
                <a:endParaRPr lang="en-CA" b="0" dirty="0"/>
              </a:p>
              <a:p>
                <a:pPr lvl="1"/>
                <a:endParaRPr lang="en-CA" b="0" dirty="0"/>
              </a:p>
              <a:p>
                <a:r>
                  <a:rPr lang="en-CA" b="1" dirty="0"/>
                  <a:t>Pascal’s identity</a:t>
                </a:r>
                <a:r>
                  <a:rPr lang="en-CA" dirty="0"/>
                  <a:t>: </a:t>
                </a:r>
                <a14:m>
                  <m:oMath xmlns:m="http://schemas.openxmlformats.org/officeDocument/2006/math">
                    <m:d>
                      <m:dPr>
                        <m:ctrlPr>
                          <a:rPr lang="pt-BR" i="1">
                            <a:latin typeface="Cambria Math" panose="02040503050406030204" pitchFamily="18" charset="0"/>
                          </a:rPr>
                        </m:ctrlPr>
                      </m:dPr>
                      <m:e>
                        <m:f>
                          <m:fPr>
                            <m:type m:val="noBar"/>
                            <m:ctrlPr>
                              <a:rPr lang="pt-BR" i="1">
                                <a:latin typeface="Cambria Math" panose="02040503050406030204" pitchFamily="18" charset="0"/>
                              </a:rPr>
                            </m:ctrlPr>
                          </m:fPr>
                          <m:num>
                            <m:r>
                              <a:rPr lang="pt-BR" i="1">
                                <a:latin typeface="Cambria Math"/>
                              </a:rPr>
                              <m:t>𝑛</m:t>
                            </m:r>
                            <m:r>
                              <a:rPr lang="en-CA" b="0" i="1" smtClean="0">
                                <a:latin typeface="Cambria Math"/>
                              </a:rPr>
                              <m:t>+1</m:t>
                            </m:r>
                          </m:num>
                          <m:den>
                            <m:r>
                              <a:rPr lang="pt-BR" i="1">
                                <a:latin typeface="Cambria Math"/>
                              </a:rPr>
                              <m:t>𝑘</m:t>
                            </m:r>
                          </m:den>
                        </m:f>
                      </m:e>
                    </m:d>
                    <m:r>
                      <a:rPr lang="en-CA" b="0" i="1" smtClean="0">
                        <a:latin typeface="Cambria Math"/>
                      </a:rPr>
                      <m:t>=</m:t>
                    </m:r>
                    <m:d>
                      <m:dPr>
                        <m:ctrlPr>
                          <a:rPr lang="pt-BR" i="1">
                            <a:latin typeface="Cambria Math" panose="02040503050406030204" pitchFamily="18" charset="0"/>
                          </a:rPr>
                        </m:ctrlPr>
                      </m:dPr>
                      <m:e>
                        <m:f>
                          <m:fPr>
                            <m:type m:val="noBar"/>
                            <m:ctrlPr>
                              <a:rPr lang="pt-BR" i="1">
                                <a:latin typeface="Cambria Math" panose="02040503050406030204" pitchFamily="18" charset="0"/>
                              </a:rPr>
                            </m:ctrlPr>
                          </m:fPr>
                          <m:num>
                            <m:r>
                              <a:rPr lang="pt-BR" i="1">
                                <a:latin typeface="Cambria Math"/>
                              </a:rPr>
                              <m:t>𝑛</m:t>
                            </m:r>
                          </m:num>
                          <m:den>
                            <m:r>
                              <a:rPr lang="pt-BR" i="1">
                                <a:latin typeface="Cambria Math"/>
                              </a:rPr>
                              <m:t>𝑘</m:t>
                            </m:r>
                            <m:r>
                              <a:rPr lang="en-CA" b="0" i="1" smtClean="0">
                                <a:latin typeface="Cambria Math"/>
                              </a:rPr>
                              <m:t>−1</m:t>
                            </m:r>
                          </m:den>
                        </m:f>
                      </m:e>
                    </m:d>
                  </m:oMath>
                </a14:m>
                <a:r>
                  <a:rPr lang="en-CA" dirty="0"/>
                  <a:t>+</a:t>
                </a:r>
                <a14:m>
                  <m:oMath xmlns:m="http://schemas.openxmlformats.org/officeDocument/2006/math">
                    <m:d>
                      <m:dPr>
                        <m:ctrlPr>
                          <a:rPr lang="pt-BR" i="1">
                            <a:latin typeface="Cambria Math" panose="02040503050406030204" pitchFamily="18" charset="0"/>
                          </a:rPr>
                        </m:ctrlPr>
                      </m:dPr>
                      <m:e>
                        <m:f>
                          <m:fPr>
                            <m:type m:val="noBar"/>
                            <m:ctrlPr>
                              <a:rPr lang="pt-BR" i="1">
                                <a:latin typeface="Cambria Math" panose="02040503050406030204" pitchFamily="18" charset="0"/>
                              </a:rPr>
                            </m:ctrlPr>
                          </m:fPr>
                          <m:num>
                            <m:r>
                              <a:rPr lang="pt-BR" i="1">
                                <a:latin typeface="Cambria Math"/>
                              </a:rPr>
                              <m:t>𝑛</m:t>
                            </m:r>
                          </m:num>
                          <m:den>
                            <m:r>
                              <a:rPr lang="pt-BR" i="1">
                                <a:latin typeface="Cambria Math"/>
                              </a:rPr>
                              <m:t>𝑘</m:t>
                            </m:r>
                          </m:den>
                        </m:f>
                      </m:e>
                    </m:d>
                  </m:oMath>
                </a14:m>
                <a:endParaRPr lang="en-CA" dirty="0"/>
              </a:p>
              <a:p>
                <a:pPr lvl="1"/>
                <a:r>
                  <a:rPr lang="en-CA" dirty="0"/>
                  <a:t>Recurrence for  </a:t>
                </a:r>
                <a14:m>
                  <m:oMath xmlns:m="http://schemas.openxmlformats.org/officeDocument/2006/math">
                    <m:d>
                      <m:dPr>
                        <m:ctrlPr>
                          <a:rPr lang="pt-BR" i="1">
                            <a:latin typeface="Cambria Math" panose="02040503050406030204" pitchFamily="18" charset="0"/>
                          </a:rPr>
                        </m:ctrlPr>
                      </m:dPr>
                      <m:e>
                        <m:f>
                          <m:fPr>
                            <m:type m:val="noBar"/>
                            <m:ctrlPr>
                              <a:rPr lang="pt-BR" i="1">
                                <a:latin typeface="Cambria Math" panose="02040503050406030204" pitchFamily="18" charset="0"/>
                              </a:rPr>
                            </m:ctrlPr>
                          </m:fPr>
                          <m:num>
                            <m:r>
                              <a:rPr lang="pt-BR" i="1">
                                <a:latin typeface="Cambria Math"/>
                              </a:rPr>
                              <m:t>𝑛</m:t>
                            </m:r>
                          </m:num>
                          <m:den>
                            <m:r>
                              <a:rPr lang="pt-BR" i="1">
                                <a:latin typeface="Cambria Math"/>
                              </a:rPr>
                              <m:t>𝑘</m:t>
                            </m:r>
                          </m:den>
                        </m:f>
                      </m:e>
                    </m:d>
                  </m:oMath>
                </a14:m>
                <a:r>
                  <a:rPr lang="en-CA" dirty="0"/>
                  <a:t>,  with</a:t>
                </a:r>
                <a14:m>
                  <m:oMath xmlns:m="http://schemas.openxmlformats.org/officeDocument/2006/math">
                    <m:d>
                      <m:dPr>
                        <m:ctrlPr>
                          <a:rPr lang="pt-BR" i="1">
                            <a:latin typeface="Cambria Math" panose="02040503050406030204" pitchFamily="18" charset="0"/>
                          </a:rPr>
                        </m:ctrlPr>
                      </m:dPr>
                      <m:e>
                        <m:f>
                          <m:fPr>
                            <m:type m:val="noBar"/>
                            <m:ctrlPr>
                              <a:rPr lang="pt-BR" i="1">
                                <a:latin typeface="Cambria Math" panose="02040503050406030204" pitchFamily="18" charset="0"/>
                              </a:rPr>
                            </m:ctrlPr>
                          </m:fPr>
                          <m:num>
                            <m:r>
                              <a:rPr lang="pt-BR" i="1">
                                <a:latin typeface="Cambria Math"/>
                              </a:rPr>
                              <m:t>𝑛</m:t>
                            </m:r>
                          </m:num>
                          <m:den>
                            <m:r>
                              <a:rPr lang="en-US" b="0" i="1" smtClean="0">
                                <a:latin typeface="Cambria Math" panose="02040503050406030204" pitchFamily="18" charset="0"/>
                              </a:rPr>
                              <m:t>𝑛</m:t>
                            </m:r>
                          </m:den>
                        </m:f>
                      </m:e>
                    </m:d>
                    <m:r>
                      <a:rPr lang="en-US" b="0" i="1" smtClean="0">
                        <a:latin typeface="Cambria Math" panose="02040503050406030204" pitchFamily="18" charset="0"/>
                      </a:rPr>
                      <m:t>=</m:t>
                    </m:r>
                    <m:d>
                      <m:dPr>
                        <m:ctrlPr>
                          <a:rPr lang="pt-BR" i="1">
                            <a:latin typeface="Cambria Math" panose="02040503050406030204" pitchFamily="18" charset="0"/>
                          </a:rPr>
                        </m:ctrlPr>
                      </m:dPr>
                      <m:e>
                        <m:f>
                          <m:fPr>
                            <m:type m:val="noBar"/>
                            <m:ctrlPr>
                              <a:rPr lang="pt-BR" i="1">
                                <a:latin typeface="Cambria Math" panose="02040503050406030204" pitchFamily="18" charset="0"/>
                              </a:rPr>
                            </m:ctrlPr>
                          </m:fPr>
                          <m:num>
                            <m:r>
                              <a:rPr lang="pt-BR" i="1">
                                <a:latin typeface="Cambria Math"/>
                              </a:rPr>
                              <m:t>𝑛</m:t>
                            </m:r>
                          </m:num>
                          <m:den>
                            <m:r>
                              <a:rPr lang="en-US" b="0" i="1" smtClean="0">
                                <a:latin typeface="Cambria Math" panose="02040503050406030204" pitchFamily="18" charset="0"/>
                              </a:rPr>
                              <m:t>0</m:t>
                            </m:r>
                          </m:den>
                        </m:f>
                      </m:e>
                    </m:d>
                    <m:r>
                      <a:rPr lang="en-US" b="0" i="1" smtClean="0">
                        <a:latin typeface="Cambria Math" panose="02040503050406030204" pitchFamily="18" charset="0"/>
                      </a:rPr>
                      <m:t>=1 </m:t>
                    </m:r>
                  </m:oMath>
                </a14:m>
                <a:r>
                  <a:rPr lang="en-CA" dirty="0"/>
                  <a:t> as basis</a:t>
                </a:r>
              </a:p>
              <a:p>
                <a:endParaRPr lang="en-CA" dirty="0"/>
              </a:p>
              <a:p>
                <a:pPr lvl="1"/>
                <a:r>
                  <a:rPr lang="en-CA" dirty="0"/>
                  <a:t>In practice, use Stirling approximation n! ~  </a:t>
                </a:r>
                <a14:m>
                  <m:oMath xmlns:m="http://schemas.openxmlformats.org/officeDocument/2006/math">
                    <m:rad>
                      <m:radPr>
                        <m:degHide m:val="on"/>
                        <m:ctrlPr>
                          <a:rPr lang="en-CA" b="0" i="1" smtClean="0">
                            <a:latin typeface="Cambria Math" panose="02040503050406030204" pitchFamily="18" charset="0"/>
                          </a:rPr>
                        </m:ctrlPr>
                      </m:radPr>
                      <m:deg/>
                      <m:e>
                        <m:r>
                          <a:rPr lang="en-CA" b="0" i="1" smtClean="0">
                            <a:latin typeface="Cambria Math"/>
                          </a:rPr>
                          <m:t>2</m:t>
                        </m:r>
                        <m:r>
                          <a:rPr lang="en-CA" b="0" i="1" smtClean="0">
                            <a:latin typeface="Cambria Math"/>
                          </a:rPr>
                          <m:t>𝜋</m:t>
                        </m:r>
                        <m:r>
                          <a:rPr lang="en-CA" b="0" i="1" smtClean="0">
                            <a:latin typeface="Cambria Math"/>
                          </a:rPr>
                          <m:t>𝑛</m:t>
                        </m:r>
                      </m:e>
                    </m:rad>
                    <m:r>
                      <a:rPr lang="en-CA" b="0" i="1" smtClean="0">
                        <a:latin typeface="Cambria Math"/>
                      </a:rPr>
                      <m:t> </m:t>
                    </m:r>
                    <m:sSup>
                      <m:sSupPr>
                        <m:ctrlPr>
                          <a:rPr lang="en-CA" b="0" i="1" smtClean="0">
                            <a:latin typeface="Cambria Math" panose="02040503050406030204" pitchFamily="18" charset="0"/>
                          </a:rPr>
                        </m:ctrlPr>
                      </m:sSupPr>
                      <m:e>
                        <m:r>
                          <a:rPr lang="en-CA" b="0" i="1" smtClean="0">
                            <a:latin typeface="Cambria Math"/>
                          </a:rPr>
                          <m:t>(</m:t>
                        </m:r>
                        <m:f>
                          <m:fPr>
                            <m:type m:val="lin"/>
                            <m:ctrlPr>
                              <a:rPr lang="en-CA" b="0" i="1" smtClean="0">
                                <a:latin typeface="Cambria Math" panose="02040503050406030204" pitchFamily="18" charset="0"/>
                              </a:rPr>
                            </m:ctrlPr>
                          </m:fPr>
                          <m:num>
                            <m:r>
                              <a:rPr lang="en-CA" b="0" i="1" smtClean="0">
                                <a:latin typeface="Cambria Math"/>
                              </a:rPr>
                              <m:t>𝑛</m:t>
                            </m:r>
                          </m:num>
                          <m:den>
                            <m:r>
                              <a:rPr lang="en-CA" b="0" i="1" smtClean="0">
                                <a:latin typeface="Cambria Math"/>
                              </a:rPr>
                              <m:t>𝑒</m:t>
                            </m:r>
                          </m:den>
                        </m:f>
                        <m:r>
                          <a:rPr lang="en-CA" b="0" i="1" smtClean="0">
                            <a:latin typeface="Cambria Math"/>
                          </a:rPr>
                          <m:t>)</m:t>
                        </m:r>
                      </m:e>
                      <m:sup>
                        <m:r>
                          <a:rPr lang="en-CA" b="0" i="1" smtClean="0">
                            <a:latin typeface="Cambria Math"/>
                          </a:rPr>
                          <m:t>𝑛</m:t>
                        </m:r>
                      </m:sup>
                    </m:sSup>
                  </m:oMath>
                </a14:m>
                <a:r>
                  <a:rPr lang="en-CA" dirty="0"/>
                  <a:t> </a:t>
                </a:r>
              </a:p>
              <a:p>
                <a:pPr lvl="1"/>
                <a:r>
                  <a:rPr lang="en-CA" dirty="0"/>
                  <a:t>So </a:t>
                </a:r>
                <a14:m>
                  <m:oMath xmlns:m="http://schemas.openxmlformats.org/officeDocument/2006/math">
                    <m:f>
                      <m:fPr>
                        <m:ctrlPr>
                          <a:rPr lang="en-CA" b="0" i="1" smtClean="0">
                            <a:latin typeface="Cambria Math" panose="02040503050406030204" pitchFamily="18" charset="0"/>
                          </a:rPr>
                        </m:ctrlPr>
                      </m:fPr>
                      <m:num>
                        <m:sSup>
                          <m:sSupPr>
                            <m:ctrlPr>
                              <a:rPr lang="en-CA" b="0" i="1" smtClean="0">
                                <a:latin typeface="Cambria Math" panose="02040503050406030204" pitchFamily="18" charset="0"/>
                              </a:rPr>
                            </m:ctrlPr>
                          </m:sSupPr>
                          <m:e>
                            <m:r>
                              <m:rPr>
                                <m:sty m:val="p"/>
                              </m:rPr>
                              <a:rPr lang="en-CA" b="0" i="0" smtClean="0">
                                <a:latin typeface="Cambria Math"/>
                              </a:rPr>
                              <m:t>n</m:t>
                            </m:r>
                          </m:e>
                          <m:sup>
                            <m:r>
                              <m:rPr>
                                <m:sty m:val="p"/>
                              </m:rPr>
                              <a:rPr lang="en-CA" b="0" i="0" smtClean="0">
                                <a:latin typeface="Cambria Math"/>
                              </a:rPr>
                              <m:t>k</m:t>
                            </m:r>
                          </m:sup>
                        </m:sSup>
                      </m:num>
                      <m:den>
                        <m:sSup>
                          <m:sSupPr>
                            <m:ctrlPr>
                              <a:rPr lang="en-CA" b="0" i="1" smtClean="0">
                                <a:latin typeface="Cambria Math" panose="02040503050406030204" pitchFamily="18" charset="0"/>
                              </a:rPr>
                            </m:ctrlPr>
                          </m:sSupPr>
                          <m:e>
                            <m:r>
                              <m:rPr>
                                <m:sty m:val="p"/>
                              </m:rPr>
                              <a:rPr lang="en-CA" b="0" i="0" smtClean="0">
                                <a:latin typeface="Cambria Math"/>
                              </a:rPr>
                              <m:t>k</m:t>
                            </m:r>
                          </m:e>
                          <m:sup>
                            <m:r>
                              <m:rPr>
                                <m:sty m:val="p"/>
                              </m:rPr>
                              <a:rPr lang="en-CA" b="0" i="0" smtClean="0">
                                <a:latin typeface="Cambria Math"/>
                              </a:rPr>
                              <m:t>k</m:t>
                            </m:r>
                          </m:sup>
                        </m:sSup>
                      </m:den>
                    </m:f>
                    <m:r>
                      <a:rPr lang="en-CA" b="0" i="1" smtClean="0">
                        <a:latin typeface="Cambria Math"/>
                      </a:rPr>
                      <m:t>≤</m:t>
                    </m:r>
                    <m:r>
                      <a:rPr lang="en-CA" b="0" i="0" smtClean="0">
                        <a:latin typeface="Cambria Math"/>
                      </a:rPr>
                      <m:t>  </m:t>
                    </m:r>
                    <m:d>
                      <m:dPr>
                        <m:ctrlPr>
                          <a:rPr lang="pt-BR" i="1">
                            <a:latin typeface="Cambria Math" panose="02040503050406030204" pitchFamily="18" charset="0"/>
                          </a:rPr>
                        </m:ctrlPr>
                      </m:dPr>
                      <m:e>
                        <m:f>
                          <m:fPr>
                            <m:type m:val="noBar"/>
                            <m:ctrlPr>
                              <a:rPr lang="pt-BR" i="1">
                                <a:latin typeface="Cambria Math" panose="02040503050406030204" pitchFamily="18" charset="0"/>
                              </a:rPr>
                            </m:ctrlPr>
                          </m:fPr>
                          <m:num>
                            <m:r>
                              <a:rPr lang="pt-BR" i="1">
                                <a:latin typeface="Cambria Math"/>
                              </a:rPr>
                              <m:t>𝑛</m:t>
                            </m:r>
                          </m:num>
                          <m:den>
                            <m:r>
                              <a:rPr lang="pt-BR" i="1">
                                <a:latin typeface="Cambria Math"/>
                              </a:rPr>
                              <m:t>𝑘</m:t>
                            </m:r>
                          </m:den>
                        </m:f>
                      </m:e>
                    </m:d>
                    <m:r>
                      <a:rPr lang="en-CA" b="0" i="1" smtClean="0">
                        <a:latin typeface="Cambria Math"/>
                      </a:rPr>
                      <m:t>&lt; </m:t>
                    </m:r>
                    <m:f>
                      <m:fPr>
                        <m:ctrlPr>
                          <a:rPr lang="en-CA" b="0" i="1" smtClean="0">
                            <a:latin typeface="Cambria Math" panose="02040503050406030204" pitchFamily="18" charset="0"/>
                          </a:rPr>
                        </m:ctrlPr>
                      </m:fPr>
                      <m:num>
                        <m:sSup>
                          <m:sSupPr>
                            <m:ctrlPr>
                              <a:rPr lang="en-CA" b="0" i="1" smtClean="0">
                                <a:latin typeface="Cambria Math" panose="02040503050406030204" pitchFamily="18" charset="0"/>
                              </a:rPr>
                            </m:ctrlPr>
                          </m:sSupPr>
                          <m:e>
                            <m:r>
                              <a:rPr lang="en-CA" b="0" i="1" smtClean="0">
                                <a:latin typeface="Cambria Math"/>
                              </a:rPr>
                              <m:t>(</m:t>
                            </m:r>
                            <m:r>
                              <a:rPr lang="en-CA" b="0" i="1" smtClean="0">
                                <a:latin typeface="Cambria Math"/>
                              </a:rPr>
                              <m:t>𝑒𝑛</m:t>
                            </m:r>
                            <m:r>
                              <a:rPr lang="en-CA" b="0" i="1" smtClean="0">
                                <a:latin typeface="Cambria Math"/>
                              </a:rPr>
                              <m:t>)</m:t>
                            </m:r>
                          </m:e>
                          <m:sup>
                            <m:r>
                              <a:rPr lang="en-CA" b="0" i="1" smtClean="0">
                                <a:latin typeface="Cambria Math"/>
                              </a:rPr>
                              <m:t>𝑘</m:t>
                            </m:r>
                          </m:sup>
                        </m:sSup>
                      </m:num>
                      <m:den>
                        <m:sSup>
                          <m:sSupPr>
                            <m:ctrlPr>
                              <a:rPr lang="en-CA" b="0" i="1" smtClean="0">
                                <a:latin typeface="Cambria Math" panose="02040503050406030204" pitchFamily="18" charset="0"/>
                              </a:rPr>
                            </m:ctrlPr>
                          </m:sSupPr>
                          <m:e>
                            <m:r>
                              <a:rPr lang="en-CA" b="0" i="1" smtClean="0">
                                <a:latin typeface="Cambria Math"/>
                              </a:rPr>
                              <m:t>𝑘</m:t>
                            </m:r>
                          </m:e>
                          <m:sup>
                            <m:r>
                              <a:rPr lang="en-CA" b="0" i="1" smtClean="0">
                                <a:latin typeface="Cambria Math"/>
                              </a:rPr>
                              <m:t>𝑘</m:t>
                            </m:r>
                          </m:sup>
                        </m:sSup>
                      </m:den>
                    </m:f>
                  </m:oMath>
                </a14:m>
                <a:r>
                  <a:rPr lang="en-CA" dirty="0"/>
                  <a:t>,</a:t>
                </a:r>
              </a:p>
              <a:p>
                <a:pPr lvl="1"/>
                <a:r>
                  <a:rPr lang="en-CA" dirty="0"/>
                  <a:t>And   </a:t>
                </a:r>
                <a14:m>
                  <m:oMath xmlns:m="http://schemas.openxmlformats.org/officeDocument/2006/math">
                    <m:func>
                      <m:funcPr>
                        <m:ctrlPr>
                          <a:rPr lang="en-CA" b="0" i="1" smtClean="0">
                            <a:latin typeface="Cambria Math" panose="02040503050406030204" pitchFamily="18" charset="0"/>
                          </a:rPr>
                        </m:ctrlPr>
                      </m:funcPr>
                      <m:fName>
                        <m:r>
                          <m:rPr>
                            <m:sty m:val="p"/>
                          </m:rPr>
                          <a:rPr lang="en-CA" b="0" i="0" smtClean="0">
                            <a:latin typeface="Cambria Math"/>
                          </a:rPr>
                          <m:t>ln</m:t>
                        </m:r>
                      </m:fName>
                      <m:e>
                        <m:r>
                          <a:rPr lang="en-CA" b="0" i="1" smtClean="0">
                            <a:latin typeface="Cambria Math"/>
                          </a:rPr>
                          <m:t>𝑛</m:t>
                        </m:r>
                        <m:r>
                          <a:rPr lang="en-CA" b="0" i="1" smtClean="0">
                            <a:latin typeface="Cambria Math"/>
                          </a:rPr>
                          <m:t>!  ~ </m:t>
                        </m:r>
                        <m:r>
                          <a:rPr lang="en-CA" b="0" i="1" smtClean="0">
                            <a:latin typeface="Cambria Math"/>
                          </a:rPr>
                          <m:t>𝑛</m:t>
                        </m:r>
                        <m:func>
                          <m:funcPr>
                            <m:ctrlPr>
                              <a:rPr lang="en-CA" b="0" i="1" smtClean="0">
                                <a:latin typeface="Cambria Math" panose="02040503050406030204" pitchFamily="18" charset="0"/>
                              </a:rPr>
                            </m:ctrlPr>
                          </m:funcPr>
                          <m:fName>
                            <m:r>
                              <m:rPr>
                                <m:sty m:val="p"/>
                              </m:rPr>
                              <a:rPr lang="en-CA" b="0" i="0" smtClean="0">
                                <a:latin typeface="Cambria Math"/>
                              </a:rPr>
                              <m:t>ln</m:t>
                            </m:r>
                          </m:fName>
                          <m:e>
                            <m:r>
                              <a:rPr lang="en-CA" b="0" i="1" smtClean="0">
                                <a:latin typeface="Cambria Math"/>
                              </a:rPr>
                              <m:t>𝑛</m:t>
                            </m:r>
                            <m:r>
                              <a:rPr lang="en-CA" b="0" i="1" smtClean="0">
                                <a:latin typeface="Cambria Math"/>
                              </a:rPr>
                              <m:t> −</m:t>
                            </m:r>
                            <m:r>
                              <a:rPr lang="en-CA" b="0" i="1" smtClean="0">
                                <a:latin typeface="Cambria Math"/>
                              </a:rPr>
                              <m:t>𝑛</m:t>
                            </m:r>
                            <m:r>
                              <a:rPr lang="en-CA" b="0" i="1" smtClean="0">
                                <a:latin typeface="Cambria Math"/>
                              </a:rPr>
                              <m:t> </m:t>
                            </m:r>
                          </m:e>
                        </m:func>
                      </m:e>
                    </m:func>
                  </m:oMath>
                </a14:m>
                <a:r>
                  <a:rPr lang="en-CA" dirty="0"/>
                  <a:t>  </a:t>
                </a:r>
              </a:p>
              <a:p>
                <a:pPr lvl="1"/>
                <a:endParaRPr lang="en-CA"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07368" y="1600201"/>
                <a:ext cx="11175032" cy="4525963"/>
              </a:xfrm>
              <a:blipFill>
                <a:blip r:embed="rId6"/>
                <a:stretch>
                  <a:fillRect l="-1146" t="-3504" b="-1213"/>
                </a:stretch>
              </a:blipFill>
            </p:spPr>
            <p:txBody>
              <a:bodyPr/>
              <a:lstStyle/>
              <a:p>
                <a:r>
                  <a:rPr lang="en-US">
                    <a:noFill/>
                  </a:rPr>
                  <a:t> </a:t>
                </a:r>
              </a:p>
            </p:txBody>
          </p:sp>
        </mc:Fallback>
      </mc:AlternateContent>
      <p:pic>
        <p:nvPicPr>
          <p:cNvPr id="5" name="Picture 2" descr="Image result for square chocolate ba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08" y="0"/>
            <a:ext cx="942387" cy="936104"/>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Image result for pascal triangl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29" name="Picture 5" descr="Related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24392" y="3347006"/>
            <a:ext cx="2400300" cy="240982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540229" y="5864554"/>
            <a:ext cx="2484463" cy="523220"/>
          </a:xfrm>
          <a:prstGeom prst="rect">
            <a:avLst/>
          </a:prstGeom>
          <a:noFill/>
        </p:spPr>
        <p:txBody>
          <a:bodyPr wrap="none" rtlCol="0">
            <a:spAutoFit/>
          </a:bodyPr>
          <a:lstStyle/>
          <a:p>
            <a:r>
              <a:rPr lang="en-CA" sz="2800" dirty="0"/>
              <a:t>Pascal’s triangle</a:t>
            </a:r>
          </a:p>
        </p:txBody>
      </p:sp>
      <p:sp>
        <p:nvSpPr>
          <p:cNvPr id="9" name="AutoShape 7" descr="Image result for blaise pascal"/>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99605" y="39601"/>
            <a:ext cx="1165590"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70438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Binomial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1344" y="1600200"/>
                <a:ext cx="11737304" cy="5213176"/>
              </a:xfrm>
            </p:spPr>
            <p:txBody>
              <a:bodyPr>
                <a:normAutofit fontScale="92500"/>
              </a:bodyPr>
              <a:lstStyle/>
              <a:p>
                <a:r>
                  <a:rPr lang="en-CA" dirty="0"/>
                  <a:t>B</a:t>
                </a:r>
                <a:r>
                  <a:rPr lang="en-CA" b="1" dirty="0"/>
                  <a:t>inomial theorem:     </a:t>
                </a:r>
                <a14:m>
                  <m:oMath xmlns:m="http://schemas.openxmlformats.org/officeDocument/2006/math">
                    <m:sSup>
                      <m:sSupPr>
                        <m:ctrlPr>
                          <a:rPr lang="pt-BR" i="1" smtClean="0">
                            <a:latin typeface="Cambria Math" panose="02040503050406030204" pitchFamily="18" charset="0"/>
                          </a:rPr>
                        </m:ctrlPr>
                      </m:sSupPr>
                      <m:e>
                        <m:d>
                          <m:dPr>
                            <m:ctrlPr>
                              <a:rPr lang="pt-BR" i="1" smtClean="0">
                                <a:latin typeface="Cambria Math" panose="02040503050406030204" pitchFamily="18" charset="0"/>
                              </a:rPr>
                            </m:ctrlPr>
                          </m:dPr>
                          <m:e>
                            <m:r>
                              <a:rPr lang="pt-BR" i="1" smtClean="0">
                                <a:latin typeface="Cambria Math"/>
                              </a:rPr>
                              <m:t>𝑥</m:t>
                            </m:r>
                            <m:r>
                              <a:rPr lang="pt-BR" i="1" smtClean="0">
                                <a:latin typeface="Cambria Math"/>
                              </a:rPr>
                              <m:t>+</m:t>
                            </m:r>
                            <m:r>
                              <a:rPr lang="en-CA" b="0" i="1" smtClean="0">
                                <a:latin typeface="Cambria Math"/>
                              </a:rPr>
                              <m:t>𝑦</m:t>
                            </m:r>
                          </m:e>
                        </m:d>
                      </m:e>
                      <m:sup>
                        <m:r>
                          <a:rPr lang="pt-BR" i="1" smtClean="0">
                            <a:latin typeface="Cambria Math"/>
                          </a:rPr>
                          <m:t>𝑛</m:t>
                        </m:r>
                      </m:sup>
                    </m:sSup>
                    <m:r>
                      <a:rPr lang="pt-BR" i="1" smtClean="0">
                        <a:latin typeface="Cambria Math"/>
                      </a:rPr>
                      <m:t>=</m:t>
                    </m:r>
                    <m:nary>
                      <m:naryPr>
                        <m:chr m:val="∑"/>
                        <m:ctrlPr>
                          <a:rPr lang="pt-BR" i="1" smtClean="0">
                            <a:latin typeface="Cambria Math" panose="02040503050406030204" pitchFamily="18" charset="0"/>
                          </a:rPr>
                        </m:ctrlPr>
                      </m:naryPr>
                      <m:sub>
                        <m:r>
                          <a:rPr lang="pt-BR" i="1" smtClean="0">
                            <a:latin typeface="Cambria Math"/>
                          </a:rPr>
                          <m:t>𝑘</m:t>
                        </m:r>
                        <m:r>
                          <a:rPr lang="pt-BR" i="1" smtClean="0">
                            <a:latin typeface="Cambria Math"/>
                          </a:rPr>
                          <m:t>=0</m:t>
                        </m:r>
                      </m:sub>
                      <m:sup>
                        <m:r>
                          <a:rPr lang="pt-BR" i="1" smtClean="0">
                            <a:latin typeface="Cambria Math"/>
                          </a:rPr>
                          <m:t>𝑛</m:t>
                        </m:r>
                      </m:sup>
                      <m:e>
                        <m:d>
                          <m:dPr>
                            <m:ctrlPr>
                              <a:rPr lang="pt-BR" i="1" smtClean="0">
                                <a:latin typeface="Cambria Math" panose="02040503050406030204" pitchFamily="18" charset="0"/>
                              </a:rPr>
                            </m:ctrlPr>
                          </m:dPr>
                          <m:e>
                            <m:f>
                              <m:fPr>
                                <m:type m:val="noBar"/>
                                <m:ctrlPr>
                                  <a:rPr lang="pt-BR" i="1" smtClean="0">
                                    <a:latin typeface="Cambria Math" panose="02040503050406030204" pitchFamily="18" charset="0"/>
                                  </a:rPr>
                                </m:ctrlPr>
                              </m:fPr>
                              <m:num>
                                <m:r>
                                  <a:rPr lang="pt-BR" i="1" smtClean="0">
                                    <a:latin typeface="Cambria Math"/>
                                  </a:rPr>
                                  <m:t>𝑛</m:t>
                                </m:r>
                              </m:num>
                              <m:den>
                                <m:r>
                                  <a:rPr lang="pt-BR" i="1" smtClean="0">
                                    <a:latin typeface="Cambria Math"/>
                                  </a:rPr>
                                  <m:t>𝑘</m:t>
                                </m:r>
                              </m:den>
                            </m:f>
                          </m:e>
                        </m:d>
                        <m:sSup>
                          <m:sSupPr>
                            <m:ctrlPr>
                              <a:rPr lang="pt-BR" i="1" smtClean="0">
                                <a:latin typeface="Cambria Math" panose="02040503050406030204" pitchFamily="18" charset="0"/>
                              </a:rPr>
                            </m:ctrlPr>
                          </m:sSupPr>
                          <m:e>
                            <m:r>
                              <a:rPr lang="pt-BR" i="1" smtClean="0">
                                <a:latin typeface="Cambria Math"/>
                              </a:rPr>
                              <m:t>𝑥</m:t>
                            </m:r>
                          </m:e>
                          <m:sup>
                            <m:r>
                              <a:rPr lang="pt-BR" i="1" smtClean="0">
                                <a:latin typeface="Cambria Math"/>
                              </a:rPr>
                              <m:t>𝑘</m:t>
                            </m:r>
                          </m:sup>
                        </m:sSup>
                        <m:sSup>
                          <m:sSupPr>
                            <m:ctrlPr>
                              <a:rPr lang="pt-BR" i="1" smtClean="0">
                                <a:latin typeface="Cambria Math" panose="02040503050406030204" pitchFamily="18" charset="0"/>
                              </a:rPr>
                            </m:ctrlPr>
                          </m:sSupPr>
                          <m:e>
                            <m:r>
                              <a:rPr lang="en-CA" b="0" i="1" smtClean="0">
                                <a:latin typeface="Cambria Math"/>
                              </a:rPr>
                              <m:t>𝑦</m:t>
                            </m:r>
                          </m:e>
                          <m:sup>
                            <m:r>
                              <a:rPr lang="pt-BR" i="1" smtClean="0">
                                <a:latin typeface="Cambria Math"/>
                              </a:rPr>
                              <m:t>𝑛</m:t>
                            </m:r>
                            <m:r>
                              <a:rPr lang="pt-BR" i="1" smtClean="0">
                                <a:latin typeface="Cambria Math"/>
                              </a:rPr>
                              <m:t>−</m:t>
                            </m:r>
                            <m:r>
                              <a:rPr lang="pt-BR" i="1" smtClean="0">
                                <a:latin typeface="Cambria Math"/>
                              </a:rPr>
                              <m:t>𝑘</m:t>
                            </m:r>
                          </m:sup>
                        </m:sSup>
                      </m:e>
                    </m:nary>
                  </m:oMath>
                </a14:m>
                <a:endParaRPr lang="en-CA" dirty="0"/>
              </a:p>
              <a:p>
                <a:endParaRPr lang="en-CA" dirty="0"/>
              </a:p>
              <a:p>
                <a:r>
                  <a:rPr lang="en-CA" b="1" dirty="0"/>
                  <a:t>Corollary 1</a:t>
                </a:r>
                <a:r>
                  <a:rPr lang="en-CA" dirty="0"/>
                  <a:t>:  </a:t>
                </a:r>
                <a14:m>
                  <m:oMath xmlns:m="http://schemas.openxmlformats.org/officeDocument/2006/math">
                    <m:nary>
                      <m:naryPr>
                        <m:chr m:val="∑"/>
                        <m:ctrlPr>
                          <a:rPr lang="pt-BR" i="1" smtClean="0">
                            <a:latin typeface="Cambria Math" panose="02040503050406030204" pitchFamily="18" charset="0"/>
                          </a:rPr>
                        </m:ctrlPr>
                      </m:naryPr>
                      <m:sub>
                        <m:r>
                          <a:rPr lang="pt-BR" i="1" smtClean="0">
                            <a:latin typeface="Cambria Math"/>
                          </a:rPr>
                          <m:t>𝑘</m:t>
                        </m:r>
                        <m:r>
                          <a:rPr lang="pt-BR" i="1" smtClean="0">
                            <a:latin typeface="Cambria Math"/>
                          </a:rPr>
                          <m:t>=0</m:t>
                        </m:r>
                      </m:sub>
                      <m:sup>
                        <m:r>
                          <a:rPr lang="pt-BR" i="1" smtClean="0">
                            <a:latin typeface="Cambria Math"/>
                          </a:rPr>
                          <m:t>𝑛</m:t>
                        </m:r>
                      </m:sup>
                      <m:e>
                        <m:d>
                          <m:dPr>
                            <m:ctrlPr>
                              <a:rPr lang="pt-BR" i="1" smtClean="0">
                                <a:latin typeface="Cambria Math" panose="02040503050406030204" pitchFamily="18" charset="0"/>
                              </a:rPr>
                            </m:ctrlPr>
                          </m:dPr>
                          <m:e>
                            <m:f>
                              <m:fPr>
                                <m:type m:val="noBar"/>
                                <m:ctrlPr>
                                  <a:rPr lang="pt-BR" i="1" smtClean="0">
                                    <a:latin typeface="Cambria Math" panose="02040503050406030204" pitchFamily="18" charset="0"/>
                                  </a:rPr>
                                </m:ctrlPr>
                              </m:fPr>
                              <m:num>
                                <m:r>
                                  <a:rPr lang="pt-BR" i="1" smtClean="0">
                                    <a:latin typeface="Cambria Math"/>
                                  </a:rPr>
                                  <m:t>𝑛</m:t>
                                </m:r>
                              </m:num>
                              <m:den>
                                <m:r>
                                  <a:rPr lang="pt-BR" i="1" smtClean="0">
                                    <a:latin typeface="Cambria Math"/>
                                  </a:rPr>
                                  <m:t>𝑘</m:t>
                                </m:r>
                              </m:den>
                            </m:f>
                          </m:e>
                        </m:d>
                        <m:r>
                          <a:rPr lang="en-CA" b="0" i="1" smtClean="0">
                            <a:latin typeface="Cambria Math"/>
                          </a:rPr>
                          <m:t>=</m:t>
                        </m:r>
                        <m:sSup>
                          <m:sSupPr>
                            <m:ctrlPr>
                              <a:rPr lang="en-CA" b="0" i="1" smtClean="0">
                                <a:latin typeface="Cambria Math" panose="02040503050406030204" pitchFamily="18" charset="0"/>
                              </a:rPr>
                            </m:ctrlPr>
                          </m:sSupPr>
                          <m:e>
                            <m:r>
                              <a:rPr lang="en-CA" b="0" i="1" smtClean="0">
                                <a:latin typeface="Cambria Math"/>
                              </a:rPr>
                              <m:t>2</m:t>
                            </m:r>
                          </m:e>
                          <m:sup>
                            <m:r>
                              <a:rPr lang="en-CA" b="0" i="1" smtClean="0">
                                <a:latin typeface="Cambria Math"/>
                              </a:rPr>
                              <m:t>𝑛</m:t>
                            </m:r>
                          </m:sup>
                        </m:sSup>
                        <m:r>
                          <a:rPr lang="en-CA" b="0" i="1" smtClean="0">
                            <a:latin typeface="Cambria Math"/>
                          </a:rPr>
                          <m:t> </m:t>
                        </m:r>
                      </m:e>
                    </m:nary>
                  </m:oMath>
                </a14:m>
                <a:endParaRPr lang="en-US" b="0" dirty="0"/>
              </a:p>
              <a:p>
                <a:pPr lvl="1"/>
                <a:r>
                  <a:rPr lang="en-CA" b="1" dirty="0"/>
                  <a:t>Proof</a:t>
                </a:r>
                <a:r>
                  <a:rPr lang="en-CA" dirty="0"/>
                  <a:t>: Apply the binomial theorem with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=1. </m:t>
                    </m:r>
                  </m:oMath>
                </a14:m>
                <a:endParaRPr lang="en-CA" dirty="0"/>
              </a:p>
              <a:p>
                <a:pPr marL="457200" lvl="1" indent="0">
                  <a:buNone/>
                </a:pPr>
                <a:r>
                  <a:rPr lang="en-CA" dirty="0"/>
                  <a:t>  2=1+1, so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1+1</m:t>
                            </m:r>
                          </m:e>
                        </m:d>
                      </m:e>
                      <m:sup>
                        <m:r>
                          <a:rPr lang="en-US" b="0" i="1" smtClean="0">
                            <a:latin typeface="Cambria Math" panose="02040503050406030204" pitchFamily="18" charset="0"/>
                          </a:rPr>
                          <m:t>𝑛</m:t>
                        </m:r>
                      </m:sup>
                    </m:sSup>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𝑘</m:t>
                        </m:r>
                        <m:r>
                          <a:rPr lang="en-US" b="0" i="1" smtClean="0">
                            <a:latin typeface="Cambria Math" panose="02040503050406030204" pitchFamily="18" charset="0"/>
                          </a:rPr>
                          <m:t>=0</m:t>
                        </m:r>
                      </m:sub>
                      <m:sup>
                        <m:r>
                          <a:rPr lang="en-US" b="0" i="1" smtClean="0">
                            <a:latin typeface="Cambria Math" panose="02040503050406030204" pitchFamily="18" charset="0"/>
                          </a:rPr>
                          <m:t>𝑛</m:t>
                        </m:r>
                      </m:sup>
                      <m:e>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sup>
                        </m:sSup>
                      </m:e>
                    </m:nary>
                    <m:r>
                      <a:rPr lang="en-US" b="0" i="0" smtClean="0">
                        <a:latin typeface="Cambria Math" panose="02040503050406030204" pitchFamily="18" charset="0"/>
                      </a:rPr>
                      <m:t>=</m:t>
                    </m:r>
                  </m:oMath>
                </a14:m>
                <a:r>
                  <a:rPr lang="en-US" dirty="0"/>
                  <a:t> </a:t>
                </a:r>
                <a14:m>
                  <m:oMath xmlns:m="http://schemas.openxmlformats.org/officeDocument/2006/math">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𝑘</m:t>
                        </m:r>
                        <m:r>
                          <a:rPr lang="en-US" i="1">
                            <a:latin typeface="Cambria Math" panose="02040503050406030204" pitchFamily="18" charset="0"/>
                          </a:rPr>
                          <m:t>=0</m:t>
                        </m:r>
                      </m:sub>
                      <m:sup>
                        <m:r>
                          <a:rPr lang="en-US" i="1">
                            <a:latin typeface="Cambria Math" panose="02040503050406030204" pitchFamily="18" charset="0"/>
                          </a:rPr>
                          <m:t>𝑛</m:t>
                        </m:r>
                      </m:sup>
                      <m:e>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𝑘</m:t>
                                </m:r>
                              </m:den>
                            </m:f>
                          </m:e>
                        </m:d>
                      </m:e>
                    </m:nary>
                  </m:oMath>
                </a14:m>
                <a:endParaRPr lang="en-CA" dirty="0"/>
              </a:p>
              <a:p>
                <a:pPr marL="457200" lvl="1" indent="0">
                  <a:buNone/>
                </a:pPr>
                <a:endParaRPr lang="en-CA" dirty="0"/>
              </a:p>
              <a:p>
                <a:r>
                  <a:rPr lang="en-CA" b="1" dirty="0"/>
                  <a:t>Corollary 2</a:t>
                </a:r>
                <a:r>
                  <a:rPr lang="en-CA" dirty="0"/>
                  <a:t>:  </a:t>
                </a:r>
                <a14:m>
                  <m:oMath xmlns:m="http://schemas.openxmlformats.org/officeDocument/2006/math">
                    <m:nary>
                      <m:naryPr>
                        <m:chr m:val="∑"/>
                        <m:ctrlPr>
                          <a:rPr lang="pt-BR" i="1">
                            <a:latin typeface="Cambria Math" panose="02040503050406030204" pitchFamily="18" charset="0"/>
                          </a:rPr>
                        </m:ctrlPr>
                      </m:naryPr>
                      <m:sub>
                        <m:r>
                          <a:rPr lang="pt-BR" i="1">
                            <a:latin typeface="Cambria Math"/>
                          </a:rPr>
                          <m:t>𝑘</m:t>
                        </m:r>
                        <m:r>
                          <a:rPr lang="pt-BR" i="1">
                            <a:latin typeface="Cambria Math"/>
                          </a:rPr>
                          <m:t>=0</m:t>
                        </m:r>
                      </m:sub>
                      <m:sup>
                        <m:r>
                          <a:rPr lang="pt-BR" i="1">
                            <a:latin typeface="Cambria Math"/>
                          </a:rPr>
                          <m:t>𝑛</m:t>
                        </m:r>
                      </m:sup>
                      <m:e>
                        <m:d>
                          <m:dPr>
                            <m:ctrlPr>
                              <a:rPr lang="pt-BR" i="1">
                                <a:latin typeface="Cambria Math" panose="02040503050406030204" pitchFamily="18" charset="0"/>
                              </a:rPr>
                            </m:ctrlPr>
                          </m:dPr>
                          <m:e>
                            <m:f>
                              <m:fPr>
                                <m:type m:val="noBar"/>
                                <m:ctrlPr>
                                  <a:rPr lang="pt-BR" i="1">
                                    <a:latin typeface="Cambria Math" panose="02040503050406030204" pitchFamily="18" charset="0"/>
                                  </a:rPr>
                                </m:ctrlPr>
                              </m:fPr>
                              <m:num>
                                <m:r>
                                  <a:rPr lang="pt-BR" i="1">
                                    <a:latin typeface="Cambria Math"/>
                                  </a:rPr>
                                  <m:t>𝑛</m:t>
                                </m:r>
                              </m:num>
                              <m:den>
                                <m:r>
                                  <a:rPr lang="pt-BR" i="1">
                                    <a:latin typeface="Cambria Math"/>
                                  </a:rPr>
                                  <m:t>𝑘</m:t>
                                </m:r>
                              </m:den>
                            </m:f>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e>
                            </m:d>
                          </m:e>
                          <m:sup>
                            <m:r>
                              <a:rPr lang="en-US" b="0" i="1" smtClean="0">
                                <a:latin typeface="Cambria Math" panose="02040503050406030204" pitchFamily="18" charset="0"/>
                              </a:rPr>
                              <m:t>𝑘</m:t>
                            </m:r>
                          </m:sup>
                        </m:sSup>
                        <m:r>
                          <a:rPr lang="en-CA" i="1">
                            <a:latin typeface="Cambria Math"/>
                          </a:rPr>
                          <m:t>=</m:t>
                        </m:r>
                        <m:r>
                          <a:rPr lang="en-US" b="0" i="1" smtClean="0">
                            <a:latin typeface="Cambria Math" panose="02040503050406030204" pitchFamily="18" charset="0"/>
                          </a:rPr>
                          <m:t>0</m:t>
                        </m:r>
                        <m:r>
                          <a:rPr lang="en-CA" i="1">
                            <a:latin typeface="Cambria Math"/>
                          </a:rPr>
                          <m:t> </m:t>
                        </m:r>
                      </m:e>
                    </m:nary>
                  </m:oMath>
                </a14:m>
                <a:endParaRPr lang="en-US" dirty="0"/>
              </a:p>
              <a:p>
                <a:pPr lvl="1"/>
                <a:r>
                  <a:rPr lang="en-CA" b="1" dirty="0"/>
                  <a:t>Proof</a:t>
                </a:r>
                <a:r>
                  <a:rPr lang="en-CA" dirty="0"/>
                  <a:t>: Apply the binomial theorem with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=−1,  </m:t>
                    </m:r>
                    <m:r>
                      <a:rPr lang="en-US" b="0" i="1" smtClean="0">
                        <a:latin typeface="Cambria Math" panose="02040503050406030204" pitchFamily="18" charset="0"/>
                      </a:rPr>
                      <m:t>𝑦</m:t>
                    </m:r>
                    <m:r>
                      <a:rPr lang="en-US" b="0" i="1" smtClean="0">
                        <a:latin typeface="Cambria Math" panose="02040503050406030204" pitchFamily="18" charset="0"/>
                      </a:rPr>
                      <m:t>=1. </m:t>
                    </m:r>
                  </m:oMath>
                </a14:m>
                <a:endParaRPr lang="en-CA" dirty="0"/>
              </a:p>
              <a:p>
                <a:pPr marL="457200" lvl="1" indent="0">
                  <a:buNone/>
                </a:pPr>
                <a:r>
                  <a:rPr lang="en-CA" dirty="0"/>
                  <a:t>  0=(-1)+1, so </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0=0</m:t>
                        </m:r>
                      </m:e>
                      <m:sup>
                        <m:r>
                          <a:rPr lang="en-US" i="1">
                            <a:latin typeface="Cambria Math" panose="02040503050406030204" pitchFamily="18" charset="0"/>
                          </a:rPr>
                          <m:t>𝑛</m:t>
                        </m:r>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b="0" i="1" smtClean="0">
                                <a:latin typeface="Cambria Math" panose="02040503050406030204" pitchFamily="18" charset="0"/>
                              </a:rPr>
                              <m:t>(−</m:t>
                            </m:r>
                            <m:r>
                              <a:rPr lang="en-US" i="1">
                                <a:latin typeface="Cambria Math" panose="02040503050406030204" pitchFamily="18" charset="0"/>
                              </a:rPr>
                              <m:t>1</m:t>
                            </m:r>
                            <m:r>
                              <a:rPr lang="en-US" b="0" i="1" smtClean="0">
                                <a:latin typeface="Cambria Math" panose="02040503050406030204" pitchFamily="18" charset="0"/>
                              </a:rPr>
                              <m:t>)</m:t>
                            </m:r>
                            <m:r>
                              <a:rPr lang="en-US" i="1">
                                <a:latin typeface="Cambria Math" panose="02040503050406030204" pitchFamily="18" charset="0"/>
                              </a:rPr>
                              <m:t>+1</m:t>
                            </m:r>
                          </m:e>
                        </m:d>
                      </m:e>
                      <m:sup>
                        <m:r>
                          <a:rPr lang="en-US" i="1">
                            <a:latin typeface="Cambria Math" panose="02040503050406030204" pitchFamily="18" charset="0"/>
                          </a:rPr>
                          <m:t>𝑛</m:t>
                        </m:r>
                      </m:sup>
                    </m:sSup>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𝑘</m:t>
                        </m:r>
                        <m:r>
                          <a:rPr lang="en-US" i="1">
                            <a:latin typeface="Cambria Math" panose="02040503050406030204" pitchFamily="18" charset="0"/>
                          </a:rPr>
                          <m:t>=0</m:t>
                        </m:r>
                      </m:sub>
                      <m:sup>
                        <m:r>
                          <a:rPr lang="en-US" i="1">
                            <a:latin typeface="Cambria Math" panose="02040503050406030204" pitchFamily="18" charset="0"/>
                          </a:rPr>
                          <m:t>𝑛</m:t>
                        </m:r>
                      </m:sup>
                      <m:e>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𝑘</m:t>
                                </m:r>
                              </m:den>
                            </m:f>
                          </m:e>
                        </m:d>
                        <m:sSup>
                          <m:sSupPr>
                            <m:ctrlPr>
                              <a:rPr lang="en-US" i="1">
                                <a:latin typeface="Cambria Math" panose="02040503050406030204" pitchFamily="18" charset="0"/>
                              </a:rPr>
                            </m:ctrlPr>
                          </m:sSupPr>
                          <m:e>
                            <m:r>
                              <a:rPr lang="en-US" b="0" i="1" smtClean="0">
                                <a:latin typeface="Cambria Math" panose="02040503050406030204" pitchFamily="18" charset="0"/>
                              </a:rPr>
                              <m:t>(−</m:t>
                            </m:r>
                            <m:r>
                              <a:rPr lang="en-US" i="1">
                                <a:latin typeface="Cambria Math" panose="02040503050406030204" pitchFamily="18" charset="0"/>
                              </a:rPr>
                              <m:t>1</m:t>
                            </m:r>
                            <m:r>
                              <a:rPr lang="en-US" b="0" i="1" smtClean="0">
                                <a:latin typeface="Cambria Math" panose="02040503050406030204" pitchFamily="18" charset="0"/>
                              </a:rPr>
                              <m:t>)</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𝑘</m:t>
                            </m:r>
                          </m:sup>
                        </m:sSup>
                      </m:e>
                    </m:nary>
                    <m:r>
                      <a:rPr lang="en-US">
                        <a:latin typeface="Cambria Math" panose="02040503050406030204" pitchFamily="18" charset="0"/>
                      </a:rPr>
                      <m:t>=</m:t>
                    </m:r>
                  </m:oMath>
                </a14:m>
                <a:r>
                  <a:rPr lang="en-US" dirty="0"/>
                  <a:t> </a:t>
                </a:r>
                <a14:m>
                  <m:oMath xmlns:m="http://schemas.openxmlformats.org/officeDocument/2006/math">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𝑘</m:t>
                        </m:r>
                        <m:r>
                          <a:rPr lang="en-US" i="1">
                            <a:latin typeface="Cambria Math" panose="02040503050406030204" pitchFamily="18" charset="0"/>
                          </a:rPr>
                          <m:t>=0</m:t>
                        </m:r>
                      </m:sub>
                      <m:sup>
                        <m:r>
                          <a:rPr lang="en-US" i="1">
                            <a:latin typeface="Cambria Math" panose="02040503050406030204" pitchFamily="18" charset="0"/>
                          </a:rPr>
                          <m:t>𝑛</m:t>
                        </m:r>
                      </m:sup>
                      <m:e>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𝑘</m:t>
                                </m:r>
                              </m:den>
                            </m:f>
                          </m:e>
                        </m:d>
                      </m:e>
                    </m:nary>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e>
                        </m:d>
                      </m:e>
                      <m:sup>
                        <m:r>
                          <a:rPr lang="en-US" b="0" i="1" smtClean="0">
                            <a:latin typeface="Cambria Math" panose="02040503050406030204" pitchFamily="18" charset="0"/>
                          </a:rPr>
                          <m:t>𝑘</m:t>
                        </m:r>
                      </m:sup>
                    </m:sSup>
                  </m:oMath>
                </a14:m>
                <a:endParaRPr lang="en-CA" dirty="0"/>
              </a:p>
              <a:p>
                <a:endParaRPr lang="en-CA"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1344" y="1600200"/>
                <a:ext cx="11737304" cy="5213176"/>
              </a:xfrm>
              <a:blipFill>
                <a:blip r:embed="rId5"/>
                <a:stretch>
                  <a:fillRect l="-1038" t="-702"/>
                </a:stretch>
              </a:blipFill>
            </p:spPr>
            <p:txBody>
              <a:bodyPr/>
              <a:lstStyle/>
              <a:p>
                <a:r>
                  <a:rPr lang="en-US">
                    <a:noFill/>
                  </a:rPr>
                  <a:t> </a:t>
                </a:r>
              </a:p>
            </p:txBody>
          </p:sp>
        </mc:Fallback>
      </mc:AlternateContent>
      <p:pic>
        <p:nvPicPr>
          <p:cNvPr id="8" name="Picture 5" descr="Related image">
            <a:extLst>
              <a:ext uri="{FF2B5EF4-FFF2-40B4-BE49-F238E27FC236}">
                <a16:creationId xmlns:a16="http://schemas.microsoft.com/office/drawing/2014/main" id="{941A08C9-728D-408A-918B-3613070CFE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17169" y="287177"/>
            <a:ext cx="1635333" cy="1641823"/>
          </a:xfrm>
          <a:prstGeom prst="rect">
            <a:avLst/>
          </a:prstGeom>
          <a:noFill/>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5975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Enrollment puzzle </a:t>
            </a:r>
          </a:p>
        </p:txBody>
      </p:sp>
      <p:sp>
        <p:nvSpPr>
          <p:cNvPr id="3" name="Content Placeholder 2"/>
          <p:cNvSpPr>
            <a:spLocks noGrp="1"/>
          </p:cNvSpPr>
          <p:nvPr>
            <p:ph idx="1"/>
          </p:nvPr>
        </p:nvSpPr>
        <p:spPr>
          <a:xfrm>
            <a:off x="479376" y="1600201"/>
            <a:ext cx="11449272" cy="4525963"/>
          </a:xfrm>
        </p:spPr>
        <p:txBody>
          <a:bodyPr>
            <a:normAutofit/>
          </a:bodyPr>
          <a:lstStyle/>
          <a:p>
            <a:r>
              <a:rPr lang="en-CA" dirty="0"/>
              <a:t>There are 160 students in COMP 1000 this semester </a:t>
            </a:r>
          </a:p>
          <a:p>
            <a:r>
              <a:rPr lang="en-CA" dirty="0"/>
              <a:t>There are 105 students in COMP 1002</a:t>
            </a:r>
          </a:p>
          <a:p>
            <a:r>
              <a:rPr lang="en-CA" dirty="0"/>
              <a:t>The total number of students in either of these two courses is 200</a:t>
            </a:r>
          </a:p>
          <a:p>
            <a:r>
              <a:rPr lang="en-CA" dirty="0"/>
              <a:t>How many students are in both COMP 1000 and COMP 1002? </a:t>
            </a:r>
          </a:p>
          <a:p>
            <a:endParaRPr lang="en-CA" dirty="0"/>
          </a:p>
          <a:p>
            <a:endParaRPr lang="en-CA" dirty="0"/>
          </a:p>
          <a:p>
            <a:endParaRPr lang="en-CA" dirty="0"/>
          </a:p>
          <a:p>
            <a:endParaRPr lang="en-CA" dirty="0"/>
          </a:p>
          <a:p>
            <a:endParaRPr lang="en-CA" dirty="0"/>
          </a:p>
          <a:p>
            <a:pPr marL="457200" lvl="1" indent="0">
              <a:buNone/>
            </a:pPr>
            <a:endParaRPr lang="en-CA" dirty="0"/>
          </a:p>
        </p:txBody>
      </p:sp>
      <p:sp>
        <p:nvSpPr>
          <p:cNvPr id="6" name="Oval 5"/>
          <p:cNvSpPr/>
          <p:nvPr/>
        </p:nvSpPr>
        <p:spPr>
          <a:xfrm>
            <a:off x="9781580" y="5037179"/>
            <a:ext cx="636258" cy="62406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A</a:t>
            </a:r>
          </a:p>
        </p:txBody>
      </p:sp>
      <p:sp>
        <p:nvSpPr>
          <p:cNvPr id="7" name="Oval 6"/>
          <p:cNvSpPr/>
          <p:nvPr/>
        </p:nvSpPr>
        <p:spPr>
          <a:xfrm>
            <a:off x="10161327" y="5043928"/>
            <a:ext cx="602204" cy="624069"/>
          </a:xfrm>
          <a:prstGeom prst="ellipse">
            <a:avLst/>
          </a:prstGeom>
          <a:solidFill>
            <a:srgbClr val="0070C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B</a:t>
            </a:r>
          </a:p>
        </p:txBody>
      </p:sp>
      <p:sp>
        <p:nvSpPr>
          <p:cNvPr id="8" name="Rectangle 7"/>
          <p:cNvSpPr/>
          <p:nvPr/>
        </p:nvSpPr>
        <p:spPr>
          <a:xfrm>
            <a:off x="9624392" y="4941168"/>
            <a:ext cx="1427444"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solidFill>
              </a:rPr>
              <a:t>U         </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pic>
        <p:nvPicPr>
          <p:cNvPr id="9" name="Picture 8">
            <a:extLst>
              <a:ext uri="{FF2B5EF4-FFF2-40B4-BE49-F238E27FC236}">
                <a16:creationId xmlns:a16="http://schemas.microsoft.com/office/drawing/2014/main" id="{CC39CF0F-860B-40D4-9DA9-94524EEFAA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1992" y="35028"/>
            <a:ext cx="1331194" cy="1393616"/>
          </a:xfrm>
          <a:prstGeom prst="rect">
            <a:avLst/>
          </a:prstGeom>
        </p:spPr>
      </p:pic>
    </p:spTree>
    <p:extLst>
      <p:ext uri="{BB962C8B-B14F-4D97-AF65-F5344CB8AC3E}">
        <p14:creationId xmlns:p14="http://schemas.microsoft.com/office/powerpoint/2010/main" val="35640578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4412-AF36-437C-8499-A441973A51E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EA550FE-1C1F-4F3B-8483-4CE9807ADE6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9512384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0915" y="1564724"/>
                <a:ext cx="6278488" cy="2755034"/>
              </a:xfrm>
            </p:spPr>
            <p:txBody>
              <a:bodyPr>
                <a:normAutofit/>
              </a:bodyPr>
              <a:lstStyle/>
              <a:p>
                <a:r>
                  <a:rPr lang="en-US" dirty="0"/>
                  <a:t>If a set A has n elements, for a natural number n, then A is a </a:t>
                </a:r>
                <a:r>
                  <a:rPr lang="en-US" b="1" dirty="0"/>
                  <a:t>finite </a:t>
                </a:r>
                <a:r>
                  <a:rPr lang="en-US" dirty="0"/>
                  <a:t>set. Its </a:t>
                </a:r>
                <a:r>
                  <a:rPr lang="en-US" b="1" dirty="0"/>
                  <a:t>cardinality</a:t>
                </a:r>
                <a:r>
                  <a:rPr lang="en-US" dirty="0"/>
                  <a:t> is |A|=n. </a:t>
                </a:r>
              </a:p>
              <a:p>
                <a:pPr lvl="1"/>
                <a14:m>
                  <m:oMath xmlns:m="http://schemas.openxmlformats.org/officeDocument/2006/math">
                    <m:d>
                      <m:dPr>
                        <m:begChr m:val="|"/>
                        <m:endChr m:val="|"/>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a:rPr>
                              <m:t>1,2,3</m:t>
                            </m:r>
                          </m:e>
                        </m:d>
                      </m:e>
                    </m:d>
                    <m:r>
                      <a:rPr lang="en-US" b="0" i="1" smtClean="0">
                        <a:latin typeface="Cambria Math"/>
                      </a:rPr>
                      <m:t>=3</m:t>
                    </m:r>
                    <m:r>
                      <a:rPr lang="en-US" b="0" i="0" smtClean="0">
                        <a:latin typeface="Cambria Math" panose="02040503050406030204" pitchFamily="18" charset="0"/>
                      </a:rPr>
                      <m:t>.  </m:t>
                    </m:r>
                  </m:oMath>
                </a14:m>
                <a:r>
                  <a:rPr lang="en-US" dirty="0"/>
                  <a:t>|</a:t>
                </a:r>
                <a14:m>
                  <m:oMath xmlns:m="http://schemas.openxmlformats.org/officeDocument/2006/math">
                    <m:r>
                      <a:rPr lang="en-US" b="0" i="1" smtClean="0">
                        <a:latin typeface="Cambria Math"/>
                      </a:rPr>
                      <m:t>∅|=0 </m:t>
                    </m:r>
                  </m:oMath>
                </a14:m>
                <a:endParaRPr lang="en-US" b="0" dirty="0"/>
              </a:p>
              <a:p>
                <a:pPr marL="0" indent="0">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0915" y="1564724"/>
                <a:ext cx="6278488" cy="2755034"/>
              </a:xfrm>
              <a:blipFill>
                <a:blip r:embed="rId5"/>
                <a:stretch>
                  <a:fillRect l="-2233" t="-28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Oval 32">
                <a:extLst>
                  <a:ext uri="{FF2B5EF4-FFF2-40B4-BE49-F238E27FC236}">
                    <a16:creationId xmlns:a16="http://schemas.microsoft.com/office/drawing/2014/main" id="{43B45507-8760-4798-821C-69D221C6B0DE}"/>
                  </a:ext>
                </a:extLst>
              </p:cNvPr>
              <p:cNvSpPr/>
              <p:nvPr/>
            </p:nvSpPr>
            <p:spPr>
              <a:xfrm>
                <a:off x="2429889" y="3936329"/>
                <a:ext cx="586615" cy="4541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b="0" i="1" smtClean="0">
                          <a:solidFill>
                            <a:srgbClr val="0070C0"/>
                          </a:solidFill>
                          <a:latin typeface="Cambria Math" panose="02040503050406030204" pitchFamily="18" charset="0"/>
                        </a:rPr>
                        <m:t>|</m:t>
                      </m:r>
                    </m:oMath>
                  </m:oMathPara>
                </a14:m>
                <a:endParaRPr lang="en-US" sz="4000" dirty="0">
                  <a:solidFill>
                    <a:srgbClr val="0070C0"/>
                  </a:solidFill>
                </a:endParaRPr>
              </a:p>
            </p:txBody>
          </p:sp>
        </mc:Choice>
        <mc:Fallback xmlns="">
          <p:sp>
            <p:nvSpPr>
              <p:cNvPr id="33" name="Oval 32">
                <a:extLst>
                  <a:ext uri="{FF2B5EF4-FFF2-40B4-BE49-F238E27FC236}">
                    <a16:creationId xmlns:a16="http://schemas.microsoft.com/office/drawing/2014/main" id="{43B45507-8760-4798-821C-69D221C6B0DE}"/>
                  </a:ext>
                </a:extLst>
              </p:cNvPr>
              <p:cNvSpPr>
                <a:spLocks noRot="1" noChangeAspect="1" noMove="1" noResize="1" noEditPoints="1" noAdjustHandles="1" noChangeArrowheads="1" noChangeShapeType="1" noTextEdit="1"/>
              </p:cNvSpPr>
              <p:nvPr/>
            </p:nvSpPr>
            <p:spPr>
              <a:xfrm>
                <a:off x="2429889" y="3936329"/>
                <a:ext cx="586615" cy="454129"/>
              </a:xfrm>
              <a:prstGeom prst="ellipse">
                <a:avLst/>
              </a:prstGeom>
              <a:blipFill>
                <a:blip r:embed="rId6"/>
                <a:stretch>
                  <a:fillRect b="-12162"/>
                </a:stretch>
              </a:blipFill>
              <a:ln>
                <a:noFill/>
              </a:ln>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Size (cardinality)</a:t>
            </a:r>
          </a:p>
        </p:txBody>
      </p:sp>
      <p:pic>
        <p:nvPicPr>
          <p:cNvPr id="4" name="Content Placeholder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9426"/>
            <a:ext cx="1115616" cy="836712"/>
          </a:xfrm>
          <a:prstGeom prst="rect">
            <a:avLst/>
          </a:prstGeom>
        </p:spPr>
      </p:pic>
      <p:pic>
        <p:nvPicPr>
          <p:cNvPr id="7" name="Picture 6">
            <a:extLst>
              <a:ext uri="{FF2B5EF4-FFF2-40B4-BE49-F238E27FC236}">
                <a16:creationId xmlns:a16="http://schemas.microsoft.com/office/drawing/2014/main" id="{90D10AED-A08E-4C48-AA78-E921A1A69E6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61992" y="35028"/>
            <a:ext cx="1331194" cy="1393616"/>
          </a:xfrm>
          <a:prstGeom prst="rect">
            <a:avLst/>
          </a:prstGeom>
        </p:spPr>
      </p:pic>
      <p:pic>
        <p:nvPicPr>
          <p:cNvPr id="8" name="Picture 7">
            <a:extLst>
              <a:ext uri="{FF2B5EF4-FFF2-40B4-BE49-F238E27FC236}">
                <a16:creationId xmlns:a16="http://schemas.microsoft.com/office/drawing/2014/main" id="{D4EABECF-B5D2-4188-8503-F0E2457DED8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56440" y="2852936"/>
            <a:ext cx="1349616" cy="851945"/>
          </a:xfrm>
          <a:prstGeom prst="rect">
            <a:avLst/>
          </a:prstGeom>
        </p:spPr>
      </p:pic>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6F5B238A-1030-4B1B-9DF8-E63E1A5BBE04}"/>
                  </a:ext>
                </a:extLst>
              </p:cNvPr>
              <p:cNvSpPr txBox="1">
                <a:spLocks/>
              </p:cNvSpPr>
              <p:nvPr/>
            </p:nvSpPr>
            <p:spPr>
              <a:xfrm>
                <a:off x="6191371" y="1657248"/>
                <a:ext cx="6000629" cy="3888432"/>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Sets that are not finite are </a:t>
                </a:r>
                <a:r>
                  <a:rPr lang="en-US" b="1" dirty="0"/>
                  <a:t>infinite</a:t>
                </a:r>
                <a:r>
                  <a:rPr lang="en-US" dirty="0"/>
                  <a:t>. </a:t>
                </a:r>
              </a:p>
              <a:p>
                <a:pPr lvl="1"/>
                <a:r>
                  <a:rPr lang="en-US" dirty="0"/>
                  <a:t>More on cardinality of infinite sets later…</a:t>
                </a:r>
              </a:p>
              <a:p>
                <a:pPr lvl="1"/>
                <a14:m>
                  <m:oMath xmlns:m="http://schemas.openxmlformats.org/officeDocument/2006/math">
                    <m:r>
                      <a:rPr lang="en-CA" i="1" smtClean="0">
                        <a:latin typeface="Cambria Math"/>
                      </a:rPr>
                      <m:t>ℕ</m:t>
                    </m:r>
                    <m:r>
                      <a:rPr lang="en-CA" i="1" smtClean="0">
                        <a:latin typeface="Cambria Math"/>
                      </a:rPr>
                      <m:t>, </m:t>
                    </m:r>
                    <m:r>
                      <a:rPr lang="en-CA" i="1" smtClean="0">
                        <a:latin typeface="Cambria Math"/>
                      </a:rPr>
                      <m:t>ℤ</m:t>
                    </m:r>
                    <m:r>
                      <a:rPr lang="en-CA" i="1" smtClean="0">
                        <a:latin typeface="Cambria Math"/>
                      </a:rPr>
                      <m:t>, </m:t>
                    </m:r>
                    <m:r>
                      <a:rPr lang="en-CA" i="1" smtClean="0">
                        <a:latin typeface="Cambria Math"/>
                      </a:rPr>
                      <m:t>ℚ</m:t>
                    </m:r>
                    <m:r>
                      <a:rPr lang="en-CA" i="1" smtClean="0">
                        <a:latin typeface="Cambria Math"/>
                      </a:rPr>
                      <m:t> </m:t>
                    </m:r>
                  </m:oMath>
                </a14:m>
                <a:endParaRPr lang="en-CA" i="1" dirty="0">
                  <a:latin typeface="Cambria Math"/>
                </a:endParaRPr>
              </a:p>
              <a:p>
                <a:pPr lvl="1"/>
                <a14:m>
                  <m:oMath xmlns:m="http://schemas.openxmlformats.org/officeDocument/2006/math">
                    <m:r>
                      <a:rPr lang="en-CA" i="1" smtClean="0">
                        <a:latin typeface="Cambria Math"/>
                      </a:rPr>
                      <m:t>ℝ</m:t>
                    </m:r>
                    <m:r>
                      <a:rPr lang="en-CA" i="1" smtClean="0">
                        <a:latin typeface="Cambria Math"/>
                      </a:rPr>
                      <m:t>, </m:t>
                    </m:r>
                    <m:r>
                      <a:rPr lang="en-CA" i="1" smtClean="0">
                        <a:latin typeface="Cambria Math"/>
                      </a:rPr>
                      <m:t>ℂ</m:t>
                    </m:r>
                  </m:oMath>
                </a14:m>
                <a:endParaRPr lang="en-CA" dirty="0"/>
              </a:p>
              <a:p>
                <a:pPr lvl="1"/>
                <a14:m>
                  <m:oMath xmlns:m="http://schemas.openxmlformats.org/officeDocument/2006/math">
                    <m:sSup>
                      <m:sSupPr>
                        <m:ctrlPr>
                          <a:rPr lang="en-CA" i="1" smtClean="0">
                            <a:latin typeface="Cambria Math" panose="02040503050406030204" pitchFamily="18" charset="0"/>
                          </a:rPr>
                        </m:ctrlPr>
                      </m:sSupPr>
                      <m:e>
                        <m:d>
                          <m:dPr>
                            <m:begChr m:val="{"/>
                            <m:endChr m:val="}"/>
                            <m:ctrlPr>
                              <a:rPr lang="en-CA" i="1" smtClean="0">
                                <a:latin typeface="Cambria Math" panose="02040503050406030204" pitchFamily="18" charset="0"/>
                              </a:rPr>
                            </m:ctrlPr>
                          </m:dPr>
                          <m:e>
                            <m:r>
                              <a:rPr lang="en-CA" i="1" smtClean="0">
                                <a:latin typeface="Cambria Math"/>
                              </a:rPr>
                              <m:t>0,1</m:t>
                            </m:r>
                          </m:e>
                        </m:d>
                      </m:e>
                      <m:sup>
                        <m:r>
                          <a:rPr lang="en-CA" i="1" smtClean="0">
                            <a:latin typeface="Cambria Math"/>
                          </a:rPr>
                          <m:t>∗</m:t>
                        </m:r>
                      </m:sup>
                    </m:sSup>
                    <m:r>
                      <a:rPr lang="en-CA" i="1" smtClean="0">
                        <a:latin typeface="Cambria Math"/>
                      </a:rPr>
                      <m:t>:</m:t>
                    </m:r>
                  </m:oMath>
                </a14:m>
                <a:r>
                  <a:rPr lang="en-US" dirty="0"/>
                  <a:t>  set of all finite-length binary strings. </a:t>
                </a:r>
                <a:br>
                  <a:rPr lang="en-US" dirty="0"/>
                </a:br>
                <a:br>
                  <a:rPr lang="en-US" dirty="0"/>
                </a:br>
                <a:endParaRPr lang="en-US" dirty="0"/>
              </a:p>
              <a:p>
                <a:endParaRPr lang="en-US" dirty="0"/>
              </a:p>
            </p:txBody>
          </p:sp>
        </mc:Choice>
        <mc:Fallback xmlns="">
          <p:sp>
            <p:nvSpPr>
              <p:cNvPr id="10" name="Content Placeholder 2">
                <a:extLst>
                  <a:ext uri="{FF2B5EF4-FFF2-40B4-BE49-F238E27FC236}">
                    <a16:creationId xmlns:a16="http://schemas.microsoft.com/office/drawing/2014/main" id="{6F5B238A-1030-4B1B-9DF8-E63E1A5BBE04}"/>
                  </a:ext>
                </a:extLst>
              </p:cNvPr>
              <p:cNvSpPr txBox="1">
                <a:spLocks noRot="1" noChangeAspect="1" noMove="1" noResize="1" noEditPoints="1" noAdjustHandles="1" noChangeArrowheads="1" noChangeShapeType="1" noTextEdit="1"/>
              </p:cNvSpPr>
              <p:nvPr/>
            </p:nvSpPr>
            <p:spPr>
              <a:xfrm>
                <a:off x="6191371" y="1657248"/>
                <a:ext cx="6000629" cy="3888432"/>
              </a:xfrm>
              <a:prstGeom prst="rect">
                <a:avLst/>
              </a:prstGeom>
              <a:blipFill>
                <a:blip r:embed="rId10"/>
                <a:stretch>
                  <a:fillRect l="-2134" t="-3135" r="-1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325C59D7-1B74-46C0-B3FD-209FFD8269FC}"/>
                  </a:ext>
                </a:extLst>
              </p:cNvPr>
              <p:cNvSpPr/>
              <p:nvPr/>
            </p:nvSpPr>
            <p:spPr>
              <a:xfrm>
                <a:off x="1257158" y="5374279"/>
                <a:ext cx="1517446" cy="127392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b="0" i="1" smtClean="0">
                          <a:latin typeface="Cambria Math" panose="02040503050406030204" pitchFamily="18" charset="0"/>
                        </a:rPr>
                        <m:t>|  |</m:t>
                      </m:r>
                    </m:oMath>
                  </m:oMathPara>
                </a14:m>
                <a:endParaRPr lang="en-US" dirty="0"/>
              </a:p>
            </p:txBody>
          </p:sp>
        </mc:Choice>
        <mc:Fallback xmlns="">
          <p:sp>
            <p:nvSpPr>
              <p:cNvPr id="11" name="Rectangle 10">
                <a:extLst>
                  <a:ext uri="{FF2B5EF4-FFF2-40B4-BE49-F238E27FC236}">
                    <a16:creationId xmlns:a16="http://schemas.microsoft.com/office/drawing/2014/main" id="{325C59D7-1B74-46C0-B3FD-209FFD8269FC}"/>
                  </a:ext>
                </a:extLst>
              </p:cNvPr>
              <p:cNvSpPr>
                <a:spLocks noRot="1" noChangeAspect="1" noMove="1" noResize="1" noEditPoints="1" noAdjustHandles="1" noChangeArrowheads="1" noChangeShapeType="1" noTextEdit="1"/>
              </p:cNvSpPr>
              <p:nvPr/>
            </p:nvSpPr>
            <p:spPr>
              <a:xfrm>
                <a:off x="1257158" y="5374279"/>
                <a:ext cx="1517446" cy="1273921"/>
              </a:xfrm>
              <a:prstGeom prst="rect">
                <a:avLst/>
              </a:prstGeom>
              <a:blipFill>
                <a:blip r:embed="rId11"/>
                <a:stretch>
                  <a:fillRect/>
                </a:stretch>
              </a:blipFill>
            </p:spPr>
            <p:txBody>
              <a:bodyPr/>
              <a:lstStyle/>
              <a:p>
                <a:r>
                  <a:rPr lang="en-US">
                    <a:noFill/>
                  </a:rPr>
                  <a:t> </a:t>
                </a:r>
              </a:p>
            </p:txBody>
          </p:sp>
        </mc:Fallback>
      </mc:AlternateContent>
      <p:sp>
        <p:nvSpPr>
          <p:cNvPr id="12" name="Cylinder 11">
            <a:extLst>
              <a:ext uri="{FF2B5EF4-FFF2-40B4-BE49-F238E27FC236}">
                <a16:creationId xmlns:a16="http://schemas.microsoft.com/office/drawing/2014/main" id="{6E5BB703-0DF6-49DD-9F53-D0A493AC523B}"/>
              </a:ext>
            </a:extLst>
          </p:cNvPr>
          <p:cNvSpPr/>
          <p:nvPr/>
        </p:nvSpPr>
        <p:spPr>
          <a:xfrm rot="7541598">
            <a:off x="2486835" y="5588640"/>
            <a:ext cx="583880" cy="845198"/>
          </a:xfrm>
          <a:prstGeom prst="ca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D88E1326-E671-446B-A7CE-67A3F28E34BC}"/>
              </a:ext>
            </a:extLst>
          </p:cNvPr>
          <p:cNvSpPr/>
          <p:nvPr/>
        </p:nvSpPr>
        <p:spPr>
          <a:xfrm flipV="1">
            <a:off x="1555228" y="4869582"/>
            <a:ext cx="921306" cy="583880"/>
          </a:xfrm>
          <a:prstGeom prst="trapezoi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1952838-E691-4797-85BD-912DF7C3887D}"/>
              </a:ext>
            </a:extLst>
          </p:cNvPr>
          <p:cNvSpPr/>
          <p:nvPr/>
        </p:nvSpPr>
        <p:spPr>
          <a:xfrm>
            <a:off x="1582943" y="4775992"/>
            <a:ext cx="867112" cy="21232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0E598CC-DE17-47E0-A5EC-626A9DA96018}"/>
              </a:ext>
            </a:extLst>
          </p:cNvPr>
          <p:cNvSpPr/>
          <p:nvPr/>
        </p:nvSpPr>
        <p:spPr>
          <a:xfrm>
            <a:off x="3522036" y="6034290"/>
            <a:ext cx="1353093" cy="6480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Number</a:t>
            </a:r>
          </a:p>
        </p:txBody>
      </p:sp>
      <p:sp>
        <p:nvSpPr>
          <p:cNvPr id="18" name="Arrow: Down 17">
            <a:extLst>
              <a:ext uri="{FF2B5EF4-FFF2-40B4-BE49-F238E27FC236}">
                <a16:creationId xmlns:a16="http://schemas.microsoft.com/office/drawing/2014/main" id="{AF065357-EC68-4890-B418-AABB1D4BEA42}"/>
              </a:ext>
            </a:extLst>
          </p:cNvPr>
          <p:cNvSpPr/>
          <p:nvPr/>
        </p:nvSpPr>
        <p:spPr>
          <a:xfrm>
            <a:off x="1799857" y="4549158"/>
            <a:ext cx="432048" cy="275493"/>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C26BE5E3-1F1B-42F0-972D-D1AEA68F143B}"/>
              </a:ext>
            </a:extLst>
          </p:cNvPr>
          <p:cNvSpPr/>
          <p:nvPr/>
        </p:nvSpPr>
        <p:spPr>
          <a:xfrm rot="18107960">
            <a:off x="3149677" y="6230822"/>
            <a:ext cx="360965" cy="227726"/>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Oval 20">
                <a:extLst>
                  <a:ext uri="{FF2B5EF4-FFF2-40B4-BE49-F238E27FC236}">
                    <a16:creationId xmlns:a16="http://schemas.microsoft.com/office/drawing/2014/main" id="{87B73843-51E0-45B1-861B-79B2954240BE}"/>
                  </a:ext>
                </a:extLst>
              </p:cNvPr>
              <p:cNvSpPr/>
              <p:nvPr/>
            </p:nvSpPr>
            <p:spPr>
              <a:xfrm>
                <a:off x="1214896" y="3933918"/>
                <a:ext cx="558870" cy="4541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b="0" i="1" smtClean="0">
                          <a:solidFill>
                            <a:srgbClr val="0070C0"/>
                          </a:solidFill>
                          <a:latin typeface="Cambria Math" panose="02040503050406030204" pitchFamily="18" charset="0"/>
                        </a:rPr>
                        <m:t>|</m:t>
                      </m:r>
                    </m:oMath>
                  </m:oMathPara>
                </a14:m>
                <a:endParaRPr lang="en-US" sz="4000" dirty="0">
                  <a:solidFill>
                    <a:srgbClr val="0070C0"/>
                  </a:solidFill>
                </a:endParaRPr>
              </a:p>
            </p:txBody>
          </p:sp>
        </mc:Choice>
        <mc:Fallback xmlns="">
          <p:sp>
            <p:nvSpPr>
              <p:cNvPr id="21" name="Oval 20">
                <a:extLst>
                  <a:ext uri="{FF2B5EF4-FFF2-40B4-BE49-F238E27FC236}">
                    <a16:creationId xmlns:a16="http://schemas.microsoft.com/office/drawing/2014/main" id="{87B73843-51E0-45B1-861B-79B2954240BE}"/>
                  </a:ext>
                </a:extLst>
              </p:cNvPr>
              <p:cNvSpPr>
                <a:spLocks noRot="1" noChangeAspect="1" noMove="1" noResize="1" noEditPoints="1" noAdjustHandles="1" noChangeArrowheads="1" noChangeShapeType="1" noTextEdit="1"/>
              </p:cNvSpPr>
              <p:nvPr/>
            </p:nvSpPr>
            <p:spPr>
              <a:xfrm>
                <a:off x="1214896" y="3933918"/>
                <a:ext cx="558870" cy="454129"/>
              </a:xfrm>
              <a:prstGeom prst="ellipse">
                <a:avLst/>
              </a:prstGeom>
              <a:blipFill>
                <a:blip r:embed="rId12"/>
                <a:stretch>
                  <a:fillRect b="-12000"/>
                </a:stretch>
              </a:blipFill>
              <a:ln>
                <a:noFill/>
              </a:ln>
            </p:spPr>
            <p:txBody>
              <a:bodyPr/>
              <a:lstStyle/>
              <a:p>
                <a:r>
                  <a:rPr lang="en-US">
                    <a:noFill/>
                  </a:rPr>
                  <a:t> </a:t>
                </a:r>
              </a:p>
            </p:txBody>
          </p:sp>
        </mc:Fallback>
      </mc:AlternateContent>
      <p:sp>
        <p:nvSpPr>
          <p:cNvPr id="22" name="Rectangle 21">
            <a:extLst>
              <a:ext uri="{FF2B5EF4-FFF2-40B4-BE49-F238E27FC236}">
                <a16:creationId xmlns:a16="http://schemas.microsoft.com/office/drawing/2014/main" id="{259F81BF-C062-46CB-9480-4AC7E5246FAA}"/>
              </a:ext>
            </a:extLst>
          </p:cNvPr>
          <p:cNvSpPr/>
          <p:nvPr/>
        </p:nvSpPr>
        <p:spPr>
          <a:xfrm>
            <a:off x="5177034" y="5418672"/>
            <a:ext cx="1517446" cy="127392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t>| |</a:t>
            </a:r>
          </a:p>
        </p:txBody>
      </p:sp>
      <p:sp>
        <p:nvSpPr>
          <p:cNvPr id="23" name="Cylinder 22">
            <a:extLst>
              <a:ext uri="{FF2B5EF4-FFF2-40B4-BE49-F238E27FC236}">
                <a16:creationId xmlns:a16="http://schemas.microsoft.com/office/drawing/2014/main" id="{D503C83A-B699-4420-8EA5-504FAC50D2FF}"/>
              </a:ext>
            </a:extLst>
          </p:cNvPr>
          <p:cNvSpPr/>
          <p:nvPr/>
        </p:nvSpPr>
        <p:spPr>
          <a:xfrm rot="7541598">
            <a:off x="6406711" y="5633033"/>
            <a:ext cx="583880" cy="845198"/>
          </a:xfrm>
          <a:prstGeom prst="ca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1BC40B3-69F4-43C9-AC0C-5FB87570562D}"/>
              </a:ext>
            </a:extLst>
          </p:cNvPr>
          <p:cNvSpPr/>
          <p:nvPr/>
        </p:nvSpPr>
        <p:spPr>
          <a:xfrm flipV="1">
            <a:off x="5475104" y="4913975"/>
            <a:ext cx="921306" cy="583880"/>
          </a:xfrm>
          <a:prstGeom prst="trapezoi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AD1A7DB-C15F-4BA5-A4B1-DBEA53719964}"/>
              </a:ext>
            </a:extLst>
          </p:cNvPr>
          <p:cNvSpPr/>
          <p:nvPr/>
        </p:nvSpPr>
        <p:spPr>
          <a:xfrm>
            <a:off x="5502819" y="4820385"/>
            <a:ext cx="867112" cy="21232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Down 25">
            <a:extLst>
              <a:ext uri="{FF2B5EF4-FFF2-40B4-BE49-F238E27FC236}">
                <a16:creationId xmlns:a16="http://schemas.microsoft.com/office/drawing/2014/main" id="{85F9D760-2B21-42FD-982E-82549C1A53AE}"/>
              </a:ext>
            </a:extLst>
          </p:cNvPr>
          <p:cNvSpPr/>
          <p:nvPr/>
        </p:nvSpPr>
        <p:spPr>
          <a:xfrm rot="18107960">
            <a:off x="7069553" y="6275215"/>
            <a:ext cx="360965" cy="227726"/>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Oval 26">
                <a:extLst>
                  <a:ext uri="{FF2B5EF4-FFF2-40B4-BE49-F238E27FC236}">
                    <a16:creationId xmlns:a16="http://schemas.microsoft.com/office/drawing/2014/main" id="{8EBB0DCE-7CE1-41F1-BE96-223732C87313}"/>
                  </a:ext>
                </a:extLst>
              </p:cNvPr>
              <p:cNvSpPr/>
              <p:nvPr/>
            </p:nvSpPr>
            <p:spPr>
              <a:xfrm>
                <a:off x="5515082" y="3866296"/>
                <a:ext cx="912439" cy="64807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𝐴</m:t>
                      </m:r>
                    </m:oMath>
                  </m:oMathPara>
                </a14:m>
                <a:endParaRPr lang="en-US" dirty="0">
                  <a:solidFill>
                    <a:schemeClr val="tx1"/>
                  </a:solidFill>
                </a:endParaRPr>
              </a:p>
            </p:txBody>
          </p:sp>
        </mc:Choice>
        <mc:Fallback xmlns="">
          <p:sp>
            <p:nvSpPr>
              <p:cNvPr id="27" name="Oval 26">
                <a:extLst>
                  <a:ext uri="{FF2B5EF4-FFF2-40B4-BE49-F238E27FC236}">
                    <a16:creationId xmlns:a16="http://schemas.microsoft.com/office/drawing/2014/main" id="{8EBB0DCE-7CE1-41F1-BE96-223732C87313}"/>
                  </a:ext>
                </a:extLst>
              </p:cNvPr>
              <p:cNvSpPr>
                <a:spLocks noRot="1" noChangeAspect="1" noMove="1" noResize="1" noEditPoints="1" noAdjustHandles="1" noChangeArrowheads="1" noChangeShapeType="1" noTextEdit="1"/>
              </p:cNvSpPr>
              <p:nvPr/>
            </p:nvSpPr>
            <p:spPr>
              <a:xfrm>
                <a:off x="5515082" y="3866296"/>
                <a:ext cx="912439" cy="648072"/>
              </a:xfrm>
              <a:prstGeom prst="ellipse">
                <a:avLst/>
              </a:prstGeom>
              <a:blipFill>
                <a:blip r:embed="rId13"/>
                <a:stretch>
                  <a:fillRect/>
                </a:stretch>
              </a:blipFill>
            </p:spPr>
            <p:txBody>
              <a:bodyPr/>
              <a:lstStyle/>
              <a:p>
                <a:r>
                  <a:rPr lang="en-US">
                    <a:noFill/>
                  </a:rPr>
                  <a:t> </a:t>
                </a:r>
              </a:p>
            </p:txBody>
          </p:sp>
        </mc:Fallback>
      </mc:AlternateContent>
      <p:sp>
        <p:nvSpPr>
          <p:cNvPr id="28" name="Arrow: Down 27">
            <a:extLst>
              <a:ext uri="{FF2B5EF4-FFF2-40B4-BE49-F238E27FC236}">
                <a16:creationId xmlns:a16="http://schemas.microsoft.com/office/drawing/2014/main" id="{5FFFE8D6-FC3A-4D1B-A040-D8F0586770E6}"/>
              </a:ext>
            </a:extLst>
          </p:cNvPr>
          <p:cNvSpPr/>
          <p:nvPr/>
        </p:nvSpPr>
        <p:spPr>
          <a:xfrm>
            <a:off x="5749704" y="4604478"/>
            <a:ext cx="432048" cy="275493"/>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384134E-FFF6-4168-A4B5-2D3F60588AC1}"/>
              </a:ext>
            </a:extLst>
          </p:cNvPr>
          <p:cNvSpPr/>
          <p:nvPr/>
        </p:nvSpPr>
        <p:spPr>
          <a:xfrm>
            <a:off x="7447394" y="6055632"/>
            <a:ext cx="864096" cy="6480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 </a:t>
            </a:r>
          </a:p>
        </p:txBody>
      </p:sp>
      <mc:AlternateContent xmlns:mc="http://schemas.openxmlformats.org/markup-compatibility/2006" xmlns:a14="http://schemas.microsoft.com/office/drawing/2010/main">
        <mc:Choice Requires="a14">
          <p:sp>
            <p:nvSpPr>
              <p:cNvPr id="32" name="Oval 31">
                <a:extLst>
                  <a:ext uri="{FF2B5EF4-FFF2-40B4-BE49-F238E27FC236}">
                    <a16:creationId xmlns:a16="http://schemas.microsoft.com/office/drawing/2014/main" id="{4D788EAF-AD05-4F28-82D4-3FDF8D5FD890}"/>
                  </a:ext>
                </a:extLst>
              </p:cNvPr>
              <p:cNvSpPr/>
              <p:nvPr/>
            </p:nvSpPr>
            <p:spPr>
              <a:xfrm>
                <a:off x="1589140" y="3930362"/>
                <a:ext cx="912439" cy="58388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𝑆𝑒𝑡</m:t>
                      </m:r>
                    </m:oMath>
                  </m:oMathPara>
                </a14:m>
                <a:endParaRPr lang="en-US" dirty="0">
                  <a:solidFill>
                    <a:schemeClr val="tx1"/>
                  </a:solidFill>
                </a:endParaRPr>
              </a:p>
            </p:txBody>
          </p:sp>
        </mc:Choice>
        <mc:Fallback xmlns="">
          <p:sp>
            <p:nvSpPr>
              <p:cNvPr id="32" name="Oval 31">
                <a:extLst>
                  <a:ext uri="{FF2B5EF4-FFF2-40B4-BE49-F238E27FC236}">
                    <a16:creationId xmlns:a16="http://schemas.microsoft.com/office/drawing/2014/main" id="{4D788EAF-AD05-4F28-82D4-3FDF8D5FD890}"/>
                  </a:ext>
                </a:extLst>
              </p:cNvPr>
              <p:cNvSpPr>
                <a:spLocks noRot="1" noChangeAspect="1" noMove="1" noResize="1" noEditPoints="1" noAdjustHandles="1" noChangeArrowheads="1" noChangeShapeType="1" noTextEdit="1"/>
              </p:cNvSpPr>
              <p:nvPr/>
            </p:nvSpPr>
            <p:spPr>
              <a:xfrm>
                <a:off x="1589140" y="3930362"/>
                <a:ext cx="912439" cy="583880"/>
              </a:xfrm>
              <a:prstGeom prst="ellipse">
                <a:avLst/>
              </a:prstGeom>
              <a:blipFill>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95558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Enrollment puzzle </a:t>
            </a:r>
          </a:p>
        </p:txBody>
      </p:sp>
      <p:sp>
        <p:nvSpPr>
          <p:cNvPr id="3" name="Content Placeholder 2"/>
          <p:cNvSpPr>
            <a:spLocks noGrp="1"/>
          </p:cNvSpPr>
          <p:nvPr>
            <p:ph idx="1"/>
          </p:nvPr>
        </p:nvSpPr>
        <p:spPr>
          <a:xfrm>
            <a:off x="479376" y="1600201"/>
            <a:ext cx="11449272" cy="4525963"/>
          </a:xfrm>
        </p:spPr>
        <p:txBody>
          <a:bodyPr>
            <a:normAutofit/>
          </a:bodyPr>
          <a:lstStyle/>
          <a:p>
            <a:r>
              <a:rPr lang="en-CA" dirty="0"/>
              <a:t>There are 160 students in COMP 1000 this semester </a:t>
            </a:r>
          </a:p>
          <a:p>
            <a:r>
              <a:rPr lang="en-CA" dirty="0"/>
              <a:t>There are 105 students in COMP 1002</a:t>
            </a:r>
          </a:p>
          <a:p>
            <a:r>
              <a:rPr lang="en-CA" dirty="0"/>
              <a:t>The total number of students in either of these two courses is 200</a:t>
            </a:r>
          </a:p>
          <a:p>
            <a:r>
              <a:rPr lang="en-CA" dirty="0"/>
              <a:t>How many students are in both COMP 1000 and COMP 1002? </a:t>
            </a:r>
          </a:p>
          <a:p>
            <a:endParaRPr lang="en-CA" dirty="0"/>
          </a:p>
          <a:p>
            <a:endParaRPr lang="en-CA" dirty="0"/>
          </a:p>
          <a:p>
            <a:endParaRPr lang="en-CA" dirty="0"/>
          </a:p>
          <a:p>
            <a:endParaRPr lang="en-CA" dirty="0"/>
          </a:p>
          <a:p>
            <a:endParaRPr lang="en-CA" dirty="0"/>
          </a:p>
          <a:p>
            <a:pPr marL="457200" lvl="1" indent="0">
              <a:buNone/>
            </a:pPr>
            <a:endParaRPr lang="en-CA" dirty="0"/>
          </a:p>
        </p:txBody>
      </p:sp>
      <p:sp>
        <p:nvSpPr>
          <p:cNvPr id="6" name="Oval 5"/>
          <p:cNvSpPr/>
          <p:nvPr/>
        </p:nvSpPr>
        <p:spPr>
          <a:xfrm>
            <a:off x="9781580" y="5037179"/>
            <a:ext cx="636258" cy="62406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A</a:t>
            </a:r>
          </a:p>
        </p:txBody>
      </p:sp>
      <p:sp>
        <p:nvSpPr>
          <p:cNvPr id="7" name="Oval 6"/>
          <p:cNvSpPr/>
          <p:nvPr/>
        </p:nvSpPr>
        <p:spPr>
          <a:xfrm>
            <a:off x="10161327" y="5043928"/>
            <a:ext cx="602204" cy="624069"/>
          </a:xfrm>
          <a:prstGeom prst="ellipse">
            <a:avLst/>
          </a:prstGeom>
          <a:solidFill>
            <a:srgbClr val="0070C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B</a:t>
            </a:r>
          </a:p>
        </p:txBody>
      </p:sp>
      <p:sp>
        <p:nvSpPr>
          <p:cNvPr id="8" name="Rectangle 7"/>
          <p:cNvSpPr/>
          <p:nvPr/>
        </p:nvSpPr>
        <p:spPr>
          <a:xfrm>
            <a:off x="9624392" y="4941168"/>
            <a:ext cx="1427444"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solidFill>
              </a:rPr>
              <a:t>U         </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pic>
        <p:nvPicPr>
          <p:cNvPr id="9" name="Picture 8">
            <a:extLst>
              <a:ext uri="{FF2B5EF4-FFF2-40B4-BE49-F238E27FC236}">
                <a16:creationId xmlns:a16="http://schemas.microsoft.com/office/drawing/2014/main" id="{CC39CF0F-860B-40D4-9DA9-94524EEFAA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1992" y="35028"/>
            <a:ext cx="1331194" cy="1393616"/>
          </a:xfrm>
          <a:prstGeom prst="rect">
            <a:avLst/>
          </a:prstGeom>
        </p:spPr>
      </p:pic>
    </p:spTree>
    <p:extLst>
      <p:ext uri="{BB962C8B-B14F-4D97-AF65-F5344CB8AC3E}">
        <p14:creationId xmlns:p14="http://schemas.microsoft.com/office/powerpoint/2010/main" val="3047414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Puzzle: chocolate squares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600201"/>
                <a:ext cx="12072664" cy="5069159"/>
              </a:xfrm>
            </p:spPr>
            <p:txBody>
              <a:bodyPr>
                <a:normAutofit fontScale="92500"/>
              </a:bodyPr>
              <a:lstStyle/>
              <a:p>
                <a:pPr marL="0" indent="0">
                  <a:buNone/>
                </a:pPr>
                <a:r>
                  <a:rPr lang="en-US" dirty="0"/>
                  <a:t>Suppose you have a piece of chocolate like this. How many squares are in it?</a:t>
                </a:r>
              </a:p>
              <a:p>
                <a:pPr lvl="1"/>
                <a:r>
                  <a:rPr lang="en-US" dirty="0"/>
                  <a:t>One square 13x13</a:t>
                </a:r>
              </a:p>
              <a:p>
                <a:pPr lvl="1"/>
                <a:r>
                  <a:rPr lang="en-US" dirty="0"/>
                  <a:t> … </a:t>
                </a:r>
              </a:p>
              <a:p>
                <a:pPr lvl="1"/>
                <a:r>
                  <a:rPr lang="en-US" dirty="0"/>
                  <a:t>13*13=169 squares 1x1 </a:t>
                </a:r>
              </a:p>
              <a:p>
                <a:pPr marL="1200150" lvl="2" indent="-342900"/>
                <a:r>
                  <a:rPr lang="en-US" dirty="0"/>
                  <a:t>12*12  2x2 </a:t>
                </a:r>
              </a:p>
              <a:p>
                <a:pPr marL="1200150" lvl="2" indent="-342900"/>
                <a:r>
                  <a:rPr lang="en-US" dirty="0"/>
                  <a:t>11*11  3x3 </a:t>
                </a:r>
              </a:p>
              <a:p>
                <a:pPr marL="1200150" lvl="2" indent="-342900"/>
                <a:r>
                  <a:rPr lang="en-US" dirty="0"/>
                  <a:t>…. </a:t>
                </a:r>
              </a:p>
              <a:p>
                <a:pPr marL="800100" lvl="1" indent="-342900">
                  <a:buFont typeface="Arial" panose="020B0604020202020204" pitchFamily="34" charset="0"/>
                  <a:buChar char="•"/>
                </a:pPr>
                <a:endParaRPr lang="en-US" dirty="0"/>
              </a:p>
              <a:p>
                <a:r>
                  <a:rPr lang="en-US" dirty="0"/>
                  <a:t>General formula: starting with an n x n piece of chocolate, get </a:t>
                </a:r>
              </a:p>
              <a:p>
                <a14:m>
                  <m:oMath xmlns:m="http://schemas.openxmlformats.org/officeDocument/2006/math">
                    <m:nary>
                      <m:naryPr>
                        <m:chr m:val="∑"/>
                        <m:limLoc m:val="subSup"/>
                        <m:ctrlPr>
                          <a:rPr lang="en-US" i="1">
                            <a:latin typeface="Cambria Math" panose="02040503050406030204" pitchFamily="18" charset="0"/>
                          </a:rPr>
                        </m:ctrlPr>
                      </m:naryPr>
                      <m:sub>
                        <m:r>
                          <m:rPr>
                            <m:brk m:alnAt="25"/>
                          </m:rPr>
                          <a:rPr lang="en-US" i="1">
                            <a:latin typeface="Cambria Math"/>
                          </a:rPr>
                          <m:t>𝑖</m:t>
                        </m:r>
                        <m:r>
                          <a:rPr lang="en-US" i="1">
                            <a:latin typeface="Cambria Math"/>
                          </a:rPr>
                          <m:t>=1</m:t>
                        </m:r>
                      </m:sub>
                      <m:sup>
                        <m:r>
                          <a:rPr lang="en-US" i="1">
                            <a:latin typeface="Cambria Math"/>
                          </a:rPr>
                          <m:t>𝑛</m:t>
                        </m:r>
                      </m:sup>
                      <m:e>
                        <m:sSup>
                          <m:sSupPr>
                            <m:ctrlPr>
                              <a:rPr lang="en-US" i="1">
                                <a:latin typeface="Cambria Math" panose="02040503050406030204" pitchFamily="18" charset="0"/>
                              </a:rPr>
                            </m:ctrlPr>
                          </m:sSupPr>
                          <m:e>
                            <m:r>
                              <a:rPr lang="en-US" i="1">
                                <a:latin typeface="Cambria Math"/>
                              </a:rPr>
                              <m:t>𝑖</m:t>
                            </m:r>
                          </m:e>
                          <m:sup>
                            <m:r>
                              <a:rPr lang="en-US" i="1">
                                <a:latin typeface="Cambria Math"/>
                              </a:rPr>
                              <m:t>2</m:t>
                            </m:r>
                          </m:sup>
                        </m:sSup>
                      </m:e>
                    </m:nary>
                    <m:r>
                      <a:rPr lang="en-US" i="1">
                        <a:latin typeface="Cambria Math"/>
                      </a:rPr>
                      <m:t>=</m:t>
                    </m:r>
                    <m:r>
                      <a:rPr lang="en-US" i="1">
                        <a:latin typeface="Cambria Math"/>
                      </a:rPr>
                      <m:t>𝑛</m:t>
                    </m:r>
                    <m:r>
                      <a:rPr lang="en-US" i="1">
                        <a:latin typeface="Cambria Math"/>
                      </a:rPr>
                      <m:t>(</m:t>
                    </m:r>
                    <m:r>
                      <a:rPr lang="en-US" i="1">
                        <a:latin typeface="Cambria Math"/>
                      </a:rPr>
                      <m:t>𝑛</m:t>
                    </m:r>
                    <m:r>
                      <a:rPr lang="en-US" i="1">
                        <a:latin typeface="Cambria Math"/>
                      </a:rPr>
                      <m:t>+1)(2</m:t>
                    </m:r>
                    <m:r>
                      <a:rPr lang="en-US" i="1">
                        <a:latin typeface="Cambria Math"/>
                      </a:rPr>
                      <m:t>𝑛</m:t>
                    </m:r>
                    <m:r>
                      <a:rPr lang="en-US" i="1">
                        <a:latin typeface="Cambria Math"/>
                      </a:rPr>
                      <m:t>+1)/6</m:t>
                    </m:r>
                  </m:oMath>
                </a14:m>
                <a:r>
                  <a:rPr lang="en-US" dirty="0"/>
                  <a:t>  squares. </a:t>
                </a:r>
              </a:p>
              <a:p>
                <a:endParaRPr lang="en-US" dirty="0"/>
              </a:p>
              <a:p>
                <a:pPr marL="0" indent="0">
                  <a:buNone/>
                </a:pPr>
                <a:endParaRPr lang="en-US" dirty="0"/>
              </a:p>
              <a:p>
                <a:endParaRPr lang="en-US" dirty="0"/>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600201"/>
                <a:ext cx="12072664" cy="5069159"/>
              </a:xfrm>
              <a:blipFill>
                <a:blip r:embed="rId5"/>
                <a:stretch>
                  <a:fillRect l="-1162" t="-1444" r="-152"/>
                </a:stretch>
              </a:blipFill>
            </p:spPr>
            <p:txBody>
              <a:bodyPr/>
              <a:lstStyle/>
              <a:p>
                <a:r>
                  <a:rPr lang="en-US">
                    <a:noFill/>
                  </a:rPr>
                  <a:t> </a:t>
                </a:r>
              </a:p>
            </p:txBody>
          </p:sp>
        </mc:Fallback>
      </mc:AlternateContent>
      <p:pic>
        <p:nvPicPr>
          <p:cNvPr id="2052" name="Picture 4"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42" y="0"/>
            <a:ext cx="1224136" cy="123183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lated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18656" y="11088"/>
            <a:ext cx="1473344" cy="13328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32593" y="2348880"/>
            <a:ext cx="2407477" cy="2422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1335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Enrollment puzzle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07368" y="1600201"/>
                <a:ext cx="11784632" cy="4525963"/>
              </a:xfrm>
            </p:spPr>
            <p:txBody>
              <a:bodyPr>
                <a:normAutofit fontScale="85000" lnSpcReduction="20000"/>
              </a:bodyPr>
              <a:lstStyle/>
              <a:p>
                <a:r>
                  <a:rPr lang="en-CA" dirty="0"/>
                  <a:t>There are 160 students in COMP 1000 this semester, and  105 students in COMP 1002. The total number of students in either of these two courses is 200. How many students are in both COMP 1000 and COMP 1002? </a:t>
                </a:r>
              </a:p>
              <a:p>
                <a:endParaRPr lang="en-CA" dirty="0"/>
              </a:p>
              <a:p>
                <a:r>
                  <a:rPr lang="en-CA" dirty="0"/>
                  <a:t>Let A be the set of students in COMP 1000, and let  B the set of students in COMP 1002.  </a:t>
                </a:r>
              </a:p>
              <a:p>
                <a:pPr lvl="1"/>
                <a:r>
                  <a:rPr lang="en-CA" dirty="0"/>
                  <a:t>|A| = 160 and |B| = 105.  </a:t>
                </a:r>
              </a:p>
              <a:p>
                <a:pPr lvl="1"/>
                <a:r>
                  <a:rPr lang="en-CA" dirty="0"/>
                  <a:t>The number of students in either course is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 </m:t>
                        </m:r>
                      </m:e>
                    </m:d>
                    <m:r>
                      <a:rPr lang="en-US" i="1">
                        <a:latin typeface="Cambria Math" panose="02040503050406030204" pitchFamily="18" charset="0"/>
                      </a:rPr>
                      <m:t>=200</m:t>
                    </m:r>
                  </m:oMath>
                </a14:m>
                <a:r>
                  <a:rPr lang="en-CA" dirty="0"/>
                  <a:t>. </a:t>
                </a:r>
              </a:p>
              <a:p>
                <a:pPr lvl="1"/>
                <a:r>
                  <a:rPr lang="en-CA" dirty="0"/>
                  <a:t>We want to know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e>
                    </m:d>
                    <m:r>
                      <a:rPr lang="en-US" i="1">
                        <a:latin typeface="Cambria Math" panose="02040503050406030204" pitchFamily="18" charset="0"/>
                      </a:rPr>
                      <m:t>. </m:t>
                    </m:r>
                  </m:oMath>
                </a14:m>
                <a:endParaRPr lang="en-CA" dirty="0"/>
              </a:p>
              <a:p>
                <a:r>
                  <a:rPr lang="en-CA" dirty="0"/>
                  <a:t>If we take |A|+|B|, we would count students in both courses twice. </a:t>
                </a:r>
              </a:p>
              <a:p>
                <a:pPr lvl="1"/>
                <a:r>
                  <a:rPr lang="en-CA" dirty="0"/>
                  <a:t>So the number of students in both is the number of double-counted students:  </a:t>
                </a:r>
              </a:p>
              <a:p>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 </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𝐵</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e>
                    </m:d>
                  </m:oMath>
                </a14:m>
                <a:r>
                  <a:rPr lang="en-CA" dirty="0"/>
                  <a:t>= 160+105-200=65. </a:t>
                </a:r>
              </a:p>
              <a:p>
                <a:endParaRPr lang="en-CA" dirty="0"/>
              </a:p>
              <a:p>
                <a:endParaRPr lang="en-CA" dirty="0"/>
              </a:p>
              <a:p>
                <a:endParaRPr lang="en-CA" dirty="0"/>
              </a:p>
              <a:p>
                <a:endParaRPr lang="en-CA" dirty="0"/>
              </a:p>
              <a:p>
                <a:pPr marL="457200" lvl="1" indent="0">
                  <a:buNone/>
                </a:pPr>
                <a:endParaRPr lang="en-CA"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07368" y="1600201"/>
                <a:ext cx="11784632" cy="4525963"/>
              </a:xfrm>
              <a:blipFill>
                <a:blip r:embed="rId5"/>
                <a:stretch>
                  <a:fillRect l="-879" t="-2830" r="-259" b="-3639"/>
                </a:stretch>
              </a:blipFill>
            </p:spPr>
            <p:txBody>
              <a:bodyPr/>
              <a:lstStyle/>
              <a:p>
                <a:r>
                  <a:rPr lang="en-US">
                    <a:noFill/>
                  </a:rPr>
                  <a:t> </a:t>
                </a:r>
              </a:p>
            </p:txBody>
          </p:sp>
        </mc:Fallback>
      </mc:AlternateContent>
      <p:sp>
        <p:nvSpPr>
          <p:cNvPr id="6" name="Oval 5"/>
          <p:cNvSpPr/>
          <p:nvPr/>
        </p:nvSpPr>
        <p:spPr>
          <a:xfrm>
            <a:off x="9997604" y="5743269"/>
            <a:ext cx="636258" cy="62406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A</a:t>
            </a:r>
          </a:p>
        </p:txBody>
      </p:sp>
      <p:sp>
        <p:nvSpPr>
          <p:cNvPr id="7" name="Oval 6"/>
          <p:cNvSpPr/>
          <p:nvPr/>
        </p:nvSpPr>
        <p:spPr>
          <a:xfrm>
            <a:off x="10377351" y="5750018"/>
            <a:ext cx="602204" cy="624069"/>
          </a:xfrm>
          <a:prstGeom prst="ellipse">
            <a:avLst/>
          </a:prstGeom>
          <a:solidFill>
            <a:srgbClr val="0070C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B</a:t>
            </a:r>
          </a:p>
        </p:txBody>
      </p:sp>
      <p:sp>
        <p:nvSpPr>
          <p:cNvPr id="8" name="Rectangle 7"/>
          <p:cNvSpPr/>
          <p:nvPr/>
        </p:nvSpPr>
        <p:spPr>
          <a:xfrm>
            <a:off x="9840416" y="5647258"/>
            <a:ext cx="1427444"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solidFill>
              </a:rPr>
              <a:t>U         </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pic>
        <p:nvPicPr>
          <p:cNvPr id="9" name="Picture 8">
            <a:extLst>
              <a:ext uri="{FF2B5EF4-FFF2-40B4-BE49-F238E27FC236}">
                <a16:creationId xmlns:a16="http://schemas.microsoft.com/office/drawing/2014/main" id="{CC39CF0F-860B-40D4-9DA9-94524EEFAA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61992" y="35028"/>
            <a:ext cx="1331194" cy="1393616"/>
          </a:xfrm>
          <a:prstGeom prst="rect">
            <a:avLst/>
          </a:prstGeom>
        </p:spPr>
      </p:pic>
    </p:spTree>
    <p:extLst>
      <p:ext uri="{BB962C8B-B14F-4D97-AF65-F5344CB8AC3E}">
        <p14:creationId xmlns:p14="http://schemas.microsoft.com/office/powerpoint/2010/main" val="2044115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5A4D0-298F-4CFE-97A6-87E515FC852F}"/>
              </a:ext>
            </a:extLst>
          </p:cNvPr>
          <p:cNvSpPr>
            <a:spLocks noGrp="1"/>
          </p:cNvSpPr>
          <p:nvPr>
            <p:ph type="title"/>
          </p:nvPr>
        </p:nvSpPr>
        <p:spPr/>
        <p:txBody>
          <a:bodyPr/>
          <a:lstStyle/>
          <a:p>
            <a:r>
              <a:rPr lang="en-CA" dirty="0"/>
              <a:t>Rule of inclusion-exclusion</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A9019B1-DB8C-4CC4-AC7C-5E1BD52D463E}"/>
                  </a:ext>
                </a:extLst>
              </p:cNvPr>
              <p:cNvSpPr>
                <a:spLocks noGrp="1"/>
              </p:cNvSpPr>
              <p:nvPr>
                <p:ph idx="1"/>
              </p:nvPr>
            </p:nvSpPr>
            <p:spPr>
              <a:xfrm>
                <a:off x="609600" y="1600201"/>
                <a:ext cx="10972800" cy="5141167"/>
              </a:xfrm>
            </p:spPr>
            <p:txBody>
              <a:bodyPr>
                <a:normAutofit/>
              </a:bodyPr>
              <a:lstStyle/>
              <a:p>
                <a:r>
                  <a:rPr lang="en-CA" sz="2800" dirty="0"/>
                  <a:t>Let A and B be two sets.  Then</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CA" sz="2800" i="1">
                              <a:latin typeface="Cambria Math" panose="02040503050406030204" pitchFamily="18" charset="0"/>
                            </a:rPr>
                          </m:ctrlPr>
                        </m:dPr>
                        <m:e>
                          <m:r>
                            <a:rPr lang="en-CA" sz="2800" i="1">
                              <a:latin typeface="Cambria Math"/>
                            </a:rPr>
                            <m:t>𝐴</m:t>
                          </m:r>
                          <m:r>
                            <a:rPr lang="en-CA" sz="2800" i="1">
                              <a:latin typeface="Cambria Math"/>
                            </a:rPr>
                            <m:t>∪</m:t>
                          </m:r>
                          <m:r>
                            <a:rPr lang="en-CA" sz="2800" i="1">
                              <a:latin typeface="Cambria Math"/>
                            </a:rPr>
                            <m:t>𝐵</m:t>
                          </m:r>
                        </m:e>
                      </m:d>
                      <m:r>
                        <a:rPr lang="en-CA" sz="2800" i="1">
                          <a:latin typeface="Cambria Math"/>
                        </a:rPr>
                        <m:t>=</m:t>
                      </m:r>
                      <m:d>
                        <m:dPr>
                          <m:begChr m:val="|"/>
                          <m:endChr m:val="|"/>
                          <m:ctrlPr>
                            <a:rPr lang="en-CA" sz="2800" i="1">
                              <a:latin typeface="Cambria Math" panose="02040503050406030204" pitchFamily="18" charset="0"/>
                            </a:rPr>
                          </m:ctrlPr>
                        </m:dPr>
                        <m:e>
                          <m:r>
                            <a:rPr lang="en-CA" sz="2800" i="1">
                              <a:latin typeface="Cambria Math"/>
                            </a:rPr>
                            <m:t>𝐴</m:t>
                          </m:r>
                        </m:e>
                      </m:d>
                      <m:r>
                        <a:rPr lang="en-CA" sz="2800" i="1">
                          <a:latin typeface="Cambria Math"/>
                        </a:rPr>
                        <m:t>+</m:t>
                      </m:r>
                      <m:d>
                        <m:dPr>
                          <m:begChr m:val="|"/>
                          <m:endChr m:val="|"/>
                          <m:ctrlPr>
                            <a:rPr lang="en-CA" sz="2800" i="1">
                              <a:latin typeface="Cambria Math" panose="02040503050406030204" pitchFamily="18" charset="0"/>
                            </a:rPr>
                          </m:ctrlPr>
                        </m:dPr>
                        <m:e>
                          <m:r>
                            <a:rPr lang="en-CA" sz="2800" i="1">
                              <a:latin typeface="Cambria Math"/>
                            </a:rPr>
                            <m:t>𝐵</m:t>
                          </m:r>
                        </m:e>
                      </m:d>
                      <m:r>
                        <a:rPr lang="en-CA" sz="2800" i="1">
                          <a:latin typeface="Cambria Math"/>
                        </a:rPr>
                        <m:t>−</m:t>
                      </m:r>
                      <m:d>
                        <m:dPr>
                          <m:begChr m:val="|"/>
                          <m:endChr m:val="|"/>
                          <m:ctrlPr>
                            <a:rPr lang="en-CA" sz="2800" i="1">
                              <a:latin typeface="Cambria Math" panose="02040503050406030204" pitchFamily="18" charset="0"/>
                            </a:rPr>
                          </m:ctrlPr>
                        </m:dPr>
                        <m:e>
                          <m:r>
                            <a:rPr lang="en-CA" sz="2800" i="1">
                              <a:latin typeface="Cambria Math"/>
                            </a:rPr>
                            <m:t>𝐴</m:t>
                          </m:r>
                          <m:r>
                            <a:rPr lang="en-CA" sz="2800" i="1">
                              <a:latin typeface="Cambria Math"/>
                            </a:rPr>
                            <m:t>∩</m:t>
                          </m:r>
                          <m:r>
                            <a:rPr lang="en-CA" sz="2800" i="1">
                              <a:latin typeface="Cambria Math"/>
                            </a:rPr>
                            <m:t>𝐵</m:t>
                          </m:r>
                        </m:e>
                      </m:d>
                    </m:oMath>
                  </m:oMathPara>
                </a14:m>
                <a:endParaRPr lang="en-CA" sz="2800" dirty="0"/>
              </a:p>
              <a:p>
                <a:pPr lvl="1"/>
                <a:r>
                  <a:rPr lang="en-CA" sz="2400" dirty="0"/>
                  <a:t>Why?  Elements in </a:t>
                </a:r>
                <a14:m>
                  <m:oMath xmlns:m="http://schemas.openxmlformats.org/officeDocument/2006/math">
                    <m:d>
                      <m:dPr>
                        <m:begChr m:val="|"/>
                        <m:endChr m:val="|"/>
                        <m:ctrlPr>
                          <a:rPr lang="en-CA" sz="2400" i="1">
                            <a:latin typeface="Cambria Math" panose="02040503050406030204" pitchFamily="18" charset="0"/>
                          </a:rPr>
                        </m:ctrlPr>
                      </m:dPr>
                      <m:e>
                        <m:r>
                          <a:rPr lang="en-CA" sz="2400" i="1">
                            <a:latin typeface="Cambria Math"/>
                          </a:rPr>
                          <m:t>𝐴</m:t>
                        </m:r>
                        <m:r>
                          <a:rPr lang="en-CA" sz="2400" i="1">
                            <a:latin typeface="Cambria Math"/>
                          </a:rPr>
                          <m:t>∩</m:t>
                        </m:r>
                        <m:r>
                          <a:rPr lang="en-CA" sz="2400" i="1">
                            <a:latin typeface="Cambria Math"/>
                          </a:rPr>
                          <m:t>𝐵</m:t>
                        </m:r>
                      </m:e>
                    </m:d>
                  </m:oMath>
                </a14:m>
                <a:r>
                  <a:rPr lang="en-CA" sz="2400" dirty="0"/>
                  <a:t> are counted twice in |A|+|B|, so need to subtract one copy. </a:t>
                </a:r>
              </a:p>
              <a:p>
                <a:pPr lvl="1"/>
                <a:r>
                  <a:rPr lang="en-CA" sz="2400" dirty="0"/>
                  <a:t>If A and B are disjoint, then </a:t>
                </a:r>
                <a14:m>
                  <m:oMath xmlns:m="http://schemas.openxmlformats.org/officeDocument/2006/math">
                    <m:d>
                      <m:dPr>
                        <m:begChr m:val="|"/>
                        <m:endChr m:val="|"/>
                        <m:ctrlPr>
                          <a:rPr lang="en-CA" sz="2400" i="1">
                            <a:latin typeface="Cambria Math" panose="02040503050406030204" pitchFamily="18" charset="0"/>
                          </a:rPr>
                        </m:ctrlPr>
                      </m:dPr>
                      <m:e>
                        <m:r>
                          <a:rPr lang="en-CA" sz="2400" i="1">
                            <a:latin typeface="Cambria Math"/>
                          </a:rPr>
                          <m:t>𝐴</m:t>
                        </m:r>
                        <m:r>
                          <a:rPr lang="en-CA" sz="2400" i="1">
                            <a:latin typeface="Cambria Math"/>
                          </a:rPr>
                          <m:t>∪</m:t>
                        </m:r>
                        <m:r>
                          <a:rPr lang="en-CA" sz="2400" i="1">
                            <a:latin typeface="Cambria Math"/>
                          </a:rPr>
                          <m:t>𝐵</m:t>
                        </m:r>
                      </m:e>
                    </m:d>
                    <m:r>
                      <a:rPr lang="en-CA" sz="2400" i="1">
                        <a:latin typeface="Cambria Math"/>
                      </a:rPr>
                      <m:t>=</m:t>
                    </m:r>
                    <m:d>
                      <m:dPr>
                        <m:begChr m:val="|"/>
                        <m:endChr m:val="|"/>
                        <m:ctrlPr>
                          <a:rPr lang="en-CA" sz="2400" i="1">
                            <a:latin typeface="Cambria Math" panose="02040503050406030204" pitchFamily="18" charset="0"/>
                          </a:rPr>
                        </m:ctrlPr>
                      </m:dPr>
                      <m:e>
                        <m:r>
                          <a:rPr lang="en-CA" sz="2400" i="1">
                            <a:latin typeface="Cambria Math"/>
                          </a:rPr>
                          <m:t>𝐴</m:t>
                        </m:r>
                      </m:e>
                    </m:d>
                    <m:r>
                      <a:rPr lang="en-CA" sz="2400" i="1">
                        <a:latin typeface="Cambria Math"/>
                      </a:rPr>
                      <m:t>+</m:t>
                    </m:r>
                    <m:d>
                      <m:dPr>
                        <m:begChr m:val="|"/>
                        <m:endChr m:val="|"/>
                        <m:ctrlPr>
                          <a:rPr lang="en-CA" sz="2400" i="1">
                            <a:latin typeface="Cambria Math" panose="02040503050406030204" pitchFamily="18" charset="0"/>
                          </a:rPr>
                        </m:ctrlPr>
                      </m:dPr>
                      <m:e>
                        <m:r>
                          <a:rPr lang="en-CA" sz="2400" i="1">
                            <a:latin typeface="Cambria Math"/>
                          </a:rPr>
                          <m:t>𝐵</m:t>
                        </m:r>
                      </m:e>
                    </m:d>
                  </m:oMath>
                </a14:m>
                <a:endParaRPr lang="en-CA" sz="2400" dirty="0"/>
              </a:p>
              <a:p>
                <a:pPr lvl="1"/>
                <a:r>
                  <a:rPr lang="en-CA" sz="2400" dirty="0"/>
                  <a:t>If there are 160 students in COMP 1000, 105 in COMP 1002, and 65 of them are in both, then the total number of students in 1000 or 1002 is   160+105-65=200. </a:t>
                </a:r>
              </a:p>
              <a:p>
                <a:pPr marL="457200" lvl="1" indent="0">
                  <a:buNone/>
                </a:pPr>
                <a:r>
                  <a:rPr lang="en-CA" sz="2400" dirty="0"/>
                  <a:t> </a:t>
                </a:r>
              </a:p>
              <a:p>
                <a:r>
                  <a:rPr lang="en-CA" sz="2800" dirty="0"/>
                  <a:t>What if we have three sets?  </a:t>
                </a:r>
                <a:endParaRPr lang="en-US" sz="2800" dirty="0"/>
              </a:p>
            </p:txBody>
          </p:sp>
        </mc:Choice>
        <mc:Fallback xmlns="">
          <p:sp>
            <p:nvSpPr>
              <p:cNvPr id="3" name="Content Placeholder 2">
                <a:extLst>
                  <a:ext uri="{FF2B5EF4-FFF2-40B4-BE49-F238E27FC236}">
                    <a16:creationId xmlns:a16="http://schemas.microsoft.com/office/drawing/2014/main" id="{EA9019B1-DB8C-4CC4-AC7C-5E1BD52D463E}"/>
                  </a:ext>
                </a:extLst>
              </p:cNvPr>
              <p:cNvSpPr>
                <a:spLocks noGrp="1" noRot="1" noChangeAspect="1" noMove="1" noResize="1" noEditPoints="1" noAdjustHandles="1" noChangeArrowheads="1" noChangeShapeType="1" noTextEdit="1"/>
              </p:cNvSpPr>
              <p:nvPr>
                <p:ph idx="1"/>
              </p:nvPr>
            </p:nvSpPr>
            <p:spPr>
              <a:xfrm>
                <a:off x="609600" y="1600201"/>
                <a:ext cx="10972800" cy="5141167"/>
              </a:xfrm>
              <a:blipFill>
                <a:blip r:embed="rId4"/>
                <a:stretch>
                  <a:fillRect l="-1000" t="-1186"/>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89A2AE79-A029-4E9D-8A69-7A504B0C2EDA}"/>
              </a:ext>
            </a:extLst>
          </p:cNvPr>
          <p:cNvSpPr/>
          <p:nvPr/>
        </p:nvSpPr>
        <p:spPr>
          <a:xfrm>
            <a:off x="9303694" y="1387083"/>
            <a:ext cx="636258" cy="62406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A</a:t>
            </a:r>
          </a:p>
        </p:txBody>
      </p:sp>
      <p:sp>
        <p:nvSpPr>
          <p:cNvPr id="5" name="Oval 4">
            <a:extLst>
              <a:ext uri="{FF2B5EF4-FFF2-40B4-BE49-F238E27FC236}">
                <a16:creationId xmlns:a16="http://schemas.microsoft.com/office/drawing/2014/main" id="{080D683C-5DAC-4FB6-8088-340B850E4958}"/>
              </a:ext>
            </a:extLst>
          </p:cNvPr>
          <p:cNvSpPr/>
          <p:nvPr/>
        </p:nvSpPr>
        <p:spPr>
          <a:xfrm>
            <a:off x="9683441" y="1393832"/>
            <a:ext cx="602204" cy="624069"/>
          </a:xfrm>
          <a:prstGeom prst="ellipse">
            <a:avLst/>
          </a:prstGeom>
          <a:solidFill>
            <a:srgbClr val="0070C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B</a:t>
            </a:r>
          </a:p>
        </p:txBody>
      </p:sp>
      <p:sp>
        <p:nvSpPr>
          <p:cNvPr id="6" name="Rectangle 5">
            <a:extLst>
              <a:ext uri="{FF2B5EF4-FFF2-40B4-BE49-F238E27FC236}">
                <a16:creationId xmlns:a16="http://schemas.microsoft.com/office/drawing/2014/main" id="{DE1785D7-3988-4BCA-B509-5614B9FC3BC9}"/>
              </a:ext>
            </a:extLst>
          </p:cNvPr>
          <p:cNvSpPr/>
          <p:nvPr/>
        </p:nvSpPr>
        <p:spPr>
          <a:xfrm>
            <a:off x="9146506" y="1291072"/>
            <a:ext cx="1427444"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solidFill>
              </a:rPr>
              <a:t>U         </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grpSp>
        <p:nvGrpSpPr>
          <p:cNvPr id="11" name="Group 10">
            <a:extLst>
              <a:ext uri="{FF2B5EF4-FFF2-40B4-BE49-F238E27FC236}">
                <a16:creationId xmlns:a16="http://schemas.microsoft.com/office/drawing/2014/main" id="{29936B3F-BA13-48F6-A766-660A3492EB5F}"/>
              </a:ext>
            </a:extLst>
          </p:cNvPr>
          <p:cNvGrpSpPr/>
          <p:nvPr/>
        </p:nvGrpSpPr>
        <p:grpSpPr>
          <a:xfrm>
            <a:off x="10704512" y="5013176"/>
            <a:ext cx="1427444" cy="1254888"/>
            <a:chOff x="9519505" y="5049373"/>
            <a:chExt cx="1427444" cy="1254888"/>
          </a:xfrm>
        </p:grpSpPr>
        <p:sp>
          <p:nvSpPr>
            <p:cNvPr id="7" name="Oval 6">
              <a:extLst>
                <a:ext uri="{FF2B5EF4-FFF2-40B4-BE49-F238E27FC236}">
                  <a16:creationId xmlns:a16="http://schemas.microsoft.com/office/drawing/2014/main" id="{8B30ABA6-2AF5-41C7-B9B1-6282B026B8D9}"/>
                </a:ext>
              </a:extLst>
            </p:cNvPr>
            <p:cNvSpPr/>
            <p:nvPr/>
          </p:nvSpPr>
          <p:spPr>
            <a:xfrm>
              <a:off x="9676693" y="5145384"/>
              <a:ext cx="636258" cy="62406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A</a:t>
              </a:r>
            </a:p>
          </p:txBody>
        </p:sp>
        <p:sp>
          <p:nvSpPr>
            <p:cNvPr id="8" name="Oval 7">
              <a:extLst>
                <a:ext uri="{FF2B5EF4-FFF2-40B4-BE49-F238E27FC236}">
                  <a16:creationId xmlns:a16="http://schemas.microsoft.com/office/drawing/2014/main" id="{9E9EC565-138C-44D1-AF46-28ACEDEA672D}"/>
                </a:ext>
              </a:extLst>
            </p:cNvPr>
            <p:cNvSpPr/>
            <p:nvPr/>
          </p:nvSpPr>
          <p:spPr>
            <a:xfrm>
              <a:off x="10056440" y="5152133"/>
              <a:ext cx="602204" cy="624069"/>
            </a:xfrm>
            <a:prstGeom prst="ellipse">
              <a:avLst/>
            </a:prstGeom>
            <a:solidFill>
              <a:srgbClr val="0070C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B</a:t>
              </a:r>
            </a:p>
          </p:txBody>
        </p:sp>
        <p:sp>
          <p:nvSpPr>
            <p:cNvPr id="9" name="Rectangle 8">
              <a:extLst>
                <a:ext uri="{FF2B5EF4-FFF2-40B4-BE49-F238E27FC236}">
                  <a16:creationId xmlns:a16="http://schemas.microsoft.com/office/drawing/2014/main" id="{2F7D0D1E-8CA6-4897-A5DC-138A13B27EDE}"/>
                </a:ext>
              </a:extLst>
            </p:cNvPr>
            <p:cNvSpPr/>
            <p:nvPr/>
          </p:nvSpPr>
          <p:spPr>
            <a:xfrm>
              <a:off x="9519505" y="5049373"/>
              <a:ext cx="1427444" cy="12548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solidFill>
                </a:rPr>
                <a:t>U         </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10" name="Oval 9">
              <a:extLst>
                <a:ext uri="{FF2B5EF4-FFF2-40B4-BE49-F238E27FC236}">
                  <a16:creationId xmlns:a16="http://schemas.microsoft.com/office/drawing/2014/main" id="{CA8CC77D-26EB-41CF-8987-0DEC54D5CE1A}"/>
                </a:ext>
              </a:extLst>
            </p:cNvPr>
            <p:cNvSpPr/>
            <p:nvPr/>
          </p:nvSpPr>
          <p:spPr>
            <a:xfrm>
              <a:off x="9921067" y="5472793"/>
              <a:ext cx="602204" cy="624069"/>
            </a:xfrm>
            <a:prstGeom prst="ellipse">
              <a:avLst/>
            </a:prstGeom>
            <a:solidFill>
              <a:schemeClr val="accent4">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C</a:t>
              </a:r>
            </a:p>
          </p:txBody>
        </p:sp>
      </p:grpSp>
    </p:spTree>
    <p:extLst>
      <p:ext uri="{BB962C8B-B14F-4D97-AF65-F5344CB8AC3E}">
        <p14:creationId xmlns:p14="http://schemas.microsoft.com/office/powerpoint/2010/main" val="39296619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5A4D0-298F-4CFE-97A6-87E515FC852F}"/>
              </a:ext>
            </a:extLst>
          </p:cNvPr>
          <p:cNvSpPr>
            <a:spLocks noGrp="1"/>
          </p:cNvSpPr>
          <p:nvPr>
            <p:ph type="title"/>
          </p:nvPr>
        </p:nvSpPr>
        <p:spPr>
          <a:xfrm>
            <a:off x="609600" y="-188852"/>
            <a:ext cx="10972800" cy="1143000"/>
          </a:xfrm>
        </p:spPr>
        <p:txBody>
          <a:bodyPr/>
          <a:lstStyle/>
          <a:p>
            <a:r>
              <a:rPr lang="en-CA" dirty="0"/>
              <a:t>Rule of inclusion-exclusion</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A9019B1-DB8C-4CC4-AC7C-5E1BD52D463E}"/>
                  </a:ext>
                </a:extLst>
              </p:cNvPr>
              <p:cNvSpPr>
                <a:spLocks noGrp="1"/>
              </p:cNvSpPr>
              <p:nvPr>
                <p:ph idx="1"/>
              </p:nvPr>
            </p:nvSpPr>
            <p:spPr>
              <a:xfrm>
                <a:off x="193607" y="758745"/>
                <a:ext cx="11319048" cy="6099255"/>
              </a:xfrm>
            </p:spPr>
            <p:txBody>
              <a:bodyPr>
                <a:normAutofit fontScale="92500" lnSpcReduction="20000"/>
              </a:bodyPr>
              <a:lstStyle/>
              <a:p>
                <a:r>
                  <a:rPr lang="en-CA" sz="2400" dirty="0"/>
                  <a:t>How many students in total if </a:t>
                </a:r>
              </a:p>
              <a:p>
                <a:pPr lvl="1"/>
                <a:r>
                  <a:rPr lang="en-CA" sz="2400" dirty="0"/>
                  <a:t>160 students in COMP1000 (A), 105 in COMP1002 (B), and 120 in COMP 1001 (C),</a:t>
                </a:r>
              </a:p>
              <a:p>
                <a:pPr lvl="1"/>
                <a:r>
                  <a:rPr lang="en-CA" sz="2400" dirty="0"/>
                  <a:t>where 45 are in both COMP 1000 and COMP 1002:</a:t>
                </a:r>
                <a14:m>
                  <m:oMath xmlns:m="http://schemas.openxmlformats.org/officeDocument/2006/math">
                    <m:r>
                      <a:rPr lang="en-US" sz="2400" b="0" i="0" smtClean="0">
                        <a:latin typeface="Cambria Math" panose="02040503050406030204" pitchFamily="18" charset="0"/>
                      </a:rPr>
                      <m:t> </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𝐵</m:t>
                        </m:r>
                      </m:e>
                    </m:d>
                    <m:r>
                      <a:rPr lang="en-US" sz="2400" b="0" i="1" smtClean="0">
                        <a:latin typeface="Cambria Math" panose="02040503050406030204" pitchFamily="18" charset="0"/>
                      </a:rPr>
                      <m:t>=45</m:t>
                    </m:r>
                  </m:oMath>
                </a14:m>
                <a:endParaRPr lang="en-CA" sz="2400" dirty="0"/>
              </a:p>
              <a:p>
                <a:pPr lvl="1"/>
                <a:r>
                  <a:rPr lang="en-CA" sz="2400" dirty="0"/>
                  <a:t>30 are in both COMP 1000 and COMP 1001: </a:t>
                </a:r>
                <a14:m>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𝐶</m:t>
                        </m:r>
                      </m:e>
                    </m:d>
                    <m:r>
                      <a:rPr lang="en-US" sz="2400" b="0" i="1" smtClean="0">
                        <a:latin typeface="Cambria Math" panose="02040503050406030204" pitchFamily="18" charset="0"/>
                      </a:rPr>
                      <m:t>=30</m:t>
                    </m:r>
                  </m:oMath>
                </a14:m>
                <a:r>
                  <a:rPr lang="en-CA" sz="2400" dirty="0"/>
                  <a:t>      </a:t>
                </a:r>
              </a:p>
              <a:p>
                <a:pPr lvl="1"/>
                <a:r>
                  <a:rPr lang="en-CA" sz="2400" dirty="0"/>
                  <a:t>50 are in both  COMP 1001 and COMP 1002:  </a:t>
                </a:r>
                <a14:m>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𝐵</m:t>
                        </m:r>
                        <m:r>
                          <a:rPr lang="en-US" sz="2400" b="0" i="1" smtClean="0">
                            <a:latin typeface="Cambria Math" panose="02040503050406030204" pitchFamily="18" charset="0"/>
                          </a:rPr>
                          <m:t>∩</m:t>
                        </m:r>
                        <m:r>
                          <a:rPr lang="en-US" sz="2400" b="0" i="1" smtClean="0">
                            <a:latin typeface="Cambria Math" panose="02040503050406030204" pitchFamily="18" charset="0"/>
                          </a:rPr>
                          <m:t>𝐶</m:t>
                        </m:r>
                      </m:e>
                    </m:d>
                    <m:r>
                      <a:rPr lang="en-US" sz="2400" b="0" i="1" smtClean="0">
                        <a:latin typeface="Cambria Math" panose="02040503050406030204" pitchFamily="18" charset="0"/>
                      </a:rPr>
                      <m:t>=50. </m:t>
                    </m:r>
                  </m:oMath>
                </a14:m>
                <a:endParaRPr lang="en-CA" sz="2400" dirty="0"/>
              </a:p>
              <a:p>
                <a:pPr lvl="1"/>
                <a:r>
                  <a:rPr lang="en-CA" sz="2400" dirty="0"/>
                  <a:t>20 students are in all three:  </a:t>
                </a:r>
                <a14:m>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𝐵</m:t>
                        </m:r>
                        <m:r>
                          <a:rPr lang="en-US" sz="2400" b="0" i="1" smtClean="0">
                            <a:latin typeface="Cambria Math" panose="02040503050406030204" pitchFamily="18" charset="0"/>
                          </a:rPr>
                          <m:t>∩</m:t>
                        </m:r>
                        <m:r>
                          <a:rPr lang="en-US" sz="2400" b="0" i="1" smtClean="0">
                            <a:latin typeface="Cambria Math" panose="02040503050406030204" pitchFamily="18" charset="0"/>
                          </a:rPr>
                          <m:t>𝐶</m:t>
                        </m:r>
                      </m:e>
                    </m:d>
                    <m:r>
                      <a:rPr lang="en-US" sz="2400" b="0" i="1" smtClean="0">
                        <a:latin typeface="Cambria Math" panose="02040503050406030204" pitchFamily="18" charset="0"/>
                      </a:rPr>
                      <m:t>=20</m:t>
                    </m:r>
                  </m:oMath>
                </a14:m>
                <a:endParaRPr lang="en-CA" sz="2400" dirty="0"/>
              </a:p>
              <a:p>
                <a:pPr lvl="1"/>
                <a:endParaRPr lang="en-CA" sz="2400" dirty="0"/>
              </a:p>
              <a:p>
                <a:pPr lvl="1"/>
                <a14:m>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𝐴</m:t>
                        </m:r>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𝐵</m:t>
                        </m:r>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𝐶</m:t>
                        </m:r>
                      </m:e>
                    </m:d>
                  </m:oMath>
                </a14:m>
                <a:r>
                  <a:rPr lang="en-CA" sz="2400" dirty="0"/>
                  <a:t> counts students in all three 3 times, students in two courses twice.  </a:t>
                </a:r>
              </a:p>
              <a:p>
                <a:pPr lvl="1"/>
                <a14:m>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𝐴</m:t>
                        </m:r>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𝐵</m:t>
                        </m:r>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𝐶</m:t>
                        </m:r>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𝐵</m:t>
                        </m:r>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𝐶</m:t>
                        </m:r>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𝐵</m:t>
                        </m:r>
                        <m:r>
                          <a:rPr lang="en-US" sz="2400" b="0" i="1" smtClean="0">
                            <a:latin typeface="Cambria Math" panose="02040503050406030204" pitchFamily="18" charset="0"/>
                          </a:rPr>
                          <m:t>∩</m:t>
                        </m:r>
                        <m:r>
                          <a:rPr lang="en-US" sz="2400" b="0" i="1" smtClean="0">
                            <a:latin typeface="Cambria Math" panose="02040503050406030204" pitchFamily="18" charset="0"/>
                          </a:rPr>
                          <m:t>𝐶</m:t>
                        </m:r>
                      </m:e>
                    </m:d>
                  </m:oMath>
                </a14:m>
                <a:r>
                  <a:rPr lang="en-CA" sz="2400" dirty="0"/>
                  <a:t> counts students in two courses once,  but subtracts out students in all three courses!   Need to add them back in. </a:t>
                </a:r>
                <a:r>
                  <a:rPr lang="en-CA" sz="2000" dirty="0"/>
                  <a:t> </a:t>
                </a:r>
              </a:p>
              <a:p>
                <a:pPr marL="457200" lvl="1" indent="0">
                  <a:buNone/>
                </a:pPr>
                <a:r>
                  <a:rPr lang="en-CA" sz="2400" dirty="0"/>
                  <a:t> </a:t>
                </a:r>
              </a:p>
              <a:p>
                <a:pPr marL="0" indent="0">
                  <a:buNone/>
                </a:pPr>
                <a:endParaRPr lang="en-US" sz="2800" dirty="0"/>
              </a:p>
              <a:p>
                <a:pPr marL="0" indent="0">
                  <a:buNone/>
                </a:pPr>
                <a:endParaRPr lang="en-US" sz="2800" dirty="0"/>
              </a:p>
              <a:p>
                <a:pPr marL="0" indent="0">
                  <a:buNone/>
                </a:pPr>
                <a:endParaRPr lang="en-US" sz="2800" dirty="0"/>
              </a:p>
              <a:p>
                <a:pPr marL="0" indent="0">
                  <a:buNone/>
                </a:pPr>
                <a:r>
                  <a:rPr lang="en-US" sz="2800" dirty="0"/>
                  <a:t>So total number of students in COMP 1000,1001, 1002 is: </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𝐴</m:t>
                          </m:r>
                          <m:r>
                            <a:rPr lang="en-US" sz="2800" b="0" i="1" smtClean="0">
                              <a:latin typeface="Cambria Math" panose="02040503050406030204" pitchFamily="18" charset="0"/>
                            </a:rPr>
                            <m:t>∪</m:t>
                          </m:r>
                          <m:r>
                            <a:rPr lang="en-US" sz="2800" b="0" i="1" smtClean="0">
                              <a:latin typeface="Cambria Math" panose="02040503050406030204" pitchFamily="18" charset="0"/>
                            </a:rPr>
                            <m:t>𝐵</m:t>
                          </m:r>
                          <m:r>
                            <a:rPr lang="en-US" sz="2800" b="0" i="1" smtClean="0">
                              <a:latin typeface="Cambria Math" panose="02040503050406030204" pitchFamily="18" charset="0"/>
                            </a:rPr>
                            <m:t>∪</m:t>
                          </m:r>
                          <m:r>
                            <a:rPr lang="en-US" sz="2800" b="0" i="1" smtClean="0">
                              <a:latin typeface="Cambria Math" panose="02040503050406030204" pitchFamily="18" charset="0"/>
                            </a:rPr>
                            <m:t>𝐶</m:t>
                          </m:r>
                        </m:e>
                      </m:d>
                      <m:r>
                        <a:rPr lang="en-US" sz="2800" b="0" i="1" smtClean="0">
                          <a:latin typeface="Cambria Math" panose="02040503050406030204" pitchFamily="18" charset="0"/>
                        </a:rPr>
                        <m:t>=160+105+120−45−30−50+20</m:t>
                      </m:r>
                      <m:r>
                        <a:rPr lang="en-US" sz="2800" b="0" i="0" smtClean="0">
                          <a:latin typeface="Cambria Math" panose="02040503050406030204" pitchFamily="18" charset="0"/>
                        </a:rPr>
                        <m:t>=280</m:t>
                      </m:r>
                    </m:oMath>
                  </m:oMathPara>
                </a14:m>
                <a:endParaRPr lang="en-US" sz="2800" dirty="0"/>
              </a:p>
            </p:txBody>
          </p:sp>
        </mc:Choice>
        <mc:Fallback xmlns="">
          <p:sp>
            <p:nvSpPr>
              <p:cNvPr id="3" name="Content Placeholder 2">
                <a:extLst>
                  <a:ext uri="{FF2B5EF4-FFF2-40B4-BE49-F238E27FC236}">
                    <a16:creationId xmlns:a16="http://schemas.microsoft.com/office/drawing/2014/main" id="{EA9019B1-DB8C-4CC4-AC7C-5E1BD52D463E}"/>
                  </a:ext>
                </a:extLst>
              </p:cNvPr>
              <p:cNvSpPr>
                <a:spLocks noGrp="1" noRot="1" noChangeAspect="1" noMove="1" noResize="1" noEditPoints="1" noAdjustHandles="1" noChangeArrowheads="1" noChangeShapeType="1" noTextEdit="1"/>
              </p:cNvSpPr>
              <p:nvPr>
                <p:ph idx="1"/>
              </p:nvPr>
            </p:nvSpPr>
            <p:spPr>
              <a:xfrm>
                <a:off x="193607" y="758745"/>
                <a:ext cx="11319048" cy="6099255"/>
              </a:xfrm>
              <a:blipFill>
                <a:blip r:embed="rId5"/>
                <a:stretch>
                  <a:fillRect l="-969" t="-1598"/>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B04DFB7B-E803-4E8B-96E2-D5911322D65B}"/>
              </a:ext>
            </a:extLst>
          </p:cNvPr>
          <p:cNvGrpSpPr/>
          <p:nvPr/>
        </p:nvGrpSpPr>
        <p:grpSpPr>
          <a:xfrm>
            <a:off x="10344472" y="218694"/>
            <a:ext cx="1427444" cy="1254888"/>
            <a:chOff x="9519505" y="5049373"/>
            <a:chExt cx="1427444" cy="1254888"/>
          </a:xfrm>
        </p:grpSpPr>
        <p:sp>
          <p:nvSpPr>
            <p:cNvPr id="7" name="Oval 6">
              <a:extLst>
                <a:ext uri="{FF2B5EF4-FFF2-40B4-BE49-F238E27FC236}">
                  <a16:creationId xmlns:a16="http://schemas.microsoft.com/office/drawing/2014/main" id="{8B30ABA6-2AF5-41C7-B9B1-6282B026B8D9}"/>
                </a:ext>
              </a:extLst>
            </p:cNvPr>
            <p:cNvSpPr/>
            <p:nvPr/>
          </p:nvSpPr>
          <p:spPr>
            <a:xfrm>
              <a:off x="9676693" y="5145384"/>
              <a:ext cx="636258" cy="62406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A</a:t>
              </a:r>
            </a:p>
          </p:txBody>
        </p:sp>
        <p:sp>
          <p:nvSpPr>
            <p:cNvPr id="8" name="Oval 7">
              <a:extLst>
                <a:ext uri="{FF2B5EF4-FFF2-40B4-BE49-F238E27FC236}">
                  <a16:creationId xmlns:a16="http://schemas.microsoft.com/office/drawing/2014/main" id="{9E9EC565-138C-44D1-AF46-28ACEDEA672D}"/>
                </a:ext>
              </a:extLst>
            </p:cNvPr>
            <p:cNvSpPr/>
            <p:nvPr/>
          </p:nvSpPr>
          <p:spPr>
            <a:xfrm>
              <a:off x="10056440" y="5152133"/>
              <a:ext cx="602204" cy="624069"/>
            </a:xfrm>
            <a:prstGeom prst="ellipse">
              <a:avLst/>
            </a:prstGeom>
            <a:solidFill>
              <a:srgbClr val="0070C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B</a:t>
              </a:r>
            </a:p>
          </p:txBody>
        </p:sp>
        <p:sp>
          <p:nvSpPr>
            <p:cNvPr id="9" name="Rectangle 8">
              <a:extLst>
                <a:ext uri="{FF2B5EF4-FFF2-40B4-BE49-F238E27FC236}">
                  <a16:creationId xmlns:a16="http://schemas.microsoft.com/office/drawing/2014/main" id="{2F7D0D1E-8CA6-4897-A5DC-138A13B27EDE}"/>
                </a:ext>
              </a:extLst>
            </p:cNvPr>
            <p:cNvSpPr/>
            <p:nvPr/>
          </p:nvSpPr>
          <p:spPr>
            <a:xfrm>
              <a:off x="9519505" y="5049373"/>
              <a:ext cx="1427444" cy="12548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solidFill>
                </a:rPr>
                <a:t>U         </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10" name="Oval 9">
              <a:extLst>
                <a:ext uri="{FF2B5EF4-FFF2-40B4-BE49-F238E27FC236}">
                  <a16:creationId xmlns:a16="http://schemas.microsoft.com/office/drawing/2014/main" id="{CA8CC77D-26EB-41CF-8987-0DEC54D5CE1A}"/>
                </a:ext>
              </a:extLst>
            </p:cNvPr>
            <p:cNvSpPr/>
            <p:nvPr/>
          </p:nvSpPr>
          <p:spPr>
            <a:xfrm>
              <a:off x="9921067" y="5472793"/>
              <a:ext cx="602204" cy="624069"/>
            </a:xfrm>
            <a:prstGeom prst="ellipse">
              <a:avLst/>
            </a:prstGeom>
            <a:solidFill>
              <a:schemeClr val="accent4">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C</a:t>
              </a:r>
            </a:p>
          </p:txBody>
        </p:sp>
      </p:gr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0159E9A9-21ED-4B52-A887-D8874B77EBD9}"/>
                  </a:ext>
                </a:extLst>
              </p:cNvPr>
              <p:cNvSpPr/>
              <p:nvPr/>
            </p:nvSpPr>
            <p:spPr>
              <a:xfrm>
                <a:off x="1847528" y="4149080"/>
                <a:ext cx="7444389" cy="1110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d>
                      <m:dPr>
                        <m:begChr m:val="|"/>
                        <m:endChr m:val="|"/>
                        <m:ctrlPr>
                          <a:rPr lang="en-CA" sz="2400" i="1">
                            <a:latin typeface="Cambria Math" panose="02040503050406030204" pitchFamily="18" charset="0"/>
                          </a:rPr>
                        </m:ctrlPr>
                      </m:dPr>
                      <m:e>
                        <m:r>
                          <a:rPr lang="en-CA" sz="2400" i="1">
                            <a:latin typeface="Cambria Math"/>
                          </a:rPr>
                          <m:t>𝐴</m:t>
                        </m:r>
                        <m:r>
                          <a:rPr lang="en-CA" sz="2400" i="1">
                            <a:latin typeface="Cambria Math"/>
                          </a:rPr>
                          <m:t>∪</m:t>
                        </m:r>
                        <m:r>
                          <a:rPr lang="en-CA" sz="2400" i="1">
                            <a:latin typeface="Cambria Math"/>
                          </a:rPr>
                          <m:t>𝐵</m:t>
                        </m:r>
                        <m:r>
                          <a:rPr lang="en-CA" sz="2400" i="1">
                            <a:latin typeface="Cambria Math"/>
                          </a:rPr>
                          <m:t>∪</m:t>
                        </m:r>
                        <m:r>
                          <a:rPr lang="en-CA" sz="2400" i="1">
                            <a:latin typeface="Cambria Math"/>
                          </a:rPr>
                          <m:t>𝐶</m:t>
                        </m:r>
                      </m:e>
                    </m:d>
                    <m:r>
                      <a:rPr lang="en-CA" sz="2400" i="1">
                        <a:latin typeface="Cambria Math"/>
                      </a:rPr>
                      <m:t>=</m:t>
                    </m:r>
                  </m:oMath>
                </a14:m>
                <a:r>
                  <a:rPr lang="en-CA" sz="2400" dirty="0"/>
                  <a:t>  </a:t>
                </a:r>
                <a14:m>
                  <m:oMath xmlns:m="http://schemas.openxmlformats.org/officeDocument/2006/math">
                    <m:d>
                      <m:dPr>
                        <m:begChr m:val="|"/>
                        <m:endChr m:val="|"/>
                        <m:ctrlPr>
                          <a:rPr lang="en-CA" sz="2400" i="1">
                            <a:latin typeface="Cambria Math" panose="02040503050406030204" pitchFamily="18" charset="0"/>
                          </a:rPr>
                        </m:ctrlPr>
                      </m:dPr>
                      <m:e>
                        <m:r>
                          <a:rPr lang="en-CA" sz="2400" i="1">
                            <a:latin typeface="Cambria Math"/>
                          </a:rPr>
                          <m:t>𝐴</m:t>
                        </m:r>
                      </m:e>
                    </m:d>
                    <m:r>
                      <a:rPr lang="en-CA" sz="2400" i="1">
                        <a:latin typeface="Cambria Math"/>
                      </a:rPr>
                      <m:t>+</m:t>
                    </m:r>
                    <m:d>
                      <m:dPr>
                        <m:begChr m:val="|"/>
                        <m:endChr m:val="|"/>
                        <m:ctrlPr>
                          <a:rPr lang="en-CA" sz="2400" i="1">
                            <a:latin typeface="Cambria Math" panose="02040503050406030204" pitchFamily="18" charset="0"/>
                          </a:rPr>
                        </m:ctrlPr>
                      </m:dPr>
                      <m:e>
                        <m:r>
                          <a:rPr lang="en-CA" sz="2400" i="1">
                            <a:latin typeface="Cambria Math"/>
                          </a:rPr>
                          <m:t>𝐵</m:t>
                        </m:r>
                      </m:e>
                    </m:d>
                    <m:r>
                      <a:rPr lang="en-CA" sz="2400" i="1">
                        <a:latin typeface="Cambria Math"/>
                      </a:rPr>
                      <m:t>+</m:t>
                    </m:r>
                    <m:d>
                      <m:dPr>
                        <m:begChr m:val="|"/>
                        <m:endChr m:val="|"/>
                        <m:ctrlPr>
                          <a:rPr lang="en-CA" sz="2400" i="1">
                            <a:latin typeface="Cambria Math" panose="02040503050406030204" pitchFamily="18" charset="0"/>
                          </a:rPr>
                        </m:ctrlPr>
                      </m:dPr>
                      <m:e>
                        <m:r>
                          <a:rPr lang="en-CA" sz="2400" i="1">
                            <a:latin typeface="Cambria Math"/>
                          </a:rPr>
                          <m:t>𝐶</m:t>
                        </m:r>
                      </m:e>
                    </m:d>
                  </m:oMath>
                </a14:m>
                <a:endParaRPr lang="en-CA" sz="2400" i="1" dirty="0">
                  <a:latin typeface="Cambria Math"/>
                </a:endParaRPr>
              </a:p>
              <a:p>
                <a:pPr marL="0" indent="0">
                  <a:buNone/>
                </a:pPr>
                <a:r>
                  <a:rPr lang="en-CA" sz="2400" dirty="0"/>
                  <a:t>                             </a:t>
                </a:r>
                <a14:m>
                  <m:oMath xmlns:m="http://schemas.openxmlformats.org/officeDocument/2006/math">
                    <m:r>
                      <a:rPr lang="en-CA" sz="2400">
                        <a:latin typeface="Cambria Math"/>
                      </a:rPr>
                      <m:t>   </m:t>
                    </m:r>
                    <m:r>
                      <a:rPr lang="en-CA" sz="2400" i="1">
                        <a:latin typeface="Cambria Math"/>
                      </a:rPr>
                      <m:t>−</m:t>
                    </m:r>
                    <m:d>
                      <m:dPr>
                        <m:begChr m:val="|"/>
                        <m:endChr m:val="|"/>
                        <m:ctrlPr>
                          <a:rPr lang="en-CA" sz="2400" i="1">
                            <a:latin typeface="Cambria Math" panose="02040503050406030204" pitchFamily="18" charset="0"/>
                          </a:rPr>
                        </m:ctrlPr>
                      </m:dPr>
                      <m:e>
                        <m:r>
                          <a:rPr lang="en-CA" sz="2400" i="1">
                            <a:latin typeface="Cambria Math"/>
                          </a:rPr>
                          <m:t>𝐴</m:t>
                        </m:r>
                        <m:r>
                          <a:rPr lang="en-CA" sz="2400" i="1">
                            <a:latin typeface="Cambria Math"/>
                          </a:rPr>
                          <m:t>∩</m:t>
                        </m:r>
                        <m:r>
                          <a:rPr lang="en-CA" sz="2400" i="1">
                            <a:latin typeface="Cambria Math"/>
                          </a:rPr>
                          <m:t>𝐵</m:t>
                        </m:r>
                      </m:e>
                    </m:d>
                    <m:r>
                      <a:rPr lang="en-CA" sz="2400" i="1">
                        <a:latin typeface="Cambria Math"/>
                      </a:rPr>
                      <m:t>−</m:t>
                    </m:r>
                    <m:d>
                      <m:dPr>
                        <m:begChr m:val="|"/>
                        <m:endChr m:val="|"/>
                        <m:ctrlPr>
                          <a:rPr lang="en-CA" sz="2400" i="1">
                            <a:latin typeface="Cambria Math" panose="02040503050406030204" pitchFamily="18" charset="0"/>
                          </a:rPr>
                        </m:ctrlPr>
                      </m:dPr>
                      <m:e>
                        <m:r>
                          <a:rPr lang="en-CA" sz="2400" i="1">
                            <a:latin typeface="Cambria Math"/>
                          </a:rPr>
                          <m:t>𝐴</m:t>
                        </m:r>
                        <m:r>
                          <a:rPr lang="en-CA" sz="2400" i="1">
                            <a:latin typeface="Cambria Math"/>
                          </a:rPr>
                          <m:t>∩</m:t>
                        </m:r>
                        <m:r>
                          <a:rPr lang="en-CA" sz="2400" i="1">
                            <a:latin typeface="Cambria Math"/>
                          </a:rPr>
                          <m:t>𝐶</m:t>
                        </m:r>
                      </m:e>
                    </m:d>
                    <m:r>
                      <a:rPr lang="en-CA" sz="2400" i="1">
                        <a:latin typeface="Cambria Math"/>
                      </a:rPr>
                      <m:t>−</m:t>
                    </m:r>
                    <m:d>
                      <m:dPr>
                        <m:begChr m:val="|"/>
                        <m:endChr m:val="|"/>
                        <m:ctrlPr>
                          <a:rPr lang="en-CA" sz="2400" i="1">
                            <a:latin typeface="Cambria Math" panose="02040503050406030204" pitchFamily="18" charset="0"/>
                          </a:rPr>
                        </m:ctrlPr>
                      </m:dPr>
                      <m:e>
                        <m:r>
                          <a:rPr lang="en-CA" sz="2400" i="1">
                            <a:latin typeface="Cambria Math"/>
                          </a:rPr>
                          <m:t>𝐵</m:t>
                        </m:r>
                        <m:r>
                          <a:rPr lang="en-CA" sz="2400" i="1">
                            <a:latin typeface="Cambria Math"/>
                          </a:rPr>
                          <m:t>∩</m:t>
                        </m:r>
                        <m:r>
                          <a:rPr lang="en-CA" sz="2400" i="1">
                            <a:latin typeface="Cambria Math"/>
                          </a:rPr>
                          <m:t>𝐶</m:t>
                        </m:r>
                      </m:e>
                    </m:d>
                  </m:oMath>
                </a14:m>
                <a:endParaRPr lang="en-CA" sz="2400" i="1" dirty="0">
                  <a:latin typeface="Cambria Math"/>
                </a:endParaRPr>
              </a:p>
              <a:p>
                <a:pPr marL="0" indent="0">
                  <a:buNone/>
                </a:pPr>
                <a:r>
                  <a:rPr lang="en-CA" sz="2400" dirty="0"/>
                  <a:t>                                                                    </a:t>
                </a:r>
                <a14:m>
                  <m:oMath xmlns:m="http://schemas.openxmlformats.org/officeDocument/2006/math">
                    <m:r>
                      <a:rPr lang="en-CA" sz="2400" i="1">
                        <a:latin typeface="Cambria Math"/>
                      </a:rPr>
                      <m:t>+</m:t>
                    </m:r>
                    <m:d>
                      <m:dPr>
                        <m:begChr m:val="|"/>
                        <m:endChr m:val="|"/>
                        <m:ctrlPr>
                          <a:rPr lang="en-CA" sz="2400" i="1">
                            <a:latin typeface="Cambria Math" panose="02040503050406030204" pitchFamily="18" charset="0"/>
                          </a:rPr>
                        </m:ctrlPr>
                      </m:dPr>
                      <m:e>
                        <m:r>
                          <a:rPr lang="en-CA" sz="2400" i="1">
                            <a:latin typeface="Cambria Math"/>
                          </a:rPr>
                          <m:t>𝐴</m:t>
                        </m:r>
                        <m:r>
                          <a:rPr lang="en-CA" sz="2400" i="1">
                            <a:latin typeface="Cambria Math"/>
                          </a:rPr>
                          <m:t>∩</m:t>
                        </m:r>
                        <m:r>
                          <a:rPr lang="en-CA" sz="2400" i="1">
                            <a:latin typeface="Cambria Math"/>
                          </a:rPr>
                          <m:t>𝐵</m:t>
                        </m:r>
                        <m:r>
                          <a:rPr lang="en-CA" sz="2400" i="1">
                            <a:latin typeface="Cambria Math"/>
                          </a:rPr>
                          <m:t>∩</m:t>
                        </m:r>
                        <m:r>
                          <a:rPr lang="en-CA" sz="2400" i="1">
                            <a:latin typeface="Cambria Math"/>
                          </a:rPr>
                          <m:t>𝐶</m:t>
                        </m:r>
                      </m:e>
                    </m:d>
                  </m:oMath>
                </a14:m>
                <a:r>
                  <a:rPr lang="en-US" sz="2400" dirty="0"/>
                  <a:t>   </a:t>
                </a:r>
              </a:p>
            </p:txBody>
          </p:sp>
        </mc:Choice>
        <mc:Fallback xmlns="">
          <p:sp>
            <p:nvSpPr>
              <p:cNvPr id="12" name="Rectangle 11">
                <a:extLst>
                  <a:ext uri="{FF2B5EF4-FFF2-40B4-BE49-F238E27FC236}">
                    <a16:creationId xmlns:a16="http://schemas.microsoft.com/office/drawing/2014/main" id="{0159E9A9-21ED-4B52-A887-D8874B77EBD9}"/>
                  </a:ext>
                </a:extLst>
              </p:cNvPr>
              <p:cNvSpPr>
                <a:spLocks noRot="1" noChangeAspect="1" noMove="1" noResize="1" noEditPoints="1" noAdjustHandles="1" noChangeArrowheads="1" noChangeShapeType="1" noTextEdit="1"/>
              </p:cNvSpPr>
              <p:nvPr/>
            </p:nvSpPr>
            <p:spPr>
              <a:xfrm>
                <a:off x="1847528" y="4149080"/>
                <a:ext cx="7444389" cy="1110872"/>
              </a:xfrm>
              <a:prstGeom prst="rect">
                <a:avLst/>
              </a:prstGeom>
              <a:blipFill>
                <a:blip r:embed="rId6"/>
                <a:stretch>
                  <a:fillRect b="-538"/>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94779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5A4D0-298F-4CFE-97A6-87E515FC852F}"/>
              </a:ext>
            </a:extLst>
          </p:cNvPr>
          <p:cNvSpPr>
            <a:spLocks noGrp="1"/>
          </p:cNvSpPr>
          <p:nvPr>
            <p:ph type="title"/>
          </p:nvPr>
        </p:nvSpPr>
        <p:spPr/>
        <p:txBody>
          <a:bodyPr/>
          <a:lstStyle/>
          <a:p>
            <a:r>
              <a:rPr lang="en-CA" dirty="0"/>
              <a:t>Rule of inclusion-exclusion</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A9019B1-DB8C-4CC4-AC7C-5E1BD52D463E}"/>
                  </a:ext>
                </a:extLst>
              </p:cNvPr>
              <p:cNvSpPr>
                <a:spLocks noGrp="1"/>
              </p:cNvSpPr>
              <p:nvPr>
                <p:ph idx="1"/>
              </p:nvPr>
            </p:nvSpPr>
            <p:spPr>
              <a:xfrm>
                <a:off x="609600" y="1600201"/>
                <a:ext cx="10972800" cy="5141167"/>
              </a:xfrm>
            </p:spPr>
            <p:txBody>
              <a:bodyPr>
                <a:normAutofit lnSpcReduction="10000"/>
              </a:bodyPr>
              <a:lstStyle/>
              <a:p>
                <a:r>
                  <a:rPr lang="en-CA" sz="3300" dirty="0"/>
                  <a:t>What happens if there are </a:t>
                </a:r>
                <a14:m>
                  <m:oMath xmlns:m="http://schemas.openxmlformats.org/officeDocument/2006/math">
                    <m:r>
                      <a:rPr lang="en-US" sz="3300" b="0" i="1" smtClean="0">
                        <a:latin typeface="Cambria Math" panose="02040503050406030204" pitchFamily="18" charset="0"/>
                      </a:rPr>
                      <m:t>𝑛</m:t>
                    </m:r>
                  </m:oMath>
                </a14:m>
                <a:r>
                  <a:rPr lang="en-US" sz="3300" dirty="0"/>
                  <a:t> sets? </a:t>
                </a:r>
              </a:p>
              <a:p>
                <a:pPr lvl="1"/>
                <a:r>
                  <a:rPr lang="en-US" dirty="0"/>
                  <a:t>Suppose an element is in k sets out of n. </a:t>
                </a:r>
              </a:p>
              <a:p>
                <a:pPr lvl="1"/>
                <a:r>
                  <a:rPr lang="en-US" dirty="0"/>
                  <a:t>It will appear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times when counting individual sets</a:t>
                </a:r>
              </a:p>
              <a:p>
                <a:pPr lvl="2"/>
                <a14:m>
                  <m:oMath xmlns:m="http://schemas.openxmlformats.org/officeDocument/2006/math">
                    <m:r>
                      <a:rPr lang="en-US" sz="2800" b="0" i="1" smtClean="0">
                        <a:latin typeface="Cambria Math" panose="02040503050406030204" pitchFamily="18" charset="0"/>
                      </a:rPr>
                      <m:t>𝐶</m:t>
                    </m:r>
                    <m:r>
                      <a:rPr lang="en-US" sz="2800" b="0" i="1" smtClean="0">
                        <a:latin typeface="Cambria Math" panose="02040503050406030204" pitchFamily="18" charset="0"/>
                      </a:rPr>
                      <m:t>(</m:t>
                    </m:r>
                    <m:r>
                      <a:rPr lang="en-US" sz="2800" b="0" i="1" smtClean="0">
                        <a:latin typeface="Cambria Math" panose="02040503050406030204" pitchFamily="18" charset="0"/>
                      </a:rPr>
                      <m:t>𝑘</m:t>
                    </m:r>
                    <m:r>
                      <a:rPr lang="en-US" sz="2800" b="0" i="1" smtClean="0">
                        <a:latin typeface="Cambria Math" panose="02040503050406030204" pitchFamily="18" charset="0"/>
                      </a:rPr>
                      <m:t>,2)</m:t>
                    </m:r>
                  </m:oMath>
                </a14:m>
                <a:r>
                  <a:rPr lang="en-US" sz="2800" dirty="0"/>
                  <a:t> times when counting intersections of 2 sets… </a:t>
                </a:r>
              </a:p>
              <a:p>
                <a:pPr lvl="2"/>
                <a14:m>
                  <m:oMath xmlns:m="http://schemas.openxmlformats.org/officeDocument/2006/math">
                    <m:r>
                      <a:rPr lang="en-US" sz="2800" b="0" i="1" smtClean="0">
                        <a:latin typeface="Cambria Math" panose="02040503050406030204" pitchFamily="18" charset="0"/>
                      </a:rPr>
                      <m:t>𝐶</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𝑘</m:t>
                        </m:r>
                        <m:r>
                          <a:rPr lang="en-US" sz="2800" b="0" i="1" smtClean="0">
                            <a:latin typeface="Cambria Math" panose="02040503050406030204" pitchFamily="18" charset="0"/>
                          </a:rPr>
                          <m:t>,</m:t>
                        </m:r>
                        <m:r>
                          <a:rPr lang="en-US" sz="2800" b="0" i="1" smtClean="0">
                            <a:latin typeface="Cambria Math" panose="02040503050406030204" pitchFamily="18" charset="0"/>
                          </a:rPr>
                          <m:t>𝑖</m:t>
                        </m:r>
                      </m:e>
                    </m:d>
                  </m:oMath>
                </a14:m>
                <a:r>
                  <a:rPr lang="en-US" sz="2800" dirty="0"/>
                  <a:t> times when counting  intersections of </a:t>
                </a:r>
                <a14:m>
                  <m:oMath xmlns:m="http://schemas.openxmlformats.org/officeDocument/2006/math">
                    <m:r>
                      <a:rPr lang="en-US" sz="2800" b="0" i="1" smtClean="0">
                        <a:latin typeface="Cambria Math" panose="02040503050406030204" pitchFamily="18" charset="0"/>
                      </a:rPr>
                      <m:t>𝑖</m:t>
                    </m:r>
                  </m:oMath>
                </a14:m>
                <a:r>
                  <a:rPr lang="en-US" sz="2800" dirty="0"/>
                  <a:t> sets… </a:t>
                </a:r>
              </a:p>
              <a:p>
                <a:pPr lvl="2"/>
                <a14:m>
                  <m:oMath xmlns:m="http://schemas.openxmlformats.org/officeDocument/2006/math">
                    <m:r>
                      <a:rPr lang="en-US" sz="2800" b="0" i="1" smtClean="0">
                        <a:latin typeface="Cambria Math" panose="02040503050406030204" pitchFamily="18" charset="0"/>
                      </a:rPr>
                      <m:t>𝐶</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𝑘</m:t>
                        </m:r>
                        <m:r>
                          <a:rPr lang="en-US" sz="2800" b="0" i="1" smtClean="0">
                            <a:latin typeface="Cambria Math" panose="02040503050406030204" pitchFamily="18" charset="0"/>
                          </a:rPr>
                          <m:t>,</m:t>
                        </m:r>
                        <m:r>
                          <a:rPr lang="en-US" sz="2800" b="0" i="1" smtClean="0">
                            <a:latin typeface="Cambria Math" panose="02040503050406030204" pitchFamily="18" charset="0"/>
                          </a:rPr>
                          <m:t>𝑘</m:t>
                        </m:r>
                      </m:e>
                    </m:d>
                  </m:oMath>
                </a14:m>
                <a:r>
                  <a:rPr lang="en-US" sz="2800" dirty="0"/>
                  <a:t> times when counting intersections of </a:t>
                </a:r>
                <a14:m>
                  <m:oMath xmlns:m="http://schemas.openxmlformats.org/officeDocument/2006/math">
                    <m:r>
                      <a:rPr lang="en-US" sz="2800" b="0" i="1" smtClean="0">
                        <a:latin typeface="Cambria Math" panose="02040503050406030204" pitchFamily="18" charset="0"/>
                      </a:rPr>
                      <m:t>𝑘</m:t>
                    </m:r>
                  </m:oMath>
                </a14:m>
                <a:r>
                  <a:rPr lang="en-US" sz="2800" dirty="0"/>
                  <a:t> sets. </a:t>
                </a:r>
              </a:p>
              <a:p>
                <a:pPr lvl="2"/>
                <a:endParaRPr lang="en-US" dirty="0"/>
              </a:p>
              <a:p>
                <a:pPr lvl="1"/>
                <a:r>
                  <a:rPr lang="en-US" dirty="0"/>
                  <a:t>Suppose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oMath>
                </a14:m>
                <a:r>
                  <a:rPr lang="en-US" dirty="0"/>
                  <a:t> </a:t>
                </a:r>
              </a:p>
              <a:p>
                <a:pPr lvl="2"/>
                <a:r>
                  <a:rPr lang="en-US" dirty="0"/>
                  <a:t>Then </a:t>
                </a:r>
                <a14:m>
                  <m:oMath xmlns:m="http://schemas.openxmlformats.org/officeDocument/2006/math">
                    <m:r>
                      <a:rPr lang="en-US" b="0" i="1" smtClean="0">
                        <a:latin typeface="Cambria Math" panose="02040503050406030204" pitchFamily="18" charset="0"/>
                      </a:rPr>
                      <m:t>𝑥</m:t>
                    </m:r>
                  </m:oMath>
                </a14:m>
                <a:r>
                  <a:rPr lang="en-US" dirty="0"/>
                  <a:t> is counted twice (</a:t>
                </a:r>
                <a14:m>
                  <m:oMath xmlns:m="http://schemas.openxmlformats.org/officeDocument/2006/math">
                    <m:r>
                      <a:rPr lang="en-US" b="0" i="1" smtClean="0">
                        <a:latin typeface="Cambria Math" panose="02040503050406030204" pitchFamily="18" charset="0"/>
                      </a:rPr>
                      <m:t>𝐶</m:t>
                    </m:r>
                    <m:d>
                      <m:dPr>
                        <m:ctrlPr>
                          <a:rPr lang="en-US" b="0" i="1" smtClean="0">
                            <a:latin typeface="Cambria Math" panose="02040503050406030204" pitchFamily="18" charset="0"/>
                          </a:rPr>
                        </m:ctrlPr>
                      </m:dPr>
                      <m:e>
                        <m:r>
                          <a:rPr lang="en-US" b="0" i="1" smtClean="0">
                            <a:latin typeface="Cambria Math" panose="02040503050406030204" pitchFamily="18" charset="0"/>
                          </a:rPr>
                          <m:t>2,1</m:t>
                        </m:r>
                      </m:e>
                    </m:d>
                    <m:r>
                      <a:rPr lang="en-US" b="0" i="1" smtClean="0">
                        <a:latin typeface="Cambria Math" panose="02040503050406030204" pitchFamily="18" charset="0"/>
                      </a:rPr>
                      <m:t>=2)</m:t>
                    </m:r>
                  </m:oMath>
                </a14:m>
                <a:r>
                  <a:rPr lang="en-US" dirty="0"/>
                  <a:t> in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𝐵</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𝐶</m:t>
                        </m:r>
                      </m:e>
                    </m:d>
                    <m:r>
                      <a:rPr lang="en-US" b="0" i="1" smtClean="0">
                        <a:latin typeface="Cambria Math" panose="02040503050406030204" pitchFamily="18" charset="0"/>
                      </a:rPr>
                      <m:t>, </m:t>
                    </m:r>
                  </m:oMath>
                </a14:m>
                <a:r>
                  <a:rPr lang="en-US" dirty="0"/>
                  <a:t> </a:t>
                </a:r>
              </a:p>
              <a:p>
                <a:pPr lvl="2"/>
                <a:r>
                  <a:rPr lang="en-US" dirty="0"/>
                  <a:t>and once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𝐶</m:t>
                    </m:r>
                    <m:d>
                      <m:dPr>
                        <m:ctrlPr>
                          <a:rPr lang="en-US" b="0" i="1" smtClean="0">
                            <a:latin typeface="Cambria Math" panose="02040503050406030204" pitchFamily="18" charset="0"/>
                          </a:rPr>
                        </m:ctrlPr>
                      </m:dPr>
                      <m:e>
                        <m:r>
                          <a:rPr lang="en-US" b="0" i="1" smtClean="0">
                            <a:latin typeface="Cambria Math" panose="02040503050406030204" pitchFamily="18" charset="0"/>
                          </a:rPr>
                          <m:t>2,2</m:t>
                        </m:r>
                      </m:e>
                    </m:d>
                    <m:r>
                      <a:rPr lang="en-US" b="0" i="1" smtClean="0">
                        <a:latin typeface="Cambria Math" panose="02040503050406030204" pitchFamily="18" charset="0"/>
                      </a:rPr>
                      <m:t>=1)</m:t>
                    </m:r>
                  </m:oMath>
                </a14:m>
                <a:r>
                  <a:rPr lang="en-US" dirty="0"/>
                  <a:t> in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e>
                    </m:d>
                    <m:r>
                      <a:rPr lang="en-US" b="0" i="1" smtClean="0">
                        <a:latin typeface="Cambria Math" panose="02040503050406030204" pitchFamily="18" charset="0"/>
                      </a:rPr>
                      <m:t>. </m:t>
                    </m:r>
                  </m:oMath>
                </a14:m>
                <a:r>
                  <a:rPr lang="en-US" dirty="0"/>
                  <a:t> </a:t>
                </a:r>
              </a:p>
              <a:p>
                <a:pPr lvl="2"/>
                <a:r>
                  <a:rPr lang="en-US" dirty="0"/>
                  <a:t>It is not in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e>
                    </m:d>
                    <m:r>
                      <a:rPr lang="en-US" b="0" i="1" smtClean="0">
                        <a:latin typeface="Cambria Math" panose="02040503050406030204" pitchFamily="18" charset="0"/>
                      </a:rPr>
                      <m:t>, </m:t>
                    </m:r>
                  </m:oMath>
                </a14:m>
                <a:r>
                  <a:rPr lang="en-US" dirty="0"/>
                  <a:t> so counted 0 times there. </a:t>
                </a:r>
              </a:p>
            </p:txBody>
          </p:sp>
        </mc:Choice>
        <mc:Fallback xmlns="">
          <p:sp>
            <p:nvSpPr>
              <p:cNvPr id="3" name="Content Placeholder 2">
                <a:extLst>
                  <a:ext uri="{FF2B5EF4-FFF2-40B4-BE49-F238E27FC236}">
                    <a16:creationId xmlns:a16="http://schemas.microsoft.com/office/drawing/2014/main" id="{EA9019B1-DB8C-4CC4-AC7C-5E1BD52D463E}"/>
                  </a:ext>
                </a:extLst>
              </p:cNvPr>
              <p:cNvSpPr>
                <a:spLocks noGrp="1" noRot="1" noChangeAspect="1" noMove="1" noResize="1" noEditPoints="1" noAdjustHandles="1" noChangeArrowheads="1" noChangeShapeType="1" noTextEdit="1"/>
              </p:cNvSpPr>
              <p:nvPr>
                <p:ph idx="1"/>
              </p:nvPr>
            </p:nvSpPr>
            <p:spPr>
              <a:xfrm>
                <a:off x="609600" y="1600201"/>
                <a:ext cx="10972800" cy="5141167"/>
              </a:xfrm>
              <a:blipFill>
                <a:blip r:embed="rId6"/>
                <a:stretch>
                  <a:fillRect l="-1333" t="-2610"/>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674F4EED-83CB-4202-BDAF-06ABF741980E}"/>
              </a:ext>
            </a:extLst>
          </p:cNvPr>
          <p:cNvGrpSpPr/>
          <p:nvPr/>
        </p:nvGrpSpPr>
        <p:grpSpPr>
          <a:xfrm>
            <a:off x="119336" y="61397"/>
            <a:ext cx="1427444" cy="936104"/>
            <a:chOff x="10527725" y="181891"/>
            <a:chExt cx="1427444" cy="936104"/>
          </a:xfrm>
        </p:grpSpPr>
        <p:sp>
          <p:nvSpPr>
            <p:cNvPr id="4" name="Oval 3">
              <a:extLst>
                <a:ext uri="{FF2B5EF4-FFF2-40B4-BE49-F238E27FC236}">
                  <a16:creationId xmlns:a16="http://schemas.microsoft.com/office/drawing/2014/main" id="{89A2AE79-A029-4E9D-8A69-7A504B0C2EDA}"/>
                </a:ext>
              </a:extLst>
            </p:cNvPr>
            <p:cNvSpPr/>
            <p:nvPr/>
          </p:nvSpPr>
          <p:spPr>
            <a:xfrm>
              <a:off x="10684913" y="277902"/>
              <a:ext cx="636258" cy="62406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A</a:t>
              </a:r>
            </a:p>
          </p:txBody>
        </p:sp>
        <p:sp>
          <p:nvSpPr>
            <p:cNvPr id="5" name="Oval 4">
              <a:extLst>
                <a:ext uri="{FF2B5EF4-FFF2-40B4-BE49-F238E27FC236}">
                  <a16:creationId xmlns:a16="http://schemas.microsoft.com/office/drawing/2014/main" id="{080D683C-5DAC-4FB6-8088-340B850E4958}"/>
                </a:ext>
              </a:extLst>
            </p:cNvPr>
            <p:cNvSpPr/>
            <p:nvPr/>
          </p:nvSpPr>
          <p:spPr>
            <a:xfrm>
              <a:off x="11064660" y="284651"/>
              <a:ext cx="602204" cy="624069"/>
            </a:xfrm>
            <a:prstGeom prst="ellipse">
              <a:avLst/>
            </a:prstGeom>
            <a:solidFill>
              <a:srgbClr val="0070C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B</a:t>
              </a:r>
            </a:p>
          </p:txBody>
        </p:sp>
        <p:sp>
          <p:nvSpPr>
            <p:cNvPr id="6" name="Rectangle 5">
              <a:extLst>
                <a:ext uri="{FF2B5EF4-FFF2-40B4-BE49-F238E27FC236}">
                  <a16:creationId xmlns:a16="http://schemas.microsoft.com/office/drawing/2014/main" id="{DE1785D7-3988-4BCA-B509-5614B9FC3BC9}"/>
                </a:ext>
              </a:extLst>
            </p:cNvPr>
            <p:cNvSpPr/>
            <p:nvPr/>
          </p:nvSpPr>
          <p:spPr>
            <a:xfrm>
              <a:off x="10527725" y="181891"/>
              <a:ext cx="1427444"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solidFill>
                </a:rPr>
                <a:t>U         </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grpSp>
      <p:grpSp>
        <p:nvGrpSpPr>
          <p:cNvPr id="11" name="Group 10">
            <a:extLst>
              <a:ext uri="{FF2B5EF4-FFF2-40B4-BE49-F238E27FC236}">
                <a16:creationId xmlns:a16="http://schemas.microsoft.com/office/drawing/2014/main" id="{29936B3F-BA13-48F6-A766-660A3492EB5F}"/>
              </a:ext>
            </a:extLst>
          </p:cNvPr>
          <p:cNvGrpSpPr/>
          <p:nvPr/>
        </p:nvGrpSpPr>
        <p:grpSpPr>
          <a:xfrm>
            <a:off x="10644607" y="116632"/>
            <a:ext cx="1427444" cy="1254888"/>
            <a:chOff x="9519505" y="5049373"/>
            <a:chExt cx="1427444" cy="1254888"/>
          </a:xfrm>
        </p:grpSpPr>
        <p:sp>
          <p:nvSpPr>
            <p:cNvPr id="7" name="Oval 6">
              <a:extLst>
                <a:ext uri="{FF2B5EF4-FFF2-40B4-BE49-F238E27FC236}">
                  <a16:creationId xmlns:a16="http://schemas.microsoft.com/office/drawing/2014/main" id="{8B30ABA6-2AF5-41C7-B9B1-6282B026B8D9}"/>
                </a:ext>
              </a:extLst>
            </p:cNvPr>
            <p:cNvSpPr/>
            <p:nvPr/>
          </p:nvSpPr>
          <p:spPr>
            <a:xfrm>
              <a:off x="9676693" y="5145384"/>
              <a:ext cx="636258" cy="62406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A</a:t>
              </a:r>
            </a:p>
          </p:txBody>
        </p:sp>
        <p:sp>
          <p:nvSpPr>
            <p:cNvPr id="8" name="Oval 7">
              <a:extLst>
                <a:ext uri="{FF2B5EF4-FFF2-40B4-BE49-F238E27FC236}">
                  <a16:creationId xmlns:a16="http://schemas.microsoft.com/office/drawing/2014/main" id="{9E9EC565-138C-44D1-AF46-28ACEDEA672D}"/>
                </a:ext>
              </a:extLst>
            </p:cNvPr>
            <p:cNvSpPr/>
            <p:nvPr/>
          </p:nvSpPr>
          <p:spPr>
            <a:xfrm>
              <a:off x="10056440" y="5152133"/>
              <a:ext cx="602204" cy="624069"/>
            </a:xfrm>
            <a:prstGeom prst="ellipse">
              <a:avLst/>
            </a:prstGeom>
            <a:solidFill>
              <a:srgbClr val="0070C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B</a:t>
              </a:r>
            </a:p>
          </p:txBody>
        </p:sp>
        <p:sp>
          <p:nvSpPr>
            <p:cNvPr id="9" name="Rectangle 8">
              <a:extLst>
                <a:ext uri="{FF2B5EF4-FFF2-40B4-BE49-F238E27FC236}">
                  <a16:creationId xmlns:a16="http://schemas.microsoft.com/office/drawing/2014/main" id="{2F7D0D1E-8CA6-4897-A5DC-138A13B27EDE}"/>
                </a:ext>
              </a:extLst>
            </p:cNvPr>
            <p:cNvSpPr/>
            <p:nvPr/>
          </p:nvSpPr>
          <p:spPr>
            <a:xfrm>
              <a:off x="9519505" y="5049373"/>
              <a:ext cx="1427444" cy="12548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solidFill>
                </a:rPr>
                <a:t>U         </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10" name="Oval 9">
              <a:extLst>
                <a:ext uri="{FF2B5EF4-FFF2-40B4-BE49-F238E27FC236}">
                  <a16:creationId xmlns:a16="http://schemas.microsoft.com/office/drawing/2014/main" id="{CA8CC77D-26EB-41CF-8987-0DEC54D5CE1A}"/>
                </a:ext>
              </a:extLst>
            </p:cNvPr>
            <p:cNvSpPr/>
            <p:nvPr/>
          </p:nvSpPr>
          <p:spPr>
            <a:xfrm>
              <a:off x="9921067" y="5472793"/>
              <a:ext cx="602204" cy="624069"/>
            </a:xfrm>
            <a:prstGeom prst="ellipse">
              <a:avLst/>
            </a:prstGeom>
            <a:solidFill>
              <a:schemeClr val="accent4">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C</a:t>
              </a:r>
            </a:p>
          </p:txBody>
        </p:sp>
      </p:grpSp>
      <p:grpSp>
        <p:nvGrpSpPr>
          <p:cNvPr id="16" name="Group 15">
            <a:extLst>
              <a:ext uri="{FF2B5EF4-FFF2-40B4-BE49-F238E27FC236}">
                <a16:creationId xmlns:a16="http://schemas.microsoft.com/office/drawing/2014/main" id="{7EFE96FA-7D16-4D2B-8999-F3E07CC3B42D}"/>
              </a:ext>
            </a:extLst>
          </p:cNvPr>
          <p:cNvGrpSpPr/>
          <p:nvPr/>
        </p:nvGrpSpPr>
        <p:grpSpPr>
          <a:xfrm>
            <a:off x="119336" y="45069"/>
            <a:ext cx="1427444" cy="936104"/>
            <a:chOff x="10527725" y="181891"/>
            <a:chExt cx="1427444" cy="936104"/>
          </a:xfrm>
        </p:grpSpPr>
        <p:sp>
          <p:nvSpPr>
            <p:cNvPr id="17" name="Oval 16">
              <a:extLst>
                <a:ext uri="{FF2B5EF4-FFF2-40B4-BE49-F238E27FC236}">
                  <a16:creationId xmlns:a16="http://schemas.microsoft.com/office/drawing/2014/main" id="{7C681396-2354-4011-BC15-C419995EAA51}"/>
                </a:ext>
              </a:extLst>
            </p:cNvPr>
            <p:cNvSpPr/>
            <p:nvPr/>
          </p:nvSpPr>
          <p:spPr>
            <a:xfrm>
              <a:off x="10684913" y="277902"/>
              <a:ext cx="636258" cy="62406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A</a:t>
              </a:r>
            </a:p>
          </p:txBody>
        </p:sp>
        <p:sp>
          <p:nvSpPr>
            <p:cNvPr id="18" name="Oval 17">
              <a:extLst>
                <a:ext uri="{FF2B5EF4-FFF2-40B4-BE49-F238E27FC236}">
                  <a16:creationId xmlns:a16="http://schemas.microsoft.com/office/drawing/2014/main" id="{33D87D3F-BF30-4F29-B1EB-5A95B726FD4E}"/>
                </a:ext>
              </a:extLst>
            </p:cNvPr>
            <p:cNvSpPr/>
            <p:nvPr/>
          </p:nvSpPr>
          <p:spPr>
            <a:xfrm>
              <a:off x="11064660" y="284651"/>
              <a:ext cx="602204" cy="624069"/>
            </a:xfrm>
            <a:prstGeom prst="ellipse">
              <a:avLst/>
            </a:prstGeom>
            <a:solidFill>
              <a:srgbClr val="0070C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B</a:t>
              </a:r>
            </a:p>
          </p:txBody>
        </p:sp>
        <p:sp>
          <p:nvSpPr>
            <p:cNvPr id="19" name="Rectangle 18">
              <a:extLst>
                <a:ext uri="{FF2B5EF4-FFF2-40B4-BE49-F238E27FC236}">
                  <a16:creationId xmlns:a16="http://schemas.microsoft.com/office/drawing/2014/main" id="{27B77E9D-43A2-4DF2-BB59-073DA15A2FFD}"/>
                </a:ext>
              </a:extLst>
            </p:cNvPr>
            <p:cNvSpPr/>
            <p:nvPr/>
          </p:nvSpPr>
          <p:spPr>
            <a:xfrm>
              <a:off x="10527725" y="181891"/>
              <a:ext cx="1427444"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solidFill>
                </a:rPr>
                <a:t>U         </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grpSp>
      <p:grpSp>
        <p:nvGrpSpPr>
          <p:cNvPr id="20" name="Group 19">
            <a:extLst>
              <a:ext uri="{FF2B5EF4-FFF2-40B4-BE49-F238E27FC236}">
                <a16:creationId xmlns:a16="http://schemas.microsoft.com/office/drawing/2014/main" id="{13F8583E-B593-4178-909C-FE1DE1FB86C5}"/>
              </a:ext>
            </a:extLst>
          </p:cNvPr>
          <p:cNvGrpSpPr/>
          <p:nvPr/>
        </p:nvGrpSpPr>
        <p:grpSpPr>
          <a:xfrm>
            <a:off x="10644607" y="100304"/>
            <a:ext cx="1427444" cy="1254888"/>
            <a:chOff x="9519505" y="5049373"/>
            <a:chExt cx="1427444" cy="1254888"/>
          </a:xfrm>
        </p:grpSpPr>
        <p:sp>
          <p:nvSpPr>
            <p:cNvPr id="21" name="Oval 20">
              <a:extLst>
                <a:ext uri="{FF2B5EF4-FFF2-40B4-BE49-F238E27FC236}">
                  <a16:creationId xmlns:a16="http://schemas.microsoft.com/office/drawing/2014/main" id="{8CA3CCCD-C324-4CCB-916B-AD3074DBA90E}"/>
                </a:ext>
              </a:extLst>
            </p:cNvPr>
            <p:cNvSpPr/>
            <p:nvPr/>
          </p:nvSpPr>
          <p:spPr>
            <a:xfrm>
              <a:off x="9676693" y="5145384"/>
              <a:ext cx="636258" cy="62406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A</a:t>
              </a:r>
            </a:p>
          </p:txBody>
        </p:sp>
        <p:sp>
          <p:nvSpPr>
            <p:cNvPr id="22" name="Oval 21">
              <a:extLst>
                <a:ext uri="{FF2B5EF4-FFF2-40B4-BE49-F238E27FC236}">
                  <a16:creationId xmlns:a16="http://schemas.microsoft.com/office/drawing/2014/main" id="{67D5D7A7-1B7C-42AB-B0F4-4706A564C049}"/>
                </a:ext>
              </a:extLst>
            </p:cNvPr>
            <p:cNvSpPr/>
            <p:nvPr/>
          </p:nvSpPr>
          <p:spPr>
            <a:xfrm>
              <a:off x="10056440" y="5152133"/>
              <a:ext cx="602204" cy="624069"/>
            </a:xfrm>
            <a:prstGeom prst="ellipse">
              <a:avLst/>
            </a:prstGeom>
            <a:solidFill>
              <a:srgbClr val="0070C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B</a:t>
              </a:r>
            </a:p>
          </p:txBody>
        </p:sp>
        <p:sp>
          <p:nvSpPr>
            <p:cNvPr id="23" name="Rectangle 22">
              <a:extLst>
                <a:ext uri="{FF2B5EF4-FFF2-40B4-BE49-F238E27FC236}">
                  <a16:creationId xmlns:a16="http://schemas.microsoft.com/office/drawing/2014/main" id="{57465245-7F56-4C1E-8093-BEE640FCB241}"/>
                </a:ext>
              </a:extLst>
            </p:cNvPr>
            <p:cNvSpPr/>
            <p:nvPr/>
          </p:nvSpPr>
          <p:spPr>
            <a:xfrm>
              <a:off x="9519505" y="5049373"/>
              <a:ext cx="1427444" cy="12548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solidFill>
                </a:rPr>
                <a:t>U         </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24" name="Oval 23">
              <a:extLst>
                <a:ext uri="{FF2B5EF4-FFF2-40B4-BE49-F238E27FC236}">
                  <a16:creationId xmlns:a16="http://schemas.microsoft.com/office/drawing/2014/main" id="{3FE19B44-6ED4-43A1-A4ED-B9D33DC9F943}"/>
                </a:ext>
              </a:extLst>
            </p:cNvPr>
            <p:cNvSpPr/>
            <p:nvPr/>
          </p:nvSpPr>
          <p:spPr>
            <a:xfrm>
              <a:off x="9921067" y="5472793"/>
              <a:ext cx="602204" cy="624069"/>
            </a:xfrm>
            <a:prstGeom prst="ellipse">
              <a:avLst/>
            </a:prstGeom>
            <a:solidFill>
              <a:schemeClr val="accent4">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C</a:t>
              </a:r>
            </a:p>
          </p:txBody>
        </p:sp>
      </p:grpSp>
    </p:spTree>
    <p:custDataLst>
      <p:tags r:id="rId1"/>
    </p:custDataLst>
    <p:extLst>
      <p:ext uri="{BB962C8B-B14F-4D97-AF65-F5344CB8AC3E}">
        <p14:creationId xmlns:p14="http://schemas.microsoft.com/office/powerpoint/2010/main" val="227355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5A4D0-298F-4CFE-97A6-87E515FC852F}"/>
              </a:ext>
            </a:extLst>
          </p:cNvPr>
          <p:cNvSpPr>
            <a:spLocks noGrp="1"/>
          </p:cNvSpPr>
          <p:nvPr>
            <p:ph type="title"/>
          </p:nvPr>
        </p:nvSpPr>
        <p:spPr/>
        <p:txBody>
          <a:bodyPr/>
          <a:lstStyle/>
          <a:p>
            <a:r>
              <a:rPr lang="en-CA" dirty="0"/>
              <a:t>Rule of inclusion-exclusion</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A9019B1-DB8C-4CC4-AC7C-5E1BD52D463E}"/>
                  </a:ext>
                </a:extLst>
              </p:cNvPr>
              <p:cNvSpPr>
                <a:spLocks noGrp="1"/>
              </p:cNvSpPr>
              <p:nvPr>
                <p:ph idx="1"/>
              </p:nvPr>
            </p:nvSpPr>
            <p:spPr>
              <a:xfrm>
                <a:off x="609600" y="1600201"/>
                <a:ext cx="10972800" cy="5141167"/>
              </a:xfrm>
            </p:spPr>
            <p:txBody>
              <a:bodyPr>
                <a:normAutofit lnSpcReduction="10000"/>
              </a:bodyPr>
              <a:lstStyle/>
              <a:p>
                <a:r>
                  <a:rPr lang="en-CA" sz="3300" dirty="0"/>
                  <a:t>What happens if there are </a:t>
                </a:r>
                <a14:m>
                  <m:oMath xmlns:m="http://schemas.openxmlformats.org/officeDocument/2006/math">
                    <m:r>
                      <a:rPr lang="en-US" sz="3300" b="0" i="1" smtClean="0">
                        <a:latin typeface="Cambria Math" panose="02040503050406030204" pitchFamily="18" charset="0"/>
                      </a:rPr>
                      <m:t>𝑛</m:t>
                    </m:r>
                  </m:oMath>
                </a14:m>
                <a:r>
                  <a:rPr lang="en-US" sz="3300" dirty="0"/>
                  <a:t> sets? </a:t>
                </a:r>
              </a:p>
              <a:p>
                <a:pPr lvl="1"/>
                <a:r>
                  <a:rPr lang="en-US" dirty="0"/>
                  <a:t>Suppose an element is in k sets out of n. </a:t>
                </a:r>
              </a:p>
              <a:p>
                <a:pPr lvl="1"/>
                <a:r>
                  <a:rPr lang="en-US" dirty="0"/>
                  <a:t>It will appear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times when counting individual sets</a:t>
                </a:r>
              </a:p>
              <a:p>
                <a:pPr lvl="2"/>
                <a14:m>
                  <m:oMath xmlns:m="http://schemas.openxmlformats.org/officeDocument/2006/math">
                    <m:r>
                      <a:rPr lang="en-US" sz="2800" b="0" i="1" smtClean="0">
                        <a:latin typeface="Cambria Math" panose="02040503050406030204" pitchFamily="18" charset="0"/>
                      </a:rPr>
                      <m:t>𝐶</m:t>
                    </m:r>
                    <m:r>
                      <a:rPr lang="en-US" sz="2800" b="0" i="1" smtClean="0">
                        <a:latin typeface="Cambria Math" panose="02040503050406030204" pitchFamily="18" charset="0"/>
                      </a:rPr>
                      <m:t>(</m:t>
                    </m:r>
                    <m:r>
                      <a:rPr lang="en-US" sz="2800" b="0" i="1" smtClean="0">
                        <a:latin typeface="Cambria Math" panose="02040503050406030204" pitchFamily="18" charset="0"/>
                      </a:rPr>
                      <m:t>𝑘</m:t>
                    </m:r>
                    <m:r>
                      <a:rPr lang="en-US" sz="2800" b="0" i="1" smtClean="0">
                        <a:latin typeface="Cambria Math" panose="02040503050406030204" pitchFamily="18" charset="0"/>
                      </a:rPr>
                      <m:t>,2)</m:t>
                    </m:r>
                  </m:oMath>
                </a14:m>
                <a:r>
                  <a:rPr lang="en-US" sz="2800" dirty="0"/>
                  <a:t> times when counting intersections of 2 sets… </a:t>
                </a:r>
              </a:p>
              <a:p>
                <a:pPr lvl="2"/>
                <a14:m>
                  <m:oMath xmlns:m="http://schemas.openxmlformats.org/officeDocument/2006/math">
                    <m:r>
                      <a:rPr lang="en-US" sz="2800" b="0" i="1" smtClean="0">
                        <a:latin typeface="Cambria Math" panose="02040503050406030204" pitchFamily="18" charset="0"/>
                      </a:rPr>
                      <m:t>𝐶</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𝑘</m:t>
                        </m:r>
                        <m:r>
                          <a:rPr lang="en-US" sz="2800" b="0" i="1" smtClean="0">
                            <a:latin typeface="Cambria Math" panose="02040503050406030204" pitchFamily="18" charset="0"/>
                          </a:rPr>
                          <m:t>,</m:t>
                        </m:r>
                        <m:r>
                          <a:rPr lang="en-US" sz="2800" b="0" i="1" smtClean="0">
                            <a:latin typeface="Cambria Math" panose="02040503050406030204" pitchFamily="18" charset="0"/>
                          </a:rPr>
                          <m:t>𝑖</m:t>
                        </m:r>
                      </m:e>
                    </m:d>
                  </m:oMath>
                </a14:m>
                <a:r>
                  <a:rPr lang="en-US" sz="2800" dirty="0"/>
                  <a:t> times when counting  intersections of </a:t>
                </a:r>
                <a14:m>
                  <m:oMath xmlns:m="http://schemas.openxmlformats.org/officeDocument/2006/math">
                    <m:r>
                      <a:rPr lang="en-US" sz="2800" b="0" i="1" smtClean="0">
                        <a:latin typeface="Cambria Math" panose="02040503050406030204" pitchFamily="18" charset="0"/>
                      </a:rPr>
                      <m:t>𝑖</m:t>
                    </m:r>
                  </m:oMath>
                </a14:m>
                <a:r>
                  <a:rPr lang="en-US" sz="2800" dirty="0"/>
                  <a:t> sets… </a:t>
                </a:r>
              </a:p>
              <a:p>
                <a:pPr lvl="2"/>
                <a14:m>
                  <m:oMath xmlns:m="http://schemas.openxmlformats.org/officeDocument/2006/math">
                    <m:r>
                      <a:rPr lang="en-US" sz="2800" b="0" i="1" smtClean="0">
                        <a:latin typeface="Cambria Math" panose="02040503050406030204" pitchFamily="18" charset="0"/>
                      </a:rPr>
                      <m:t>𝐶</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𝑘</m:t>
                        </m:r>
                        <m:r>
                          <a:rPr lang="en-US" sz="2800" b="0" i="1" smtClean="0">
                            <a:latin typeface="Cambria Math" panose="02040503050406030204" pitchFamily="18" charset="0"/>
                          </a:rPr>
                          <m:t>,</m:t>
                        </m:r>
                        <m:r>
                          <a:rPr lang="en-US" sz="2800" b="0" i="1" smtClean="0">
                            <a:latin typeface="Cambria Math" panose="02040503050406030204" pitchFamily="18" charset="0"/>
                          </a:rPr>
                          <m:t>𝑘</m:t>
                        </m:r>
                      </m:e>
                    </m:d>
                  </m:oMath>
                </a14:m>
                <a:r>
                  <a:rPr lang="en-US" sz="2800" dirty="0"/>
                  <a:t> times when counting intersections of </a:t>
                </a:r>
                <a14:m>
                  <m:oMath xmlns:m="http://schemas.openxmlformats.org/officeDocument/2006/math">
                    <m:r>
                      <a:rPr lang="en-US" sz="2800" b="0" i="1" smtClean="0">
                        <a:latin typeface="Cambria Math" panose="02040503050406030204" pitchFamily="18" charset="0"/>
                      </a:rPr>
                      <m:t>𝑘</m:t>
                    </m:r>
                  </m:oMath>
                </a14:m>
                <a:r>
                  <a:rPr lang="en-US" sz="2800" dirty="0"/>
                  <a:t> sets. </a:t>
                </a:r>
              </a:p>
              <a:p>
                <a:pPr lvl="2"/>
                <a:endParaRPr lang="en-US" dirty="0"/>
              </a:p>
              <a:p>
                <a:pPr lvl="1"/>
                <a:r>
                  <a:rPr lang="en-US" dirty="0"/>
                  <a:t>Suppose </a:t>
                </a:r>
                <a14:m>
                  <m:oMath xmlns:m="http://schemas.openxmlformats.org/officeDocument/2006/math">
                    <m:r>
                      <a:rPr lang="en-US" b="0" i="1" smtClean="0">
                        <a:latin typeface="Cambria Math" panose="02040503050406030204" pitchFamily="18" charset="0"/>
                      </a:rPr>
                      <m:t>𝑥</m:t>
                    </m:r>
                  </m:oMath>
                </a14:m>
                <a:r>
                  <a:rPr lang="en-US" dirty="0"/>
                  <a:t> is in all three sets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 </m:t>
                    </m:r>
                    <m:r>
                      <a:rPr lang="en-US" b="0" i="1" smtClean="0">
                        <a:latin typeface="Cambria Math" panose="02040503050406030204" pitchFamily="18" charset="0"/>
                      </a:rPr>
                      <m:t>𝐶</m:t>
                    </m:r>
                    <m:r>
                      <a:rPr lang="en-US" b="0" i="1" smtClean="0">
                        <a:latin typeface="Cambria Math" panose="02040503050406030204" pitchFamily="18" charset="0"/>
                      </a:rPr>
                      <m:t>.</m:t>
                    </m:r>
                  </m:oMath>
                </a14:m>
                <a:endParaRPr lang="en-US" dirty="0"/>
              </a:p>
              <a:p>
                <a:pPr lvl="2"/>
                <a:r>
                  <a:rPr lang="en-US" dirty="0"/>
                  <a:t> It is counted 3=</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(3,1)</m:t>
                    </m:r>
                  </m:oMath>
                </a14:m>
                <a:r>
                  <a:rPr lang="en-US" dirty="0"/>
                  <a:t> times in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𝐴</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𝐵</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𝐶</m:t>
                        </m:r>
                      </m:e>
                    </m:d>
                  </m:oMath>
                </a14:m>
                <a:r>
                  <a:rPr lang="en-US" dirty="0"/>
                  <a:t>,  </a:t>
                </a:r>
                <a:endParaRPr lang="en-US" b="0" i="1" dirty="0">
                  <a:latin typeface="Cambria Math" panose="02040503050406030204" pitchFamily="18" charset="0"/>
                </a:endParaRPr>
              </a:p>
              <a:p>
                <a:pPr lvl="2"/>
                <a14:m>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rPr>
                      <m:t>𝐶</m:t>
                    </m:r>
                    <m:r>
                      <a:rPr lang="en-US" b="0" i="1" smtClean="0">
                        <a:latin typeface="Cambria Math" panose="02040503050406030204" pitchFamily="18" charset="0"/>
                      </a:rPr>
                      <m:t>(3,2)</m:t>
                    </m:r>
                  </m:oMath>
                </a14:m>
                <a:r>
                  <a:rPr lang="en-US" dirty="0"/>
                  <a:t> times in in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𝐶</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𝐶</m:t>
                        </m:r>
                      </m:e>
                    </m:d>
                  </m:oMath>
                </a14:m>
                <a:r>
                  <a:rPr lang="en-US" dirty="0"/>
                  <a:t> </a:t>
                </a:r>
              </a:p>
              <a:p>
                <a:pPr lvl="2"/>
                <a:r>
                  <a:rPr lang="en-US" dirty="0"/>
                  <a:t>and once, C(3,3) times,  in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𝐶</m:t>
                        </m:r>
                      </m:e>
                    </m:d>
                    <m:r>
                      <a:rPr lang="en-US" b="0" i="1" smtClean="0">
                        <a:latin typeface="Cambria Math" panose="02040503050406030204" pitchFamily="18" charset="0"/>
                      </a:rPr>
                      <m:t>.</m:t>
                    </m:r>
                  </m:oMath>
                </a14:m>
                <a:r>
                  <a:rPr lang="en-US" dirty="0"/>
                  <a:t> </a:t>
                </a:r>
              </a:p>
            </p:txBody>
          </p:sp>
        </mc:Choice>
        <mc:Fallback xmlns="">
          <p:sp>
            <p:nvSpPr>
              <p:cNvPr id="3" name="Content Placeholder 2">
                <a:extLst>
                  <a:ext uri="{FF2B5EF4-FFF2-40B4-BE49-F238E27FC236}">
                    <a16:creationId xmlns:a16="http://schemas.microsoft.com/office/drawing/2014/main" id="{EA9019B1-DB8C-4CC4-AC7C-5E1BD52D463E}"/>
                  </a:ext>
                </a:extLst>
              </p:cNvPr>
              <p:cNvSpPr>
                <a:spLocks noGrp="1" noRot="1" noChangeAspect="1" noMove="1" noResize="1" noEditPoints="1" noAdjustHandles="1" noChangeArrowheads="1" noChangeShapeType="1" noTextEdit="1"/>
              </p:cNvSpPr>
              <p:nvPr>
                <p:ph idx="1"/>
              </p:nvPr>
            </p:nvSpPr>
            <p:spPr>
              <a:xfrm>
                <a:off x="609600" y="1600201"/>
                <a:ext cx="10972800" cy="5141167"/>
              </a:xfrm>
              <a:blipFill>
                <a:blip r:embed="rId5"/>
                <a:stretch>
                  <a:fillRect l="-1333" t="-2610"/>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674F4EED-83CB-4202-BDAF-06ABF741980E}"/>
              </a:ext>
            </a:extLst>
          </p:cNvPr>
          <p:cNvGrpSpPr/>
          <p:nvPr/>
        </p:nvGrpSpPr>
        <p:grpSpPr>
          <a:xfrm>
            <a:off x="119336" y="61397"/>
            <a:ext cx="1427444" cy="936104"/>
            <a:chOff x="10527725" y="181891"/>
            <a:chExt cx="1427444" cy="936104"/>
          </a:xfrm>
        </p:grpSpPr>
        <p:sp>
          <p:nvSpPr>
            <p:cNvPr id="4" name="Oval 3">
              <a:extLst>
                <a:ext uri="{FF2B5EF4-FFF2-40B4-BE49-F238E27FC236}">
                  <a16:creationId xmlns:a16="http://schemas.microsoft.com/office/drawing/2014/main" id="{89A2AE79-A029-4E9D-8A69-7A504B0C2EDA}"/>
                </a:ext>
              </a:extLst>
            </p:cNvPr>
            <p:cNvSpPr/>
            <p:nvPr/>
          </p:nvSpPr>
          <p:spPr>
            <a:xfrm>
              <a:off x="10684913" y="277902"/>
              <a:ext cx="636258" cy="62406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A</a:t>
              </a:r>
            </a:p>
          </p:txBody>
        </p:sp>
        <p:sp>
          <p:nvSpPr>
            <p:cNvPr id="5" name="Oval 4">
              <a:extLst>
                <a:ext uri="{FF2B5EF4-FFF2-40B4-BE49-F238E27FC236}">
                  <a16:creationId xmlns:a16="http://schemas.microsoft.com/office/drawing/2014/main" id="{080D683C-5DAC-4FB6-8088-340B850E4958}"/>
                </a:ext>
              </a:extLst>
            </p:cNvPr>
            <p:cNvSpPr/>
            <p:nvPr/>
          </p:nvSpPr>
          <p:spPr>
            <a:xfrm>
              <a:off x="11064660" y="284651"/>
              <a:ext cx="602204" cy="624069"/>
            </a:xfrm>
            <a:prstGeom prst="ellipse">
              <a:avLst/>
            </a:prstGeom>
            <a:solidFill>
              <a:srgbClr val="0070C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B</a:t>
              </a:r>
            </a:p>
          </p:txBody>
        </p:sp>
        <p:sp>
          <p:nvSpPr>
            <p:cNvPr id="6" name="Rectangle 5">
              <a:extLst>
                <a:ext uri="{FF2B5EF4-FFF2-40B4-BE49-F238E27FC236}">
                  <a16:creationId xmlns:a16="http://schemas.microsoft.com/office/drawing/2014/main" id="{DE1785D7-3988-4BCA-B509-5614B9FC3BC9}"/>
                </a:ext>
              </a:extLst>
            </p:cNvPr>
            <p:cNvSpPr/>
            <p:nvPr/>
          </p:nvSpPr>
          <p:spPr>
            <a:xfrm>
              <a:off x="10527725" y="181891"/>
              <a:ext cx="1427444"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solidFill>
                </a:rPr>
                <a:t>U         </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grpSp>
      <p:grpSp>
        <p:nvGrpSpPr>
          <p:cNvPr id="11" name="Group 10">
            <a:extLst>
              <a:ext uri="{FF2B5EF4-FFF2-40B4-BE49-F238E27FC236}">
                <a16:creationId xmlns:a16="http://schemas.microsoft.com/office/drawing/2014/main" id="{29936B3F-BA13-48F6-A766-660A3492EB5F}"/>
              </a:ext>
            </a:extLst>
          </p:cNvPr>
          <p:cNvGrpSpPr/>
          <p:nvPr/>
        </p:nvGrpSpPr>
        <p:grpSpPr>
          <a:xfrm>
            <a:off x="10644607" y="116632"/>
            <a:ext cx="1427444" cy="1254888"/>
            <a:chOff x="9519505" y="5049373"/>
            <a:chExt cx="1427444" cy="1254888"/>
          </a:xfrm>
        </p:grpSpPr>
        <p:sp>
          <p:nvSpPr>
            <p:cNvPr id="7" name="Oval 6">
              <a:extLst>
                <a:ext uri="{FF2B5EF4-FFF2-40B4-BE49-F238E27FC236}">
                  <a16:creationId xmlns:a16="http://schemas.microsoft.com/office/drawing/2014/main" id="{8B30ABA6-2AF5-41C7-B9B1-6282B026B8D9}"/>
                </a:ext>
              </a:extLst>
            </p:cNvPr>
            <p:cNvSpPr/>
            <p:nvPr/>
          </p:nvSpPr>
          <p:spPr>
            <a:xfrm>
              <a:off x="9676693" y="5145384"/>
              <a:ext cx="636258" cy="62406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A</a:t>
              </a:r>
            </a:p>
          </p:txBody>
        </p:sp>
        <p:sp>
          <p:nvSpPr>
            <p:cNvPr id="8" name="Oval 7">
              <a:extLst>
                <a:ext uri="{FF2B5EF4-FFF2-40B4-BE49-F238E27FC236}">
                  <a16:creationId xmlns:a16="http://schemas.microsoft.com/office/drawing/2014/main" id="{9E9EC565-138C-44D1-AF46-28ACEDEA672D}"/>
                </a:ext>
              </a:extLst>
            </p:cNvPr>
            <p:cNvSpPr/>
            <p:nvPr/>
          </p:nvSpPr>
          <p:spPr>
            <a:xfrm>
              <a:off x="10056440" y="5152133"/>
              <a:ext cx="602204" cy="624069"/>
            </a:xfrm>
            <a:prstGeom prst="ellipse">
              <a:avLst/>
            </a:prstGeom>
            <a:solidFill>
              <a:srgbClr val="0070C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B</a:t>
              </a:r>
            </a:p>
          </p:txBody>
        </p:sp>
        <p:sp>
          <p:nvSpPr>
            <p:cNvPr id="9" name="Rectangle 8">
              <a:extLst>
                <a:ext uri="{FF2B5EF4-FFF2-40B4-BE49-F238E27FC236}">
                  <a16:creationId xmlns:a16="http://schemas.microsoft.com/office/drawing/2014/main" id="{2F7D0D1E-8CA6-4897-A5DC-138A13B27EDE}"/>
                </a:ext>
              </a:extLst>
            </p:cNvPr>
            <p:cNvSpPr/>
            <p:nvPr/>
          </p:nvSpPr>
          <p:spPr>
            <a:xfrm>
              <a:off x="9519505" y="5049373"/>
              <a:ext cx="1427444" cy="12548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solidFill>
                </a:rPr>
                <a:t>U         </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10" name="Oval 9">
              <a:extLst>
                <a:ext uri="{FF2B5EF4-FFF2-40B4-BE49-F238E27FC236}">
                  <a16:creationId xmlns:a16="http://schemas.microsoft.com/office/drawing/2014/main" id="{CA8CC77D-26EB-41CF-8987-0DEC54D5CE1A}"/>
                </a:ext>
              </a:extLst>
            </p:cNvPr>
            <p:cNvSpPr/>
            <p:nvPr/>
          </p:nvSpPr>
          <p:spPr>
            <a:xfrm>
              <a:off x="9921067" y="5472793"/>
              <a:ext cx="602204" cy="624069"/>
            </a:xfrm>
            <a:prstGeom prst="ellipse">
              <a:avLst/>
            </a:prstGeom>
            <a:solidFill>
              <a:schemeClr val="accent4">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C</a:t>
              </a:r>
            </a:p>
          </p:txBody>
        </p:sp>
      </p:grpSp>
      <p:grpSp>
        <p:nvGrpSpPr>
          <p:cNvPr id="16" name="Group 15">
            <a:extLst>
              <a:ext uri="{FF2B5EF4-FFF2-40B4-BE49-F238E27FC236}">
                <a16:creationId xmlns:a16="http://schemas.microsoft.com/office/drawing/2014/main" id="{7EFE96FA-7D16-4D2B-8999-F3E07CC3B42D}"/>
              </a:ext>
            </a:extLst>
          </p:cNvPr>
          <p:cNvGrpSpPr/>
          <p:nvPr/>
        </p:nvGrpSpPr>
        <p:grpSpPr>
          <a:xfrm>
            <a:off x="119336" y="45069"/>
            <a:ext cx="1427444" cy="936104"/>
            <a:chOff x="10527725" y="181891"/>
            <a:chExt cx="1427444" cy="936104"/>
          </a:xfrm>
        </p:grpSpPr>
        <p:sp>
          <p:nvSpPr>
            <p:cNvPr id="17" name="Oval 16">
              <a:extLst>
                <a:ext uri="{FF2B5EF4-FFF2-40B4-BE49-F238E27FC236}">
                  <a16:creationId xmlns:a16="http://schemas.microsoft.com/office/drawing/2014/main" id="{7C681396-2354-4011-BC15-C419995EAA51}"/>
                </a:ext>
              </a:extLst>
            </p:cNvPr>
            <p:cNvSpPr/>
            <p:nvPr/>
          </p:nvSpPr>
          <p:spPr>
            <a:xfrm>
              <a:off x="10684913" y="277902"/>
              <a:ext cx="636258" cy="62406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A</a:t>
              </a:r>
            </a:p>
          </p:txBody>
        </p:sp>
        <p:sp>
          <p:nvSpPr>
            <p:cNvPr id="18" name="Oval 17">
              <a:extLst>
                <a:ext uri="{FF2B5EF4-FFF2-40B4-BE49-F238E27FC236}">
                  <a16:creationId xmlns:a16="http://schemas.microsoft.com/office/drawing/2014/main" id="{33D87D3F-BF30-4F29-B1EB-5A95B726FD4E}"/>
                </a:ext>
              </a:extLst>
            </p:cNvPr>
            <p:cNvSpPr/>
            <p:nvPr/>
          </p:nvSpPr>
          <p:spPr>
            <a:xfrm>
              <a:off x="11064660" y="284651"/>
              <a:ext cx="602204" cy="624069"/>
            </a:xfrm>
            <a:prstGeom prst="ellipse">
              <a:avLst/>
            </a:prstGeom>
            <a:solidFill>
              <a:srgbClr val="0070C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B</a:t>
              </a:r>
            </a:p>
          </p:txBody>
        </p:sp>
        <p:sp>
          <p:nvSpPr>
            <p:cNvPr id="19" name="Rectangle 18">
              <a:extLst>
                <a:ext uri="{FF2B5EF4-FFF2-40B4-BE49-F238E27FC236}">
                  <a16:creationId xmlns:a16="http://schemas.microsoft.com/office/drawing/2014/main" id="{27B77E9D-43A2-4DF2-BB59-073DA15A2FFD}"/>
                </a:ext>
              </a:extLst>
            </p:cNvPr>
            <p:cNvSpPr/>
            <p:nvPr/>
          </p:nvSpPr>
          <p:spPr>
            <a:xfrm>
              <a:off x="10527725" y="181891"/>
              <a:ext cx="1427444"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solidFill>
                </a:rPr>
                <a:t>U         </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grpSp>
      <p:grpSp>
        <p:nvGrpSpPr>
          <p:cNvPr id="20" name="Group 19">
            <a:extLst>
              <a:ext uri="{FF2B5EF4-FFF2-40B4-BE49-F238E27FC236}">
                <a16:creationId xmlns:a16="http://schemas.microsoft.com/office/drawing/2014/main" id="{13F8583E-B593-4178-909C-FE1DE1FB86C5}"/>
              </a:ext>
            </a:extLst>
          </p:cNvPr>
          <p:cNvGrpSpPr/>
          <p:nvPr/>
        </p:nvGrpSpPr>
        <p:grpSpPr>
          <a:xfrm>
            <a:off x="10644607" y="100304"/>
            <a:ext cx="1427444" cy="1254888"/>
            <a:chOff x="9519505" y="5049373"/>
            <a:chExt cx="1427444" cy="1254888"/>
          </a:xfrm>
        </p:grpSpPr>
        <p:sp>
          <p:nvSpPr>
            <p:cNvPr id="21" name="Oval 20">
              <a:extLst>
                <a:ext uri="{FF2B5EF4-FFF2-40B4-BE49-F238E27FC236}">
                  <a16:creationId xmlns:a16="http://schemas.microsoft.com/office/drawing/2014/main" id="{8CA3CCCD-C324-4CCB-916B-AD3074DBA90E}"/>
                </a:ext>
              </a:extLst>
            </p:cNvPr>
            <p:cNvSpPr/>
            <p:nvPr/>
          </p:nvSpPr>
          <p:spPr>
            <a:xfrm>
              <a:off x="9676693" y="5145384"/>
              <a:ext cx="636258" cy="62406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A</a:t>
              </a:r>
            </a:p>
          </p:txBody>
        </p:sp>
        <p:sp>
          <p:nvSpPr>
            <p:cNvPr id="22" name="Oval 21">
              <a:extLst>
                <a:ext uri="{FF2B5EF4-FFF2-40B4-BE49-F238E27FC236}">
                  <a16:creationId xmlns:a16="http://schemas.microsoft.com/office/drawing/2014/main" id="{67D5D7A7-1B7C-42AB-B0F4-4706A564C049}"/>
                </a:ext>
              </a:extLst>
            </p:cNvPr>
            <p:cNvSpPr/>
            <p:nvPr/>
          </p:nvSpPr>
          <p:spPr>
            <a:xfrm>
              <a:off x="10056440" y="5152133"/>
              <a:ext cx="602204" cy="624069"/>
            </a:xfrm>
            <a:prstGeom prst="ellipse">
              <a:avLst/>
            </a:prstGeom>
            <a:solidFill>
              <a:srgbClr val="0070C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B</a:t>
              </a:r>
            </a:p>
          </p:txBody>
        </p:sp>
        <p:sp>
          <p:nvSpPr>
            <p:cNvPr id="23" name="Rectangle 22">
              <a:extLst>
                <a:ext uri="{FF2B5EF4-FFF2-40B4-BE49-F238E27FC236}">
                  <a16:creationId xmlns:a16="http://schemas.microsoft.com/office/drawing/2014/main" id="{57465245-7F56-4C1E-8093-BEE640FCB241}"/>
                </a:ext>
              </a:extLst>
            </p:cNvPr>
            <p:cNvSpPr/>
            <p:nvPr/>
          </p:nvSpPr>
          <p:spPr>
            <a:xfrm>
              <a:off x="9519505" y="5049373"/>
              <a:ext cx="1427444" cy="12548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solidFill>
                </a:rPr>
                <a:t>U         </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24" name="Oval 23">
              <a:extLst>
                <a:ext uri="{FF2B5EF4-FFF2-40B4-BE49-F238E27FC236}">
                  <a16:creationId xmlns:a16="http://schemas.microsoft.com/office/drawing/2014/main" id="{3FE19B44-6ED4-43A1-A4ED-B9D33DC9F943}"/>
                </a:ext>
              </a:extLst>
            </p:cNvPr>
            <p:cNvSpPr/>
            <p:nvPr/>
          </p:nvSpPr>
          <p:spPr>
            <a:xfrm>
              <a:off x="9921067" y="5472793"/>
              <a:ext cx="602204" cy="624069"/>
            </a:xfrm>
            <a:prstGeom prst="ellipse">
              <a:avLst/>
            </a:prstGeom>
            <a:solidFill>
              <a:schemeClr val="accent4">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C</a:t>
              </a:r>
            </a:p>
          </p:txBody>
        </p:sp>
      </p:grpSp>
    </p:spTree>
    <p:extLst>
      <p:ext uri="{BB962C8B-B14F-4D97-AF65-F5344CB8AC3E}">
        <p14:creationId xmlns:p14="http://schemas.microsoft.com/office/powerpoint/2010/main" val="42578680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5A4D0-298F-4CFE-97A6-87E515FC852F}"/>
              </a:ext>
            </a:extLst>
          </p:cNvPr>
          <p:cNvSpPr>
            <a:spLocks noGrp="1"/>
          </p:cNvSpPr>
          <p:nvPr>
            <p:ph type="title"/>
          </p:nvPr>
        </p:nvSpPr>
        <p:spPr/>
        <p:txBody>
          <a:bodyPr/>
          <a:lstStyle/>
          <a:p>
            <a:r>
              <a:rPr lang="en-CA" dirty="0"/>
              <a:t>Rule of inclusion-exclusion</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A9019B1-DB8C-4CC4-AC7C-5E1BD52D463E}"/>
                  </a:ext>
                </a:extLst>
              </p:cNvPr>
              <p:cNvSpPr>
                <a:spLocks noGrp="1"/>
              </p:cNvSpPr>
              <p:nvPr>
                <p:ph idx="1"/>
              </p:nvPr>
            </p:nvSpPr>
            <p:spPr>
              <a:xfrm>
                <a:off x="609600" y="1600201"/>
                <a:ext cx="10972800" cy="5141167"/>
              </a:xfrm>
            </p:spPr>
            <p:txBody>
              <a:bodyPr>
                <a:normAutofit fontScale="85000" lnSpcReduction="10000"/>
              </a:bodyPr>
              <a:lstStyle/>
              <a:p>
                <a:r>
                  <a:rPr lang="en-CA" sz="3300" dirty="0"/>
                  <a:t>What happens if there are </a:t>
                </a:r>
                <a14:m>
                  <m:oMath xmlns:m="http://schemas.openxmlformats.org/officeDocument/2006/math">
                    <m:r>
                      <a:rPr lang="en-US" sz="3300" b="0" i="1" smtClean="0">
                        <a:latin typeface="Cambria Math" panose="02040503050406030204" pitchFamily="18" charset="0"/>
                      </a:rPr>
                      <m:t>𝑛</m:t>
                    </m:r>
                  </m:oMath>
                </a14:m>
                <a:r>
                  <a:rPr lang="en-US" sz="3300" dirty="0"/>
                  <a:t> sets? </a:t>
                </a:r>
              </a:p>
              <a:p>
                <a:pPr lvl="1"/>
                <a:r>
                  <a:rPr lang="en-US" dirty="0"/>
                  <a:t>Suppose an element is in k sets out of n. </a:t>
                </a:r>
              </a:p>
              <a:p>
                <a:pPr lvl="1"/>
                <a:r>
                  <a:rPr lang="en-US" dirty="0"/>
                  <a:t>It will appear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times when counting individual sets</a:t>
                </a:r>
              </a:p>
              <a:p>
                <a:pPr lvl="2"/>
                <a14:m>
                  <m:oMath xmlns:m="http://schemas.openxmlformats.org/officeDocument/2006/math">
                    <m:r>
                      <a:rPr lang="en-US" sz="2800" b="0" i="1" smtClean="0">
                        <a:latin typeface="Cambria Math" panose="02040503050406030204" pitchFamily="18" charset="0"/>
                      </a:rPr>
                      <m:t>𝐶</m:t>
                    </m:r>
                    <m:r>
                      <a:rPr lang="en-US" sz="2800" b="0" i="1" smtClean="0">
                        <a:latin typeface="Cambria Math" panose="02040503050406030204" pitchFamily="18" charset="0"/>
                      </a:rPr>
                      <m:t>(</m:t>
                    </m:r>
                    <m:r>
                      <a:rPr lang="en-US" sz="2800" b="0" i="1" smtClean="0">
                        <a:latin typeface="Cambria Math" panose="02040503050406030204" pitchFamily="18" charset="0"/>
                      </a:rPr>
                      <m:t>𝑘</m:t>
                    </m:r>
                    <m:r>
                      <a:rPr lang="en-US" sz="2800" b="0" i="1" smtClean="0">
                        <a:latin typeface="Cambria Math" panose="02040503050406030204" pitchFamily="18" charset="0"/>
                      </a:rPr>
                      <m:t>,2)</m:t>
                    </m:r>
                  </m:oMath>
                </a14:m>
                <a:r>
                  <a:rPr lang="en-US" sz="2800" dirty="0"/>
                  <a:t> times when counting intersections of 2 sets… </a:t>
                </a:r>
              </a:p>
              <a:p>
                <a:pPr lvl="2"/>
                <a14:m>
                  <m:oMath xmlns:m="http://schemas.openxmlformats.org/officeDocument/2006/math">
                    <m:r>
                      <a:rPr lang="en-US" sz="2800" b="0" i="1" smtClean="0">
                        <a:latin typeface="Cambria Math" panose="02040503050406030204" pitchFamily="18" charset="0"/>
                      </a:rPr>
                      <m:t>𝐶</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𝑘</m:t>
                        </m:r>
                        <m:r>
                          <a:rPr lang="en-US" sz="2800" b="0" i="1" smtClean="0">
                            <a:latin typeface="Cambria Math" panose="02040503050406030204" pitchFamily="18" charset="0"/>
                          </a:rPr>
                          <m:t>,</m:t>
                        </m:r>
                        <m:r>
                          <a:rPr lang="en-US" sz="2800" b="0" i="1" smtClean="0">
                            <a:latin typeface="Cambria Math" panose="02040503050406030204" pitchFamily="18" charset="0"/>
                          </a:rPr>
                          <m:t>𝑖</m:t>
                        </m:r>
                      </m:e>
                    </m:d>
                  </m:oMath>
                </a14:m>
                <a:r>
                  <a:rPr lang="en-US" sz="2800" dirty="0"/>
                  <a:t> times when counting  intersections of </a:t>
                </a:r>
                <a14:m>
                  <m:oMath xmlns:m="http://schemas.openxmlformats.org/officeDocument/2006/math">
                    <m:r>
                      <a:rPr lang="en-US" sz="2800" b="0" i="1" smtClean="0">
                        <a:latin typeface="Cambria Math" panose="02040503050406030204" pitchFamily="18" charset="0"/>
                      </a:rPr>
                      <m:t>𝑖</m:t>
                    </m:r>
                  </m:oMath>
                </a14:m>
                <a:r>
                  <a:rPr lang="en-US" sz="2800" dirty="0"/>
                  <a:t> sets… </a:t>
                </a:r>
              </a:p>
              <a:p>
                <a:pPr lvl="2"/>
                <a14:m>
                  <m:oMath xmlns:m="http://schemas.openxmlformats.org/officeDocument/2006/math">
                    <m:r>
                      <a:rPr lang="en-US" sz="2800" b="0" i="1" smtClean="0">
                        <a:latin typeface="Cambria Math" panose="02040503050406030204" pitchFamily="18" charset="0"/>
                      </a:rPr>
                      <m:t>𝐶</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𝑘</m:t>
                        </m:r>
                        <m:r>
                          <a:rPr lang="en-US" sz="2800" b="0" i="1" smtClean="0">
                            <a:latin typeface="Cambria Math" panose="02040503050406030204" pitchFamily="18" charset="0"/>
                          </a:rPr>
                          <m:t>,</m:t>
                        </m:r>
                        <m:r>
                          <a:rPr lang="en-US" sz="2800" b="0" i="1" smtClean="0">
                            <a:latin typeface="Cambria Math" panose="02040503050406030204" pitchFamily="18" charset="0"/>
                          </a:rPr>
                          <m:t>𝑘</m:t>
                        </m:r>
                      </m:e>
                    </m:d>
                  </m:oMath>
                </a14:m>
                <a:r>
                  <a:rPr lang="en-US" sz="2800" dirty="0"/>
                  <a:t> times when counting intersections of </a:t>
                </a:r>
                <a14:m>
                  <m:oMath xmlns:m="http://schemas.openxmlformats.org/officeDocument/2006/math">
                    <m:r>
                      <a:rPr lang="en-US" sz="2800" b="0" i="1" smtClean="0">
                        <a:latin typeface="Cambria Math" panose="02040503050406030204" pitchFamily="18" charset="0"/>
                      </a:rPr>
                      <m:t>𝑘</m:t>
                    </m:r>
                  </m:oMath>
                </a14:m>
                <a:r>
                  <a:rPr lang="en-US" sz="2800" dirty="0"/>
                  <a:t> sets. </a:t>
                </a:r>
              </a:p>
              <a:p>
                <a:pPr lvl="2"/>
                <a:endParaRPr lang="en-US" dirty="0"/>
              </a:p>
              <a:p>
                <a:r>
                  <a:rPr lang="en-US" dirty="0"/>
                  <a:t>Remember the binomial theorem (or, rather, its corollary): </a:t>
                </a:r>
                <a14:m>
                  <m:oMath xmlns:m="http://schemas.openxmlformats.org/officeDocument/2006/math">
                    <m:nary>
                      <m:naryPr>
                        <m:chr m:val="∑"/>
                        <m:ctrlPr>
                          <a:rPr lang="pt-BR" i="1" smtClean="0">
                            <a:latin typeface="Cambria Math" panose="02040503050406030204" pitchFamily="18" charset="0"/>
                          </a:rPr>
                        </m:ctrlPr>
                      </m:naryPr>
                      <m:sub>
                        <m:r>
                          <a:rPr lang="pt-BR" i="1">
                            <a:latin typeface="Cambria Math"/>
                          </a:rPr>
                          <m:t>𝑘</m:t>
                        </m:r>
                        <m:r>
                          <a:rPr lang="pt-BR" i="1">
                            <a:latin typeface="Cambria Math"/>
                          </a:rPr>
                          <m:t>=0</m:t>
                        </m:r>
                      </m:sub>
                      <m:sup>
                        <m:r>
                          <a:rPr lang="pt-BR" i="1">
                            <a:latin typeface="Cambria Math"/>
                          </a:rPr>
                          <m:t>𝑛</m:t>
                        </m:r>
                      </m:sup>
                      <m:e>
                        <m:d>
                          <m:dPr>
                            <m:ctrlPr>
                              <a:rPr lang="pt-BR" i="1">
                                <a:latin typeface="Cambria Math" panose="02040503050406030204" pitchFamily="18" charset="0"/>
                              </a:rPr>
                            </m:ctrlPr>
                          </m:dPr>
                          <m:e>
                            <m:f>
                              <m:fPr>
                                <m:type m:val="noBar"/>
                                <m:ctrlPr>
                                  <a:rPr lang="pt-BR" i="1">
                                    <a:latin typeface="Cambria Math" panose="02040503050406030204" pitchFamily="18" charset="0"/>
                                  </a:rPr>
                                </m:ctrlPr>
                              </m:fPr>
                              <m:num>
                                <m:r>
                                  <a:rPr lang="pt-BR" i="1">
                                    <a:latin typeface="Cambria Math"/>
                                  </a:rPr>
                                  <m:t>𝑛</m:t>
                                </m:r>
                              </m:num>
                              <m:den>
                                <m:r>
                                  <a:rPr lang="pt-BR" i="1">
                                    <a:latin typeface="Cambria Math"/>
                                  </a:rPr>
                                  <m:t>𝑘</m:t>
                                </m:r>
                              </m:den>
                            </m:f>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e>
                            </m:d>
                          </m:e>
                          <m:sup>
                            <m:r>
                              <a:rPr lang="en-US" b="0" i="1" smtClean="0">
                                <a:latin typeface="Cambria Math" panose="02040503050406030204" pitchFamily="18" charset="0"/>
                              </a:rPr>
                              <m:t>𝑘</m:t>
                            </m:r>
                          </m:sup>
                        </m:sSup>
                        <m:r>
                          <a:rPr lang="en-CA" i="1">
                            <a:latin typeface="Cambria Math"/>
                          </a:rPr>
                          <m:t>=</m:t>
                        </m:r>
                        <m:r>
                          <a:rPr lang="en-US" b="0" i="1" smtClean="0">
                            <a:latin typeface="Cambria Math" panose="02040503050406030204" pitchFamily="18" charset="0"/>
                          </a:rPr>
                          <m:t>𝐶</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,0</m:t>
                            </m:r>
                          </m:e>
                        </m:d>
                        <m:r>
                          <a:rPr lang="en-US" b="0" i="1" smtClean="0">
                            <a:latin typeface="Cambria Math" panose="02040503050406030204" pitchFamily="18" charset="0"/>
                          </a:rPr>
                          <m:t>−</m:t>
                        </m:r>
                        <m:r>
                          <a:rPr lang="en-US" b="0" i="1" smtClean="0">
                            <a:latin typeface="Cambria Math" panose="02040503050406030204" pitchFamily="18" charset="0"/>
                          </a:rPr>
                          <m:t>𝐶</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𝐶</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,2</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e>
                            </m:d>
                          </m:e>
                          <m:sup>
                            <m:r>
                              <a:rPr lang="en-US" b="0" i="1" smtClean="0">
                                <a:latin typeface="Cambria Math" panose="02040503050406030204" pitchFamily="18" charset="0"/>
                              </a:rPr>
                              <m:t>𝑘</m:t>
                            </m:r>
                          </m:sup>
                        </m:sSup>
                        <m:r>
                          <a:rPr lang="en-US" b="0" i="1" smtClean="0">
                            <a:latin typeface="Cambria Math" panose="02040503050406030204" pitchFamily="18" charset="0"/>
                          </a:rPr>
                          <m:t>𝐶</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𝑘</m:t>
                            </m:r>
                          </m:e>
                        </m:d>
                        <m:r>
                          <a:rPr lang="en-US" b="0" i="1" smtClean="0">
                            <a:latin typeface="Cambria Math" panose="02040503050406030204" pitchFamily="18" charset="0"/>
                          </a:rPr>
                          <m:t>=0</m:t>
                        </m:r>
                        <m:r>
                          <a:rPr lang="en-CA" i="1">
                            <a:latin typeface="Cambria Math"/>
                          </a:rPr>
                          <m:t> </m:t>
                        </m:r>
                      </m:e>
                    </m:nary>
                  </m:oMath>
                </a14:m>
                <a:r>
                  <a:rPr lang="en-US" dirty="0"/>
                  <a:t> </a:t>
                </a:r>
              </a:p>
              <a:p>
                <a:pPr lvl="1"/>
                <a:r>
                  <a:rPr lang="en-US" dirty="0"/>
                  <a:t>Now,  </a:t>
                </a:r>
                <a14:m>
                  <m:oMath xmlns:m="http://schemas.openxmlformats.org/officeDocument/2006/math">
                    <m:r>
                      <a:rPr lang="en-US" b="0" i="0" smtClean="0">
                        <a:latin typeface="Cambria Math" panose="02040503050406030204" pitchFamily="18" charset="0"/>
                      </a:rPr>
                      <m:t>1=</m:t>
                    </m:r>
                    <m:r>
                      <a:rPr lang="en-US" b="0" i="1" smtClean="0">
                        <a:latin typeface="Cambria Math" panose="02040503050406030204" pitchFamily="18" charset="0"/>
                      </a:rPr>
                      <m:t>𝐶</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,0</m:t>
                        </m:r>
                      </m:e>
                    </m:d>
                    <m:r>
                      <a:rPr lang="en-US" b="0" i="1" smtClean="0">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𝐶</m:t>
                    </m:r>
                    <m:d>
                      <m:dPr>
                        <m:ctrlPr>
                          <a:rPr lang="en-US" i="1">
                            <a:latin typeface="Cambria Math" panose="02040503050406030204" pitchFamily="18" charset="0"/>
                          </a:rPr>
                        </m:ctrlPr>
                      </m:dPr>
                      <m:e>
                        <m:r>
                          <a:rPr lang="en-US" i="1">
                            <a:latin typeface="Cambria Math" panose="02040503050406030204" pitchFamily="18" charset="0"/>
                          </a:rPr>
                          <m:t>𝑘</m:t>
                        </m:r>
                        <m:r>
                          <a:rPr lang="en-US" i="1">
                            <a:latin typeface="Cambria Math" panose="02040503050406030204" pitchFamily="18" charset="0"/>
                          </a:rPr>
                          <m:t>,1</m:t>
                        </m:r>
                      </m:e>
                    </m:d>
                    <m:r>
                      <a:rPr lang="en-US" b="0" i="1" smtClean="0">
                        <a:latin typeface="Cambria Math" panose="02040503050406030204" pitchFamily="18" charset="0"/>
                      </a:rPr>
                      <m:t>−</m:t>
                    </m:r>
                    <m:r>
                      <a:rPr lang="en-US" i="1">
                        <a:latin typeface="Cambria Math" panose="02040503050406030204" pitchFamily="18" charset="0"/>
                      </a:rPr>
                      <m:t>𝐶</m:t>
                    </m:r>
                    <m:d>
                      <m:dPr>
                        <m:ctrlPr>
                          <a:rPr lang="en-US" i="1">
                            <a:latin typeface="Cambria Math" panose="02040503050406030204" pitchFamily="18" charset="0"/>
                          </a:rPr>
                        </m:ctrlPr>
                      </m:dPr>
                      <m:e>
                        <m:r>
                          <a:rPr lang="en-US" i="1">
                            <a:latin typeface="Cambria Math" panose="02040503050406030204" pitchFamily="18" charset="0"/>
                          </a:rPr>
                          <m:t>𝑘</m:t>
                        </m:r>
                        <m:r>
                          <a:rPr lang="en-US" i="1">
                            <a:latin typeface="Cambria Math" panose="02040503050406030204" pitchFamily="18" charset="0"/>
                          </a:rPr>
                          <m:t>,2</m:t>
                        </m:r>
                      </m:e>
                    </m:d>
                    <m:r>
                      <a:rPr lang="en-US" i="1">
                        <a:latin typeface="Cambria Math" panose="02040503050406030204" pitchFamily="18" charset="0"/>
                      </a:rPr>
                      <m:t>−…</m:t>
                    </m:r>
                    <m:r>
                      <a:rPr lang="en-US" b="0" i="1" smtClean="0">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e>
                        </m:d>
                      </m:e>
                      <m:sup>
                        <m:r>
                          <a:rPr lang="en-US" i="1">
                            <a:latin typeface="Cambria Math" panose="02040503050406030204" pitchFamily="18" charset="0"/>
                          </a:rPr>
                          <m:t>𝑘</m:t>
                        </m:r>
                      </m:sup>
                    </m:sSup>
                    <m:r>
                      <a:rPr lang="en-US" i="1">
                        <a:latin typeface="Cambria Math" panose="02040503050406030204" pitchFamily="18" charset="0"/>
                      </a:rPr>
                      <m:t>𝐶</m:t>
                    </m:r>
                    <m:d>
                      <m:dPr>
                        <m:ctrlPr>
                          <a:rPr lang="en-US" i="1">
                            <a:latin typeface="Cambria Math" panose="02040503050406030204" pitchFamily="18" charset="0"/>
                          </a:rPr>
                        </m:ctrlPr>
                      </m:dPr>
                      <m:e>
                        <m:r>
                          <a:rPr lang="en-US" i="1" smtClean="0">
                            <a:latin typeface="Cambria Math" panose="02040503050406030204" pitchFamily="18" charset="0"/>
                          </a:rPr>
                          <m:t>𝑘</m:t>
                        </m:r>
                        <m:r>
                          <a:rPr lang="en-US" i="1" smtClean="0">
                            <a:latin typeface="Cambria Math" panose="02040503050406030204" pitchFamily="18" charset="0"/>
                          </a:rPr>
                          <m:t>,</m:t>
                        </m:r>
                        <m:r>
                          <a:rPr lang="en-US" i="1" smtClean="0">
                            <a:latin typeface="Cambria Math" panose="02040503050406030204" pitchFamily="18" charset="0"/>
                          </a:rPr>
                          <m:t>𝑘</m:t>
                        </m:r>
                      </m:e>
                    </m:d>
                  </m:oMath>
                </a14:m>
                <a:endParaRPr lang="en-US" dirty="0"/>
              </a:p>
              <a:p>
                <a:pPr lvl="1"/>
                <a:r>
                  <a:rPr lang="en-US" dirty="0"/>
                  <a:t>Writing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e>
                        </m:d>
                      </m:e>
                      <m:sup>
                        <m:r>
                          <a:rPr lang="en-US" b="0" i="1" smtClean="0">
                            <a:latin typeface="Cambria Math" panose="02040503050406030204" pitchFamily="18" charset="0"/>
                          </a:rPr>
                          <m:t>𝑘</m:t>
                        </m:r>
                      </m:sup>
                    </m:sSup>
                  </m:oMath>
                </a14:m>
                <a:r>
                  <a:rPr lang="en-US" b="0" dirty="0"/>
                  <a:t> as  </a:t>
                </a:r>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e>
                        </m:d>
                      </m:e>
                      <m:sup>
                        <m:r>
                          <a:rPr lang="en-US" b="0" i="1" smtClean="0">
                            <a:latin typeface="Cambria Math" panose="02040503050406030204" pitchFamily="18" charset="0"/>
                          </a:rPr>
                          <m:t>𝑘</m:t>
                        </m:r>
                        <m:r>
                          <a:rPr lang="en-US" b="0" i="1" smtClean="0">
                            <a:latin typeface="Cambria Math" panose="02040503050406030204" pitchFamily="18" charset="0"/>
                          </a:rPr>
                          <m:t>+1</m:t>
                        </m:r>
                      </m:sup>
                    </m:sSup>
                    <m:r>
                      <a:rPr lang="en-US" b="0" i="1" smtClean="0">
                        <a:latin typeface="Cambria Math" panose="02040503050406030204" pitchFamily="18" charset="0"/>
                      </a:rPr>
                      <m:t>,</m:t>
                    </m:r>
                  </m:oMath>
                </a14:m>
                <a:r>
                  <a:rPr lang="en-US" b="0" dirty="0"/>
                  <a:t> get  </a:t>
                </a:r>
                <a14:m>
                  <m:oMath xmlns:m="http://schemas.openxmlformats.org/officeDocument/2006/math">
                    <m:r>
                      <a:rPr lang="en-US" b="0" i="0" smtClean="0">
                        <a:latin typeface="Cambria Math" panose="02040503050406030204" pitchFamily="18" charset="0"/>
                      </a:rPr>
                      <m:t>1=</m:t>
                    </m:r>
                    <m:r>
                      <a:rPr lang="en-US" i="1">
                        <a:latin typeface="Cambria Math" panose="02040503050406030204" pitchFamily="18" charset="0"/>
                      </a:rPr>
                      <m:t>𝐶</m:t>
                    </m:r>
                    <m:d>
                      <m:dPr>
                        <m:ctrlPr>
                          <a:rPr lang="en-US" i="1">
                            <a:latin typeface="Cambria Math" panose="02040503050406030204" pitchFamily="18" charset="0"/>
                          </a:rPr>
                        </m:ctrlPr>
                      </m:dPr>
                      <m:e>
                        <m:r>
                          <a:rPr lang="en-US" i="1">
                            <a:latin typeface="Cambria Math" panose="02040503050406030204" pitchFamily="18" charset="0"/>
                          </a:rPr>
                          <m:t>𝑘</m:t>
                        </m:r>
                        <m:r>
                          <a:rPr lang="en-US" i="1">
                            <a:latin typeface="Cambria Math" panose="02040503050406030204" pitchFamily="18" charset="0"/>
                          </a:rPr>
                          <m:t>,1</m:t>
                        </m:r>
                      </m:e>
                    </m:d>
                    <m:r>
                      <a:rPr lang="en-US" b="0" i="1" smtClean="0">
                        <a:latin typeface="Cambria Math" panose="02040503050406030204" pitchFamily="18" charset="0"/>
                      </a:rPr>
                      <m:t>−</m:t>
                    </m:r>
                    <m:r>
                      <a:rPr lang="en-US" i="1">
                        <a:latin typeface="Cambria Math" panose="02040503050406030204" pitchFamily="18" charset="0"/>
                      </a:rPr>
                      <m:t>𝐶</m:t>
                    </m:r>
                    <m:d>
                      <m:dPr>
                        <m:ctrlPr>
                          <a:rPr lang="en-US" i="1">
                            <a:latin typeface="Cambria Math" panose="02040503050406030204" pitchFamily="18" charset="0"/>
                          </a:rPr>
                        </m:ctrlPr>
                      </m:dPr>
                      <m:e>
                        <m:r>
                          <a:rPr lang="en-US" i="1">
                            <a:latin typeface="Cambria Math" panose="02040503050406030204" pitchFamily="18" charset="0"/>
                          </a:rPr>
                          <m:t>𝑘</m:t>
                        </m:r>
                        <m:r>
                          <a:rPr lang="en-US" i="1">
                            <a:latin typeface="Cambria Math" panose="02040503050406030204" pitchFamily="18" charset="0"/>
                          </a:rPr>
                          <m:t>,2</m:t>
                        </m:r>
                      </m:e>
                    </m:d>
                    <m:r>
                      <a:rPr lang="en-US" b="0" i="1" smtClean="0">
                        <a:latin typeface="Cambria Math" panose="02040503050406030204" pitchFamily="18" charset="0"/>
                      </a:rPr>
                      <m:t>+</m:t>
                    </m:r>
                    <m:r>
                      <a:rPr lang="en-US" i="1">
                        <a:latin typeface="Cambria Math" panose="02040503050406030204" pitchFamily="18" charset="0"/>
                      </a:rPr>
                      <m:t>…</m:t>
                    </m:r>
                    <m:r>
                      <a:rPr lang="en-US" b="0" i="1" smtClean="0">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e>
                        </m:d>
                      </m:e>
                      <m:sup>
                        <m:r>
                          <a:rPr lang="en-US" i="1">
                            <a:latin typeface="Cambria Math" panose="02040503050406030204" pitchFamily="18" charset="0"/>
                          </a:rPr>
                          <m:t>𝑘</m:t>
                        </m:r>
                        <m:r>
                          <a:rPr lang="en-US" b="0" i="1" smtClean="0">
                            <a:latin typeface="Cambria Math" panose="02040503050406030204" pitchFamily="18" charset="0"/>
                          </a:rPr>
                          <m:t>+1</m:t>
                        </m:r>
                      </m:sup>
                    </m:sSup>
                    <m:r>
                      <a:rPr lang="en-US" i="1">
                        <a:latin typeface="Cambria Math" panose="02040503050406030204" pitchFamily="18" charset="0"/>
                      </a:rPr>
                      <m:t>𝐶</m:t>
                    </m:r>
                    <m:d>
                      <m:dPr>
                        <m:ctrlPr>
                          <a:rPr lang="en-US" i="1">
                            <a:latin typeface="Cambria Math" panose="02040503050406030204" pitchFamily="18" charset="0"/>
                          </a:rPr>
                        </m:ctrlPr>
                      </m:dPr>
                      <m:e>
                        <m:r>
                          <a:rPr lang="en-US" i="1" smtClean="0">
                            <a:latin typeface="Cambria Math" panose="02040503050406030204" pitchFamily="18" charset="0"/>
                          </a:rPr>
                          <m:t>𝑘</m:t>
                        </m:r>
                        <m:r>
                          <a:rPr lang="en-US" i="1" smtClean="0">
                            <a:latin typeface="Cambria Math" panose="02040503050406030204" pitchFamily="18" charset="0"/>
                          </a:rPr>
                          <m:t>,</m:t>
                        </m:r>
                        <m:r>
                          <a:rPr lang="en-US" i="1" smtClean="0">
                            <a:latin typeface="Cambria Math" panose="02040503050406030204" pitchFamily="18" charset="0"/>
                          </a:rPr>
                          <m:t>𝑘</m:t>
                        </m:r>
                      </m:e>
                    </m:d>
                  </m:oMath>
                </a14:m>
                <a:endParaRPr lang="en-US" dirty="0"/>
              </a:p>
            </p:txBody>
          </p:sp>
        </mc:Choice>
        <mc:Fallback xmlns="">
          <p:sp>
            <p:nvSpPr>
              <p:cNvPr id="3" name="Content Placeholder 2">
                <a:extLst>
                  <a:ext uri="{FF2B5EF4-FFF2-40B4-BE49-F238E27FC236}">
                    <a16:creationId xmlns:a16="http://schemas.microsoft.com/office/drawing/2014/main" id="{EA9019B1-DB8C-4CC4-AC7C-5E1BD52D463E}"/>
                  </a:ext>
                </a:extLst>
              </p:cNvPr>
              <p:cNvSpPr>
                <a:spLocks noGrp="1" noRot="1" noChangeAspect="1" noMove="1" noResize="1" noEditPoints="1" noAdjustHandles="1" noChangeArrowheads="1" noChangeShapeType="1" noTextEdit="1"/>
              </p:cNvSpPr>
              <p:nvPr>
                <p:ph idx="1"/>
              </p:nvPr>
            </p:nvSpPr>
            <p:spPr>
              <a:xfrm>
                <a:off x="609600" y="1600201"/>
                <a:ext cx="10972800" cy="5141167"/>
              </a:xfrm>
              <a:blipFill>
                <a:blip r:embed="rId5"/>
                <a:stretch>
                  <a:fillRect l="-1000" t="-2017"/>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674F4EED-83CB-4202-BDAF-06ABF741980E}"/>
              </a:ext>
            </a:extLst>
          </p:cNvPr>
          <p:cNvGrpSpPr/>
          <p:nvPr/>
        </p:nvGrpSpPr>
        <p:grpSpPr>
          <a:xfrm>
            <a:off x="119336" y="61397"/>
            <a:ext cx="1427444" cy="936104"/>
            <a:chOff x="10527725" y="181891"/>
            <a:chExt cx="1427444" cy="936104"/>
          </a:xfrm>
        </p:grpSpPr>
        <p:sp>
          <p:nvSpPr>
            <p:cNvPr id="4" name="Oval 3">
              <a:extLst>
                <a:ext uri="{FF2B5EF4-FFF2-40B4-BE49-F238E27FC236}">
                  <a16:creationId xmlns:a16="http://schemas.microsoft.com/office/drawing/2014/main" id="{89A2AE79-A029-4E9D-8A69-7A504B0C2EDA}"/>
                </a:ext>
              </a:extLst>
            </p:cNvPr>
            <p:cNvSpPr/>
            <p:nvPr/>
          </p:nvSpPr>
          <p:spPr>
            <a:xfrm>
              <a:off x="10684913" y="277902"/>
              <a:ext cx="636258" cy="62406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A</a:t>
              </a:r>
            </a:p>
          </p:txBody>
        </p:sp>
        <p:sp>
          <p:nvSpPr>
            <p:cNvPr id="5" name="Oval 4">
              <a:extLst>
                <a:ext uri="{FF2B5EF4-FFF2-40B4-BE49-F238E27FC236}">
                  <a16:creationId xmlns:a16="http://schemas.microsoft.com/office/drawing/2014/main" id="{080D683C-5DAC-4FB6-8088-340B850E4958}"/>
                </a:ext>
              </a:extLst>
            </p:cNvPr>
            <p:cNvSpPr/>
            <p:nvPr/>
          </p:nvSpPr>
          <p:spPr>
            <a:xfrm>
              <a:off x="11064660" y="284651"/>
              <a:ext cx="602204" cy="624069"/>
            </a:xfrm>
            <a:prstGeom prst="ellipse">
              <a:avLst/>
            </a:prstGeom>
            <a:solidFill>
              <a:srgbClr val="0070C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B</a:t>
              </a:r>
            </a:p>
          </p:txBody>
        </p:sp>
        <p:sp>
          <p:nvSpPr>
            <p:cNvPr id="6" name="Rectangle 5">
              <a:extLst>
                <a:ext uri="{FF2B5EF4-FFF2-40B4-BE49-F238E27FC236}">
                  <a16:creationId xmlns:a16="http://schemas.microsoft.com/office/drawing/2014/main" id="{DE1785D7-3988-4BCA-B509-5614B9FC3BC9}"/>
                </a:ext>
              </a:extLst>
            </p:cNvPr>
            <p:cNvSpPr/>
            <p:nvPr/>
          </p:nvSpPr>
          <p:spPr>
            <a:xfrm>
              <a:off x="10527725" y="181891"/>
              <a:ext cx="1427444"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solidFill>
                </a:rPr>
                <a:t>U         </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grpSp>
      <p:grpSp>
        <p:nvGrpSpPr>
          <p:cNvPr id="11" name="Group 10">
            <a:extLst>
              <a:ext uri="{FF2B5EF4-FFF2-40B4-BE49-F238E27FC236}">
                <a16:creationId xmlns:a16="http://schemas.microsoft.com/office/drawing/2014/main" id="{29936B3F-BA13-48F6-A766-660A3492EB5F}"/>
              </a:ext>
            </a:extLst>
          </p:cNvPr>
          <p:cNvGrpSpPr/>
          <p:nvPr/>
        </p:nvGrpSpPr>
        <p:grpSpPr>
          <a:xfrm>
            <a:off x="10644607" y="116632"/>
            <a:ext cx="1427444" cy="1254888"/>
            <a:chOff x="9519505" y="5049373"/>
            <a:chExt cx="1427444" cy="1254888"/>
          </a:xfrm>
        </p:grpSpPr>
        <p:sp>
          <p:nvSpPr>
            <p:cNvPr id="7" name="Oval 6">
              <a:extLst>
                <a:ext uri="{FF2B5EF4-FFF2-40B4-BE49-F238E27FC236}">
                  <a16:creationId xmlns:a16="http://schemas.microsoft.com/office/drawing/2014/main" id="{8B30ABA6-2AF5-41C7-B9B1-6282B026B8D9}"/>
                </a:ext>
              </a:extLst>
            </p:cNvPr>
            <p:cNvSpPr/>
            <p:nvPr/>
          </p:nvSpPr>
          <p:spPr>
            <a:xfrm>
              <a:off x="9676693" y="5145384"/>
              <a:ext cx="636258" cy="62406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A</a:t>
              </a:r>
            </a:p>
          </p:txBody>
        </p:sp>
        <p:sp>
          <p:nvSpPr>
            <p:cNvPr id="8" name="Oval 7">
              <a:extLst>
                <a:ext uri="{FF2B5EF4-FFF2-40B4-BE49-F238E27FC236}">
                  <a16:creationId xmlns:a16="http://schemas.microsoft.com/office/drawing/2014/main" id="{9E9EC565-138C-44D1-AF46-28ACEDEA672D}"/>
                </a:ext>
              </a:extLst>
            </p:cNvPr>
            <p:cNvSpPr/>
            <p:nvPr/>
          </p:nvSpPr>
          <p:spPr>
            <a:xfrm>
              <a:off x="10056440" y="5152133"/>
              <a:ext cx="602204" cy="624069"/>
            </a:xfrm>
            <a:prstGeom prst="ellipse">
              <a:avLst/>
            </a:prstGeom>
            <a:solidFill>
              <a:srgbClr val="0070C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B</a:t>
              </a:r>
            </a:p>
          </p:txBody>
        </p:sp>
        <p:sp>
          <p:nvSpPr>
            <p:cNvPr id="9" name="Rectangle 8">
              <a:extLst>
                <a:ext uri="{FF2B5EF4-FFF2-40B4-BE49-F238E27FC236}">
                  <a16:creationId xmlns:a16="http://schemas.microsoft.com/office/drawing/2014/main" id="{2F7D0D1E-8CA6-4897-A5DC-138A13B27EDE}"/>
                </a:ext>
              </a:extLst>
            </p:cNvPr>
            <p:cNvSpPr/>
            <p:nvPr/>
          </p:nvSpPr>
          <p:spPr>
            <a:xfrm>
              <a:off x="9519505" y="5049373"/>
              <a:ext cx="1427444" cy="12548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solidFill>
                </a:rPr>
                <a:t>U         </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10" name="Oval 9">
              <a:extLst>
                <a:ext uri="{FF2B5EF4-FFF2-40B4-BE49-F238E27FC236}">
                  <a16:creationId xmlns:a16="http://schemas.microsoft.com/office/drawing/2014/main" id="{CA8CC77D-26EB-41CF-8987-0DEC54D5CE1A}"/>
                </a:ext>
              </a:extLst>
            </p:cNvPr>
            <p:cNvSpPr/>
            <p:nvPr/>
          </p:nvSpPr>
          <p:spPr>
            <a:xfrm>
              <a:off x="9921067" y="5472793"/>
              <a:ext cx="602204" cy="624069"/>
            </a:xfrm>
            <a:prstGeom prst="ellipse">
              <a:avLst/>
            </a:prstGeom>
            <a:solidFill>
              <a:schemeClr val="accent4">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C</a:t>
              </a:r>
            </a:p>
          </p:txBody>
        </p:sp>
      </p:grpSp>
      <p:grpSp>
        <p:nvGrpSpPr>
          <p:cNvPr id="16" name="Group 15">
            <a:extLst>
              <a:ext uri="{FF2B5EF4-FFF2-40B4-BE49-F238E27FC236}">
                <a16:creationId xmlns:a16="http://schemas.microsoft.com/office/drawing/2014/main" id="{7EFE96FA-7D16-4D2B-8999-F3E07CC3B42D}"/>
              </a:ext>
            </a:extLst>
          </p:cNvPr>
          <p:cNvGrpSpPr/>
          <p:nvPr/>
        </p:nvGrpSpPr>
        <p:grpSpPr>
          <a:xfrm>
            <a:off x="119336" y="45069"/>
            <a:ext cx="1427444" cy="936104"/>
            <a:chOff x="10527725" y="181891"/>
            <a:chExt cx="1427444" cy="936104"/>
          </a:xfrm>
        </p:grpSpPr>
        <p:sp>
          <p:nvSpPr>
            <p:cNvPr id="17" name="Oval 16">
              <a:extLst>
                <a:ext uri="{FF2B5EF4-FFF2-40B4-BE49-F238E27FC236}">
                  <a16:creationId xmlns:a16="http://schemas.microsoft.com/office/drawing/2014/main" id="{7C681396-2354-4011-BC15-C419995EAA51}"/>
                </a:ext>
              </a:extLst>
            </p:cNvPr>
            <p:cNvSpPr/>
            <p:nvPr/>
          </p:nvSpPr>
          <p:spPr>
            <a:xfrm>
              <a:off x="10684913" y="277902"/>
              <a:ext cx="636258" cy="62406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A</a:t>
              </a:r>
            </a:p>
          </p:txBody>
        </p:sp>
        <p:sp>
          <p:nvSpPr>
            <p:cNvPr id="18" name="Oval 17">
              <a:extLst>
                <a:ext uri="{FF2B5EF4-FFF2-40B4-BE49-F238E27FC236}">
                  <a16:creationId xmlns:a16="http://schemas.microsoft.com/office/drawing/2014/main" id="{33D87D3F-BF30-4F29-B1EB-5A95B726FD4E}"/>
                </a:ext>
              </a:extLst>
            </p:cNvPr>
            <p:cNvSpPr/>
            <p:nvPr/>
          </p:nvSpPr>
          <p:spPr>
            <a:xfrm>
              <a:off x="11064660" y="284651"/>
              <a:ext cx="602204" cy="624069"/>
            </a:xfrm>
            <a:prstGeom prst="ellipse">
              <a:avLst/>
            </a:prstGeom>
            <a:solidFill>
              <a:srgbClr val="0070C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B</a:t>
              </a:r>
            </a:p>
          </p:txBody>
        </p:sp>
        <p:sp>
          <p:nvSpPr>
            <p:cNvPr id="19" name="Rectangle 18">
              <a:extLst>
                <a:ext uri="{FF2B5EF4-FFF2-40B4-BE49-F238E27FC236}">
                  <a16:creationId xmlns:a16="http://schemas.microsoft.com/office/drawing/2014/main" id="{27B77E9D-43A2-4DF2-BB59-073DA15A2FFD}"/>
                </a:ext>
              </a:extLst>
            </p:cNvPr>
            <p:cNvSpPr/>
            <p:nvPr/>
          </p:nvSpPr>
          <p:spPr>
            <a:xfrm>
              <a:off x="10527725" y="181891"/>
              <a:ext cx="1427444"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solidFill>
                </a:rPr>
                <a:t>U         </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grpSp>
      <p:grpSp>
        <p:nvGrpSpPr>
          <p:cNvPr id="20" name="Group 19">
            <a:extLst>
              <a:ext uri="{FF2B5EF4-FFF2-40B4-BE49-F238E27FC236}">
                <a16:creationId xmlns:a16="http://schemas.microsoft.com/office/drawing/2014/main" id="{13F8583E-B593-4178-909C-FE1DE1FB86C5}"/>
              </a:ext>
            </a:extLst>
          </p:cNvPr>
          <p:cNvGrpSpPr/>
          <p:nvPr/>
        </p:nvGrpSpPr>
        <p:grpSpPr>
          <a:xfrm>
            <a:off x="10644607" y="100304"/>
            <a:ext cx="1427444" cy="1254888"/>
            <a:chOff x="9519505" y="5049373"/>
            <a:chExt cx="1427444" cy="1254888"/>
          </a:xfrm>
        </p:grpSpPr>
        <p:sp>
          <p:nvSpPr>
            <p:cNvPr id="21" name="Oval 20">
              <a:extLst>
                <a:ext uri="{FF2B5EF4-FFF2-40B4-BE49-F238E27FC236}">
                  <a16:creationId xmlns:a16="http://schemas.microsoft.com/office/drawing/2014/main" id="{8CA3CCCD-C324-4CCB-916B-AD3074DBA90E}"/>
                </a:ext>
              </a:extLst>
            </p:cNvPr>
            <p:cNvSpPr/>
            <p:nvPr/>
          </p:nvSpPr>
          <p:spPr>
            <a:xfrm>
              <a:off x="9676693" y="5145384"/>
              <a:ext cx="636258" cy="62406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A</a:t>
              </a:r>
            </a:p>
          </p:txBody>
        </p:sp>
        <p:sp>
          <p:nvSpPr>
            <p:cNvPr id="22" name="Oval 21">
              <a:extLst>
                <a:ext uri="{FF2B5EF4-FFF2-40B4-BE49-F238E27FC236}">
                  <a16:creationId xmlns:a16="http://schemas.microsoft.com/office/drawing/2014/main" id="{67D5D7A7-1B7C-42AB-B0F4-4706A564C049}"/>
                </a:ext>
              </a:extLst>
            </p:cNvPr>
            <p:cNvSpPr/>
            <p:nvPr/>
          </p:nvSpPr>
          <p:spPr>
            <a:xfrm>
              <a:off x="10056440" y="5152133"/>
              <a:ext cx="602204" cy="624069"/>
            </a:xfrm>
            <a:prstGeom prst="ellipse">
              <a:avLst/>
            </a:prstGeom>
            <a:solidFill>
              <a:srgbClr val="0070C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B</a:t>
              </a:r>
            </a:p>
          </p:txBody>
        </p:sp>
        <p:sp>
          <p:nvSpPr>
            <p:cNvPr id="23" name="Rectangle 22">
              <a:extLst>
                <a:ext uri="{FF2B5EF4-FFF2-40B4-BE49-F238E27FC236}">
                  <a16:creationId xmlns:a16="http://schemas.microsoft.com/office/drawing/2014/main" id="{57465245-7F56-4C1E-8093-BEE640FCB241}"/>
                </a:ext>
              </a:extLst>
            </p:cNvPr>
            <p:cNvSpPr/>
            <p:nvPr/>
          </p:nvSpPr>
          <p:spPr>
            <a:xfrm>
              <a:off x="9519505" y="5049373"/>
              <a:ext cx="1427444" cy="12548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solidFill>
                </a:rPr>
                <a:t>U         </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24" name="Oval 23">
              <a:extLst>
                <a:ext uri="{FF2B5EF4-FFF2-40B4-BE49-F238E27FC236}">
                  <a16:creationId xmlns:a16="http://schemas.microsoft.com/office/drawing/2014/main" id="{3FE19B44-6ED4-43A1-A4ED-B9D33DC9F943}"/>
                </a:ext>
              </a:extLst>
            </p:cNvPr>
            <p:cNvSpPr/>
            <p:nvPr/>
          </p:nvSpPr>
          <p:spPr>
            <a:xfrm>
              <a:off x="9921067" y="5472793"/>
              <a:ext cx="602204" cy="624069"/>
            </a:xfrm>
            <a:prstGeom prst="ellipse">
              <a:avLst/>
            </a:prstGeom>
            <a:solidFill>
              <a:schemeClr val="accent4">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C</a:t>
              </a:r>
            </a:p>
          </p:txBody>
        </p:sp>
      </p:grpSp>
    </p:spTree>
    <p:extLst>
      <p:ext uri="{BB962C8B-B14F-4D97-AF65-F5344CB8AC3E}">
        <p14:creationId xmlns:p14="http://schemas.microsoft.com/office/powerpoint/2010/main" val="11985490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5A4D0-298F-4CFE-97A6-87E515FC852F}"/>
              </a:ext>
            </a:extLst>
          </p:cNvPr>
          <p:cNvSpPr>
            <a:spLocks noGrp="1"/>
          </p:cNvSpPr>
          <p:nvPr>
            <p:ph type="title"/>
          </p:nvPr>
        </p:nvSpPr>
        <p:spPr/>
        <p:txBody>
          <a:bodyPr/>
          <a:lstStyle/>
          <a:p>
            <a:r>
              <a:rPr lang="en-CA" dirty="0"/>
              <a:t>Rule of inclusion-exclusion</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A9019B1-DB8C-4CC4-AC7C-5E1BD52D463E}"/>
                  </a:ext>
                </a:extLst>
              </p:cNvPr>
              <p:cNvSpPr>
                <a:spLocks noGrp="1"/>
              </p:cNvSpPr>
              <p:nvPr>
                <p:ph idx="1"/>
              </p:nvPr>
            </p:nvSpPr>
            <p:spPr>
              <a:xfrm>
                <a:off x="609600" y="1600201"/>
                <a:ext cx="10972800" cy="5141167"/>
              </a:xfrm>
            </p:spPr>
            <p:txBody>
              <a:bodyPr>
                <a:normAutofit/>
              </a:bodyPr>
              <a:lstStyle/>
              <a:p>
                <a:pPr lvl="1"/>
                <a:r>
                  <a:rPr lang="en-US" b="0" dirty="0"/>
                  <a:t>We just derived: </a:t>
                </a:r>
                <a14:m>
                  <m:oMath xmlns:m="http://schemas.openxmlformats.org/officeDocument/2006/math">
                    <m:r>
                      <a:rPr lang="en-US" b="0" i="0" smtClean="0">
                        <a:latin typeface="Cambria Math" panose="02040503050406030204" pitchFamily="18" charset="0"/>
                      </a:rPr>
                      <m:t> 1=</m:t>
                    </m:r>
                    <m:r>
                      <a:rPr lang="en-US" i="1">
                        <a:latin typeface="Cambria Math" panose="02040503050406030204" pitchFamily="18" charset="0"/>
                      </a:rPr>
                      <m:t>𝐶</m:t>
                    </m:r>
                    <m:d>
                      <m:dPr>
                        <m:ctrlPr>
                          <a:rPr lang="en-US" i="1">
                            <a:latin typeface="Cambria Math" panose="02040503050406030204" pitchFamily="18" charset="0"/>
                          </a:rPr>
                        </m:ctrlPr>
                      </m:dPr>
                      <m:e>
                        <m:r>
                          <a:rPr lang="en-US" i="1">
                            <a:latin typeface="Cambria Math" panose="02040503050406030204" pitchFamily="18" charset="0"/>
                          </a:rPr>
                          <m:t>𝑘</m:t>
                        </m:r>
                        <m:r>
                          <a:rPr lang="en-US" i="1">
                            <a:latin typeface="Cambria Math" panose="02040503050406030204" pitchFamily="18" charset="0"/>
                          </a:rPr>
                          <m:t>,1</m:t>
                        </m:r>
                      </m:e>
                    </m:d>
                    <m:r>
                      <a:rPr lang="en-US" b="0" i="1" smtClean="0">
                        <a:latin typeface="Cambria Math" panose="02040503050406030204" pitchFamily="18" charset="0"/>
                      </a:rPr>
                      <m:t>−</m:t>
                    </m:r>
                    <m:r>
                      <a:rPr lang="en-US" i="1">
                        <a:latin typeface="Cambria Math" panose="02040503050406030204" pitchFamily="18" charset="0"/>
                      </a:rPr>
                      <m:t>𝐶</m:t>
                    </m:r>
                    <m:d>
                      <m:dPr>
                        <m:ctrlPr>
                          <a:rPr lang="en-US" i="1">
                            <a:latin typeface="Cambria Math" panose="02040503050406030204" pitchFamily="18" charset="0"/>
                          </a:rPr>
                        </m:ctrlPr>
                      </m:dPr>
                      <m:e>
                        <m:r>
                          <a:rPr lang="en-US" i="1">
                            <a:latin typeface="Cambria Math" panose="02040503050406030204" pitchFamily="18" charset="0"/>
                          </a:rPr>
                          <m:t>𝑘</m:t>
                        </m:r>
                        <m:r>
                          <a:rPr lang="en-US" i="1">
                            <a:latin typeface="Cambria Math" panose="02040503050406030204" pitchFamily="18" charset="0"/>
                          </a:rPr>
                          <m:t>,2</m:t>
                        </m:r>
                      </m:e>
                    </m:d>
                    <m:r>
                      <a:rPr lang="en-US" b="0" i="1" smtClean="0">
                        <a:latin typeface="Cambria Math" panose="02040503050406030204" pitchFamily="18" charset="0"/>
                      </a:rPr>
                      <m:t>+</m:t>
                    </m:r>
                    <m:r>
                      <a:rPr lang="en-US" i="1">
                        <a:latin typeface="Cambria Math" panose="02040503050406030204" pitchFamily="18" charset="0"/>
                      </a:rPr>
                      <m:t>…</m:t>
                    </m:r>
                    <m:r>
                      <a:rPr lang="en-US" b="0" i="1" smtClean="0">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e>
                        </m:d>
                      </m:e>
                      <m:sup>
                        <m:r>
                          <a:rPr lang="en-US" i="1">
                            <a:latin typeface="Cambria Math" panose="02040503050406030204" pitchFamily="18" charset="0"/>
                          </a:rPr>
                          <m:t>𝑘</m:t>
                        </m:r>
                        <m:r>
                          <a:rPr lang="en-US" b="0" i="1" smtClean="0">
                            <a:latin typeface="Cambria Math" panose="02040503050406030204" pitchFamily="18" charset="0"/>
                          </a:rPr>
                          <m:t>+1</m:t>
                        </m:r>
                      </m:sup>
                    </m:sSup>
                    <m:r>
                      <a:rPr lang="en-US" i="1">
                        <a:latin typeface="Cambria Math" panose="02040503050406030204" pitchFamily="18" charset="0"/>
                      </a:rPr>
                      <m:t>𝐶</m:t>
                    </m:r>
                    <m:d>
                      <m:dPr>
                        <m:ctrlPr>
                          <a:rPr lang="en-US" i="1">
                            <a:latin typeface="Cambria Math" panose="02040503050406030204" pitchFamily="18" charset="0"/>
                          </a:rPr>
                        </m:ctrlPr>
                      </m:dPr>
                      <m:e>
                        <m:r>
                          <a:rPr lang="en-US" i="1" smtClean="0">
                            <a:latin typeface="Cambria Math" panose="02040503050406030204" pitchFamily="18" charset="0"/>
                          </a:rPr>
                          <m:t>𝑘</m:t>
                        </m:r>
                        <m:r>
                          <a:rPr lang="en-US" i="1" smtClean="0">
                            <a:latin typeface="Cambria Math" panose="02040503050406030204" pitchFamily="18" charset="0"/>
                          </a:rPr>
                          <m:t>,</m:t>
                        </m:r>
                        <m:r>
                          <a:rPr lang="en-US" i="1" smtClean="0">
                            <a:latin typeface="Cambria Math" panose="02040503050406030204" pitchFamily="18" charset="0"/>
                          </a:rPr>
                          <m:t>𝑘</m:t>
                        </m:r>
                      </m:e>
                    </m:d>
                  </m:oMath>
                </a14:m>
                <a:endParaRPr lang="en-US" dirty="0"/>
              </a:p>
              <a:p>
                <a:pPr lvl="1"/>
                <a:r>
                  <a:rPr lang="en-US" dirty="0"/>
                  <a:t>So if we add sizes of intersections of odd number of sets (including individual sets) and subtract sizes of intersections of even number of sets, then every element is counted once!  </a:t>
                </a:r>
              </a:p>
              <a:p>
                <a:pPr lvl="1"/>
                <a:endParaRPr lang="en-US" dirty="0"/>
              </a:p>
              <a:p>
                <a:pPr marL="0" indent="0">
                  <a:buNone/>
                </a:pPr>
                <a14:m>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𝑛</m:t>
                            </m:r>
                          </m:sub>
                        </m:sSub>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𝑛</m:t>
                            </m:r>
                          </m:sub>
                        </m:sSub>
                      </m:e>
                    </m:d>
                    <m:r>
                      <a:rPr lang="en-US" b="0" i="1" smtClean="0">
                        <a:latin typeface="Cambria Math" panose="02040503050406030204" pitchFamily="18" charset="0"/>
                      </a:rPr>
                      <m:t>  </m:t>
                    </m:r>
                  </m:oMath>
                </a14:m>
                <a:r>
                  <a:rPr lang="en-US" b="0" dirty="0"/>
                  <a:t> </a:t>
                </a:r>
              </a:p>
              <a:p>
                <a:pPr marL="0" indent="0">
                  <a:buNone/>
                </a:pPr>
                <a:r>
                  <a:rPr lang="en-US" dirty="0"/>
                  <a:t>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Σ</m:t>
                        </m:r>
                      </m:e>
                      <m:sub>
                        <m:sSub>
                          <m:sSubPr>
                            <m:ctrlPr>
                              <a:rPr lang="en-US" i="1">
                                <a:latin typeface="Cambria Math" panose="02040503050406030204" pitchFamily="18" charset="0"/>
                              </a:rPr>
                            </m:ctrlPr>
                          </m:sSubPr>
                          <m:e>
                            <m:r>
                              <a:rPr lang="en-US" b="0" i="1" smtClean="0">
                                <a:latin typeface="Cambria Math" panose="02040503050406030204" pitchFamily="18" charset="0"/>
                              </a:rPr>
                              <m:t>1≤</m:t>
                            </m:r>
                            <m:r>
                              <a:rPr lang="en-US" i="1">
                                <a:latin typeface="Cambria Math" panose="02040503050406030204" pitchFamily="18" charset="0"/>
                              </a:rPr>
                              <m:t>𝑖</m:t>
                            </m:r>
                          </m:e>
                          <m:sub>
                            <m:r>
                              <a:rPr lang="en-US" i="1">
                                <a:latin typeface="Cambria Math" panose="02040503050406030204" pitchFamily="18" charset="0"/>
                              </a:rPr>
                              <m:t>1</m:t>
                            </m:r>
                          </m:sub>
                        </m:sSub>
                        <m:r>
                          <a:rPr lang="en-US" i="1">
                            <a:latin typeface="Cambria Math" panose="02040503050406030204" pitchFamily="18" charset="0"/>
                          </a:rPr>
                          <m:t>&lt;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𝑛</m:t>
                        </m:r>
                      </m:sub>
                    </m:sSub>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1</m:t>
                                </m:r>
                              </m:sub>
                            </m:sSub>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2</m:t>
                                </m:r>
                              </m:sub>
                            </m:sSub>
                          </m:sub>
                        </m:sSub>
                      </m:e>
                    </m:d>
                  </m:oMath>
                </a14:m>
                <a:endParaRPr lang="en-US" b="0" i="1" dirty="0">
                  <a:latin typeface="Cambria Math" panose="02040503050406030204" pitchFamily="18" charset="0"/>
                </a:endParaRPr>
              </a:p>
              <a:p>
                <a:pPr marL="0" indent="0">
                  <a:buNone/>
                </a:pPr>
                <a:r>
                  <a:rPr lang="en-US" b="0" dirty="0"/>
                  <a:t>                               </a:t>
                </a:r>
                <a14:m>
                  <m:oMath xmlns:m="http://schemas.openxmlformats.org/officeDocument/2006/math">
                    <m:r>
                      <a:rPr lang="en-US" b="0" i="1" smtClean="0">
                        <a:latin typeface="Cambria Math" panose="02040503050406030204" pitchFamily="18" charset="0"/>
                      </a:rPr>
                      <m:t>+ </m:t>
                    </m:r>
                    <m:sSub>
                      <m:sSubPr>
                        <m:ctrlPr>
                          <a:rPr lang="en-US" i="1">
                            <a:latin typeface="Cambria Math" panose="02040503050406030204" pitchFamily="18" charset="0"/>
                          </a:rPr>
                        </m:ctrlPr>
                      </m:sSubPr>
                      <m:e>
                        <m:r>
                          <m:rPr>
                            <m:sty m:val="p"/>
                          </m:rPr>
                          <a:rPr lang="en-US">
                            <a:latin typeface="Cambria Math" panose="02040503050406030204" pitchFamily="18" charset="0"/>
                          </a:rPr>
                          <m:t>Σ</m:t>
                        </m:r>
                      </m:e>
                      <m:sub>
                        <m:sSub>
                          <m:sSubPr>
                            <m:ctrlPr>
                              <a:rPr lang="en-US" i="1">
                                <a:latin typeface="Cambria Math" panose="02040503050406030204" pitchFamily="18" charset="0"/>
                              </a:rPr>
                            </m:ctrlPr>
                          </m:sSubPr>
                          <m:e>
                            <m:r>
                              <a:rPr lang="en-US" b="0" i="1" smtClean="0">
                                <a:latin typeface="Cambria Math" panose="02040503050406030204" pitchFamily="18" charset="0"/>
                              </a:rPr>
                              <m:t>1≤</m:t>
                            </m:r>
                            <m:r>
                              <a:rPr lang="en-US" i="1">
                                <a:latin typeface="Cambria Math" panose="02040503050406030204" pitchFamily="18" charset="0"/>
                              </a:rPr>
                              <m:t>𝑖</m:t>
                            </m:r>
                          </m:e>
                          <m:sub>
                            <m:r>
                              <a:rPr lang="en-US" i="1">
                                <a:latin typeface="Cambria Math" panose="02040503050406030204" pitchFamily="18" charset="0"/>
                              </a:rPr>
                              <m:t>1</m:t>
                            </m:r>
                          </m:sub>
                        </m:sSub>
                        <m:r>
                          <a:rPr lang="en-US" i="1">
                            <a:latin typeface="Cambria Math" panose="02040503050406030204" pitchFamily="18" charset="0"/>
                          </a:rPr>
                          <m:t>&lt;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2</m:t>
                            </m:r>
                          </m:sub>
                        </m:sSub>
                        <m:r>
                          <a:rPr lang="en-US" i="1">
                            <a:latin typeface="Cambria Math" panose="02040503050406030204" pitchFamily="18" charset="0"/>
                          </a:rPr>
                          <m:t>&lt;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3</m:t>
                            </m:r>
                          </m:sub>
                        </m:sSub>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 </m:t>
                        </m:r>
                      </m:sub>
                    </m:sSub>
                    <m:r>
                      <a:rPr lang="en-US" i="1">
                        <a:latin typeface="Cambria Math" panose="02040503050406030204" pitchFamily="18" charset="0"/>
                      </a:rPr>
                      <m:t> </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sSub>
                              <m:sSubPr>
                                <m:ctrlPr>
                                  <a:rPr lang="en-US" b="0" i="1" smtClean="0">
                                    <a:latin typeface="Cambria Math" panose="02040503050406030204" pitchFamily="18" charset="0"/>
                                  </a:rPr>
                                </m:ctrlPr>
                              </m:sSubPr>
                              <m:e>
                                <m:r>
                                  <a:rPr lang="en-US" i="1">
                                    <a:latin typeface="Cambria Math" panose="02040503050406030204" pitchFamily="18" charset="0"/>
                                  </a:rPr>
                                  <m:t>𝑖</m:t>
                                </m:r>
                              </m:e>
                              <m:sub>
                                <m:r>
                                  <a:rPr lang="en-US" b="0" i="1" smtClean="0">
                                    <a:latin typeface="Cambria Math" panose="02040503050406030204" pitchFamily="18" charset="0"/>
                                  </a:rPr>
                                  <m:t>1</m:t>
                                </m:r>
                              </m:sub>
                            </m:sSub>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2</m:t>
                                </m:r>
                              </m:sub>
                            </m:sSub>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3</m:t>
                                </m:r>
                              </m:sub>
                            </m:sSub>
                          </m:sub>
                        </m:sSub>
                      </m:e>
                    </m:d>
                  </m:oMath>
                </a14:m>
                <a:endParaRPr lang="en-US" b="0" dirty="0"/>
              </a:p>
              <a:p>
                <a:pPr marL="0" indent="0">
                  <a:buNone/>
                </a:pPr>
                <a:r>
                  <a:rPr lang="en-US" dirty="0"/>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e>
                        </m:d>
                      </m:e>
                      <m:sup>
                        <m:r>
                          <a:rPr lang="en-US" b="0" i="1" smtClean="0">
                            <a:latin typeface="Cambria Math" panose="02040503050406030204" pitchFamily="18" charset="0"/>
                          </a:rPr>
                          <m:t>𝑛</m:t>
                        </m:r>
                        <m:r>
                          <a:rPr lang="en-US" b="0" i="1" smtClean="0">
                            <a:latin typeface="Cambria Math" panose="02040503050406030204" pitchFamily="18" charset="0"/>
                          </a:rPr>
                          <m:t>+1</m:t>
                        </m:r>
                      </m:sup>
                    </m:sSup>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A</m:t>
                        </m:r>
                      </m:e>
                      <m:sub>
                        <m:r>
                          <a:rPr lang="en-US" b="0" i="0"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𝑛</m:t>
                        </m:r>
                      </m:sub>
                    </m:sSub>
                    <m:r>
                      <a:rPr lang="en-US" b="0" i="1" smtClean="0">
                        <a:latin typeface="Cambria Math" panose="02040503050406030204" pitchFamily="18" charset="0"/>
                      </a:rPr>
                      <m:t>|</m:t>
                    </m:r>
                  </m:oMath>
                </a14:m>
                <a:endParaRPr lang="en-US" b="0" dirty="0"/>
              </a:p>
            </p:txBody>
          </p:sp>
        </mc:Choice>
        <mc:Fallback xmlns="">
          <p:sp>
            <p:nvSpPr>
              <p:cNvPr id="3" name="Content Placeholder 2">
                <a:extLst>
                  <a:ext uri="{FF2B5EF4-FFF2-40B4-BE49-F238E27FC236}">
                    <a16:creationId xmlns:a16="http://schemas.microsoft.com/office/drawing/2014/main" id="{EA9019B1-DB8C-4CC4-AC7C-5E1BD52D463E}"/>
                  </a:ext>
                </a:extLst>
              </p:cNvPr>
              <p:cNvSpPr>
                <a:spLocks noGrp="1" noRot="1" noChangeAspect="1" noMove="1" noResize="1" noEditPoints="1" noAdjustHandles="1" noChangeArrowheads="1" noChangeShapeType="1" noTextEdit="1"/>
              </p:cNvSpPr>
              <p:nvPr>
                <p:ph idx="1"/>
              </p:nvPr>
            </p:nvSpPr>
            <p:spPr>
              <a:xfrm>
                <a:off x="609600" y="1600201"/>
                <a:ext cx="10972800" cy="5141167"/>
              </a:xfrm>
              <a:blipFill>
                <a:blip r:embed="rId6"/>
                <a:stretch>
                  <a:fillRect t="-1068" r="-278"/>
                </a:stretch>
              </a:blipFill>
            </p:spPr>
            <p:txBody>
              <a:bodyPr/>
              <a:lstStyle/>
              <a:p>
                <a:r>
                  <a:rPr lang="en-US">
                    <a:noFill/>
                  </a:rPr>
                  <a:t> </a:t>
                </a:r>
              </a:p>
            </p:txBody>
          </p:sp>
        </mc:Fallback>
      </mc:AlternateContent>
      <p:pic>
        <p:nvPicPr>
          <p:cNvPr id="1026" name="Picture 2" descr="Magic, Wand, Stars, Magical, Magician, Magicians, Trick">
            <a:extLst>
              <a:ext uri="{FF2B5EF4-FFF2-40B4-BE49-F238E27FC236}">
                <a16:creationId xmlns:a16="http://schemas.microsoft.com/office/drawing/2014/main" id="{E53CCD5F-4A44-4B17-99B1-349F8A19D9A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9924473" y="3212976"/>
            <a:ext cx="1440268" cy="321300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673288E3-00FE-4550-B53E-2780B0F49BF9}"/>
              </a:ext>
            </a:extLst>
          </p:cNvPr>
          <p:cNvGrpSpPr/>
          <p:nvPr/>
        </p:nvGrpSpPr>
        <p:grpSpPr>
          <a:xfrm>
            <a:off x="119336" y="45069"/>
            <a:ext cx="1427444" cy="936104"/>
            <a:chOff x="10527725" y="181891"/>
            <a:chExt cx="1427444" cy="936104"/>
          </a:xfrm>
        </p:grpSpPr>
        <p:sp>
          <p:nvSpPr>
            <p:cNvPr id="14" name="Oval 13">
              <a:extLst>
                <a:ext uri="{FF2B5EF4-FFF2-40B4-BE49-F238E27FC236}">
                  <a16:creationId xmlns:a16="http://schemas.microsoft.com/office/drawing/2014/main" id="{B946384B-3437-4A3F-B09E-B9828B337CAA}"/>
                </a:ext>
              </a:extLst>
            </p:cNvPr>
            <p:cNvSpPr/>
            <p:nvPr/>
          </p:nvSpPr>
          <p:spPr>
            <a:xfrm>
              <a:off x="10684913" y="277902"/>
              <a:ext cx="636258" cy="62406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A</a:t>
              </a:r>
            </a:p>
          </p:txBody>
        </p:sp>
        <p:sp>
          <p:nvSpPr>
            <p:cNvPr id="15" name="Oval 14">
              <a:extLst>
                <a:ext uri="{FF2B5EF4-FFF2-40B4-BE49-F238E27FC236}">
                  <a16:creationId xmlns:a16="http://schemas.microsoft.com/office/drawing/2014/main" id="{466E5D84-07FF-4F87-998A-5F6D9B08E104}"/>
                </a:ext>
              </a:extLst>
            </p:cNvPr>
            <p:cNvSpPr/>
            <p:nvPr/>
          </p:nvSpPr>
          <p:spPr>
            <a:xfrm>
              <a:off x="11064660" y="284651"/>
              <a:ext cx="602204" cy="624069"/>
            </a:xfrm>
            <a:prstGeom prst="ellipse">
              <a:avLst/>
            </a:prstGeom>
            <a:solidFill>
              <a:srgbClr val="0070C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B</a:t>
              </a:r>
            </a:p>
          </p:txBody>
        </p:sp>
        <p:sp>
          <p:nvSpPr>
            <p:cNvPr id="16" name="Rectangle 15">
              <a:extLst>
                <a:ext uri="{FF2B5EF4-FFF2-40B4-BE49-F238E27FC236}">
                  <a16:creationId xmlns:a16="http://schemas.microsoft.com/office/drawing/2014/main" id="{FB536323-674F-4386-8490-A9807FADBBAA}"/>
                </a:ext>
              </a:extLst>
            </p:cNvPr>
            <p:cNvSpPr/>
            <p:nvPr/>
          </p:nvSpPr>
          <p:spPr>
            <a:xfrm>
              <a:off x="10527725" y="181891"/>
              <a:ext cx="1427444"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solidFill>
                </a:rPr>
                <a:t>U         </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grpSp>
      <p:grpSp>
        <p:nvGrpSpPr>
          <p:cNvPr id="17" name="Group 16">
            <a:extLst>
              <a:ext uri="{FF2B5EF4-FFF2-40B4-BE49-F238E27FC236}">
                <a16:creationId xmlns:a16="http://schemas.microsoft.com/office/drawing/2014/main" id="{BBFA1E21-3ABD-4FA5-B4BF-97AFD35C6260}"/>
              </a:ext>
            </a:extLst>
          </p:cNvPr>
          <p:cNvGrpSpPr/>
          <p:nvPr/>
        </p:nvGrpSpPr>
        <p:grpSpPr>
          <a:xfrm>
            <a:off x="10644607" y="100304"/>
            <a:ext cx="1427444" cy="1254888"/>
            <a:chOff x="9519505" y="5049373"/>
            <a:chExt cx="1427444" cy="1254888"/>
          </a:xfrm>
        </p:grpSpPr>
        <p:sp>
          <p:nvSpPr>
            <p:cNvPr id="18" name="Oval 17">
              <a:extLst>
                <a:ext uri="{FF2B5EF4-FFF2-40B4-BE49-F238E27FC236}">
                  <a16:creationId xmlns:a16="http://schemas.microsoft.com/office/drawing/2014/main" id="{E8DC345D-2E71-4F5B-8B90-5883CC0CB5D4}"/>
                </a:ext>
              </a:extLst>
            </p:cNvPr>
            <p:cNvSpPr/>
            <p:nvPr/>
          </p:nvSpPr>
          <p:spPr>
            <a:xfrm>
              <a:off x="9676693" y="5145384"/>
              <a:ext cx="636258" cy="62406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A</a:t>
              </a:r>
            </a:p>
          </p:txBody>
        </p:sp>
        <p:sp>
          <p:nvSpPr>
            <p:cNvPr id="19" name="Oval 18">
              <a:extLst>
                <a:ext uri="{FF2B5EF4-FFF2-40B4-BE49-F238E27FC236}">
                  <a16:creationId xmlns:a16="http://schemas.microsoft.com/office/drawing/2014/main" id="{3F1AFCEB-7E2A-4066-ABA0-6EE06524C312}"/>
                </a:ext>
              </a:extLst>
            </p:cNvPr>
            <p:cNvSpPr/>
            <p:nvPr/>
          </p:nvSpPr>
          <p:spPr>
            <a:xfrm>
              <a:off x="10056440" y="5152133"/>
              <a:ext cx="602204" cy="624069"/>
            </a:xfrm>
            <a:prstGeom prst="ellipse">
              <a:avLst/>
            </a:prstGeom>
            <a:solidFill>
              <a:srgbClr val="0070C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B</a:t>
              </a:r>
            </a:p>
          </p:txBody>
        </p:sp>
        <p:sp>
          <p:nvSpPr>
            <p:cNvPr id="20" name="Rectangle 19">
              <a:extLst>
                <a:ext uri="{FF2B5EF4-FFF2-40B4-BE49-F238E27FC236}">
                  <a16:creationId xmlns:a16="http://schemas.microsoft.com/office/drawing/2014/main" id="{3413BF4A-DF86-4876-B65D-FF06420773B2}"/>
                </a:ext>
              </a:extLst>
            </p:cNvPr>
            <p:cNvSpPr/>
            <p:nvPr/>
          </p:nvSpPr>
          <p:spPr>
            <a:xfrm>
              <a:off x="9519505" y="5049373"/>
              <a:ext cx="1427444" cy="12548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solidFill>
                </a:rPr>
                <a:t>U         </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21" name="Oval 20">
              <a:extLst>
                <a:ext uri="{FF2B5EF4-FFF2-40B4-BE49-F238E27FC236}">
                  <a16:creationId xmlns:a16="http://schemas.microsoft.com/office/drawing/2014/main" id="{00B92A50-D215-40BB-A09E-F0F202849D14}"/>
                </a:ext>
              </a:extLst>
            </p:cNvPr>
            <p:cNvSpPr/>
            <p:nvPr/>
          </p:nvSpPr>
          <p:spPr>
            <a:xfrm>
              <a:off x="9921067" y="5472793"/>
              <a:ext cx="602204" cy="624069"/>
            </a:xfrm>
            <a:prstGeom prst="ellipse">
              <a:avLst/>
            </a:prstGeom>
            <a:solidFill>
              <a:schemeClr val="accent4">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C</a:t>
              </a:r>
            </a:p>
          </p:txBody>
        </p:sp>
      </p:grpSp>
    </p:spTree>
    <p:custDataLst>
      <p:tags r:id="rId1"/>
    </p:custDataLst>
    <p:extLst>
      <p:ext uri="{BB962C8B-B14F-4D97-AF65-F5344CB8AC3E}">
        <p14:creationId xmlns:p14="http://schemas.microsoft.com/office/powerpoint/2010/main" val="381726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6E4A2-37A8-4C2E-97CB-9496513D02F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5313F8A-14A0-4A4C-A2EC-C2C431893CE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672637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9509484" y="3577878"/>
            <a:ext cx="679479" cy="1039470"/>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Functions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51384" y="1600200"/>
                <a:ext cx="11233248" cy="5069160"/>
              </a:xfrm>
            </p:spPr>
            <p:txBody>
              <a:bodyPr>
                <a:normAutofit fontScale="85000" lnSpcReduction="20000"/>
              </a:bodyPr>
              <a:lstStyle/>
              <a:p>
                <a:r>
                  <a:rPr lang="en-US" sz="3000" b="1" dirty="0"/>
                  <a:t>A function </a:t>
                </a:r>
                <a14:m>
                  <m:oMath xmlns:m="http://schemas.openxmlformats.org/officeDocument/2006/math">
                    <m:r>
                      <a:rPr lang="en-US" sz="3000" i="1">
                        <a:latin typeface="Cambria Math"/>
                      </a:rPr>
                      <m:t>𝑓</m:t>
                    </m:r>
                    <m:r>
                      <a:rPr lang="en-US" sz="3000">
                        <a:latin typeface="Cambria Math"/>
                      </a:rPr>
                      <m:t>:</m:t>
                    </m:r>
                    <m:r>
                      <a:rPr lang="en-US" sz="3000" i="1">
                        <a:latin typeface="Cambria Math"/>
                      </a:rPr>
                      <m:t>𝑋</m:t>
                    </m:r>
                    <m:r>
                      <a:rPr lang="en-US" sz="3000" i="1">
                        <a:latin typeface="Cambria Math"/>
                      </a:rPr>
                      <m:t>→</m:t>
                    </m:r>
                    <m:r>
                      <a:rPr lang="en-US" sz="3000" i="1">
                        <a:latin typeface="Cambria Math"/>
                      </a:rPr>
                      <m:t>𝑌</m:t>
                    </m:r>
                    <m:r>
                      <a:rPr lang="en-US" sz="3000" i="1">
                        <a:latin typeface="Cambria Math"/>
                      </a:rPr>
                      <m:t> </m:t>
                    </m:r>
                  </m:oMath>
                </a14:m>
                <a:r>
                  <a:rPr lang="en-US" sz="3000" dirty="0"/>
                  <a:t>is a relation on </a:t>
                </a:r>
                <a14:m>
                  <m:oMath xmlns:m="http://schemas.openxmlformats.org/officeDocument/2006/math">
                    <m:r>
                      <m:rPr>
                        <m:sty m:val="p"/>
                      </m:rPr>
                      <a:rPr lang="en-US" sz="3000">
                        <a:latin typeface="Cambria Math" panose="02040503050406030204" pitchFamily="18" charset="0"/>
                      </a:rPr>
                      <m:t>X</m:t>
                    </m:r>
                    <m:r>
                      <a:rPr lang="en-US" sz="3000" i="1">
                        <a:latin typeface="Cambria Math"/>
                      </a:rPr>
                      <m:t>×</m:t>
                    </m:r>
                    <m:r>
                      <a:rPr lang="en-US" sz="3000" i="1">
                        <a:latin typeface="Cambria Math"/>
                      </a:rPr>
                      <m:t>𝑌</m:t>
                    </m:r>
                    <m:r>
                      <a:rPr lang="en-US" sz="3000" i="1">
                        <a:latin typeface="Cambria Math"/>
                      </a:rPr>
                      <m:t> </m:t>
                    </m:r>
                  </m:oMath>
                </a14:m>
                <a:r>
                  <a:rPr lang="en-US" sz="3000" dirty="0"/>
                  <a:t>such that for every </a:t>
                </a:r>
                <a14:m>
                  <m:oMath xmlns:m="http://schemas.openxmlformats.org/officeDocument/2006/math">
                    <m:r>
                      <a:rPr lang="en-US" sz="3000" i="1">
                        <a:latin typeface="Cambria Math"/>
                      </a:rPr>
                      <m:t>𝑥</m:t>
                    </m:r>
                    <m:r>
                      <a:rPr lang="en-US" sz="3000" i="1">
                        <a:latin typeface="Cambria Math"/>
                      </a:rPr>
                      <m:t>∈ </m:t>
                    </m:r>
                  </m:oMath>
                </a14:m>
                <a:r>
                  <a:rPr lang="en-US" sz="3000" dirty="0"/>
                  <a:t>X there is at most one </a:t>
                </a:r>
                <a14:m>
                  <m:oMath xmlns:m="http://schemas.openxmlformats.org/officeDocument/2006/math">
                    <m:r>
                      <a:rPr lang="en-US" sz="3000" i="1">
                        <a:latin typeface="Cambria Math"/>
                      </a:rPr>
                      <m:t>𝑦</m:t>
                    </m:r>
                    <m:r>
                      <a:rPr lang="en-US" sz="3000" i="1">
                        <a:latin typeface="Cambria Math"/>
                      </a:rPr>
                      <m:t>∈</m:t>
                    </m:r>
                    <m:r>
                      <a:rPr lang="en-US" sz="3000" i="1">
                        <a:latin typeface="Cambria Math"/>
                      </a:rPr>
                      <m:t>𝑌</m:t>
                    </m:r>
                    <m:r>
                      <a:rPr lang="en-US" sz="3000" i="1">
                        <a:latin typeface="Cambria Math"/>
                      </a:rPr>
                      <m:t> </m:t>
                    </m:r>
                  </m:oMath>
                </a14:m>
                <a:r>
                  <a:rPr lang="en-US" sz="3000" dirty="0"/>
                  <a:t>for which </a:t>
                </a:r>
                <a14:m>
                  <m:oMath xmlns:m="http://schemas.openxmlformats.org/officeDocument/2006/math">
                    <m:d>
                      <m:dPr>
                        <m:ctrlPr>
                          <a:rPr lang="en-US" sz="3000" i="1">
                            <a:latin typeface="Cambria Math" panose="02040503050406030204" pitchFamily="18" charset="0"/>
                          </a:rPr>
                        </m:ctrlPr>
                      </m:dPr>
                      <m:e>
                        <m:r>
                          <a:rPr lang="en-US" sz="3000" i="1">
                            <a:latin typeface="Cambria Math"/>
                          </a:rPr>
                          <m:t>𝑥</m:t>
                        </m:r>
                        <m:r>
                          <a:rPr lang="en-US" sz="3000" i="1">
                            <a:latin typeface="Cambria Math"/>
                          </a:rPr>
                          <m:t>,</m:t>
                        </m:r>
                        <m:r>
                          <a:rPr lang="en-US" sz="3000" i="1">
                            <a:latin typeface="Cambria Math"/>
                          </a:rPr>
                          <m:t>𝑦</m:t>
                        </m:r>
                      </m:e>
                    </m:d>
                  </m:oMath>
                </a14:m>
                <a:r>
                  <a:rPr lang="en-US" sz="3000" dirty="0"/>
                  <a:t> is in the relation. </a:t>
                </a:r>
              </a:p>
              <a:p>
                <a:endParaRPr lang="en-US" sz="3000" dirty="0"/>
              </a:p>
              <a:p>
                <a:r>
                  <a:rPr lang="en-US" sz="3000" dirty="0"/>
                  <a:t>Usual notation: </a:t>
                </a:r>
                <a14:m>
                  <m:oMath xmlns:m="http://schemas.openxmlformats.org/officeDocument/2006/math">
                    <m:r>
                      <a:rPr lang="en-US" sz="3000" i="1">
                        <a:latin typeface="Cambria Math"/>
                      </a:rPr>
                      <m:t>𝑓</m:t>
                    </m:r>
                    <m:d>
                      <m:dPr>
                        <m:ctrlPr>
                          <a:rPr lang="en-US" sz="3000" i="1">
                            <a:latin typeface="Cambria Math" panose="02040503050406030204" pitchFamily="18" charset="0"/>
                          </a:rPr>
                        </m:ctrlPr>
                      </m:dPr>
                      <m:e>
                        <m:r>
                          <a:rPr lang="en-US" sz="3000" i="1">
                            <a:latin typeface="Cambria Math"/>
                          </a:rPr>
                          <m:t>𝑥</m:t>
                        </m:r>
                      </m:e>
                    </m:d>
                    <m:r>
                      <a:rPr lang="en-US" sz="3000" i="1">
                        <a:latin typeface="Cambria Math"/>
                      </a:rPr>
                      <m:t>=</m:t>
                    </m:r>
                    <m:r>
                      <a:rPr lang="en-US" sz="3000" i="1">
                        <a:latin typeface="Cambria Math"/>
                      </a:rPr>
                      <m:t>𝑦</m:t>
                    </m:r>
                  </m:oMath>
                </a14:m>
                <a:r>
                  <a:rPr lang="en-US" sz="3000" dirty="0"/>
                  <a:t>, where</a:t>
                </a:r>
              </a:p>
              <a:p>
                <a:pPr lvl="1"/>
                <a:r>
                  <a:rPr lang="en-US" sz="3000" dirty="0"/>
                  <a:t>y is an </a:t>
                </a:r>
                <a:r>
                  <a:rPr lang="en-US" sz="3000" b="1" dirty="0"/>
                  <a:t>image</a:t>
                </a:r>
                <a:r>
                  <a:rPr lang="en-US" sz="3000" dirty="0"/>
                  <a:t> of x under f.</a:t>
                </a:r>
              </a:p>
              <a:p>
                <a:pPr lvl="1"/>
                <a:endParaRPr lang="en-US" sz="3000" dirty="0"/>
              </a:p>
              <a:p>
                <a:pPr lvl="1"/>
                <a:r>
                  <a:rPr lang="en-US" sz="3000" dirty="0"/>
                  <a:t>X is the </a:t>
                </a:r>
                <a:r>
                  <a:rPr lang="en-US" sz="3000" b="1" dirty="0"/>
                  <a:t>domain</a:t>
                </a:r>
                <a:r>
                  <a:rPr lang="en-US" sz="3000" dirty="0"/>
                  <a:t> of f </a:t>
                </a:r>
              </a:p>
              <a:p>
                <a:pPr lvl="1"/>
                <a:r>
                  <a:rPr lang="en-US" sz="3000" dirty="0"/>
                  <a:t>Y is the </a:t>
                </a:r>
                <a:r>
                  <a:rPr lang="en-US" sz="3000" b="1" dirty="0"/>
                  <a:t>codomain</a:t>
                </a:r>
                <a:r>
                  <a:rPr lang="en-US" sz="3000" dirty="0"/>
                  <a:t> of f</a:t>
                </a:r>
              </a:p>
              <a:p>
                <a:pPr lvl="1"/>
                <a:r>
                  <a:rPr lang="en-US" sz="3000" b="1" dirty="0"/>
                  <a:t>Range </a:t>
                </a:r>
                <a:r>
                  <a:rPr lang="en-US" sz="3000" dirty="0"/>
                  <a:t>of f (</a:t>
                </a:r>
                <a:r>
                  <a:rPr lang="en-US" sz="3000" b="1" dirty="0"/>
                  <a:t>image </a:t>
                </a:r>
                <a:r>
                  <a:rPr lang="en-US" sz="3000" dirty="0"/>
                  <a:t>of X under f): </a:t>
                </a:r>
              </a:p>
              <a:p>
                <a:pPr lvl="2"/>
                <a14:m>
                  <m:oMath xmlns:m="http://schemas.openxmlformats.org/officeDocument/2006/math">
                    <m:d>
                      <m:dPr>
                        <m:begChr m:val="{"/>
                        <m:endChr m:val="|"/>
                        <m:ctrlPr>
                          <a:rPr lang="en-US" sz="2600" i="1">
                            <a:latin typeface="Cambria Math" panose="02040503050406030204" pitchFamily="18" charset="0"/>
                          </a:rPr>
                        </m:ctrlPr>
                      </m:dPr>
                      <m:e>
                        <m:r>
                          <m:rPr>
                            <m:sty m:val="p"/>
                          </m:rPr>
                          <a:rPr lang="en-US" sz="2600">
                            <a:latin typeface="Cambria Math"/>
                          </a:rPr>
                          <m:t>y</m:t>
                        </m:r>
                        <m:r>
                          <a:rPr lang="en-US" sz="2600" i="1">
                            <a:latin typeface="Cambria Math"/>
                          </a:rPr>
                          <m:t>∈</m:t>
                        </m:r>
                        <m:r>
                          <a:rPr lang="en-US" sz="2600" i="1">
                            <a:latin typeface="Cambria Math"/>
                          </a:rPr>
                          <m:t>𝑌</m:t>
                        </m:r>
                        <m:r>
                          <a:rPr lang="en-US" sz="2600" i="1">
                            <a:latin typeface="Cambria Math"/>
                          </a:rPr>
                          <m:t> </m:t>
                        </m:r>
                      </m:e>
                    </m:d>
                    <m:r>
                      <a:rPr lang="en-US" sz="2600" i="1">
                        <a:latin typeface="Cambria Math"/>
                      </a:rPr>
                      <m:t>∃</m:t>
                    </m:r>
                    <m:r>
                      <a:rPr lang="en-US" sz="2600" i="1">
                        <a:latin typeface="Cambria Math"/>
                      </a:rPr>
                      <m:t>𝑥</m:t>
                    </m:r>
                    <m:r>
                      <a:rPr lang="en-US" sz="2600" i="1">
                        <a:latin typeface="Cambria Math"/>
                      </a:rPr>
                      <m:t>∈</m:t>
                    </m:r>
                    <m:r>
                      <a:rPr lang="en-US" sz="2600" i="1">
                        <a:latin typeface="Cambria Math"/>
                      </a:rPr>
                      <m:t>𝑋</m:t>
                    </m:r>
                    <m:r>
                      <a:rPr lang="en-US" sz="2600" i="1">
                        <a:latin typeface="Cambria Math"/>
                      </a:rPr>
                      <m:t>, </m:t>
                    </m:r>
                    <m:r>
                      <a:rPr lang="en-US" sz="2600" i="1">
                        <a:latin typeface="Cambria Math"/>
                      </a:rPr>
                      <m:t>𝑓</m:t>
                    </m:r>
                    <m:d>
                      <m:dPr>
                        <m:ctrlPr>
                          <a:rPr lang="en-US" sz="2600" i="1">
                            <a:latin typeface="Cambria Math" panose="02040503050406030204" pitchFamily="18" charset="0"/>
                          </a:rPr>
                        </m:ctrlPr>
                      </m:dPr>
                      <m:e>
                        <m:r>
                          <a:rPr lang="en-US" sz="2600" i="1">
                            <a:latin typeface="Cambria Math"/>
                          </a:rPr>
                          <m:t>𝑥</m:t>
                        </m:r>
                      </m:e>
                    </m:d>
                    <m:r>
                      <a:rPr lang="en-US" sz="2600" i="1">
                        <a:latin typeface="Cambria Math"/>
                      </a:rPr>
                      <m:t>=</m:t>
                    </m:r>
                    <m:r>
                      <a:rPr lang="en-US" sz="2600" i="1">
                        <a:latin typeface="Cambria Math"/>
                      </a:rPr>
                      <m:t>𝑦</m:t>
                    </m:r>
                    <m:r>
                      <a:rPr lang="en-US" sz="2600" i="1">
                        <a:latin typeface="Cambria Math"/>
                      </a:rPr>
                      <m:t>}</m:t>
                    </m:r>
                  </m:oMath>
                </a14:m>
                <a:endParaRPr lang="en-US" sz="2600" dirty="0"/>
              </a:p>
              <a:p>
                <a:pPr lvl="1"/>
                <a:r>
                  <a:rPr lang="en-US" sz="3000" b="1" dirty="0"/>
                  <a:t>Preimage</a:t>
                </a:r>
                <a:r>
                  <a:rPr lang="en-US" sz="3000" dirty="0"/>
                  <a:t> of a </a:t>
                </a:r>
                <a14:m>
                  <m:oMath xmlns:m="http://schemas.openxmlformats.org/officeDocument/2006/math">
                    <m:r>
                      <a:rPr lang="en-US" sz="3000" i="1">
                        <a:latin typeface="Cambria Math"/>
                      </a:rPr>
                      <m:t>𝑦</m:t>
                    </m:r>
                    <m:r>
                      <a:rPr lang="en-US" sz="3000" i="1">
                        <a:latin typeface="Cambria Math"/>
                      </a:rPr>
                      <m:t> </m:t>
                    </m:r>
                  </m:oMath>
                </a14:m>
                <a:r>
                  <a:rPr lang="en-US" sz="3000" dirty="0"/>
                  <a:t>in range of f:</a:t>
                </a:r>
              </a:p>
              <a:p>
                <a:pPr lvl="2"/>
                <a14:m>
                  <m:oMath xmlns:m="http://schemas.openxmlformats.org/officeDocument/2006/math">
                    <m:d>
                      <m:dPr>
                        <m:begChr m:val="{"/>
                        <m:endChr m:val="|"/>
                        <m:ctrlPr>
                          <a:rPr lang="en-US" sz="2600" i="1">
                            <a:latin typeface="Cambria Math" panose="02040503050406030204" pitchFamily="18" charset="0"/>
                          </a:rPr>
                        </m:ctrlPr>
                      </m:dPr>
                      <m:e>
                        <m:r>
                          <a:rPr lang="en-US" sz="2600" i="1">
                            <a:latin typeface="Cambria Math"/>
                          </a:rPr>
                          <m:t>𝑥</m:t>
                        </m:r>
                        <m:r>
                          <a:rPr lang="en-US" sz="2600" i="1">
                            <a:latin typeface="Cambria Math"/>
                          </a:rPr>
                          <m:t>∈</m:t>
                        </m:r>
                        <m:r>
                          <a:rPr lang="en-US" sz="2600" i="1">
                            <a:latin typeface="Cambria Math"/>
                          </a:rPr>
                          <m:t>𝑋</m:t>
                        </m:r>
                        <m:r>
                          <a:rPr lang="en-US" sz="2600" i="1">
                            <a:latin typeface="Cambria Math"/>
                          </a:rPr>
                          <m:t> </m:t>
                        </m:r>
                      </m:e>
                    </m:d>
                    <m:r>
                      <a:rPr lang="en-US" sz="2600" i="1">
                        <a:latin typeface="Cambria Math"/>
                      </a:rPr>
                      <m:t>𝑓</m:t>
                    </m:r>
                    <m:d>
                      <m:dPr>
                        <m:ctrlPr>
                          <a:rPr lang="en-US" sz="2600" i="1">
                            <a:latin typeface="Cambria Math" panose="02040503050406030204" pitchFamily="18" charset="0"/>
                          </a:rPr>
                        </m:ctrlPr>
                      </m:dPr>
                      <m:e>
                        <m:r>
                          <a:rPr lang="en-US" sz="2600" i="1">
                            <a:latin typeface="Cambria Math"/>
                          </a:rPr>
                          <m:t>𝑥</m:t>
                        </m:r>
                      </m:e>
                    </m:d>
                    <m:r>
                      <a:rPr lang="en-US" sz="2600" i="1">
                        <a:latin typeface="Cambria Math"/>
                      </a:rPr>
                      <m:t>=</m:t>
                    </m:r>
                    <m:r>
                      <a:rPr lang="en-US" sz="2600" i="1">
                        <a:latin typeface="Cambria Math"/>
                      </a:rPr>
                      <m:t>𝑦</m:t>
                    </m:r>
                    <m:r>
                      <a:rPr lang="en-US" sz="2600" i="1">
                        <a:latin typeface="Cambria Math"/>
                      </a:rPr>
                      <m:t>}</m:t>
                    </m:r>
                  </m:oMath>
                </a14:m>
                <a:endParaRPr lang="en-US" sz="2600" dirty="0"/>
              </a:p>
              <a:p>
                <a:pPr lvl="3"/>
                <a:r>
                  <a:rPr lang="en-US" sz="2800" dirty="0" err="1"/>
                  <a:t>Preimage</a:t>
                </a:r>
                <a:r>
                  <a:rPr lang="en-US" sz="2800" dirty="0"/>
                  <a:t> of b is {2,3}. </a:t>
                </a:r>
              </a:p>
              <a:p>
                <a:pPr lvl="1"/>
                <a:endParaRPr lang="en-US" dirty="0"/>
              </a:p>
              <a:p>
                <a:pPr lvl="1"/>
                <a:endParaRPr lang="en-US" dirty="0"/>
              </a:p>
              <a:p>
                <a:endParaRPr lang="en-US" dirty="0"/>
              </a:p>
              <a:p>
                <a:pPr marL="457200" lvl="1" indent="0">
                  <a:buNone/>
                </a:pPr>
                <a:endParaRPr lang="en-US" dirty="0"/>
              </a:p>
              <a:p>
                <a:pPr lvl="1"/>
                <a:endParaRPr lang="en-US" dirty="0"/>
              </a:p>
              <a:p>
                <a:pPr lvl="1"/>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51384" y="1600200"/>
                <a:ext cx="11233248" cy="5069160"/>
              </a:xfrm>
              <a:blipFill>
                <a:blip r:embed="rId6"/>
                <a:stretch>
                  <a:fillRect l="-814" t="-2527" b="-2768"/>
                </a:stretch>
              </a:blipFill>
            </p:spPr>
            <p:txBody>
              <a:bodyPr/>
              <a:lstStyle/>
              <a:p>
                <a:r>
                  <a:rPr lang="en-US">
                    <a:noFill/>
                  </a:rPr>
                  <a:t> </a:t>
                </a:r>
              </a:p>
            </p:txBody>
          </p:sp>
        </mc:Fallback>
      </mc:AlternateContent>
      <p:sp>
        <p:nvSpPr>
          <p:cNvPr id="6" name="Oval 5"/>
          <p:cNvSpPr/>
          <p:nvPr/>
        </p:nvSpPr>
        <p:spPr>
          <a:xfrm>
            <a:off x="9750692" y="372189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1" name="Oval 30"/>
          <p:cNvSpPr/>
          <p:nvPr/>
        </p:nvSpPr>
        <p:spPr>
          <a:xfrm>
            <a:off x="9750692" y="402339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2" name="Oval 31"/>
          <p:cNvSpPr/>
          <p:nvPr/>
        </p:nvSpPr>
        <p:spPr>
          <a:xfrm>
            <a:off x="9750692" y="4350447"/>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33" name="Oval 32"/>
          <p:cNvSpPr/>
          <p:nvPr/>
        </p:nvSpPr>
        <p:spPr>
          <a:xfrm>
            <a:off x="10504308" y="379390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4" name="Oval 33"/>
          <p:cNvSpPr/>
          <p:nvPr/>
        </p:nvSpPr>
        <p:spPr>
          <a:xfrm>
            <a:off x="10504308" y="427843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cxnSp>
        <p:nvCxnSpPr>
          <p:cNvPr id="9" name="Straight Arrow Connector 8"/>
          <p:cNvCxnSpPr>
            <a:stCxn id="6" idx="6"/>
            <a:endCxn id="33" idx="2"/>
          </p:cNvCxnSpPr>
          <p:nvPr/>
        </p:nvCxnSpPr>
        <p:spPr>
          <a:xfrm>
            <a:off x="9894708" y="3793902"/>
            <a:ext cx="6096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31" idx="6"/>
            <a:endCxn id="34" idx="1"/>
          </p:cNvCxnSpPr>
          <p:nvPr/>
        </p:nvCxnSpPr>
        <p:spPr>
          <a:xfrm>
            <a:off x="9894709" y="4095400"/>
            <a:ext cx="630691" cy="2041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2" idx="6"/>
            <a:endCxn id="33" idx="3"/>
          </p:cNvCxnSpPr>
          <p:nvPr/>
        </p:nvCxnSpPr>
        <p:spPr>
          <a:xfrm flipV="1">
            <a:off x="9894709" y="3916827"/>
            <a:ext cx="630691" cy="505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2" idx="5"/>
          </p:cNvCxnSpPr>
          <p:nvPr/>
        </p:nvCxnSpPr>
        <p:spPr>
          <a:xfrm flipV="1">
            <a:off x="9873618" y="4350448"/>
            <a:ext cx="630691" cy="122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8836584" y="4723913"/>
            <a:ext cx="3078087" cy="461665"/>
          </a:xfrm>
          <a:prstGeom prst="rect">
            <a:avLst/>
          </a:prstGeom>
          <a:noFill/>
        </p:spPr>
        <p:txBody>
          <a:bodyPr wrap="none" rtlCol="0">
            <a:spAutoFit/>
          </a:bodyPr>
          <a:lstStyle/>
          <a:p>
            <a:r>
              <a:rPr lang="en-US" sz="2400" dirty="0"/>
              <a:t> This R is not a function</a:t>
            </a:r>
          </a:p>
        </p:txBody>
      </p:sp>
      <p:sp>
        <p:nvSpPr>
          <p:cNvPr id="22" name="Oval 21"/>
          <p:cNvSpPr/>
          <p:nvPr/>
        </p:nvSpPr>
        <p:spPr>
          <a:xfrm>
            <a:off x="6706721" y="343386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3" name="Oval 22"/>
          <p:cNvSpPr/>
          <p:nvPr/>
        </p:nvSpPr>
        <p:spPr>
          <a:xfrm>
            <a:off x="6706721" y="373536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4" name="Oval 23"/>
          <p:cNvSpPr/>
          <p:nvPr/>
        </p:nvSpPr>
        <p:spPr>
          <a:xfrm>
            <a:off x="6706721" y="406241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6" name="Oval 25"/>
          <p:cNvSpPr/>
          <p:nvPr/>
        </p:nvSpPr>
        <p:spPr>
          <a:xfrm>
            <a:off x="7479693" y="346986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27" name="Oval 26"/>
          <p:cNvSpPr/>
          <p:nvPr/>
        </p:nvSpPr>
        <p:spPr>
          <a:xfrm>
            <a:off x="7501204" y="384639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cxnSp>
        <p:nvCxnSpPr>
          <p:cNvPr id="29" name="Straight Arrow Connector 28"/>
          <p:cNvCxnSpPr>
            <a:stCxn id="22" idx="6"/>
            <a:endCxn id="26" idx="2"/>
          </p:cNvCxnSpPr>
          <p:nvPr/>
        </p:nvCxnSpPr>
        <p:spPr>
          <a:xfrm>
            <a:off x="6850737" y="3505870"/>
            <a:ext cx="628956" cy="36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3" idx="6"/>
            <a:endCxn id="27" idx="1"/>
          </p:cNvCxnSpPr>
          <p:nvPr/>
        </p:nvCxnSpPr>
        <p:spPr>
          <a:xfrm>
            <a:off x="6850737" y="3807368"/>
            <a:ext cx="671558" cy="601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4" idx="5"/>
            <a:endCxn id="27" idx="4"/>
          </p:cNvCxnSpPr>
          <p:nvPr/>
        </p:nvCxnSpPr>
        <p:spPr>
          <a:xfrm flipV="1">
            <a:off x="6829646" y="3990408"/>
            <a:ext cx="743566" cy="1949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807968" y="4686377"/>
            <a:ext cx="3028616" cy="1569660"/>
          </a:xfrm>
          <a:prstGeom prst="rect">
            <a:avLst/>
          </a:prstGeom>
          <a:noFill/>
        </p:spPr>
        <p:txBody>
          <a:bodyPr wrap="square" rtlCol="0">
            <a:spAutoFit/>
          </a:bodyPr>
          <a:lstStyle/>
          <a:p>
            <a:r>
              <a:rPr lang="en-US" sz="2400" dirty="0"/>
              <a:t>This R is a function</a:t>
            </a:r>
          </a:p>
          <a:p>
            <a:r>
              <a:rPr lang="en-US" sz="2400" dirty="0"/>
              <a:t>with domain {1,2,3,4}, </a:t>
            </a:r>
          </a:p>
          <a:p>
            <a:r>
              <a:rPr lang="en-US" sz="2400" dirty="0"/>
              <a:t>codomain {</a:t>
            </a:r>
            <a:r>
              <a:rPr lang="en-US" sz="2400" dirty="0" err="1"/>
              <a:t>a,b,c</a:t>
            </a:r>
            <a:r>
              <a:rPr lang="en-US" sz="2400" dirty="0"/>
              <a:t>} and </a:t>
            </a:r>
          </a:p>
          <a:p>
            <a:r>
              <a:rPr lang="en-US" sz="2400" dirty="0"/>
              <a:t>range {</a:t>
            </a:r>
            <a:r>
              <a:rPr lang="en-US" sz="2400" dirty="0" err="1"/>
              <a:t>a,b</a:t>
            </a:r>
            <a:r>
              <a:rPr lang="en-US" sz="2400" dirty="0"/>
              <a:t>}</a:t>
            </a:r>
          </a:p>
        </p:txBody>
      </p:sp>
      <p:sp>
        <p:nvSpPr>
          <p:cNvPr id="64" name="Oval 63"/>
          <p:cNvSpPr/>
          <p:nvPr/>
        </p:nvSpPr>
        <p:spPr>
          <a:xfrm>
            <a:off x="6727812" y="436797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65" name="Oval 64"/>
          <p:cNvSpPr/>
          <p:nvPr/>
        </p:nvSpPr>
        <p:spPr>
          <a:xfrm>
            <a:off x="7519900" y="429520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6" name="Straight Arrow Connector 65"/>
          <p:cNvCxnSpPr>
            <a:stCxn id="64" idx="7"/>
            <a:endCxn id="26" idx="4"/>
          </p:cNvCxnSpPr>
          <p:nvPr/>
        </p:nvCxnSpPr>
        <p:spPr>
          <a:xfrm flipV="1">
            <a:off x="6850737" y="3613882"/>
            <a:ext cx="700964" cy="775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10328074" y="3577878"/>
            <a:ext cx="679479" cy="1039470"/>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6460081" y="3287633"/>
            <a:ext cx="679479" cy="1311823"/>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7252169" y="3287633"/>
            <a:ext cx="679479" cy="1311823"/>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4062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09600" y="1508185"/>
                <a:ext cx="8195705" cy="5069160"/>
              </a:xfrm>
            </p:spPr>
            <p:txBody>
              <a:bodyPr>
                <a:normAutofit fontScale="70000" lnSpcReduction="20000"/>
              </a:bodyPr>
              <a:lstStyle/>
              <a:p>
                <a:r>
                  <a:rPr lang="en-US" sz="3800" b="1" dirty="0"/>
                  <a:t>A function </a:t>
                </a:r>
                <a14:m>
                  <m:oMath xmlns:m="http://schemas.openxmlformats.org/officeDocument/2006/math">
                    <m:r>
                      <a:rPr lang="en-US" sz="3800" b="0" i="1" smtClean="0">
                        <a:latin typeface="Cambria Math"/>
                      </a:rPr>
                      <m:t>𝑓</m:t>
                    </m:r>
                    <m:r>
                      <a:rPr lang="en-US" sz="3800" b="0" i="0" smtClean="0">
                        <a:latin typeface="Cambria Math"/>
                      </a:rPr>
                      <m:t>:</m:t>
                    </m:r>
                    <m:r>
                      <a:rPr lang="en-US" sz="3800" b="0" i="1" smtClean="0">
                        <a:latin typeface="Cambria Math"/>
                      </a:rPr>
                      <m:t>𝑋</m:t>
                    </m:r>
                    <m:r>
                      <a:rPr lang="en-US" sz="3800" b="0" i="1" smtClean="0">
                        <a:latin typeface="Cambria Math"/>
                      </a:rPr>
                      <m:t>→</m:t>
                    </m:r>
                    <m:r>
                      <a:rPr lang="en-US" sz="3800" b="0" i="1" smtClean="0">
                        <a:latin typeface="Cambria Math"/>
                      </a:rPr>
                      <m:t>𝑌</m:t>
                    </m:r>
                    <m:r>
                      <a:rPr lang="en-US" sz="3800" b="0" i="1" smtClean="0">
                        <a:latin typeface="Cambria Math"/>
                      </a:rPr>
                      <m:t> </m:t>
                    </m:r>
                  </m:oMath>
                </a14:m>
                <a:r>
                  <a:rPr lang="en-US" sz="3800" dirty="0"/>
                  <a:t>is </a:t>
                </a:r>
              </a:p>
              <a:p>
                <a:pPr lvl="1"/>
                <a:r>
                  <a:rPr lang="en-US" sz="3800" b="1" dirty="0"/>
                  <a:t>Total</a:t>
                </a:r>
                <a:r>
                  <a:rPr lang="en-US" sz="3800" dirty="0"/>
                  <a:t>:  </a:t>
                </a:r>
                <a14:m>
                  <m:oMath xmlns:m="http://schemas.openxmlformats.org/officeDocument/2006/math">
                    <m:r>
                      <a:rPr lang="en-US" sz="3800" b="0" i="1" smtClean="0">
                        <a:latin typeface="Cambria Math"/>
                      </a:rPr>
                      <m:t>∀</m:t>
                    </m:r>
                    <m:r>
                      <a:rPr lang="en-US" sz="3800" b="0" i="1" smtClean="0">
                        <a:latin typeface="Cambria Math"/>
                      </a:rPr>
                      <m:t>𝑥</m:t>
                    </m:r>
                    <m:r>
                      <a:rPr lang="en-US" sz="3800" b="0" i="1" smtClean="0">
                        <a:latin typeface="Cambria Math"/>
                      </a:rPr>
                      <m:t>∈</m:t>
                    </m:r>
                    <m:r>
                      <a:rPr lang="en-US" sz="3800" b="0" i="1" smtClean="0">
                        <a:latin typeface="Cambria Math"/>
                      </a:rPr>
                      <m:t>𝑋</m:t>
                    </m:r>
                    <m:r>
                      <a:rPr lang="en-US" sz="3800" b="0" i="1" smtClean="0">
                        <a:latin typeface="Cambria Math"/>
                      </a:rPr>
                      <m:t> ∃</m:t>
                    </m:r>
                    <m:r>
                      <a:rPr lang="en-US" sz="3800" b="0" i="1" smtClean="0">
                        <a:latin typeface="Cambria Math"/>
                      </a:rPr>
                      <m:t>𝑦</m:t>
                    </m:r>
                    <m:r>
                      <a:rPr lang="en-US" sz="3800" b="0" i="1" smtClean="0">
                        <a:latin typeface="Cambria Math"/>
                      </a:rPr>
                      <m:t>∈</m:t>
                    </m:r>
                    <m:r>
                      <a:rPr lang="en-US" sz="3800" b="0" i="1" smtClean="0">
                        <a:latin typeface="Cambria Math"/>
                      </a:rPr>
                      <m:t>𝑌</m:t>
                    </m:r>
                    <m:r>
                      <a:rPr lang="en-US" sz="3800" b="0" i="1" smtClean="0">
                        <a:latin typeface="Cambria Math"/>
                      </a:rPr>
                      <m:t> </m:t>
                    </m:r>
                    <m:r>
                      <a:rPr lang="en-US" sz="3800" b="0" i="1" smtClean="0">
                        <a:latin typeface="Cambria Math"/>
                      </a:rPr>
                      <m:t>𝑓</m:t>
                    </m:r>
                    <m:d>
                      <m:dPr>
                        <m:ctrlPr>
                          <a:rPr lang="en-US" sz="3800" b="0" i="1" smtClean="0">
                            <a:latin typeface="Cambria Math" panose="02040503050406030204" pitchFamily="18" charset="0"/>
                          </a:rPr>
                        </m:ctrlPr>
                      </m:dPr>
                      <m:e>
                        <m:r>
                          <a:rPr lang="en-US" sz="3800" b="0" i="1" smtClean="0">
                            <a:latin typeface="Cambria Math"/>
                          </a:rPr>
                          <m:t>𝑥</m:t>
                        </m:r>
                      </m:e>
                    </m:d>
                    <m:r>
                      <a:rPr lang="en-US" sz="3800" b="0" i="1" smtClean="0">
                        <a:latin typeface="Cambria Math"/>
                      </a:rPr>
                      <m:t>=</m:t>
                    </m:r>
                    <m:r>
                      <a:rPr lang="en-US" sz="3800" b="0" i="1" smtClean="0">
                        <a:latin typeface="Cambria Math"/>
                      </a:rPr>
                      <m:t>𝑦</m:t>
                    </m:r>
                  </m:oMath>
                </a14:m>
                <a:endParaRPr lang="en-US" sz="3800" dirty="0"/>
              </a:p>
              <a:p>
                <a:pPr lvl="2"/>
                <a:r>
                  <a:rPr lang="en-US" sz="2900" dirty="0"/>
                  <a:t>f: </a:t>
                </a:r>
                <a14:m>
                  <m:oMath xmlns:m="http://schemas.openxmlformats.org/officeDocument/2006/math">
                    <m:r>
                      <a:rPr lang="en-US" sz="2900" i="1" dirty="0" smtClean="0">
                        <a:latin typeface="Cambria Math"/>
                      </a:rPr>
                      <m:t>ℤ</m:t>
                    </m:r>
                    <m:r>
                      <a:rPr lang="en-US" sz="2900" b="0" i="1" smtClean="0">
                        <a:latin typeface="Cambria Math"/>
                      </a:rPr>
                      <m:t>→</m:t>
                    </m:r>
                    <m:r>
                      <a:rPr lang="en-US" sz="2900" b="0" i="1" smtClean="0">
                        <a:latin typeface="Cambria Math"/>
                      </a:rPr>
                      <m:t>ℤ</m:t>
                    </m:r>
                    <m:r>
                      <a:rPr lang="en-US" sz="2900" b="0" i="0" smtClean="0">
                        <a:latin typeface="Cambria Math"/>
                      </a:rPr>
                      <m:t> </m:t>
                    </m:r>
                  </m:oMath>
                </a14:m>
                <a:endParaRPr lang="en-US" sz="2900" dirty="0"/>
              </a:p>
              <a:p>
                <a:pPr lvl="2"/>
                <a14:m>
                  <m:oMath xmlns:m="http://schemas.openxmlformats.org/officeDocument/2006/math">
                    <m:r>
                      <a:rPr lang="en-US" sz="2900" b="0" i="1" smtClean="0">
                        <a:latin typeface="Cambria Math"/>
                      </a:rPr>
                      <m:t>𝑓</m:t>
                    </m:r>
                    <m:d>
                      <m:dPr>
                        <m:ctrlPr>
                          <a:rPr lang="en-US" sz="2900" b="0" i="1" smtClean="0">
                            <a:latin typeface="Cambria Math" panose="02040503050406030204" pitchFamily="18" charset="0"/>
                          </a:rPr>
                        </m:ctrlPr>
                      </m:dPr>
                      <m:e>
                        <m:r>
                          <a:rPr lang="en-US" sz="2900" b="0" i="1" smtClean="0">
                            <a:latin typeface="Cambria Math"/>
                          </a:rPr>
                          <m:t>𝑥</m:t>
                        </m:r>
                        <m:r>
                          <a:rPr lang="en-US" sz="2900" b="0" i="1" smtClean="0">
                            <a:latin typeface="Cambria Math"/>
                          </a:rPr>
                          <m:t> </m:t>
                        </m:r>
                      </m:e>
                    </m:d>
                    <m:r>
                      <a:rPr lang="en-US" sz="2900" b="0" i="1" smtClean="0">
                        <a:latin typeface="Cambria Math"/>
                      </a:rPr>
                      <m:t>=</m:t>
                    </m:r>
                    <m:r>
                      <a:rPr lang="en-US" sz="2900" b="0" i="1" smtClean="0">
                        <a:latin typeface="Cambria Math"/>
                      </a:rPr>
                      <m:t>𝑥</m:t>
                    </m:r>
                    <m:r>
                      <a:rPr lang="en-US" sz="2900" b="0" i="1" smtClean="0">
                        <a:latin typeface="Cambria Math"/>
                      </a:rPr>
                      <m:t>+1</m:t>
                    </m:r>
                  </m:oMath>
                </a14:m>
                <a:r>
                  <a:rPr lang="en-US" sz="2900" dirty="0"/>
                  <a:t> is total.   </a:t>
                </a:r>
                <a14:m>
                  <m:oMath xmlns:m="http://schemas.openxmlformats.org/officeDocument/2006/math">
                    <m:r>
                      <a:rPr lang="en-US" sz="2900" i="1">
                        <a:latin typeface="Cambria Math"/>
                      </a:rPr>
                      <m:t>𝑓</m:t>
                    </m:r>
                    <m:d>
                      <m:dPr>
                        <m:ctrlPr>
                          <a:rPr lang="en-US" sz="2900" i="1">
                            <a:latin typeface="Cambria Math" panose="02040503050406030204" pitchFamily="18" charset="0"/>
                          </a:rPr>
                        </m:ctrlPr>
                      </m:dPr>
                      <m:e>
                        <m:r>
                          <a:rPr lang="en-US" sz="2900" b="0" i="1" smtClean="0">
                            <a:latin typeface="Cambria Math"/>
                          </a:rPr>
                          <m:t>𝑥</m:t>
                        </m:r>
                      </m:e>
                    </m:d>
                    <m:r>
                      <a:rPr lang="en-US" sz="2900" i="1">
                        <a:latin typeface="Cambria Math"/>
                      </a:rPr>
                      <m:t>=</m:t>
                    </m:r>
                    <m:f>
                      <m:fPr>
                        <m:ctrlPr>
                          <a:rPr lang="en-US" sz="2900" b="0" i="1" smtClean="0">
                            <a:latin typeface="Cambria Math" panose="02040503050406030204" pitchFamily="18" charset="0"/>
                          </a:rPr>
                        </m:ctrlPr>
                      </m:fPr>
                      <m:num>
                        <m:r>
                          <a:rPr lang="en-US" sz="2900" b="0" i="1" smtClean="0">
                            <a:latin typeface="Cambria Math"/>
                          </a:rPr>
                          <m:t>100</m:t>
                        </m:r>
                      </m:num>
                      <m:den>
                        <m:r>
                          <a:rPr lang="en-US" sz="2900" b="0" i="1" smtClean="0">
                            <a:latin typeface="Cambria Math"/>
                          </a:rPr>
                          <m:t>𝑥</m:t>
                        </m:r>
                      </m:den>
                    </m:f>
                  </m:oMath>
                </a14:m>
                <a:r>
                  <a:rPr lang="en-US" sz="2900" dirty="0"/>
                  <a:t>  is not total. </a:t>
                </a:r>
              </a:p>
              <a:p>
                <a:pPr lvl="2"/>
                <a:r>
                  <a:rPr lang="en-US" sz="2900" dirty="0"/>
                  <a:t>A function that is not necessarily total is </a:t>
                </a:r>
                <a14:m>
                  <m:oMath xmlns:m="http://schemas.openxmlformats.org/officeDocument/2006/math">
                    <m:r>
                      <a:rPr lang="en-US" sz="2900" b="1" i="0" smtClean="0">
                        <a:latin typeface="Cambria Math" panose="02040503050406030204" pitchFamily="18" charset="0"/>
                      </a:rPr>
                      <m:t>𝐩𝐚𝐫𝐭𝐢𝐚𝐥</m:t>
                    </m:r>
                  </m:oMath>
                </a14:m>
                <a:endParaRPr lang="en-US" sz="3800" dirty="0"/>
              </a:p>
              <a:p>
                <a:pPr lvl="1"/>
                <a:r>
                  <a:rPr lang="en-US" sz="3800" b="1" dirty="0"/>
                  <a:t>Onto</a:t>
                </a:r>
                <a:r>
                  <a:rPr lang="en-US" sz="3800" dirty="0"/>
                  <a:t>: </a:t>
                </a:r>
                <a14:m>
                  <m:oMath xmlns:m="http://schemas.openxmlformats.org/officeDocument/2006/math">
                    <m:r>
                      <a:rPr lang="en-US" sz="3800" b="0" i="1" smtClean="0">
                        <a:latin typeface="Cambria Math"/>
                      </a:rPr>
                      <m:t> ∀</m:t>
                    </m:r>
                    <m:r>
                      <a:rPr lang="en-US" sz="3800" b="0" i="1" smtClean="0">
                        <a:latin typeface="Cambria Math"/>
                      </a:rPr>
                      <m:t>𝑦</m:t>
                    </m:r>
                    <m:r>
                      <a:rPr lang="en-US" sz="3800" b="0" i="1" smtClean="0">
                        <a:latin typeface="Cambria Math"/>
                      </a:rPr>
                      <m:t>∈</m:t>
                    </m:r>
                    <m:r>
                      <a:rPr lang="en-US" sz="3800" b="0" i="1" smtClean="0">
                        <a:latin typeface="Cambria Math"/>
                      </a:rPr>
                      <m:t>𝑌</m:t>
                    </m:r>
                    <m:r>
                      <a:rPr lang="en-US" sz="3800" b="0" i="1" smtClean="0">
                        <a:latin typeface="Cambria Math"/>
                      </a:rPr>
                      <m:t> ∃</m:t>
                    </m:r>
                    <m:r>
                      <a:rPr lang="en-US" sz="3800" b="0" i="1" smtClean="0">
                        <a:latin typeface="Cambria Math"/>
                      </a:rPr>
                      <m:t>𝑥</m:t>
                    </m:r>
                    <m:r>
                      <a:rPr lang="en-US" sz="3800" b="0" i="1" smtClean="0">
                        <a:latin typeface="Cambria Math"/>
                      </a:rPr>
                      <m:t>∈</m:t>
                    </m:r>
                    <m:r>
                      <a:rPr lang="en-US" sz="3800" b="0" i="1" smtClean="0">
                        <a:latin typeface="Cambria Math"/>
                      </a:rPr>
                      <m:t>𝑋</m:t>
                    </m:r>
                    <m:r>
                      <a:rPr lang="en-US" sz="3800" b="0" i="1" smtClean="0">
                        <a:latin typeface="Cambria Math"/>
                      </a:rPr>
                      <m:t> </m:t>
                    </m:r>
                    <m:r>
                      <a:rPr lang="en-US" sz="3800" b="0" i="1" smtClean="0">
                        <a:latin typeface="Cambria Math"/>
                      </a:rPr>
                      <m:t>𝑓</m:t>
                    </m:r>
                    <m:d>
                      <m:dPr>
                        <m:ctrlPr>
                          <a:rPr lang="en-US" sz="3800" b="0" i="1" smtClean="0">
                            <a:latin typeface="Cambria Math" panose="02040503050406030204" pitchFamily="18" charset="0"/>
                          </a:rPr>
                        </m:ctrlPr>
                      </m:dPr>
                      <m:e>
                        <m:r>
                          <a:rPr lang="en-US" sz="3800" b="0" i="1" smtClean="0">
                            <a:latin typeface="Cambria Math"/>
                          </a:rPr>
                          <m:t>𝑥</m:t>
                        </m:r>
                      </m:e>
                    </m:d>
                    <m:r>
                      <a:rPr lang="en-US" sz="3800" b="0" i="1" smtClean="0">
                        <a:latin typeface="Cambria Math"/>
                      </a:rPr>
                      <m:t>=</m:t>
                    </m:r>
                    <m:r>
                      <a:rPr lang="en-US" sz="3800" b="0" i="1" smtClean="0">
                        <a:latin typeface="Cambria Math"/>
                      </a:rPr>
                      <m:t>𝑦</m:t>
                    </m:r>
                  </m:oMath>
                </a14:m>
                <a:r>
                  <a:rPr lang="en-US" sz="3800" dirty="0"/>
                  <a:t>  </a:t>
                </a:r>
              </a:p>
              <a:p>
                <a:pPr lvl="2"/>
                <a14:m>
                  <m:oMath xmlns:m="http://schemas.openxmlformats.org/officeDocument/2006/math">
                    <m:r>
                      <a:rPr lang="en-US" sz="2900" i="1">
                        <a:latin typeface="Cambria Math"/>
                      </a:rPr>
                      <m:t>𝑓</m:t>
                    </m:r>
                    <m:d>
                      <m:dPr>
                        <m:ctrlPr>
                          <a:rPr lang="en-US" sz="2900" i="1">
                            <a:latin typeface="Cambria Math" panose="02040503050406030204" pitchFamily="18" charset="0"/>
                          </a:rPr>
                        </m:ctrlPr>
                      </m:dPr>
                      <m:e>
                        <m:r>
                          <a:rPr lang="en-US" sz="2900" i="1">
                            <a:latin typeface="Cambria Math"/>
                          </a:rPr>
                          <m:t>𝑥</m:t>
                        </m:r>
                        <m:r>
                          <a:rPr lang="en-US" sz="2900" i="1">
                            <a:latin typeface="Cambria Math"/>
                          </a:rPr>
                          <m:t> </m:t>
                        </m:r>
                      </m:e>
                    </m:d>
                    <m:r>
                      <a:rPr lang="en-US" sz="2900" i="1">
                        <a:latin typeface="Cambria Math"/>
                      </a:rPr>
                      <m:t>=</m:t>
                    </m:r>
                    <m:r>
                      <a:rPr lang="en-US" sz="2900" i="1">
                        <a:latin typeface="Cambria Math"/>
                      </a:rPr>
                      <m:t>𝑥</m:t>
                    </m:r>
                    <m:r>
                      <a:rPr lang="en-US" sz="2900" i="1">
                        <a:latin typeface="Cambria Math"/>
                      </a:rPr>
                      <m:t>+1</m:t>
                    </m:r>
                  </m:oMath>
                </a14:m>
                <a:r>
                  <a:rPr lang="en-US" sz="2900" b="1" dirty="0"/>
                  <a:t> </a:t>
                </a:r>
                <a:r>
                  <a:rPr lang="en-US" sz="2900" dirty="0"/>
                  <a:t>is onto over </a:t>
                </a:r>
                <a14:m>
                  <m:oMath xmlns:m="http://schemas.openxmlformats.org/officeDocument/2006/math">
                    <m:r>
                      <a:rPr lang="en-US" sz="2900" b="0" i="1" smtClean="0">
                        <a:latin typeface="Cambria Math"/>
                      </a:rPr>
                      <m:t>ℤ</m:t>
                    </m:r>
                  </m:oMath>
                </a14:m>
                <a:r>
                  <a:rPr lang="en-US" sz="2900" dirty="0"/>
                  <a:t>, but not over </a:t>
                </a:r>
                <a14:m>
                  <m:oMath xmlns:m="http://schemas.openxmlformats.org/officeDocument/2006/math">
                    <m:r>
                      <a:rPr lang="en-US" sz="2900" b="0" i="1" smtClean="0">
                        <a:latin typeface="Cambria Math"/>
                      </a:rPr>
                      <m:t>ℕ</m:t>
                    </m:r>
                  </m:oMath>
                </a14:m>
                <a:endParaRPr lang="en-US" sz="2900" dirty="0"/>
              </a:p>
              <a:p>
                <a:pPr lvl="2"/>
                <a14:m>
                  <m:oMath xmlns:m="http://schemas.openxmlformats.org/officeDocument/2006/math">
                    <m:r>
                      <a:rPr lang="en-US" sz="2900" b="0" i="1" smtClean="0">
                        <a:latin typeface="Cambria Math"/>
                      </a:rPr>
                      <m:t>𝑓</m:t>
                    </m:r>
                    <m:d>
                      <m:dPr>
                        <m:ctrlPr>
                          <a:rPr lang="en-US" sz="2900" b="0" i="1" smtClean="0">
                            <a:latin typeface="Cambria Math" panose="02040503050406030204" pitchFamily="18" charset="0"/>
                          </a:rPr>
                        </m:ctrlPr>
                      </m:dPr>
                      <m:e>
                        <m:r>
                          <a:rPr lang="en-US" sz="2900" b="0" i="1" smtClean="0">
                            <a:latin typeface="Cambria Math"/>
                          </a:rPr>
                          <m:t>𝑥</m:t>
                        </m:r>
                      </m:e>
                    </m:d>
                    <m:r>
                      <a:rPr lang="en-US" sz="2900" b="0" i="1" smtClean="0">
                        <a:latin typeface="Cambria Math"/>
                      </a:rPr>
                      <m:t>=5</m:t>
                    </m:r>
                    <m:r>
                      <a:rPr lang="en-US" sz="2900" b="0" i="1" smtClean="0">
                        <a:latin typeface="Cambria Math"/>
                      </a:rPr>
                      <m:t>𝑥</m:t>
                    </m:r>
                    <m:r>
                      <a:rPr lang="en-US" sz="2900" b="0" i="1" smtClean="0">
                        <a:latin typeface="Cambria Math"/>
                      </a:rPr>
                      <m:t> </m:t>
                    </m:r>
                  </m:oMath>
                </a14:m>
                <a:r>
                  <a:rPr lang="en-US" sz="2900" dirty="0"/>
                  <a:t>is not onto (</a:t>
                </a:r>
                <a14:m>
                  <m:oMath xmlns:m="http://schemas.openxmlformats.org/officeDocument/2006/math">
                    <m:r>
                      <m:rPr>
                        <m:sty m:val="p"/>
                      </m:rPr>
                      <a:rPr lang="en-US" sz="2900" b="0" i="0" smtClean="0">
                        <a:latin typeface="Cambria Math" panose="02040503050406030204" pitchFamily="18" charset="0"/>
                      </a:rPr>
                      <m:t>over</m:t>
                    </m:r>
                    <m:r>
                      <a:rPr lang="en-US" sz="2900" b="0" i="0" smtClean="0">
                        <a:latin typeface="Cambria Math" panose="02040503050406030204" pitchFamily="18" charset="0"/>
                      </a:rPr>
                      <m:t> </m:t>
                    </m:r>
                    <m:r>
                      <a:rPr lang="en-US" sz="2900" b="0" i="1" smtClean="0">
                        <a:latin typeface="Cambria Math"/>
                      </a:rPr>
                      <m:t>ℤ</m:t>
                    </m:r>
                    <m:r>
                      <a:rPr lang="en-US" sz="2900" b="0" i="1" smtClean="0">
                        <a:latin typeface="Cambria Math"/>
                      </a:rPr>
                      <m:t>)</m:t>
                    </m:r>
                  </m:oMath>
                </a14:m>
                <a:endParaRPr lang="en-US" sz="2900" dirty="0"/>
              </a:p>
              <a:p>
                <a:pPr lvl="1"/>
                <a:r>
                  <a:rPr lang="en-US" sz="3800" b="1" dirty="0"/>
                  <a:t>One-to-one: </a:t>
                </a:r>
                <a14:m>
                  <m:oMath xmlns:m="http://schemas.openxmlformats.org/officeDocument/2006/math">
                    <m:r>
                      <a:rPr lang="en-US" sz="3800" b="1" i="1" dirty="0" smtClean="0">
                        <a:latin typeface="Cambria Math"/>
                      </a:rPr>
                      <m:t> </m:t>
                    </m:r>
                    <m:r>
                      <a:rPr lang="en-US" sz="3800" b="0" i="1" dirty="0" smtClean="0">
                        <a:latin typeface="Cambria Math"/>
                      </a:rPr>
                      <m:t>∀</m:t>
                    </m:r>
                    <m:sSub>
                      <m:sSubPr>
                        <m:ctrlPr>
                          <a:rPr lang="en-US" sz="3800" b="0" i="1" smtClean="0">
                            <a:latin typeface="Cambria Math" panose="02040503050406030204" pitchFamily="18" charset="0"/>
                          </a:rPr>
                        </m:ctrlPr>
                      </m:sSubPr>
                      <m:e>
                        <m:r>
                          <a:rPr lang="en-US" sz="3800" i="1">
                            <a:latin typeface="Cambria Math"/>
                          </a:rPr>
                          <m:t>𝑥</m:t>
                        </m:r>
                      </m:e>
                      <m:sub>
                        <m:r>
                          <a:rPr lang="en-US" sz="3800" b="0" i="1" smtClean="0">
                            <a:latin typeface="Cambria Math"/>
                          </a:rPr>
                          <m:t>1,</m:t>
                        </m:r>
                      </m:sub>
                    </m:sSub>
                    <m:sSub>
                      <m:sSubPr>
                        <m:ctrlPr>
                          <a:rPr lang="en-US" sz="3800" b="0" i="1" smtClean="0">
                            <a:latin typeface="Cambria Math" panose="02040503050406030204" pitchFamily="18" charset="0"/>
                          </a:rPr>
                        </m:ctrlPr>
                      </m:sSubPr>
                      <m:e>
                        <m:r>
                          <a:rPr lang="en-US" sz="3800" b="0" i="1" smtClean="0">
                            <a:latin typeface="Cambria Math"/>
                          </a:rPr>
                          <m:t>𝑥</m:t>
                        </m:r>
                      </m:e>
                      <m:sub>
                        <m:r>
                          <a:rPr lang="en-US" sz="3800" b="0" i="1" smtClean="0">
                            <a:latin typeface="Cambria Math"/>
                          </a:rPr>
                          <m:t>2</m:t>
                        </m:r>
                      </m:sub>
                    </m:sSub>
                    <m:r>
                      <a:rPr lang="en-US" sz="3800" i="1">
                        <a:latin typeface="Cambria Math"/>
                      </a:rPr>
                      <m:t>∈</m:t>
                    </m:r>
                    <m:r>
                      <a:rPr lang="en-US" sz="3800" i="1">
                        <a:latin typeface="Cambria Math"/>
                      </a:rPr>
                      <m:t>𝑋</m:t>
                    </m:r>
                    <m:r>
                      <a:rPr lang="en-US" sz="3800" i="1">
                        <a:latin typeface="Cambria Math"/>
                      </a:rPr>
                      <m:t> </m:t>
                    </m:r>
                    <m:r>
                      <a:rPr lang="en-US" sz="3800" i="1">
                        <a:latin typeface="Cambria Math"/>
                      </a:rPr>
                      <m:t>𝑓</m:t>
                    </m:r>
                    <m:d>
                      <m:dPr>
                        <m:ctrlPr>
                          <a:rPr lang="en-US" sz="3800" i="1">
                            <a:latin typeface="Cambria Math" panose="02040503050406030204" pitchFamily="18" charset="0"/>
                          </a:rPr>
                        </m:ctrlPr>
                      </m:dPr>
                      <m:e>
                        <m:sSub>
                          <m:sSubPr>
                            <m:ctrlPr>
                              <a:rPr lang="en-US" sz="3800" b="0" i="1" smtClean="0">
                                <a:latin typeface="Cambria Math" panose="02040503050406030204" pitchFamily="18" charset="0"/>
                              </a:rPr>
                            </m:ctrlPr>
                          </m:sSubPr>
                          <m:e>
                            <m:r>
                              <a:rPr lang="en-US" sz="3800" i="1">
                                <a:latin typeface="Cambria Math"/>
                              </a:rPr>
                              <m:t>𝑥</m:t>
                            </m:r>
                          </m:e>
                          <m:sub>
                            <m:r>
                              <a:rPr lang="en-US" sz="3800" b="0" i="1" smtClean="0">
                                <a:latin typeface="Cambria Math"/>
                              </a:rPr>
                              <m:t>1</m:t>
                            </m:r>
                          </m:sub>
                        </m:sSub>
                      </m:e>
                    </m:d>
                    <m:r>
                      <a:rPr lang="en-US" sz="3800" i="1">
                        <a:latin typeface="Cambria Math"/>
                      </a:rPr>
                      <m:t>=</m:t>
                    </m:r>
                    <m:r>
                      <m:rPr>
                        <m:sty m:val="p"/>
                      </m:rPr>
                      <a:rPr lang="en-US" sz="3800" b="0" i="0" smtClean="0">
                        <a:latin typeface="Cambria Math"/>
                      </a:rPr>
                      <m:t>f</m:t>
                    </m:r>
                    <m:d>
                      <m:dPr>
                        <m:ctrlPr>
                          <a:rPr lang="en-US" sz="3800" b="0" i="1" smtClean="0">
                            <a:latin typeface="Cambria Math" panose="02040503050406030204" pitchFamily="18" charset="0"/>
                          </a:rPr>
                        </m:ctrlPr>
                      </m:dPr>
                      <m:e>
                        <m:sSub>
                          <m:sSubPr>
                            <m:ctrlPr>
                              <a:rPr lang="en-US" sz="3800" b="0" i="1" smtClean="0">
                                <a:latin typeface="Cambria Math" panose="02040503050406030204" pitchFamily="18" charset="0"/>
                              </a:rPr>
                            </m:ctrlPr>
                          </m:sSubPr>
                          <m:e>
                            <m:r>
                              <m:rPr>
                                <m:sty m:val="p"/>
                              </m:rPr>
                              <a:rPr lang="en-US" sz="3800" b="0" i="0" smtClean="0">
                                <a:latin typeface="Cambria Math"/>
                              </a:rPr>
                              <m:t>x</m:t>
                            </m:r>
                          </m:e>
                          <m:sub>
                            <m:r>
                              <a:rPr lang="en-CA" sz="3800" b="0" i="0" smtClean="0">
                                <a:latin typeface="Cambria Math"/>
                              </a:rPr>
                              <m:t>2</m:t>
                            </m:r>
                          </m:sub>
                        </m:sSub>
                      </m:e>
                    </m:d>
                    <m:r>
                      <a:rPr lang="en-US" sz="3800" b="0" i="1" smtClean="0">
                        <a:latin typeface="Cambria Math"/>
                      </a:rPr>
                      <m:t>→</m:t>
                    </m:r>
                    <m:sSub>
                      <m:sSubPr>
                        <m:ctrlPr>
                          <a:rPr lang="en-US" sz="3800" b="0" i="1" smtClean="0">
                            <a:latin typeface="Cambria Math" panose="02040503050406030204" pitchFamily="18" charset="0"/>
                          </a:rPr>
                        </m:ctrlPr>
                      </m:sSubPr>
                      <m:e>
                        <m:r>
                          <a:rPr lang="en-US" sz="3800" b="0" i="1" smtClean="0">
                            <a:latin typeface="Cambria Math"/>
                          </a:rPr>
                          <m:t>𝑥</m:t>
                        </m:r>
                      </m:e>
                      <m:sub>
                        <m:r>
                          <a:rPr lang="en-US" sz="3800" b="0" i="1" smtClean="0">
                            <a:latin typeface="Cambria Math"/>
                          </a:rPr>
                          <m:t>1</m:t>
                        </m:r>
                      </m:sub>
                    </m:sSub>
                    <m:r>
                      <a:rPr lang="en-US" sz="3800" b="0" i="1" smtClean="0">
                        <a:latin typeface="Cambria Math"/>
                      </a:rPr>
                      <m:t>=</m:t>
                    </m:r>
                    <m:sSub>
                      <m:sSubPr>
                        <m:ctrlPr>
                          <a:rPr lang="en-US" sz="3800" b="0" i="1" smtClean="0">
                            <a:latin typeface="Cambria Math" panose="02040503050406030204" pitchFamily="18" charset="0"/>
                          </a:rPr>
                        </m:ctrlPr>
                      </m:sSubPr>
                      <m:e>
                        <m:r>
                          <a:rPr lang="en-US" sz="3800" b="0" i="1" smtClean="0">
                            <a:latin typeface="Cambria Math"/>
                          </a:rPr>
                          <m:t>𝑥</m:t>
                        </m:r>
                      </m:e>
                      <m:sub>
                        <m:r>
                          <a:rPr lang="en-US" sz="3800" b="0" i="1" smtClean="0">
                            <a:latin typeface="Cambria Math"/>
                          </a:rPr>
                          <m:t>2</m:t>
                        </m:r>
                      </m:sub>
                    </m:sSub>
                  </m:oMath>
                </a14:m>
                <a:endParaRPr lang="en-US" sz="3800" dirty="0"/>
              </a:p>
              <a:p>
                <a:pPr lvl="2"/>
                <a14:m>
                  <m:oMath xmlns:m="http://schemas.openxmlformats.org/officeDocument/2006/math">
                    <m:r>
                      <a:rPr lang="en-US" sz="2900" b="0" i="1" smtClean="0">
                        <a:latin typeface="Cambria Math"/>
                      </a:rPr>
                      <m:t>𝑓</m:t>
                    </m:r>
                    <m:d>
                      <m:dPr>
                        <m:ctrlPr>
                          <a:rPr lang="en-US" sz="2900" b="0" i="1" smtClean="0">
                            <a:latin typeface="Cambria Math" panose="02040503050406030204" pitchFamily="18" charset="0"/>
                          </a:rPr>
                        </m:ctrlPr>
                      </m:dPr>
                      <m:e>
                        <m:r>
                          <a:rPr lang="en-US" sz="2900" b="0" i="1" smtClean="0">
                            <a:latin typeface="Cambria Math"/>
                          </a:rPr>
                          <m:t>𝑥</m:t>
                        </m:r>
                      </m:e>
                    </m:d>
                    <m:r>
                      <a:rPr lang="en-US" sz="2900" b="0" i="1" smtClean="0">
                        <a:latin typeface="Cambria Math"/>
                      </a:rPr>
                      <m:t>=</m:t>
                    </m:r>
                    <m:r>
                      <a:rPr lang="en-US" sz="2900" b="0" i="1" smtClean="0">
                        <a:latin typeface="Cambria Math"/>
                      </a:rPr>
                      <m:t>𝑥</m:t>
                    </m:r>
                    <m:r>
                      <a:rPr lang="en-US" sz="2900" b="0" i="1" smtClean="0">
                        <a:latin typeface="Cambria Math"/>
                      </a:rPr>
                      <m:t>+1</m:t>
                    </m:r>
                  </m:oMath>
                </a14:m>
                <a:r>
                  <a:rPr lang="en-US" sz="2900" dirty="0"/>
                  <a:t> is one-to-one. </a:t>
                </a:r>
              </a:p>
              <a:p>
                <a:pPr lvl="2"/>
                <a14:m>
                  <m:oMath xmlns:m="http://schemas.openxmlformats.org/officeDocument/2006/math">
                    <m:r>
                      <a:rPr lang="en-US" sz="2900" b="0" i="1" smtClean="0">
                        <a:latin typeface="Cambria Math"/>
                      </a:rPr>
                      <m:t>𝑓</m:t>
                    </m:r>
                    <m:d>
                      <m:dPr>
                        <m:ctrlPr>
                          <a:rPr lang="en-US" sz="2900" b="0" i="1" smtClean="0">
                            <a:latin typeface="Cambria Math" panose="02040503050406030204" pitchFamily="18" charset="0"/>
                          </a:rPr>
                        </m:ctrlPr>
                      </m:dPr>
                      <m:e>
                        <m:r>
                          <a:rPr lang="en-US" sz="2900" b="0" i="1" smtClean="0">
                            <a:latin typeface="Cambria Math"/>
                          </a:rPr>
                          <m:t>𝑥</m:t>
                        </m:r>
                      </m:e>
                    </m:d>
                    <m:r>
                      <a:rPr lang="en-US" sz="2900" b="0" i="1" smtClean="0">
                        <a:latin typeface="Cambria Math"/>
                      </a:rPr>
                      <m:t>=</m:t>
                    </m:r>
                    <m:sSup>
                      <m:sSupPr>
                        <m:ctrlPr>
                          <a:rPr lang="en-US" sz="2900" b="0" i="1" smtClean="0">
                            <a:latin typeface="Cambria Math" panose="02040503050406030204" pitchFamily="18" charset="0"/>
                          </a:rPr>
                        </m:ctrlPr>
                      </m:sSupPr>
                      <m:e>
                        <m:r>
                          <a:rPr lang="en-US" sz="2900" b="0" i="1" smtClean="0">
                            <a:latin typeface="Cambria Math"/>
                          </a:rPr>
                          <m:t>𝑥</m:t>
                        </m:r>
                      </m:e>
                      <m:sup>
                        <m:r>
                          <a:rPr lang="en-US" sz="2900" b="0" i="1" smtClean="0">
                            <a:latin typeface="Cambria Math"/>
                          </a:rPr>
                          <m:t>2</m:t>
                        </m:r>
                      </m:sup>
                    </m:sSup>
                    <m:r>
                      <a:rPr lang="en-US" sz="2900" b="0" i="1" smtClean="0">
                        <a:latin typeface="Cambria Math"/>
                      </a:rPr>
                      <m:t> </m:t>
                    </m:r>
                  </m:oMath>
                </a14:m>
                <a:r>
                  <a:rPr lang="en-US" sz="2900" dirty="0"/>
                  <a:t> is not one-to-one </a:t>
                </a:r>
                <a:endParaRPr lang="en-US" sz="3800" dirty="0"/>
              </a:p>
              <a:p>
                <a:pPr lvl="1"/>
                <a:r>
                  <a:rPr lang="en-US" sz="3800" b="1" dirty="0"/>
                  <a:t>Bijection</a:t>
                </a:r>
                <a:r>
                  <a:rPr lang="en-US" sz="3800" dirty="0"/>
                  <a:t>: total, one-to-one and onto.</a:t>
                </a:r>
              </a:p>
              <a:p>
                <a:pPr lvl="2"/>
                <a14:m>
                  <m:oMath xmlns:m="http://schemas.openxmlformats.org/officeDocument/2006/math">
                    <m:r>
                      <a:rPr lang="en-US" sz="2900" b="0" i="1" smtClean="0">
                        <a:latin typeface="Cambria Math"/>
                      </a:rPr>
                      <m:t>𝑓</m:t>
                    </m:r>
                    <m:d>
                      <m:dPr>
                        <m:ctrlPr>
                          <a:rPr lang="en-US" sz="2900" b="0" i="1" smtClean="0">
                            <a:latin typeface="Cambria Math" panose="02040503050406030204" pitchFamily="18" charset="0"/>
                          </a:rPr>
                        </m:ctrlPr>
                      </m:dPr>
                      <m:e>
                        <m:r>
                          <a:rPr lang="en-US" sz="2900" b="0" i="1" smtClean="0">
                            <a:latin typeface="Cambria Math"/>
                          </a:rPr>
                          <m:t>𝑥</m:t>
                        </m:r>
                      </m:e>
                    </m:d>
                    <m:r>
                      <a:rPr lang="en-US" sz="2900" b="0" i="1" smtClean="0">
                        <a:latin typeface="Cambria Math"/>
                      </a:rPr>
                      <m:t>=</m:t>
                    </m:r>
                    <m:r>
                      <a:rPr lang="en-US" sz="2900" b="0" i="1" smtClean="0">
                        <a:latin typeface="Cambria Math"/>
                      </a:rPr>
                      <m:t>𝑥</m:t>
                    </m:r>
                    <m:r>
                      <a:rPr lang="en-US" sz="2900" b="0" i="1" smtClean="0">
                        <a:latin typeface="Cambria Math"/>
                      </a:rPr>
                      <m:t>+1 </m:t>
                    </m:r>
                  </m:oMath>
                </a14:m>
                <a:r>
                  <a:rPr lang="en-US" sz="2900" dirty="0"/>
                  <a:t> is a </a:t>
                </a:r>
                <a:r>
                  <a:rPr lang="en-US" sz="2900" dirty="0" err="1"/>
                  <a:t>bijection</a:t>
                </a:r>
                <a:r>
                  <a:rPr lang="en-US" sz="2900" dirty="0"/>
                  <a:t> over </a:t>
                </a:r>
                <a14:m>
                  <m:oMath xmlns:m="http://schemas.openxmlformats.org/officeDocument/2006/math">
                    <m:r>
                      <a:rPr lang="en-US" sz="2900" b="0" i="1" smtClean="0">
                        <a:latin typeface="Cambria Math"/>
                      </a:rPr>
                      <m:t>ℤ</m:t>
                    </m:r>
                    <m:r>
                      <a:rPr lang="en-US" sz="2900" b="0" i="1" smtClean="0">
                        <a:latin typeface="Cambria Math"/>
                      </a:rPr>
                      <m:t>.</m:t>
                    </m:r>
                  </m:oMath>
                </a14:m>
                <a:r>
                  <a:rPr lang="en-US" sz="2900" dirty="0"/>
                  <a:t> </a:t>
                </a:r>
                <a:endParaRPr lang="en-US" dirty="0"/>
              </a:p>
              <a:p>
                <a:endParaRPr lang="en-US" dirty="0"/>
              </a:p>
              <a:p>
                <a:pPr marL="457200" lvl="1" indent="0">
                  <a:buNone/>
                </a:pPr>
                <a:endParaRPr lang="en-US" dirty="0"/>
              </a:p>
              <a:p>
                <a:pPr lvl="1"/>
                <a:endParaRPr lang="en-US" dirty="0"/>
              </a:p>
              <a:p>
                <a:pPr lvl="1"/>
                <a:endParaRPr lang="en-US" dirty="0"/>
              </a:p>
              <a:p>
                <a:pPr lvl="1"/>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09600" y="1508185"/>
                <a:ext cx="8195705" cy="5069160"/>
              </a:xfrm>
              <a:blipFill>
                <a:blip r:embed="rId4"/>
                <a:stretch>
                  <a:fillRect l="-1265" t="-2404"/>
                </a:stretch>
              </a:blipFill>
            </p:spPr>
            <p:txBody>
              <a:bodyPr/>
              <a:lstStyle/>
              <a:p>
                <a:r>
                  <a:rPr lang="en-US">
                    <a:noFill/>
                  </a:rPr>
                  <a:t> </a:t>
                </a:r>
              </a:p>
            </p:txBody>
          </p:sp>
        </mc:Fallback>
      </mc:AlternateContent>
      <p:pic>
        <p:nvPicPr>
          <p:cNvPr id="4"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24592" y="40854"/>
            <a:ext cx="1115616" cy="836712"/>
          </a:xfrm>
          <a:prstGeom prst="rect">
            <a:avLst/>
          </a:prstGeom>
        </p:spPr>
      </p:pic>
      <p:grpSp>
        <p:nvGrpSpPr>
          <p:cNvPr id="13" name="Group 12">
            <a:extLst>
              <a:ext uri="{FF2B5EF4-FFF2-40B4-BE49-F238E27FC236}">
                <a16:creationId xmlns:a16="http://schemas.microsoft.com/office/drawing/2014/main" id="{646D9F30-D1C0-4E90-AFB8-862647F8BFFC}"/>
              </a:ext>
            </a:extLst>
          </p:cNvPr>
          <p:cNvGrpSpPr/>
          <p:nvPr/>
        </p:nvGrpSpPr>
        <p:grpSpPr>
          <a:xfrm>
            <a:off x="7601663" y="1138853"/>
            <a:ext cx="1516117" cy="1291128"/>
            <a:chOff x="7601663" y="1138853"/>
            <a:chExt cx="1516117" cy="1291128"/>
          </a:xfrm>
        </p:grpSpPr>
        <p:sp>
          <p:nvSpPr>
            <p:cNvPr id="108" name="Oval 107"/>
            <p:cNvSpPr/>
            <p:nvPr/>
          </p:nvSpPr>
          <p:spPr>
            <a:xfrm>
              <a:off x="8509551" y="1488393"/>
              <a:ext cx="608229" cy="921795"/>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601663" y="1508186"/>
              <a:ext cx="608229" cy="921795"/>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820567" y="1586340"/>
              <a:ext cx="170423" cy="1229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1" name="Oval 30"/>
            <p:cNvSpPr/>
            <p:nvPr/>
          </p:nvSpPr>
          <p:spPr>
            <a:xfrm>
              <a:off x="7820567" y="1887838"/>
              <a:ext cx="170423" cy="1229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2" name="Oval 31"/>
            <p:cNvSpPr/>
            <p:nvPr/>
          </p:nvSpPr>
          <p:spPr>
            <a:xfrm>
              <a:off x="7820567" y="2214893"/>
              <a:ext cx="170423" cy="12290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33" name="Oval 32"/>
            <p:cNvSpPr/>
            <p:nvPr/>
          </p:nvSpPr>
          <p:spPr>
            <a:xfrm>
              <a:off x="8692236" y="1658348"/>
              <a:ext cx="170423" cy="1229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4" name="Oval 33"/>
            <p:cNvSpPr/>
            <p:nvPr/>
          </p:nvSpPr>
          <p:spPr>
            <a:xfrm>
              <a:off x="8689076" y="1970877"/>
              <a:ext cx="170423" cy="1229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cxnSp>
          <p:nvCxnSpPr>
            <p:cNvPr id="9" name="Straight Arrow Connector 8"/>
            <p:cNvCxnSpPr>
              <a:stCxn id="6" idx="6"/>
              <a:endCxn id="33" idx="2"/>
            </p:cNvCxnSpPr>
            <p:nvPr/>
          </p:nvCxnSpPr>
          <p:spPr>
            <a:xfrm>
              <a:off x="7990989" y="1647793"/>
              <a:ext cx="701246"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31" idx="6"/>
              <a:endCxn id="34" idx="1"/>
            </p:cNvCxnSpPr>
            <p:nvPr/>
          </p:nvCxnSpPr>
          <p:spPr>
            <a:xfrm>
              <a:off x="7990989" y="1949292"/>
              <a:ext cx="723044" cy="395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752184" y="1138853"/>
              <a:ext cx="1331723" cy="369332"/>
            </a:xfrm>
            <a:prstGeom prst="rect">
              <a:avLst/>
            </a:prstGeom>
            <a:noFill/>
          </p:spPr>
          <p:txBody>
            <a:bodyPr wrap="square" rtlCol="0">
              <a:spAutoFit/>
            </a:bodyPr>
            <a:lstStyle/>
            <a:p>
              <a:r>
                <a:rPr lang="en-US" dirty="0"/>
                <a:t> Not total </a:t>
              </a:r>
            </a:p>
          </p:txBody>
        </p:sp>
      </p:grpSp>
      <p:sp>
        <p:nvSpPr>
          <p:cNvPr id="53" name="TextBox 52"/>
          <p:cNvSpPr txBox="1"/>
          <p:nvPr/>
        </p:nvSpPr>
        <p:spPr>
          <a:xfrm>
            <a:off x="10010934" y="2970299"/>
            <a:ext cx="2067276" cy="369332"/>
          </a:xfrm>
          <a:prstGeom prst="rect">
            <a:avLst/>
          </a:prstGeom>
          <a:noFill/>
        </p:spPr>
        <p:txBody>
          <a:bodyPr wrap="square" rtlCol="0">
            <a:spAutoFit/>
          </a:bodyPr>
          <a:lstStyle/>
          <a:p>
            <a:r>
              <a:rPr lang="en-US" dirty="0"/>
              <a:t> Not one-to-one </a:t>
            </a:r>
          </a:p>
        </p:txBody>
      </p:sp>
      <p:grpSp>
        <p:nvGrpSpPr>
          <p:cNvPr id="5" name="Group 4">
            <a:extLst>
              <a:ext uri="{FF2B5EF4-FFF2-40B4-BE49-F238E27FC236}">
                <a16:creationId xmlns:a16="http://schemas.microsoft.com/office/drawing/2014/main" id="{FF964BC1-A751-435F-BEED-75E962E1CF27}"/>
              </a:ext>
            </a:extLst>
          </p:cNvPr>
          <p:cNvGrpSpPr/>
          <p:nvPr/>
        </p:nvGrpSpPr>
        <p:grpSpPr>
          <a:xfrm>
            <a:off x="10122729" y="1182162"/>
            <a:ext cx="1460683" cy="1291128"/>
            <a:chOff x="10122729" y="1182162"/>
            <a:chExt cx="1460683" cy="1291128"/>
          </a:xfrm>
        </p:grpSpPr>
        <p:sp>
          <p:nvSpPr>
            <p:cNvPr id="110" name="Oval 109"/>
            <p:cNvSpPr/>
            <p:nvPr/>
          </p:nvSpPr>
          <p:spPr>
            <a:xfrm>
              <a:off x="10975183" y="1551495"/>
              <a:ext cx="608229" cy="921795"/>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10122729" y="1543641"/>
              <a:ext cx="608229" cy="921795"/>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10313823" y="1621795"/>
              <a:ext cx="170423" cy="1229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97" name="Oval 96"/>
            <p:cNvSpPr/>
            <p:nvPr/>
          </p:nvSpPr>
          <p:spPr>
            <a:xfrm>
              <a:off x="10313823" y="1923293"/>
              <a:ext cx="170423" cy="1229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99" name="Oval 98"/>
            <p:cNvSpPr/>
            <p:nvPr/>
          </p:nvSpPr>
          <p:spPr>
            <a:xfrm>
              <a:off x="11185492" y="1693803"/>
              <a:ext cx="170423" cy="1229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00" name="Oval 99"/>
            <p:cNvSpPr/>
            <p:nvPr/>
          </p:nvSpPr>
          <p:spPr>
            <a:xfrm>
              <a:off x="11182332" y="2006332"/>
              <a:ext cx="170423" cy="1229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cxnSp>
          <p:nvCxnSpPr>
            <p:cNvPr id="101" name="Straight Arrow Connector 100"/>
            <p:cNvCxnSpPr>
              <a:stCxn id="96" idx="6"/>
              <a:endCxn id="99" idx="2"/>
            </p:cNvCxnSpPr>
            <p:nvPr/>
          </p:nvCxnSpPr>
          <p:spPr>
            <a:xfrm>
              <a:off x="10484245" y="1683248"/>
              <a:ext cx="701246"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97" idx="6"/>
              <a:endCxn id="100" idx="1"/>
            </p:cNvCxnSpPr>
            <p:nvPr/>
          </p:nvCxnSpPr>
          <p:spPr>
            <a:xfrm>
              <a:off x="10484245" y="1984747"/>
              <a:ext cx="723044" cy="395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10222247" y="1182162"/>
              <a:ext cx="1336351" cy="369332"/>
            </a:xfrm>
            <a:prstGeom prst="rect">
              <a:avLst/>
            </a:prstGeom>
            <a:noFill/>
          </p:spPr>
          <p:txBody>
            <a:bodyPr wrap="square" rtlCol="0">
              <a:spAutoFit/>
            </a:bodyPr>
            <a:lstStyle/>
            <a:p>
              <a:r>
                <a:rPr lang="en-US" dirty="0"/>
                <a:t> Not onto </a:t>
              </a:r>
            </a:p>
          </p:txBody>
        </p:sp>
        <p:sp>
          <p:nvSpPr>
            <p:cNvPr id="106" name="Oval 105"/>
            <p:cNvSpPr/>
            <p:nvPr/>
          </p:nvSpPr>
          <p:spPr>
            <a:xfrm>
              <a:off x="11210142" y="2250348"/>
              <a:ext cx="170423" cy="12290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grpSp>
      <p:grpSp>
        <p:nvGrpSpPr>
          <p:cNvPr id="8" name="Group 7">
            <a:extLst>
              <a:ext uri="{FF2B5EF4-FFF2-40B4-BE49-F238E27FC236}">
                <a16:creationId xmlns:a16="http://schemas.microsoft.com/office/drawing/2014/main" id="{4CD27744-0C63-4612-B4C6-6E3D01D93F3A}"/>
              </a:ext>
            </a:extLst>
          </p:cNvPr>
          <p:cNvGrpSpPr/>
          <p:nvPr/>
        </p:nvGrpSpPr>
        <p:grpSpPr>
          <a:xfrm>
            <a:off x="10112792" y="3388991"/>
            <a:ext cx="1482936" cy="923589"/>
            <a:chOff x="10112792" y="3388991"/>
            <a:chExt cx="1482936" cy="923589"/>
          </a:xfrm>
        </p:grpSpPr>
        <p:sp>
          <p:nvSpPr>
            <p:cNvPr id="112" name="Oval 111"/>
            <p:cNvSpPr/>
            <p:nvPr/>
          </p:nvSpPr>
          <p:spPr>
            <a:xfrm>
              <a:off x="10987499" y="3388991"/>
              <a:ext cx="608229" cy="921795"/>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0309390" y="3467145"/>
              <a:ext cx="170423" cy="1229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6" name="Oval 45"/>
            <p:cNvSpPr/>
            <p:nvPr/>
          </p:nvSpPr>
          <p:spPr>
            <a:xfrm>
              <a:off x="10309390" y="3768643"/>
              <a:ext cx="170423" cy="1229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7" name="Oval 46"/>
            <p:cNvSpPr/>
            <p:nvPr/>
          </p:nvSpPr>
          <p:spPr>
            <a:xfrm>
              <a:off x="10309390" y="4095698"/>
              <a:ext cx="170423" cy="1229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8" name="Oval 47"/>
            <p:cNvSpPr/>
            <p:nvPr/>
          </p:nvSpPr>
          <p:spPr>
            <a:xfrm>
              <a:off x="11181059" y="3539153"/>
              <a:ext cx="170423" cy="1229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49" name="Oval 48"/>
            <p:cNvSpPr/>
            <p:nvPr/>
          </p:nvSpPr>
          <p:spPr>
            <a:xfrm>
              <a:off x="11177899" y="3851682"/>
              <a:ext cx="170423" cy="12290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cxnSp>
          <p:nvCxnSpPr>
            <p:cNvPr id="50" name="Straight Arrow Connector 49"/>
            <p:cNvCxnSpPr>
              <a:stCxn id="45" idx="6"/>
              <a:endCxn id="48" idx="2"/>
            </p:cNvCxnSpPr>
            <p:nvPr/>
          </p:nvCxnSpPr>
          <p:spPr>
            <a:xfrm>
              <a:off x="10479812" y="3528598"/>
              <a:ext cx="701246"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6" idx="6"/>
              <a:endCxn id="49" idx="1"/>
            </p:cNvCxnSpPr>
            <p:nvPr/>
          </p:nvCxnSpPr>
          <p:spPr>
            <a:xfrm>
              <a:off x="10479812" y="3830097"/>
              <a:ext cx="723044" cy="395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47" idx="5"/>
              <a:endCxn id="49" idx="2"/>
            </p:cNvCxnSpPr>
            <p:nvPr/>
          </p:nvCxnSpPr>
          <p:spPr>
            <a:xfrm flipV="1">
              <a:off x="10454854" y="3913135"/>
              <a:ext cx="723044" cy="2874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1" name="Oval 110"/>
            <p:cNvSpPr/>
            <p:nvPr/>
          </p:nvSpPr>
          <p:spPr>
            <a:xfrm>
              <a:off x="10112792" y="3390785"/>
              <a:ext cx="608229" cy="921795"/>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95C7C8C-90EB-4EC0-A0AE-162626643628}"/>
              </a:ext>
            </a:extLst>
          </p:cNvPr>
          <p:cNvGrpSpPr/>
          <p:nvPr/>
        </p:nvGrpSpPr>
        <p:grpSpPr>
          <a:xfrm>
            <a:off x="10122729" y="5292888"/>
            <a:ext cx="1482936" cy="1387757"/>
            <a:chOff x="10122729" y="5278360"/>
            <a:chExt cx="1482936" cy="1387757"/>
          </a:xfrm>
        </p:grpSpPr>
        <p:sp>
          <p:nvSpPr>
            <p:cNvPr id="123" name="Oval 122"/>
            <p:cNvSpPr/>
            <p:nvPr/>
          </p:nvSpPr>
          <p:spPr>
            <a:xfrm>
              <a:off x="10997436" y="5278360"/>
              <a:ext cx="608229" cy="921795"/>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10319327" y="5356514"/>
              <a:ext cx="170423" cy="1229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14" name="Oval 113"/>
            <p:cNvSpPr/>
            <p:nvPr/>
          </p:nvSpPr>
          <p:spPr>
            <a:xfrm>
              <a:off x="10319327" y="5658012"/>
              <a:ext cx="170423" cy="1229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15" name="Oval 114"/>
            <p:cNvSpPr/>
            <p:nvPr/>
          </p:nvSpPr>
          <p:spPr>
            <a:xfrm>
              <a:off x="10319327" y="5985067"/>
              <a:ext cx="170423" cy="1229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16" name="Oval 115"/>
            <p:cNvSpPr/>
            <p:nvPr/>
          </p:nvSpPr>
          <p:spPr>
            <a:xfrm>
              <a:off x="11190996" y="5428522"/>
              <a:ext cx="170423" cy="1229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17" name="Oval 116"/>
            <p:cNvSpPr/>
            <p:nvPr/>
          </p:nvSpPr>
          <p:spPr>
            <a:xfrm>
              <a:off x="11187836" y="5741051"/>
              <a:ext cx="170423" cy="12290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cxnSp>
          <p:nvCxnSpPr>
            <p:cNvPr id="118" name="Straight Arrow Connector 117"/>
            <p:cNvCxnSpPr>
              <a:stCxn id="113" idx="6"/>
              <a:endCxn id="116" idx="2"/>
            </p:cNvCxnSpPr>
            <p:nvPr/>
          </p:nvCxnSpPr>
          <p:spPr>
            <a:xfrm>
              <a:off x="10489749" y="5417967"/>
              <a:ext cx="701246"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114" idx="6"/>
              <a:endCxn id="117" idx="1"/>
            </p:cNvCxnSpPr>
            <p:nvPr/>
          </p:nvCxnSpPr>
          <p:spPr>
            <a:xfrm>
              <a:off x="10489749" y="5719466"/>
              <a:ext cx="723044" cy="395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stCxn id="115" idx="5"/>
              <a:endCxn id="121" idx="2"/>
            </p:cNvCxnSpPr>
            <p:nvPr/>
          </p:nvCxnSpPr>
          <p:spPr>
            <a:xfrm flipV="1">
              <a:off x="10464791" y="6046520"/>
              <a:ext cx="750854" cy="434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1" name="Oval 120"/>
            <p:cNvSpPr/>
            <p:nvPr/>
          </p:nvSpPr>
          <p:spPr>
            <a:xfrm>
              <a:off x="11215646" y="5985067"/>
              <a:ext cx="170423" cy="1229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22" name="Oval 121"/>
            <p:cNvSpPr/>
            <p:nvPr/>
          </p:nvSpPr>
          <p:spPr>
            <a:xfrm>
              <a:off x="10122729" y="5280154"/>
              <a:ext cx="608229" cy="921795"/>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10174356" y="6296785"/>
              <a:ext cx="1331723" cy="369332"/>
            </a:xfrm>
            <a:prstGeom prst="rect">
              <a:avLst/>
            </a:prstGeom>
            <a:noFill/>
          </p:spPr>
          <p:txBody>
            <a:bodyPr wrap="square" rtlCol="0">
              <a:spAutoFit/>
            </a:bodyPr>
            <a:lstStyle/>
            <a:p>
              <a:r>
                <a:rPr lang="en-US" dirty="0"/>
                <a:t> </a:t>
              </a:r>
              <a:r>
                <a:rPr lang="en-US" dirty="0" err="1"/>
                <a:t>Bijection</a:t>
              </a:r>
              <a:endParaRPr lang="en-US" dirty="0"/>
            </a:p>
          </p:txBody>
        </p:sp>
      </p:grpSp>
      <p:grpSp>
        <p:nvGrpSpPr>
          <p:cNvPr id="7" name="Group 6">
            <a:extLst>
              <a:ext uri="{FF2B5EF4-FFF2-40B4-BE49-F238E27FC236}">
                <a16:creationId xmlns:a16="http://schemas.microsoft.com/office/drawing/2014/main" id="{E0EBF01D-A0E0-4BFA-920C-62965CE06342}"/>
              </a:ext>
            </a:extLst>
          </p:cNvPr>
          <p:cNvGrpSpPr/>
          <p:nvPr/>
        </p:nvGrpSpPr>
        <p:grpSpPr>
          <a:xfrm>
            <a:off x="7655804" y="3002153"/>
            <a:ext cx="1587294" cy="1369264"/>
            <a:chOff x="7655804" y="3002153"/>
            <a:chExt cx="1587294" cy="1369264"/>
          </a:xfrm>
        </p:grpSpPr>
        <p:sp>
          <p:nvSpPr>
            <p:cNvPr id="54" name="Oval 53">
              <a:extLst>
                <a:ext uri="{FF2B5EF4-FFF2-40B4-BE49-F238E27FC236}">
                  <a16:creationId xmlns:a16="http://schemas.microsoft.com/office/drawing/2014/main" id="{5D99B05E-EA88-43AE-BDF7-F10C1058602E}"/>
                </a:ext>
              </a:extLst>
            </p:cNvPr>
            <p:cNvSpPr/>
            <p:nvPr/>
          </p:nvSpPr>
          <p:spPr>
            <a:xfrm>
              <a:off x="7723749" y="3331947"/>
              <a:ext cx="679479" cy="1039470"/>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D38D7EDA-033D-49C4-B3CC-70134FAAC4F3}"/>
                </a:ext>
              </a:extLst>
            </p:cNvPr>
            <p:cNvSpPr/>
            <p:nvPr/>
          </p:nvSpPr>
          <p:spPr>
            <a:xfrm>
              <a:off x="7964957" y="347596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57" name="Oval 56">
              <a:extLst>
                <a:ext uri="{FF2B5EF4-FFF2-40B4-BE49-F238E27FC236}">
                  <a16:creationId xmlns:a16="http://schemas.microsoft.com/office/drawing/2014/main" id="{CDC08C34-3B30-400A-8795-558A8944304A}"/>
                </a:ext>
              </a:extLst>
            </p:cNvPr>
            <p:cNvSpPr/>
            <p:nvPr/>
          </p:nvSpPr>
          <p:spPr>
            <a:xfrm>
              <a:off x="7964957" y="377746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58" name="Oval 57">
              <a:extLst>
                <a:ext uri="{FF2B5EF4-FFF2-40B4-BE49-F238E27FC236}">
                  <a16:creationId xmlns:a16="http://schemas.microsoft.com/office/drawing/2014/main" id="{5C2B4307-9B0C-4AF7-A88D-4B0FA3A30BC3}"/>
                </a:ext>
              </a:extLst>
            </p:cNvPr>
            <p:cNvSpPr/>
            <p:nvPr/>
          </p:nvSpPr>
          <p:spPr>
            <a:xfrm>
              <a:off x="7964957" y="4104516"/>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59" name="Oval 58">
              <a:extLst>
                <a:ext uri="{FF2B5EF4-FFF2-40B4-BE49-F238E27FC236}">
                  <a16:creationId xmlns:a16="http://schemas.microsoft.com/office/drawing/2014/main" id="{6DC483AE-77F7-4E7D-B3CD-D2D367F5B7BC}"/>
                </a:ext>
              </a:extLst>
            </p:cNvPr>
            <p:cNvSpPr/>
            <p:nvPr/>
          </p:nvSpPr>
          <p:spPr>
            <a:xfrm>
              <a:off x="8718573" y="354797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60" name="Oval 59">
              <a:extLst>
                <a:ext uri="{FF2B5EF4-FFF2-40B4-BE49-F238E27FC236}">
                  <a16:creationId xmlns:a16="http://schemas.microsoft.com/office/drawing/2014/main" id="{13FD553C-0CBA-4355-B80F-FC96284C6D7A}"/>
                </a:ext>
              </a:extLst>
            </p:cNvPr>
            <p:cNvSpPr/>
            <p:nvPr/>
          </p:nvSpPr>
          <p:spPr>
            <a:xfrm>
              <a:off x="8718573" y="403250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cxnSp>
          <p:nvCxnSpPr>
            <p:cNvPr id="61" name="Straight Arrow Connector 60">
              <a:extLst>
                <a:ext uri="{FF2B5EF4-FFF2-40B4-BE49-F238E27FC236}">
                  <a16:creationId xmlns:a16="http://schemas.microsoft.com/office/drawing/2014/main" id="{CD274B0C-25C2-4C42-B3CD-4D61802845E5}"/>
                </a:ext>
              </a:extLst>
            </p:cNvPr>
            <p:cNvCxnSpPr>
              <a:stCxn id="56" idx="6"/>
              <a:endCxn id="59" idx="2"/>
            </p:cNvCxnSpPr>
            <p:nvPr/>
          </p:nvCxnSpPr>
          <p:spPr>
            <a:xfrm>
              <a:off x="8108973" y="3547971"/>
              <a:ext cx="6096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9530F38-0A10-4C58-B5EC-65A8BD89CF9C}"/>
                </a:ext>
              </a:extLst>
            </p:cNvPr>
            <p:cNvCxnSpPr>
              <a:stCxn id="57" idx="6"/>
              <a:endCxn id="60" idx="1"/>
            </p:cNvCxnSpPr>
            <p:nvPr/>
          </p:nvCxnSpPr>
          <p:spPr>
            <a:xfrm>
              <a:off x="8108974" y="3849469"/>
              <a:ext cx="630691" cy="2041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D4DCA11E-77A3-441F-AB89-DB68EE743B6B}"/>
                </a:ext>
              </a:extLst>
            </p:cNvPr>
            <p:cNvCxnSpPr>
              <a:stCxn id="58" idx="6"/>
              <a:endCxn id="59" idx="3"/>
            </p:cNvCxnSpPr>
            <p:nvPr/>
          </p:nvCxnSpPr>
          <p:spPr>
            <a:xfrm flipV="1">
              <a:off x="8108974" y="3670896"/>
              <a:ext cx="630691" cy="505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B30561F4-D0FF-4E5A-845C-AD342DB0415B}"/>
                </a:ext>
              </a:extLst>
            </p:cNvPr>
            <p:cNvCxnSpPr>
              <a:stCxn id="58" idx="5"/>
            </p:cNvCxnSpPr>
            <p:nvPr/>
          </p:nvCxnSpPr>
          <p:spPr>
            <a:xfrm flipV="1">
              <a:off x="8087883" y="4104517"/>
              <a:ext cx="630691" cy="122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F416014C-C33E-4ED5-AEB2-6CA46AE5D239}"/>
                </a:ext>
              </a:extLst>
            </p:cNvPr>
            <p:cNvSpPr txBox="1"/>
            <p:nvPr/>
          </p:nvSpPr>
          <p:spPr>
            <a:xfrm>
              <a:off x="7655804" y="3002153"/>
              <a:ext cx="1587294" cy="369332"/>
            </a:xfrm>
            <a:prstGeom prst="rect">
              <a:avLst/>
            </a:prstGeom>
            <a:noFill/>
          </p:spPr>
          <p:txBody>
            <a:bodyPr wrap="none" rtlCol="0">
              <a:spAutoFit/>
            </a:bodyPr>
            <a:lstStyle/>
            <a:p>
              <a:r>
                <a:rPr lang="en-US" dirty="0"/>
                <a:t> Not a function</a:t>
              </a:r>
            </a:p>
          </p:txBody>
        </p:sp>
        <p:sp>
          <p:nvSpPr>
            <p:cNvPr id="66" name="Oval 65">
              <a:extLst>
                <a:ext uri="{FF2B5EF4-FFF2-40B4-BE49-F238E27FC236}">
                  <a16:creationId xmlns:a16="http://schemas.microsoft.com/office/drawing/2014/main" id="{EAC294A4-728B-4CD8-91DB-CA9C584C1340}"/>
                </a:ext>
              </a:extLst>
            </p:cNvPr>
            <p:cNvSpPr/>
            <p:nvPr/>
          </p:nvSpPr>
          <p:spPr>
            <a:xfrm>
              <a:off x="8542339" y="3331947"/>
              <a:ext cx="679479" cy="1039470"/>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Box 74">
            <a:extLst>
              <a:ext uri="{FF2B5EF4-FFF2-40B4-BE49-F238E27FC236}">
                <a16:creationId xmlns:a16="http://schemas.microsoft.com/office/drawing/2014/main" id="{4242DADA-1B43-492F-A531-2FCE582DBC2C}"/>
              </a:ext>
            </a:extLst>
          </p:cNvPr>
          <p:cNvSpPr txBox="1"/>
          <p:nvPr/>
        </p:nvSpPr>
        <p:spPr>
          <a:xfrm>
            <a:off x="7475913" y="6236129"/>
            <a:ext cx="2067276" cy="646331"/>
          </a:xfrm>
          <a:prstGeom prst="rect">
            <a:avLst/>
          </a:prstGeom>
          <a:noFill/>
        </p:spPr>
        <p:txBody>
          <a:bodyPr wrap="square" rtlCol="0">
            <a:spAutoFit/>
          </a:bodyPr>
          <a:lstStyle/>
          <a:p>
            <a:r>
              <a:rPr lang="en-US" dirty="0"/>
              <a:t>Neither one-to-one,   nor onto </a:t>
            </a:r>
          </a:p>
        </p:txBody>
      </p:sp>
      <p:grpSp>
        <p:nvGrpSpPr>
          <p:cNvPr id="10" name="Group 9">
            <a:extLst>
              <a:ext uri="{FF2B5EF4-FFF2-40B4-BE49-F238E27FC236}">
                <a16:creationId xmlns:a16="http://schemas.microsoft.com/office/drawing/2014/main" id="{ECB0D544-130B-447E-9EC2-7C452A3AF6FB}"/>
              </a:ext>
            </a:extLst>
          </p:cNvPr>
          <p:cNvGrpSpPr/>
          <p:nvPr/>
        </p:nvGrpSpPr>
        <p:grpSpPr>
          <a:xfrm>
            <a:off x="7703606" y="5292888"/>
            <a:ext cx="1482936" cy="923589"/>
            <a:chOff x="7703606" y="5292888"/>
            <a:chExt cx="1482936" cy="923589"/>
          </a:xfrm>
        </p:grpSpPr>
        <p:sp>
          <p:nvSpPr>
            <p:cNvPr id="78" name="Oval 77">
              <a:extLst>
                <a:ext uri="{FF2B5EF4-FFF2-40B4-BE49-F238E27FC236}">
                  <a16:creationId xmlns:a16="http://schemas.microsoft.com/office/drawing/2014/main" id="{CB5A2B81-37F3-4A40-A56B-1D19FBF1FAEF}"/>
                </a:ext>
              </a:extLst>
            </p:cNvPr>
            <p:cNvSpPr/>
            <p:nvPr/>
          </p:nvSpPr>
          <p:spPr>
            <a:xfrm>
              <a:off x="8578313" y="5292888"/>
              <a:ext cx="608229" cy="921795"/>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16D00AF-A4E5-4892-AF70-58DFD763DF52}"/>
                </a:ext>
              </a:extLst>
            </p:cNvPr>
            <p:cNvSpPr/>
            <p:nvPr/>
          </p:nvSpPr>
          <p:spPr>
            <a:xfrm>
              <a:off x="7900204" y="5371042"/>
              <a:ext cx="170423" cy="1229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68" name="Oval 67">
              <a:extLst>
                <a:ext uri="{FF2B5EF4-FFF2-40B4-BE49-F238E27FC236}">
                  <a16:creationId xmlns:a16="http://schemas.microsoft.com/office/drawing/2014/main" id="{EECD3E31-53A2-4A1F-9BC9-D72F531C76AF}"/>
                </a:ext>
              </a:extLst>
            </p:cNvPr>
            <p:cNvSpPr/>
            <p:nvPr/>
          </p:nvSpPr>
          <p:spPr>
            <a:xfrm>
              <a:off x="7900204" y="5672540"/>
              <a:ext cx="170423" cy="1229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69" name="Oval 68">
              <a:extLst>
                <a:ext uri="{FF2B5EF4-FFF2-40B4-BE49-F238E27FC236}">
                  <a16:creationId xmlns:a16="http://schemas.microsoft.com/office/drawing/2014/main" id="{5BED865D-F664-4F80-B466-209019AEB652}"/>
                </a:ext>
              </a:extLst>
            </p:cNvPr>
            <p:cNvSpPr/>
            <p:nvPr/>
          </p:nvSpPr>
          <p:spPr>
            <a:xfrm>
              <a:off x="7900204" y="5999595"/>
              <a:ext cx="170423" cy="1229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70" name="Oval 69">
              <a:extLst>
                <a:ext uri="{FF2B5EF4-FFF2-40B4-BE49-F238E27FC236}">
                  <a16:creationId xmlns:a16="http://schemas.microsoft.com/office/drawing/2014/main" id="{D6B6F6D9-BFC5-436F-AABC-FDA980D6C48D}"/>
                </a:ext>
              </a:extLst>
            </p:cNvPr>
            <p:cNvSpPr/>
            <p:nvPr/>
          </p:nvSpPr>
          <p:spPr>
            <a:xfrm>
              <a:off x="8771873" y="5443050"/>
              <a:ext cx="170423" cy="1229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1" name="Oval 70">
              <a:extLst>
                <a:ext uri="{FF2B5EF4-FFF2-40B4-BE49-F238E27FC236}">
                  <a16:creationId xmlns:a16="http://schemas.microsoft.com/office/drawing/2014/main" id="{11261224-036C-489D-9880-65D72AEA221E}"/>
                </a:ext>
              </a:extLst>
            </p:cNvPr>
            <p:cNvSpPr/>
            <p:nvPr/>
          </p:nvSpPr>
          <p:spPr>
            <a:xfrm>
              <a:off x="8768713" y="5755579"/>
              <a:ext cx="170423" cy="12290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cxnSp>
          <p:nvCxnSpPr>
            <p:cNvPr id="72" name="Straight Arrow Connector 71">
              <a:extLst>
                <a:ext uri="{FF2B5EF4-FFF2-40B4-BE49-F238E27FC236}">
                  <a16:creationId xmlns:a16="http://schemas.microsoft.com/office/drawing/2014/main" id="{CF967A46-AA8D-4474-A909-F4C11C3AEC1D}"/>
                </a:ext>
              </a:extLst>
            </p:cNvPr>
            <p:cNvCxnSpPr>
              <a:stCxn id="67" idx="6"/>
              <a:endCxn id="70" idx="2"/>
            </p:cNvCxnSpPr>
            <p:nvPr/>
          </p:nvCxnSpPr>
          <p:spPr>
            <a:xfrm>
              <a:off x="8070626" y="5432495"/>
              <a:ext cx="701246"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DD641E35-E985-4905-A2A8-9E2013AFCDF9}"/>
                </a:ext>
              </a:extLst>
            </p:cNvPr>
            <p:cNvCxnSpPr>
              <a:stCxn id="68" idx="6"/>
              <a:endCxn id="71" idx="1"/>
            </p:cNvCxnSpPr>
            <p:nvPr/>
          </p:nvCxnSpPr>
          <p:spPr>
            <a:xfrm>
              <a:off x="8070626" y="5733994"/>
              <a:ext cx="723044" cy="395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275D664E-7C0F-46F0-B2F3-6EA31B6DB388}"/>
                </a:ext>
              </a:extLst>
            </p:cNvPr>
            <p:cNvCxnSpPr>
              <a:stCxn id="69" idx="5"/>
              <a:endCxn id="71" idx="2"/>
            </p:cNvCxnSpPr>
            <p:nvPr/>
          </p:nvCxnSpPr>
          <p:spPr>
            <a:xfrm flipV="1">
              <a:off x="8045668" y="5817032"/>
              <a:ext cx="723044" cy="2874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A333523B-67DD-428E-B30A-B2C67EDC2C3A}"/>
                </a:ext>
              </a:extLst>
            </p:cNvPr>
            <p:cNvSpPr/>
            <p:nvPr/>
          </p:nvSpPr>
          <p:spPr>
            <a:xfrm>
              <a:off x="7703606" y="5294682"/>
              <a:ext cx="608229" cy="921795"/>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2C4543F6-4709-4A9D-AA38-2D4963B6B7EB}"/>
                </a:ext>
              </a:extLst>
            </p:cNvPr>
            <p:cNvSpPr/>
            <p:nvPr/>
          </p:nvSpPr>
          <p:spPr>
            <a:xfrm>
              <a:off x="8782897" y="5995854"/>
              <a:ext cx="170423" cy="12290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grpSp>
    </p:spTree>
    <p:custDataLst>
      <p:tags r:id="rId1"/>
    </p:custDataLst>
    <p:extLst>
      <p:ext uri="{BB962C8B-B14F-4D97-AF65-F5344CB8AC3E}">
        <p14:creationId xmlns:p14="http://schemas.microsoft.com/office/powerpoint/2010/main" val="248837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Combinatorics</a:t>
            </a:r>
          </a:p>
        </p:txBody>
      </p:sp>
      <p:sp>
        <p:nvSpPr>
          <p:cNvPr id="3" name="Content Placeholder 2"/>
          <p:cNvSpPr>
            <a:spLocks noGrp="1"/>
          </p:cNvSpPr>
          <p:nvPr>
            <p:ph idx="1"/>
          </p:nvPr>
        </p:nvSpPr>
        <p:spPr>
          <a:xfrm>
            <a:off x="695400" y="1603555"/>
            <a:ext cx="11233248" cy="5069160"/>
          </a:xfrm>
        </p:spPr>
        <p:txBody>
          <a:bodyPr>
            <a:normAutofit lnSpcReduction="10000"/>
          </a:bodyPr>
          <a:lstStyle/>
          <a:p>
            <a:r>
              <a:rPr lang="en-US" dirty="0"/>
              <a:t>Counting various ways to arrange things. </a:t>
            </a:r>
          </a:p>
          <a:p>
            <a:pPr lvl="1"/>
            <a:r>
              <a:rPr lang="en-US" dirty="0"/>
              <a:t>Leading to probability theory. </a:t>
            </a:r>
          </a:p>
          <a:p>
            <a:r>
              <a:rPr lang="en-US" dirty="0"/>
              <a:t>How long would a program that does brute-force search over possibilities will run? </a:t>
            </a:r>
          </a:p>
          <a:p>
            <a:pPr lvl="1"/>
            <a:r>
              <a:rPr lang="en-US" dirty="0"/>
              <a:t>Depends on the number of potential answers.</a:t>
            </a:r>
          </a:p>
          <a:p>
            <a:pPr lvl="2"/>
            <a:r>
              <a:rPr lang="en-US" dirty="0"/>
              <a:t>How many ways a sorting algorithm can rearrange its n-element input? </a:t>
            </a:r>
          </a:p>
          <a:p>
            <a:r>
              <a:rPr lang="en-US" dirty="0"/>
              <a:t>How many possibilities need to be checked to break 4-digit PIN? A 8-letter password (with digits and special symbols)? A 80-letter passphrase (with just letters)?  Which one is more secure? </a:t>
            </a:r>
          </a:p>
          <a:p>
            <a:pPr lvl="2"/>
            <a:r>
              <a:rPr lang="en-US" dirty="0"/>
              <a:t>10 digits + 23 special symbols + 26 lowercase + 26 uppercase letters. </a:t>
            </a:r>
          </a:p>
          <a:p>
            <a:endParaRPr lang="en-US" dirty="0"/>
          </a:p>
        </p:txBody>
      </p:sp>
      <p:pic>
        <p:nvPicPr>
          <p:cNvPr id="6" name="Picture 2" descr="Image result for square chocolate b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42387" cy="9361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27E81C2-F92D-4071-A5A2-12FF798B2B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6560" y="52388"/>
            <a:ext cx="942388" cy="990358"/>
          </a:xfrm>
          <a:prstGeom prst="rect">
            <a:avLst/>
          </a:prstGeom>
        </p:spPr>
      </p:pic>
    </p:spTree>
    <p:custDataLst>
      <p:tags r:id="rId1"/>
    </p:custDataLst>
    <p:extLst>
      <p:ext uri="{BB962C8B-B14F-4D97-AF65-F5344CB8AC3E}">
        <p14:creationId xmlns:p14="http://schemas.microsoft.com/office/powerpoint/2010/main" val="119410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val 36"/>
          <p:cNvSpPr/>
          <p:nvPr/>
        </p:nvSpPr>
        <p:spPr>
          <a:xfrm>
            <a:off x="9912499" y="2799860"/>
            <a:ext cx="695822" cy="1039470"/>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8862499" y="2802073"/>
            <a:ext cx="679479" cy="1039470"/>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868146" y="1372959"/>
            <a:ext cx="679479" cy="1039470"/>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Functions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79376" y="1600200"/>
                <a:ext cx="8286936" cy="5141168"/>
              </a:xfrm>
            </p:spPr>
            <p:txBody>
              <a:bodyPr>
                <a:normAutofit/>
              </a:bodyPr>
              <a:lstStyle/>
              <a:p>
                <a:r>
                  <a:rPr lang="en-US" dirty="0"/>
                  <a:t>An </a:t>
                </a:r>
                <a:r>
                  <a:rPr lang="en-US" b="1" dirty="0"/>
                  <a:t>inverse </a:t>
                </a:r>
                <a:r>
                  <a:rPr lang="en-US" dirty="0"/>
                  <a:t>of </a:t>
                </a:r>
                <a14:m>
                  <m:oMath xmlns:m="http://schemas.openxmlformats.org/officeDocument/2006/math">
                    <m:r>
                      <a:rPr lang="en-CA" b="0" i="1" smtClean="0">
                        <a:latin typeface="Cambria Math"/>
                      </a:rPr>
                      <m:t>𝑓</m:t>
                    </m:r>
                    <m:r>
                      <a:rPr lang="en-CA" b="0" i="1" smtClean="0">
                        <a:latin typeface="Cambria Math"/>
                      </a:rPr>
                      <m:t> </m:t>
                    </m:r>
                  </m:oMath>
                </a14:m>
                <a:r>
                  <a:rPr lang="en-US" dirty="0"/>
                  <a:t>is a function </a:t>
                </a:r>
                <a14:m>
                  <m:oMath xmlns:m="http://schemas.openxmlformats.org/officeDocument/2006/math">
                    <m:sSup>
                      <m:sSupPr>
                        <m:ctrlPr>
                          <a:rPr lang="en-CA" b="0" i="1" smtClean="0">
                            <a:latin typeface="Cambria Math" panose="02040503050406030204" pitchFamily="18" charset="0"/>
                          </a:rPr>
                        </m:ctrlPr>
                      </m:sSupPr>
                      <m:e>
                        <m:r>
                          <a:rPr lang="en-CA" b="0" i="1" smtClean="0">
                            <a:latin typeface="Cambria Math"/>
                          </a:rPr>
                          <m:t>𝑓</m:t>
                        </m:r>
                      </m:e>
                      <m:sup>
                        <m:r>
                          <a:rPr lang="en-CA" b="0" i="1" smtClean="0">
                            <a:latin typeface="Cambria Math"/>
                          </a:rPr>
                          <m:t>−1</m:t>
                        </m:r>
                      </m:sup>
                    </m:sSup>
                    <m:r>
                      <a:rPr lang="en-CA" b="0" i="1" smtClean="0">
                        <a:latin typeface="Cambria Math"/>
                      </a:rPr>
                      <m:t>:</m:t>
                    </m:r>
                    <m:r>
                      <a:rPr lang="en-CA" b="0" i="1" smtClean="0">
                        <a:latin typeface="Cambria Math"/>
                      </a:rPr>
                      <m:t>𝑌</m:t>
                    </m:r>
                    <m:r>
                      <a:rPr lang="en-CA" b="0" i="1" smtClean="0">
                        <a:latin typeface="Cambria Math"/>
                      </a:rPr>
                      <m:t>→</m:t>
                    </m:r>
                    <m:r>
                      <a:rPr lang="en-CA" b="0" i="1" smtClean="0">
                        <a:latin typeface="Cambria Math"/>
                      </a:rPr>
                      <m:t>𝑋</m:t>
                    </m:r>
                    <m:r>
                      <a:rPr lang="en-CA" b="0" i="0" smtClean="0">
                        <a:latin typeface="Cambria Math"/>
                      </a:rPr>
                      <m:t>, </m:t>
                    </m:r>
                  </m:oMath>
                </a14:m>
                <a:r>
                  <a:rPr lang="en-US" dirty="0"/>
                  <a:t>such that </a:t>
                </a:r>
                <a14:m>
                  <m:oMath xmlns:m="http://schemas.openxmlformats.org/officeDocument/2006/math">
                    <m:sSup>
                      <m:sSupPr>
                        <m:ctrlPr>
                          <a:rPr lang="en-CA" b="0" i="1" smtClean="0">
                            <a:latin typeface="Cambria Math" panose="02040503050406030204" pitchFamily="18" charset="0"/>
                          </a:rPr>
                        </m:ctrlPr>
                      </m:sSupPr>
                      <m:e>
                        <m:r>
                          <a:rPr lang="en-CA" b="0" i="1" smtClean="0">
                            <a:latin typeface="Cambria Math"/>
                          </a:rPr>
                          <m:t>𝑓</m:t>
                        </m:r>
                      </m:e>
                      <m:sup>
                        <m:r>
                          <a:rPr lang="en-CA" b="0" i="1" smtClean="0">
                            <a:latin typeface="Cambria Math"/>
                          </a:rPr>
                          <m:t>−1</m:t>
                        </m:r>
                      </m:sup>
                    </m:sSup>
                    <m:d>
                      <m:dPr>
                        <m:ctrlPr>
                          <a:rPr lang="en-CA" b="0" i="1" smtClean="0">
                            <a:latin typeface="Cambria Math" panose="02040503050406030204" pitchFamily="18" charset="0"/>
                          </a:rPr>
                        </m:ctrlPr>
                      </m:dPr>
                      <m:e>
                        <m:r>
                          <a:rPr lang="en-CA" b="0" i="1" smtClean="0">
                            <a:latin typeface="Cambria Math"/>
                          </a:rPr>
                          <m:t>𝑦</m:t>
                        </m:r>
                      </m:e>
                    </m:d>
                    <m:r>
                      <a:rPr lang="en-CA" b="0" i="1" smtClean="0">
                        <a:latin typeface="Cambria Math"/>
                      </a:rPr>
                      <m:t>=</m:t>
                    </m:r>
                    <m:r>
                      <a:rPr lang="en-CA" b="0" i="1" smtClean="0">
                        <a:latin typeface="Cambria Math"/>
                      </a:rPr>
                      <m:t>𝑥</m:t>
                    </m:r>
                    <m:r>
                      <a:rPr lang="en-CA" b="0" i="1" smtClean="0">
                        <a:latin typeface="Cambria Math"/>
                      </a:rPr>
                      <m:t> </m:t>
                    </m:r>
                  </m:oMath>
                </a14:m>
                <a:r>
                  <a:rPr lang="en-US" dirty="0"/>
                  <a:t> </a:t>
                </a:r>
                <a:r>
                  <a:rPr lang="en-US" dirty="0" err="1"/>
                  <a:t>iff</a:t>
                </a:r>
                <a:r>
                  <a:rPr lang="en-US" dirty="0"/>
                  <a:t> </a:t>
                </a:r>
                <a14:m>
                  <m:oMath xmlns:m="http://schemas.openxmlformats.org/officeDocument/2006/math">
                    <m:r>
                      <a:rPr lang="en-CA" b="0" i="1" smtClean="0">
                        <a:latin typeface="Cambria Math"/>
                      </a:rPr>
                      <m:t>𝑓</m:t>
                    </m:r>
                    <m:d>
                      <m:dPr>
                        <m:ctrlPr>
                          <a:rPr lang="en-CA" b="0" i="1" smtClean="0">
                            <a:latin typeface="Cambria Math" panose="02040503050406030204" pitchFamily="18" charset="0"/>
                          </a:rPr>
                        </m:ctrlPr>
                      </m:dPr>
                      <m:e>
                        <m:r>
                          <a:rPr lang="en-CA" b="0" i="1" smtClean="0">
                            <a:latin typeface="Cambria Math"/>
                          </a:rPr>
                          <m:t>𝑥</m:t>
                        </m:r>
                      </m:e>
                    </m:d>
                    <m:r>
                      <a:rPr lang="en-CA" b="0" i="1" smtClean="0">
                        <a:latin typeface="Cambria Math"/>
                      </a:rPr>
                      <m:t>=</m:t>
                    </m:r>
                    <m:r>
                      <a:rPr lang="en-CA" b="0" i="1" smtClean="0">
                        <a:latin typeface="Cambria Math"/>
                      </a:rPr>
                      <m:t>𝑦</m:t>
                    </m:r>
                  </m:oMath>
                </a14:m>
                <a:r>
                  <a:rPr lang="en-US" dirty="0"/>
                  <a:t> </a:t>
                </a:r>
              </a:p>
              <a:p>
                <a:endParaRPr lang="en-US" dirty="0"/>
              </a:p>
              <a:p>
                <a:pPr lvl="1"/>
                <a14:m>
                  <m:oMath xmlns:m="http://schemas.openxmlformats.org/officeDocument/2006/math">
                    <m:r>
                      <a:rPr lang="en-CA" b="0" i="1" smtClean="0">
                        <a:latin typeface="Cambria Math"/>
                      </a:rPr>
                      <m:t>𝑓</m:t>
                    </m:r>
                    <m:d>
                      <m:dPr>
                        <m:ctrlPr>
                          <a:rPr lang="en-CA" b="0" i="1" smtClean="0">
                            <a:latin typeface="Cambria Math" panose="02040503050406030204" pitchFamily="18" charset="0"/>
                          </a:rPr>
                        </m:ctrlPr>
                      </m:dPr>
                      <m:e>
                        <m:r>
                          <a:rPr lang="en-CA" b="0" i="1" smtClean="0">
                            <a:latin typeface="Cambria Math"/>
                          </a:rPr>
                          <m:t>𝑥</m:t>
                        </m:r>
                      </m:e>
                    </m:d>
                    <m:r>
                      <a:rPr lang="en-CA" b="0" i="1" smtClean="0">
                        <a:latin typeface="Cambria Math"/>
                      </a:rPr>
                      <m:t>=</m:t>
                    </m:r>
                    <m:r>
                      <a:rPr lang="en-CA" b="0" i="1" smtClean="0">
                        <a:latin typeface="Cambria Math"/>
                      </a:rPr>
                      <m:t>𝑥</m:t>
                    </m:r>
                    <m:r>
                      <a:rPr lang="en-CA" b="0" i="1" smtClean="0">
                        <a:latin typeface="Cambria Math"/>
                      </a:rPr>
                      <m:t>+1, </m:t>
                    </m:r>
                    <m:sSup>
                      <m:sSupPr>
                        <m:ctrlPr>
                          <a:rPr lang="en-CA" b="0" i="1" smtClean="0">
                            <a:latin typeface="Cambria Math" panose="02040503050406030204" pitchFamily="18" charset="0"/>
                          </a:rPr>
                        </m:ctrlPr>
                      </m:sSupPr>
                      <m:e>
                        <m:r>
                          <a:rPr lang="en-CA" b="0" i="1" smtClean="0">
                            <a:latin typeface="Cambria Math"/>
                          </a:rPr>
                          <m:t>𝑓</m:t>
                        </m:r>
                      </m:e>
                      <m:sup>
                        <m:r>
                          <a:rPr lang="en-CA" b="0" i="1" smtClean="0">
                            <a:latin typeface="Cambria Math"/>
                          </a:rPr>
                          <m:t>−1</m:t>
                        </m:r>
                      </m:sup>
                    </m:sSup>
                    <m:d>
                      <m:dPr>
                        <m:ctrlPr>
                          <a:rPr lang="en-CA" b="0" i="1" smtClean="0">
                            <a:latin typeface="Cambria Math" panose="02040503050406030204" pitchFamily="18" charset="0"/>
                          </a:rPr>
                        </m:ctrlPr>
                      </m:dPr>
                      <m:e>
                        <m:r>
                          <a:rPr lang="en-CA" b="0" i="1" smtClean="0">
                            <a:latin typeface="Cambria Math"/>
                          </a:rPr>
                          <m:t>𝑦</m:t>
                        </m:r>
                      </m:e>
                    </m:d>
                    <m:r>
                      <a:rPr lang="en-CA" b="0" i="1" smtClean="0">
                        <a:latin typeface="Cambria Math"/>
                      </a:rPr>
                      <m:t>=</m:t>
                    </m:r>
                    <m:r>
                      <a:rPr lang="en-CA" b="0" i="1" smtClean="0">
                        <a:latin typeface="Cambria Math"/>
                      </a:rPr>
                      <m:t>𝑦</m:t>
                    </m:r>
                    <m:r>
                      <a:rPr lang="en-CA" b="0" i="1" smtClean="0">
                        <a:latin typeface="Cambria Math"/>
                      </a:rPr>
                      <m:t>−1</m:t>
                    </m:r>
                  </m:oMath>
                </a14:m>
                <a:endParaRPr lang="en-US" dirty="0"/>
              </a:p>
              <a:p>
                <a:pPr lvl="1"/>
                <a:endParaRPr lang="en-US" dirty="0"/>
              </a:p>
              <a:p>
                <a:pPr lvl="1"/>
                <a:r>
                  <a:rPr lang="en-US" dirty="0"/>
                  <a:t>Only one-to-one functions have an inverse</a:t>
                </a:r>
              </a:p>
              <a:p>
                <a:pPr lvl="1"/>
                <a:endParaRPr lang="en-US" b="0" dirty="0"/>
              </a:p>
              <a:p>
                <a:pPr lvl="1"/>
                <a:endParaRPr lang="en-US" dirty="0"/>
              </a:p>
              <a:p>
                <a:pPr lvl="1"/>
                <a:endParaRPr lang="en-US" dirty="0"/>
              </a:p>
              <a:p>
                <a:endParaRPr lang="en-US" dirty="0"/>
              </a:p>
              <a:p>
                <a:pPr marL="457200" lvl="1" indent="0">
                  <a:buNone/>
                </a:pPr>
                <a:endParaRPr lang="en-US" dirty="0"/>
              </a:p>
              <a:p>
                <a:pPr lvl="1"/>
                <a:endParaRPr lang="en-US" dirty="0"/>
              </a:p>
              <a:p>
                <a:pPr lvl="1"/>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79376" y="1600200"/>
                <a:ext cx="8286936" cy="5141168"/>
              </a:xfrm>
              <a:blipFill>
                <a:blip r:embed="rId4"/>
                <a:stretch>
                  <a:fillRect l="-1692" t="-1423" r="-515"/>
                </a:stretch>
              </a:blipFill>
            </p:spPr>
            <p:txBody>
              <a:bodyPr/>
              <a:lstStyle/>
              <a:p>
                <a:r>
                  <a:rPr lang="en-US">
                    <a:noFill/>
                  </a:rPr>
                  <a:t> </a:t>
                </a:r>
              </a:p>
            </p:txBody>
          </p:sp>
        </mc:Fallback>
      </mc:AlternateContent>
      <p:sp>
        <p:nvSpPr>
          <p:cNvPr id="6" name="Oval 5"/>
          <p:cNvSpPr/>
          <p:nvPr/>
        </p:nvSpPr>
        <p:spPr>
          <a:xfrm>
            <a:off x="9109354" y="151697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1" name="Oval 30"/>
          <p:cNvSpPr/>
          <p:nvPr/>
        </p:nvSpPr>
        <p:spPr>
          <a:xfrm>
            <a:off x="9109354" y="181847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2" name="Oval 31"/>
          <p:cNvSpPr/>
          <p:nvPr/>
        </p:nvSpPr>
        <p:spPr>
          <a:xfrm>
            <a:off x="9109354" y="2145528"/>
            <a:ext cx="144016" cy="14401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33" name="Oval 32"/>
          <p:cNvSpPr/>
          <p:nvPr/>
        </p:nvSpPr>
        <p:spPr>
          <a:xfrm>
            <a:off x="10044700" y="158951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4" name="Oval 33"/>
          <p:cNvSpPr/>
          <p:nvPr/>
        </p:nvSpPr>
        <p:spPr>
          <a:xfrm>
            <a:off x="10044700" y="207405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cxnSp>
        <p:nvCxnSpPr>
          <p:cNvPr id="9" name="Straight Arrow Connector 8"/>
          <p:cNvCxnSpPr>
            <a:stCxn id="6" idx="6"/>
            <a:endCxn id="33" idx="2"/>
          </p:cNvCxnSpPr>
          <p:nvPr/>
        </p:nvCxnSpPr>
        <p:spPr>
          <a:xfrm>
            <a:off x="9253370" y="1588984"/>
            <a:ext cx="791330" cy="725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31" idx="6"/>
            <a:endCxn id="34" idx="1"/>
          </p:cNvCxnSpPr>
          <p:nvPr/>
        </p:nvCxnSpPr>
        <p:spPr>
          <a:xfrm>
            <a:off x="9253371" y="1890482"/>
            <a:ext cx="812421" cy="2046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9868466" y="1373494"/>
            <a:ext cx="679479" cy="1039470"/>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0154455" y="2943876"/>
            <a:ext cx="14748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1" name="Oval 40"/>
          <p:cNvSpPr/>
          <p:nvPr/>
        </p:nvSpPr>
        <p:spPr>
          <a:xfrm>
            <a:off x="10154455" y="3245374"/>
            <a:ext cx="14748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2" name="Oval 41"/>
          <p:cNvSpPr/>
          <p:nvPr/>
        </p:nvSpPr>
        <p:spPr>
          <a:xfrm>
            <a:off x="10154455" y="3572429"/>
            <a:ext cx="147480" cy="14401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3" name="Oval 42"/>
          <p:cNvSpPr/>
          <p:nvPr/>
        </p:nvSpPr>
        <p:spPr>
          <a:xfrm>
            <a:off x="9038733" y="301809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44" name="Oval 43"/>
          <p:cNvSpPr/>
          <p:nvPr/>
        </p:nvSpPr>
        <p:spPr>
          <a:xfrm>
            <a:off x="9038733" y="350263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cxnSp>
        <p:nvCxnSpPr>
          <p:cNvPr id="45" name="Straight Arrow Connector 44"/>
          <p:cNvCxnSpPr>
            <a:stCxn id="40" idx="2"/>
            <a:endCxn id="43" idx="6"/>
          </p:cNvCxnSpPr>
          <p:nvPr/>
        </p:nvCxnSpPr>
        <p:spPr>
          <a:xfrm flipH="1">
            <a:off x="9182749" y="3015885"/>
            <a:ext cx="971706" cy="74221"/>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1" idx="3"/>
            <a:endCxn id="44" idx="6"/>
          </p:cNvCxnSpPr>
          <p:nvPr/>
        </p:nvCxnSpPr>
        <p:spPr>
          <a:xfrm flipH="1">
            <a:off x="9182749" y="3368300"/>
            <a:ext cx="993304" cy="206343"/>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p:cNvSpPr txBox="1"/>
              <p:nvPr/>
            </p:nvSpPr>
            <p:spPr>
              <a:xfrm>
                <a:off x="9508114" y="2681110"/>
                <a:ext cx="607410" cy="369332"/>
              </a:xfrm>
              <a:prstGeom prst="rect">
                <a:avLst/>
              </a:prstGeom>
              <a:noFill/>
            </p:spPr>
            <p:txBody>
              <a:bodyPr wrap="none" rtlCol="0">
                <a:spAutoFit/>
              </a:bodyPr>
              <a:lstStyle/>
              <a:p>
                <a:r>
                  <a:rPr lang="en-US" dirty="0"/>
                  <a:t> </a:t>
                </a:r>
                <a14:m>
                  <m:oMath xmlns:m="http://schemas.openxmlformats.org/officeDocument/2006/math">
                    <m:sSup>
                      <m:sSupPr>
                        <m:ctrlPr>
                          <a:rPr lang="en-CA" i="1">
                            <a:latin typeface="Cambria Math" panose="02040503050406030204" pitchFamily="18" charset="0"/>
                          </a:rPr>
                        </m:ctrlPr>
                      </m:sSupPr>
                      <m:e>
                        <m:r>
                          <a:rPr lang="en-CA" i="1">
                            <a:latin typeface="Cambria Math"/>
                          </a:rPr>
                          <m:t>𝑓</m:t>
                        </m:r>
                      </m:e>
                      <m:sup>
                        <m:r>
                          <a:rPr lang="en-CA" i="1">
                            <a:latin typeface="Cambria Math"/>
                          </a:rPr>
                          <m:t>−1</m:t>
                        </m:r>
                      </m:sup>
                    </m:sSup>
                  </m:oMath>
                </a14:m>
                <a:endParaRPr lang="en-US" dirty="0"/>
              </a:p>
            </p:txBody>
          </p:sp>
        </mc:Choice>
        <mc:Fallback xmlns="">
          <p:sp>
            <p:nvSpPr>
              <p:cNvPr id="47" name="TextBox 46"/>
              <p:cNvSpPr txBox="1">
                <a:spLocks noRot="1" noChangeAspect="1" noMove="1" noResize="1" noEditPoints="1" noAdjustHandles="1" noChangeArrowheads="1" noChangeShapeType="1" noTextEdit="1"/>
              </p:cNvSpPr>
              <p:nvPr/>
            </p:nvSpPr>
            <p:spPr>
              <a:xfrm>
                <a:off x="9508114" y="2681110"/>
                <a:ext cx="607410" cy="369332"/>
              </a:xfrm>
              <a:prstGeom prst="rect">
                <a:avLst/>
              </a:prstGeom>
              <a:blipFill>
                <a:blip r:embed="rId5"/>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p:cNvSpPr txBox="1"/>
              <p:nvPr/>
            </p:nvSpPr>
            <p:spPr>
              <a:xfrm>
                <a:off x="9515426" y="1220186"/>
                <a:ext cx="370935" cy="369332"/>
              </a:xfrm>
              <a:prstGeom prst="rect">
                <a:avLst/>
              </a:prstGeom>
              <a:noFill/>
            </p:spPr>
            <p:txBody>
              <a:bodyPr wrap="none" rtlCol="0">
                <a:spAutoFit/>
              </a:bodyPr>
              <a:lstStyle/>
              <a:p>
                <a:r>
                  <a:rPr lang="en-US" dirty="0"/>
                  <a:t> </a:t>
                </a:r>
                <a14:m>
                  <m:oMath xmlns:m="http://schemas.openxmlformats.org/officeDocument/2006/math">
                    <m:r>
                      <a:rPr lang="en-CA" i="1">
                        <a:latin typeface="Cambria Math"/>
                      </a:rPr>
                      <m:t>𝑓</m:t>
                    </m:r>
                  </m:oMath>
                </a14:m>
                <a:endParaRPr lang="en-US" dirty="0"/>
              </a:p>
            </p:txBody>
          </p:sp>
        </mc:Choice>
        <mc:Fallback xmlns="">
          <p:sp>
            <p:nvSpPr>
              <p:cNvPr id="80" name="TextBox 79"/>
              <p:cNvSpPr txBox="1">
                <a:spLocks noRot="1" noChangeAspect="1" noMove="1" noResize="1" noEditPoints="1" noAdjustHandles="1" noChangeArrowheads="1" noChangeShapeType="1" noTextEdit="1"/>
              </p:cNvSpPr>
              <p:nvPr/>
            </p:nvSpPr>
            <p:spPr>
              <a:xfrm>
                <a:off x="9515426" y="1220186"/>
                <a:ext cx="370935" cy="369332"/>
              </a:xfrm>
              <a:prstGeom prst="rect">
                <a:avLst/>
              </a:prstGeom>
              <a:blipFill>
                <a:blip r:embed="rId6"/>
                <a:stretch>
                  <a:fillRect r="-3279" b="-13115"/>
                </a:stretch>
              </a:blipFill>
            </p:spPr>
            <p:txBody>
              <a:bodyPr/>
              <a:lstStyle/>
              <a:p>
                <a:r>
                  <a:rPr lang="en-US">
                    <a:noFill/>
                  </a:rPr>
                  <a:t> </a:t>
                </a:r>
              </a:p>
            </p:txBody>
          </p:sp>
        </mc:Fallback>
      </mc:AlternateContent>
      <p:pic>
        <p:nvPicPr>
          <p:cNvPr id="26" name="Content Placeholder 3">
            <a:extLst>
              <a:ext uri="{FF2B5EF4-FFF2-40B4-BE49-F238E27FC236}">
                <a16:creationId xmlns:a16="http://schemas.microsoft.com/office/drawing/2014/main" id="{BC53B889-92D4-4457-B08E-8A4E24D33D7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24592" y="40854"/>
            <a:ext cx="1115616" cy="836712"/>
          </a:xfrm>
          <a:prstGeom prst="rect">
            <a:avLst/>
          </a:prstGeom>
        </p:spPr>
      </p:pic>
    </p:spTree>
    <p:extLst>
      <p:ext uri="{BB962C8B-B14F-4D97-AF65-F5344CB8AC3E}">
        <p14:creationId xmlns:p14="http://schemas.microsoft.com/office/powerpoint/2010/main" val="769015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Oval 56"/>
          <p:cNvSpPr/>
          <p:nvPr/>
        </p:nvSpPr>
        <p:spPr>
          <a:xfrm>
            <a:off x="9012101" y="3429000"/>
            <a:ext cx="679479" cy="1039470"/>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Functions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07368" y="1600200"/>
                <a:ext cx="9865097" cy="5141168"/>
              </a:xfrm>
            </p:spPr>
            <p:txBody>
              <a:bodyPr>
                <a:normAutofit fontScale="92500" lnSpcReduction="10000"/>
              </a:bodyPr>
              <a:lstStyle/>
              <a:p>
                <a:r>
                  <a:rPr lang="en-US" sz="3500" b="1" dirty="0"/>
                  <a:t>Composition</a:t>
                </a:r>
                <a:r>
                  <a:rPr lang="en-US" sz="3500" dirty="0"/>
                  <a:t> of functions </a:t>
                </a:r>
                <a14:m>
                  <m:oMath xmlns:m="http://schemas.openxmlformats.org/officeDocument/2006/math">
                    <m:r>
                      <a:rPr lang="en-CA" sz="3500" b="0" i="1" smtClean="0">
                        <a:latin typeface="Cambria Math"/>
                      </a:rPr>
                      <m:t>𝑓</m:t>
                    </m:r>
                    <m:r>
                      <a:rPr lang="en-CA" sz="3500" b="0" i="1" smtClean="0">
                        <a:latin typeface="Cambria Math"/>
                      </a:rPr>
                      <m:t>:</m:t>
                    </m:r>
                    <m:r>
                      <a:rPr lang="en-CA" sz="3500" b="0" i="1" smtClean="0">
                        <a:latin typeface="Cambria Math"/>
                      </a:rPr>
                      <m:t>𝑋</m:t>
                    </m:r>
                    <m:r>
                      <a:rPr lang="en-CA" sz="3500" b="0" i="1" smtClean="0">
                        <a:latin typeface="Cambria Math"/>
                      </a:rPr>
                      <m:t>→</m:t>
                    </m:r>
                    <m:r>
                      <a:rPr lang="en-CA" sz="3500" b="0" i="1" smtClean="0">
                        <a:latin typeface="Cambria Math"/>
                      </a:rPr>
                      <m:t>𝑌</m:t>
                    </m:r>
                    <m:r>
                      <a:rPr lang="en-CA" sz="3500" b="0" i="1" smtClean="0">
                        <a:latin typeface="Cambria Math"/>
                      </a:rPr>
                      <m:t> </m:t>
                    </m:r>
                  </m:oMath>
                </a14:m>
                <a:r>
                  <a:rPr lang="en-US" sz="3500" dirty="0"/>
                  <a:t> and </a:t>
                </a:r>
                <a14:m>
                  <m:oMath xmlns:m="http://schemas.openxmlformats.org/officeDocument/2006/math">
                    <m:r>
                      <a:rPr lang="en-CA" sz="3500" b="0" i="1" smtClean="0">
                        <a:latin typeface="Cambria Math"/>
                      </a:rPr>
                      <m:t>𝑔</m:t>
                    </m:r>
                    <m:r>
                      <a:rPr lang="en-CA" sz="3500" b="0" i="1" smtClean="0">
                        <a:latin typeface="Cambria Math"/>
                      </a:rPr>
                      <m:t>:</m:t>
                    </m:r>
                    <m:r>
                      <a:rPr lang="en-CA" sz="3500" b="0" i="1" smtClean="0">
                        <a:latin typeface="Cambria Math"/>
                      </a:rPr>
                      <m:t>𝑌</m:t>
                    </m:r>
                    <m:r>
                      <a:rPr lang="en-CA" sz="3500" b="0" i="1" smtClean="0">
                        <a:latin typeface="Cambria Math"/>
                      </a:rPr>
                      <m:t>→</m:t>
                    </m:r>
                    <m:r>
                      <a:rPr lang="en-CA" sz="3500" b="0" i="1" smtClean="0">
                        <a:latin typeface="Cambria Math"/>
                      </a:rPr>
                      <m:t>𝑍</m:t>
                    </m:r>
                  </m:oMath>
                </a14:m>
                <a:r>
                  <a:rPr lang="en-US" sz="3500" dirty="0"/>
                  <a:t> is a function </a:t>
                </a:r>
                <a14:m>
                  <m:oMath xmlns:m="http://schemas.openxmlformats.org/officeDocument/2006/math">
                    <m:r>
                      <m:rPr>
                        <m:sty m:val="p"/>
                      </m:rPr>
                      <a:rPr lang="en-CA" sz="3500" b="0" i="0" smtClean="0">
                        <a:latin typeface="Cambria Math"/>
                      </a:rPr>
                      <m:t>g</m:t>
                    </m:r>
                    <m:r>
                      <a:rPr lang="en-CA" sz="3500" i="1">
                        <a:latin typeface="Cambria Math"/>
                      </a:rPr>
                      <m:t>∘</m:t>
                    </m:r>
                    <m:r>
                      <a:rPr lang="en-CA" sz="3500" b="0" i="1" smtClean="0">
                        <a:latin typeface="Cambria Math"/>
                      </a:rPr>
                      <m:t>𝑓</m:t>
                    </m:r>
                    <m:r>
                      <a:rPr lang="en-CA" sz="3500" b="0" i="1" smtClean="0">
                        <a:latin typeface="Cambria Math"/>
                      </a:rPr>
                      <m:t>:</m:t>
                    </m:r>
                    <m:r>
                      <a:rPr lang="en-CA" sz="3500" b="0" i="1" smtClean="0">
                        <a:latin typeface="Cambria Math"/>
                      </a:rPr>
                      <m:t>𝑋</m:t>
                    </m:r>
                    <m:r>
                      <a:rPr lang="en-CA" sz="3500" b="0" i="1" smtClean="0">
                        <a:latin typeface="Cambria Math"/>
                      </a:rPr>
                      <m:t>→</m:t>
                    </m:r>
                    <m:r>
                      <a:rPr lang="en-CA" sz="3500" b="0" i="1" smtClean="0">
                        <a:latin typeface="Cambria Math"/>
                      </a:rPr>
                      <m:t>𝑍</m:t>
                    </m:r>
                    <m:r>
                      <a:rPr lang="en-CA" sz="3500" b="0" i="1" smtClean="0">
                        <a:latin typeface="Cambria Math"/>
                      </a:rPr>
                      <m:t> </m:t>
                    </m:r>
                  </m:oMath>
                </a14:m>
                <a:r>
                  <a:rPr lang="en-US" sz="3500" dirty="0"/>
                  <a:t>such that </a:t>
                </a:r>
                <a14:m>
                  <m:oMath xmlns:m="http://schemas.openxmlformats.org/officeDocument/2006/math">
                    <m:r>
                      <a:rPr lang="en-US" sz="3500" b="0" i="0" smtClean="0">
                        <a:latin typeface="Cambria Math" panose="02040503050406030204" pitchFamily="18" charset="0"/>
                      </a:rPr>
                      <m:t> </m:t>
                    </m:r>
                    <m:r>
                      <a:rPr lang="en-CA" sz="3500" b="0" i="1" smtClean="0">
                        <a:latin typeface="Cambria Math"/>
                      </a:rPr>
                      <m:t>(</m:t>
                    </m:r>
                    <m:r>
                      <a:rPr lang="en-CA" sz="3500" b="0" i="1" smtClean="0">
                        <a:latin typeface="Cambria Math"/>
                      </a:rPr>
                      <m:t>𝑔</m:t>
                    </m:r>
                    <m:r>
                      <a:rPr lang="en-CA" sz="3500" i="1">
                        <a:latin typeface="Cambria Math"/>
                      </a:rPr>
                      <m:t>∘</m:t>
                    </m:r>
                    <m:r>
                      <a:rPr lang="en-CA" sz="3500" b="0" i="1" smtClean="0">
                        <a:latin typeface="Cambria Math"/>
                      </a:rPr>
                      <m:t>𝑓</m:t>
                    </m:r>
                  </m:oMath>
                </a14:m>
                <a:r>
                  <a:rPr lang="en-US" sz="3500" dirty="0"/>
                  <a:t>)</a:t>
                </a:r>
                <a14:m>
                  <m:oMath xmlns:m="http://schemas.openxmlformats.org/officeDocument/2006/math">
                    <m:d>
                      <m:dPr>
                        <m:ctrlPr>
                          <a:rPr lang="en-CA" sz="3500" b="0" i="1" smtClean="0">
                            <a:latin typeface="Cambria Math" panose="02040503050406030204" pitchFamily="18" charset="0"/>
                          </a:rPr>
                        </m:ctrlPr>
                      </m:dPr>
                      <m:e>
                        <m:r>
                          <a:rPr lang="en-CA" sz="3500" b="0" i="1" smtClean="0">
                            <a:latin typeface="Cambria Math"/>
                          </a:rPr>
                          <m:t>𝑥</m:t>
                        </m:r>
                      </m:e>
                    </m:d>
                    <m:r>
                      <a:rPr lang="en-CA" sz="3500" b="0" i="1" smtClean="0">
                        <a:latin typeface="Cambria Math"/>
                      </a:rPr>
                      <m:t>=</m:t>
                    </m:r>
                    <m:r>
                      <a:rPr lang="en-CA" sz="3500" b="0" i="1" smtClean="0">
                        <a:latin typeface="Cambria Math"/>
                      </a:rPr>
                      <m:t>𝑔</m:t>
                    </m:r>
                    <m:r>
                      <a:rPr lang="en-CA" sz="3500" b="0" i="1" smtClean="0">
                        <a:latin typeface="Cambria Math"/>
                      </a:rPr>
                      <m:t>(</m:t>
                    </m:r>
                    <m:r>
                      <a:rPr lang="en-CA" sz="3500" b="0" i="1" smtClean="0">
                        <a:latin typeface="Cambria Math"/>
                      </a:rPr>
                      <m:t>𝑓</m:t>
                    </m:r>
                    <m:d>
                      <m:dPr>
                        <m:ctrlPr>
                          <a:rPr lang="en-CA" sz="3500" b="0" i="1" smtClean="0">
                            <a:latin typeface="Cambria Math" panose="02040503050406030204" pitchFamily="18" charset="0"/>
                          </a:rPr>
                        </m:ctrlPr>
                      </m:dPr>
                      <m:e>
                        <m:r>
                          <a:rPr lang="en-CA" sz="3500" b="0" i="1" smtClean="0">
                            <a:latin typeface="Cambria Math"/>
                          </a:rPr>
                          <m:t>𝑥</m:t>
                        </m:r>
                      </m:e>
                    </m:d>
                    <m:r>
                      <a:rPr lang="en-CA" sz="3500" b="0" i="1" smtClean="0">
                        <a:latin typeface="Cambria Math"/>
                      </a:rPr>
                      <m:t>)</m:t>
                    </m:r>
                  </m:oMath>
                </a14:m>
                <a:r>
                  <a:rPr lang="en-US" sz="3500" dirty="0"/>
                  <a:t>   </a:t>
                </a:r>
              </a:p>
              <a:p>
                <a:endParaRPr lang="en-US" sz="3500" dirty="0"/>
              </a:p>
              <a:p>
                <a:pPr lvl="1"/>
                <a14:m>
                  <m:oMath xmlns:m="http://schemas.openxmlformats.org/officeDocument/2006/math">
                    <m:r>
                      <a:rPr lang="en-CA" sz="3000" b="0" i="1" smtClean="0">
                        <a:latin typeface="Cambria Math"/>
                      </a:rPr>
                      <m:t>𝑓</m:t>
                    </m:r>
                    <m:d>
                      <m:dPr>
                        <m:ctrlPr>
                          <a:rPr lang="en-CA" sz="3000" b="0" i="1" smtClean="0">
                            <a:latin typeface="Cambria Math" panose="02040503050406030204" pitchFamily="18" charset="0"/>
                          </a:rPr>
                        </m:ctrlPr>
                      </m:dPr>
                      <m:e>
                        <m:r>
                          <a:rPr lang="en-CA" sz="3000" b="0" i="1" smtClean="0">
                            <a:latin typeface="Cambria Math"/>
                          </a:rPr>
                          <m:t>𝑥</m:t>
                        </m:r>
                      </m:e>
                    </m:d>
                    <m:r>
                      <a:rPr lang="en-CA" sz="3000" b="0" i="1" smtClean="0">
                        <a:latin typeface="Cambria Math"/>
                      </a:rPr>
                      <m:t>=</m:t>
                    </m:r>
                    <m:f>
                      <m:fPr>
                        <m:ctrlPr>
                          <a:rPr lang="en-CA" sz="3000" b="0" i="1" smtClean="0">
                            <a:latin typeface="Cambria Math" panose="02040503050406030204" pitchFamily="18" charset="0"/>
                          </a:rPr>
                        </m:ctrlPr>
                      </m:fPr>
                      <m:num>
                        <m:r>
                          <a:rPr lang="en-CA" sz="3000" b="0" i="1" smtClean="0">
                            <a:latin typeface="Cambria Math"/>
                          </a:rPr>
                          <m:t>𝑥</m:t>
                        </m:r>
                      </m:num>
                      <m:den>
                        <m:r>
                          <a:rPr lang="en-CA" sz="3000" b="0" i="1" smtClean="0">
                            <a:latin typeface="Cambria Math"/>
                          </a:rPr>
                          <m:t>5</m:t>
                        </m:r>
                      </m:den>
                    </m:f>
                    <m:r>
                      <a:rPr lang="en-CA" sz="3000" b="0" i="1" smtClean="0">
                        <a:latin typeface="Cambria Math"/>
                      </a:rPr>
                      <m:t>,  </m:t>
                    </m:r>
                    <m:r>
                      <a:rPr lang="en-CA" sz="3000" b="0" i="1" smtClean="0">
                        <a:latin typeface="Cambria Math"/>
                      </a:rPr>
                      <m:t>𝑔</m:t>
                    </m:r>
                    <m:d>
                      <m:dPr>
                        <m:ctrlPr>
                          <a:rPr lang="en-CA" sz="3000" b="0" i="1" smtClean="0">
                            <a:latin typeface="Cambria Math" panose="02040503050406030204" pitchFamily="18" charset="0"/>
                          </a:rPr>
                        </m:ctrlPr>
                      </m:dPr>
                      <m:e>
                        <m:r>
                          <a:rPr lang="en-CA" sz="3000" b="0" i="1" smtClean="0">
                            <a:latin typeface="Cambria Math"/>
                          </a:rPr>
                          <m:t>𝑥</m:t>
                        </m:r>
                      </m:e>
                    </m:d>
                    <m:r>
                      <a:rPr lang="en-CA" sz="3000" b="0" i="1" smtClean="0">
                        <a:latin typeface="Cambria Math"/>
                      </a:rPr>
                      <m:t>=⌈</m:t>
                    </m:r>
                    <m:r>
                      <a:rPr lang="en-CA" sz="3000" b="0" i="1" smtClean="0">
                        <a:latin typeface="Cambria Math"/>
                      </a:rPr>
                      <m:t>𝑥</m:t>
                    </m:r>
                    <m:r>
                      <a:rPr lang="en-CA" sz="3000" b="0" i="1" smtClean="0">
                        <a:latin typeface="Cambria Math"/>
                      </a:rPr>
                      <m:t>⌉</m:t>
                    </m:r>
                  </m:oMath>
                </a14:m>
                <a:r>
                  <a:rPr lang="en-US" sz="3000" dirty="0"/>
                  <a:t>, over </a:t>
                </a:r>
                <a14:m>
                  <m:oMath xmlns:m="http://schemas.openxmlformats.org/officeDocument/2006/math">
                    <m:r>
                      <a:rPr lang="en-CA" sz="3000" b="0" i="1" smtClean="0">
                        <a:latin typeface="Cambria Math"/>
                      </a:rPr>
                      <m:t>ℝ</m:t>
                    </m:r>
                  </m:oMath>
                </a14:m>
                <a:endParaRPr lang="en-US" sz="3000" dirty="0"/>
              </a:p>
              <a:p>
                <a:pPr lvl="2"/>
                <a14:m>
                  <m:oMath xmlns:m="http://schemas.openxmlformats.org/officeDocument/2006/math">
                    <m:r>
                      <a:rPr lang="en-CA" sz="2600" i="1">
                        <a:latin typeface="Cambria Math"/>
                      </a:rPr>
                      <m:t>⌈</m:t>
                    </m:r>
                    <m:r>
                      <a:rPr lang="en-CA" sz="2600" i="1">
                        <a:latin typeface="Cambria Math"/>
                      </a:rPr>
                      <m:t>𝑥</m:t>
                    </m:r>
                    <m:r>
                      <a:rPr lang="en-CA" sz="2600" i="1">
                        <a:latin typeface="Cambria Math"/>
                      </a:rPr>
                      <m:t>⌉</m:t>
                    </m:r>
                  </m:oMath>
                </a14:m>
                <a:r>
                  <a:rPr lang="en-US" sz="2600" dirty="0"/>
                  <a:t> is ceiling: x rounded up to nearest integer.</a:t>
                </a:r>
              </a:p>
              <a:p>
                <a:pPr lvl="1"/>
                <a14:m>
                  <m:oMath xmlns:m="http://schemas.openxmlformats.org/officeDocument/2006/math">
                    <m:d>
                      <m:dPr>
                        <m:ctrlPr>
                          <a:rPr lang="en-CA" sz="3000" b="0" i="1" smtClean="0">
                            <a:latin typeface="Cambria Math" panose="02040503050406030204" pitchFamily="18" charset="0"/>
                          </a:rPr>
                        </m:ctrlPr>
                      </m:dPr>
                      <m:e>
                        <m:r>
                          <a:rPr lang="en-CA" sz="3000" b="0" i="1" smtClean="0">
                            <a:latin typeface="Cambria Math"/>
                          </a:rPr>
                          <m:t>𝑔</m:t>
                        </m:r>
                        <m:r>
                          <a:rPr lang="en-CA" sz="3000" b="0" i="1" smtClean="0">
                            <a:latin typeface="Cambria Math"/>
                          </a:rPr>
                          <m:t>∘</m:t>
                        </m:r>
                        <m:r>
                          <a:rPr lang="en-CA" sz="3000" b="0" i="1" smtClean="0">
                            <a:latin typeface="Cambria Math"/>
                          </a:rPr>
                          <m:t>𝑓</m:t>
                        </m:r>
                        <m:r>
                          <a:rPr lang="en-CA" sz="3000" b="0" i="1" smtClean="0">
                            <a:latin typeface="Cambria Math"/>
                          </a:rPr>
                          <m:t> </m:t>
                        </m:r>
                      </m:e>
                    </m:d>
                    <m:d>
                      <m:dPr>
                        <m:ctrlPr>
                          <a:rPr lang="en-CA" sz="3000" b="0" i="1" smtClean="0">
                            <a:latin typeface="Cambria Math" panose="02040503050406030204" pitchFamily="18" charset="0"/>
                          </a:rPr>
                        </m:ctrlPr>
                      </m:dPr>
                      <m:e>
                        <m:r>
                          <a:rPr lang="en-CA" sz="3000" b="0" i="1" smtClean="0">
                            <a:latin typeface="Cambria Math"/>
                          </a:rPr>
                          <m:t>𝑥</m:t>
                        </m:r>
                      </m:e>
                    </m:d>
                    <m:r>
                      <a:rPr lang="en-CA" sz="3000" b="0" i="1" smtClean="0">
                        <a:latin typeface="Cambria Math"/>
                      </a:rPr>
                      <m:t>=</m:t>
                    </m:r>
                    <m:r>
                      <a:rPr lang="en-CA" sz="3000" b="0" i="1" smtClean="0">
                        <a:latin typeface="Cambria Math"/>
                      </a:rPr>
                      <m:t>𝑔</m:t>
                    </m:r>
                    <m:d>
                      <m:dPr>
                        <m:ctrlPr>
                          <a:rPr lang="en-CA" sz="3000" b="0" i="1" smtClean="0">
                            <a:latin typeface="Cambria Math" panose="02040503050406030204" pitchFamily="18" charset="0"/>
                          </a:rPr>
                        </m:ctrlPr>
                      </m:dPr>
                      <m:e>
                        <m:r>
                          <a:rPr lang="en-CA" sz="3000" b="0" i="1" smtClean="0">
                            <a:latin typeface="Cambria Math"/>
                          </a:rPr>
                          <m:t>𝑓</m:t>
                        </m:r>
                        <m:d>
                          <m:dPr>
                            <m:ctrlPr>
                              <a:rPr lang="en-CA" sz="3000" b="0" i="1" smtClean="0">
                                <a:latin typeface="Cambria Math" panose="02040503050406030204" pitchFamily="18" charset="0"/>
                              </a:rPr>
                            </m:ctrlPr>
                          </m:dPr>
                          <m:e>
                            <m:r>
                              <a:rPr lang="en-CA" sz="3000" b="0" i="1" smtClean="0">
                                <a:latin typeface="Cambria Math"/>
                              </a:rPr>
                              <m:t>𝑥</m:t>
                            </m:r>
                          </m:e>
                        </m:d>
                      </m:e>
                    </m:d>
                    <m:r>
                      <a:rPr lang="en-CA" sz="3000" b="0" i="1" smtClean="0">
                        <a:latin typeface="Cambria Math"/>
                      </a:rPr>
                      <m:t>=</m:t>
                    </m:r>
                    <m:d>
                      <m:dPr>
                        <m:begChr m:val="⌈"/>
                        <m:endChr m:val="⌉"/>
                        <m:ctrlPr>
                          <a:rPr lang="en-CA" sz="3000" b="0" i="1" smtClean="0">
                            <a:latin typeface="Cambria Math" panose="02040503050406030204" pitchFamily="18" charset="0"/>
                          </a:rPr>
                        </m:ctrlPr>
                      </m:dPr>
                      <m:e>
                        <m:f>
                          <m:fPr>
                            <m:ctrlPr>
                              <a:rPr lang="en-CA" sz="3000" b="0" i="1" smtClean="0">
                                <a:latin typeface="Cambria Math" panose="02040503050406030204" pitchFamily="18" charset="0"/>
                              </a:rPr>
                            </m:ctrlPr>
                          </m:fPr>
                          <m:num>
                            <m:r>
                              <a:rPr lang="en-CA" sz="3000" b="0" i="1" smtClean="0">
                                <a:latin typeface="Cambria Math"/>
                              </a:rPr>
                              <m:t>𝑥</m:t>
                            </m:r>
                          </m:num>
                          <m:den>
                            <m:r>
                              <a:rPr lang="en-CA" sz="3000" b="0" i="1" smtClean="0">
                                <a:latin typeface="Cambria Math"/>
                              </a:rPr>
                              <m:t>5</m:t>
                            </m:r>
                          </m:den>
                        </m:f>
                      </m:e>
                    </m:d>
                  </m:oMath>
                </a14:m>
                <a:endParaRPr lang="en-CA" sz="3000" b="0" dirty="0"/>
              </a:p>
              <a:p>
                <a:pPr lvl="1"/>
                <a14:m>
                  <m:oMath xmlns:m="http://schemas.openxmlformats.org/officeDocument/2006/math">
                    <m:d>
                      <m:dPr>
                        <m:ctrlPr>
                          <a:rPr lang="en-CA" sz="3000" i="1">
                            <a:latin typeface="Cambria Math" panose="02040503050406030204" pitchFamily="18" charset="0"/>
                          </a:rPr>
                        </m:ctrlPr>
                      </m:dPr>
                      <m:e>
                        <m:r>
                          <a:rPr lang="en-CA" sz="3000" b="0" i="1" smtClean="0">
                            <a:latin typeface="Cambria Math"/>
                          </a:rPr>
                          <m:t>𝑓</m:t>
                        </m:r>
                        <m:r>
                          <a:rPr lang="en-CA" sz="3000" i="1">
                            <a:latin typeface="Cambria Math"/>
                          </a:rPr>
                          <m:t>∘</m:t>
                        </m:r>
                        <m:r>
                          <a:rPr lang="en-CA" sz="3000" b="0" i="1" smtClean="0">
                            <a:latin typeface="Cambria Math"/>
                          </a:rPr>
                          <m:t>𝑔</m:t>
                        </m:r>
                        <m:r>
                          <a:rPr lang="en-CA" sz="3000" i="1">
                            <a:latin typeface="Cambria Math"/>
                          </a:rPr>
                          <m:t> </m:t>
                        </m:r>
                      </m:e>
                    </m:d>
                    <m:d>
                      <m:dPr>
                        <m:ctrlPr>
                          <a:rPr lang="en-CA" sz="3000" i="1">
                            <a:latin typeface="Cambria Math" panose="02040503050406030204" pitchFamily="18" charset="0"/>
                          </a:rPr>
                        </m:ctrlPr>
                      </m:dPr>
                      <m:e>
                        <m:r>
                          <a:rPr lang="en-CA" sz="3000" i="1">
                            <a:latin typeface="Cambria Math"/>
                          </a:rPr>
                          <m:t>𝑥</m:t>
                        </m:r>
                      </m:e>
                    </m:d>
                    <m:r>
                      <a:rPr lang="en-CA" sz="3000" i="1">
                        <a:latin typeface="Cambria Math"/>
                      </a:rPr>
                      <m:t>=</m:t>
                    </m:r>
                    <m:r>
                      <a:rPr lang="en-CA" sz="3000" b="0" i="1" smtClean="0">
                        <a:latin typeface="Cambria Math"/>
                      </a:rPr>
                      <m:t>𝑓</m:t>
                    </m:r>
                    <m:d>
                      <m:dPr>
                        <m:ctrlPr>
                          <a:rPr lang="en-CA" sz="3000" i="1">
                            <a:latin typeface="Cambria Math" panose="02040503050406030204" pitchFamily="18" charset="0"/>
                          </a:rPr>
                        </m:ctrlPr>
                      </m:dPr>
                      <m:e>
                        <m:r>
                          <a:rPr lang="en-CA" sz="3000" b="0" i="1" smtClean="0">
                            <a:latin typeface="Cambria Math"/>
                          </a:rPr>
                          <m:t>𝑔</m:t>
                        </m:r>
                        <m:d>
                          <m:dPr>
                            <m:ctrlPr>
                              <a:rPr lang="en-CA" sz="3000" i="1">
                                <a:latin typeface="Cambria Math" panose="02040503050406030204" pitchFamily="18" charset="0"/>
                              </a:rPr>
                            </m:ctrlPr>
                          </m:dPr>
                          <m:e>
                            <m:r>
                              <a:rPr lang="en-CA" sz="3000" i="1">
                                <a:latin typeface="Cambria Math"/>
                              </a:rPr>
                              <m:t>𝑥</m:t>
                            </m:r>
                          </m:e>
                        </m:d>
                      </m:e>
                    </m:d>
                    <m:r>
                      <a:rPr lang="en-CA" sz="3000" i="1">
                        <a:latin typeface="Cambria Math"/>
                      </a:rPr>
                      <m:t>=</m:t>
                    </m:r>
                    <m:f>
                      <m:fPr>
                        <m:ctrlPr>
                          <a:rPr lang="en-CA" sz="3000" b="0" i="1" smtClean="0">
                            <a:latin typeface="Cambria Math" panose="02040503050406030204" pitchFamily="18" charset="0"/>
                          </a:rPr>
                        </m:ctrlPr>
                      </m:fPr>
                      <m:num>
                        <m:d>
                          <m:dPr>
                            <m:begChr m:val="⌈"/>
                            <m:endChr m:val="⌉"/>
                            <m:ctrlPr>
                              <a:rPr lang="en-CA" sz="3000" i="1" smtClean="0">
                                <a:latin typeface="Cambria Math" panose="02040503050406030204" pitchFamily="18" charset="0"/>
                              </a:rPr>
                            </m:ctrlPr>
                          </m:dPr>
                          <m:e>
                            <m:r>
                              <a:rPr lang="en-CA" sz="3000" b="0" i="1" smtClean="0">
                                <a:latin typeface="Cambria Math"/>
                              </a:rPr>
                              <m:t>𝑥</m:t>
                            </m:r>
                          </m:e>
                        </m:d>
                      </m:num>
                      <m:den>
                        <m:r>
                          <a:rPr lang="en-CA" sz="3000" b="0" i="1" smtClean="0">
                            <a:latin typeface="Cambria Math"/>
                          </a:rPr>
                          <m:t>5</m:t>
                        </m:r>
                      </m:den>
                    </m:f>
                  </m:oMath>
                </a14:m>
                <a:endParaRPr lang="en-US" sz="3000" dirty="0"/>
              </a:p>
              <a:p>
                <a:pPr lvl="1"/>
                <a14:m>
                  <m:oMath xmlns:m="http://schemas.openxmlformats.org/officeDocument/2006/math">
                    <m:d>
                      <m:dPr>
                        <m:ctrlPr>
                          <a:rPr lang="en-CA" sz="3000" i="1">
                            <a:latin typeface="Cambria Math" panose="02040503050406030204" pitchFamily="18" charset="0"/>
                          </a:rPr>
                        </m:ctrlPr>
                      </m:dPr>
                      <m:e>
                        <m:r>
                          <a:rPr lang="en-CA" sz="3000" i="1">
                            <a:latin typeface="Cambria Math"/>
                          </a:rPr>
                          <m:t>𝑔</m:t>
                        </m:r>
                        <m:r>
                          <a:rPr lang="en-CA" sz="3000" i="1">
                            <a:latin typeface="Cambria Math"/>
                          </a:rPr>
                          <m:t>∘</m:t>
                        </m:r>
                        <m:r>
                          <a:rPr lang="en-CA" sz="3000" i="1">
                            <a:latin typeface="Cambria Math"/>
                          </a:rPr>
                          <m:t>𝑓</m:t>
                        </m:r>
                        <m:r>
                          <a:rPr lang="en-CA" sz="3000" i="1">
                            <a:latin typeface="Cambria Math"/>
                          </a:rPr>
                          <m:t> </m:t>
                        </m:r>
                      </m:e>
                    </m:d>
                  </m:oMath>
                </a14:m>
                <a:r>
                  <a:rPr lang="en-US" sz="3000" dirty="0"/>
                  <a:t>(12.5)=</a:t>
                </a:r>
                <a14:m>
                  <m:oMath xmlns:m="http://schemas.openxmlformats.org/officeDocument/2006/math">
                    <m:d>
                      <m:dPr>
                        <m:begChr m:val="⌈"/>
                        <m:endChr m:val="⌉"/>
                        <m:ctrlPr>
                          <a:rPr lang="en-CA" sz="3000" i="1">
                            <a:latin typeface="Cambria Math" panose="02040503050406030204" pitchFamily="18" charset="0"/>
                          </a:rPr>
                        </m:ctrlPr>
                      </m:dPr>
                      <m:e>
                        <m:r>
                          <a:rPr lang="en-CA" sz="3000" b="0" i="1" smtClean="0">
                            <a:latin typeface="Cambria Math"/>
                          </a:rPr>
                          <m:t>2.5</m:t>
                        </m:r>
                      </m:e>
                    </m:d>
                    <m:r>
                      <a:rPr lang="en-CA" sz="3000" b="0" i="1" smtClean="0">
                        <a:latin typeface="Cambria Math"/>
                      </a:rPr>
                      <m:t>=3</m:t>
                    </m:r>
                  </m:oMath>
                </a14:m>
                <a:r>
                  <a:rPr lang="en-US" sz="3000" dirty="0"/>
                  <a:t>. </a:t>
                </a:r>
                <a14:m>
                  <m:oMath xmlns:m="http://schemas.openxmlformats.org/officeDocument/2006/math">
                    <m:d>
                      <m:dPr>
                        <m:ctrlPr>
                          <a:rPr lang="en-CA" sz="3000" i="1">
                            <a:latin typeface="Cambria Math" panose="02040503050406030204" pitchFamily="18" charset="0"/>
                          </a:rPr>
                        </m:ctrlPr>
                      </m:dPr>
                      <m:e>
                        <m:r>
                          <a:rPr lang="en-CA" sz="3000" b="0" i="1" smtClean="0">
                            <a:latin typeface="Cambria Math"/>
                          </a:rPr>
                          <m:t>𝑓</m:t>
                        </m:r>
                        <m:r>
                          <a:rPr lang="en-CA" sz="3000" i="1">
                            <a:latin typeface="Cambria Math"/>
                          </a:rPr>
                          <m:t>∘</m:t>
                        </m:r>
                        <m:r>
                          <a:rPr lang="en-CA" sz="3000" b="0" i="1" smtClean="0">
                            <a:latin typeface="Cambria Math"/>
                          </a:rPr>
                          <m:t>𝑔</m:t>
                        </m:r>
                        <m:r>
                          <a:rPr lang="en-CA" sz="3000" i="1">
                            <a:latin typeface="Cambria Math"/>
                          </a:rPr>
                          <m:t> </m:t>
                        </m:r>
                      </m:e>
                    </m:d>
                  </m:oMath>
                </a14:m>
                <a:r>
                  <a:rPr lang="en-US" sz="3000" dirty="0"/>
                  <a:t>(12.5)=13/5</a:t>
                </a:r>
                <a14:m>
                  <m:oMath xmlns:m="http://schemas.openxmlformats.org/officeDocument/2006/math">
                    <m:r>
                      <a:rPr lang="en-CA" sz="3000" i="1">
                        <a:latin typeface="Cambria Math"/>
                      </a:rPr>
                      <m:t>=</m:t>
                    </m:r>
                    <m:r>
                      <a:rPr lang="en-CA" sz="3000" b="0" i="1" smtClean="0">
                        <a:latin typeface="Cambria Math"/>
                      </a:rPr>
                      <m:t>2.6</m:t>
                    </m:r>
                  </m:oMath>
                </a14:m>
                <a:r>
                  <a:rPr lang="en-US" sz="3000" dirty="0"/>
                  <a:t>  </a:t>
                </a:r>
              </a:p>
              <a:p>
                <a:pPr lvl="2"/>
                <a:r>
                  <a:rPr lang="en-US" sz="2600" dirty="0"/>
                  <a:t>Order matters! </a:t>
                </a:r>
              </a:p>
              <a:p>
                <a:pPr lvl="1"/>
                <a:endParaRPr lang="en-US" b="0" dirty="0"/>
              </a:p>
              <a:p>
                <a:pPr lvl="1"/>
                <a:endParaRPr lang="en-US" dirty="0"/>
              </a:p>
              <a:p>
                <a:pPr lvl="1"/>
                <a:endParaRPr lang="en-US" dirty="0"/>
              </a:p>
              <a:p>
                <a:endParaRPr lang="en-US" dirty="0"/>
              </a:p>
              <a:p>
                <a:pPr marL="457200" lvl="1" indent="0">
                  <a:buNone/>
                </a:pPr>
                <a:endParaRPr lang="en-US" dirty="0"/>
              </a:p>
              <a:p>
                <a:pPr lvl="1"/>
                <a:endParaRPr lang="en-US" dirty="0"/>
              </a:p>
              <a:p>
                <a:pPr lvl="1"/>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07368" y="1600200"/>
                <a:ext cx="9865097" cy="5141168"/>
              </a:xfrm>
              <a:blipFill>
                <a:blip r:embed="rId4"/>
                <a:stretch>
                  <a:fillRect l="-1422" t="-2372"/>
                </a:stretch>
              </a:blipFill>
            </p:spPr>
            <p:txBody>
              <a:bodyPr/>
              <a:lstStyle/>
              <a:p>
                <a:r>
                  <a:rPr lang="en-US">
                    <a:noFill/>
                  </a:rPr>
                  <a:t> </a:t>
                </a:r>
              </a:p>
            </p:txBody>
          </p:sp>
        </mc:Fallback>
      </mc:AlternateContent>
      <p:sp>
        <p:nvSpPr>
          <p:cNvPr id="49" name="Oval 48"/>
          <p:cNvSpPr/>
          <p:nvPr/>
        </p:nvSpPr>
        <p:spPr>
          <a:xfrm>
            <a:off x="8193511" y="3429000"/>
            <a:ext cx="679479" cy="1039470"/>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8434719" y="357301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51" name="Oval 50"/>
          <p:cNvSpPr/>
          <p:nvPr/>
        </p:nvSpPr>
        <p:spPr>
          <a:xfrm>
            <a:off x="8434719" y="387451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52" name="Oval 51"/>
          <p:cNvSpPr/>
          <p:nvPr/>
        </p:nvSpPr>
        <p:spPr>
          <a:xfrm>
            <a:off x="8434719" y="4201569"/>
            <a:ext cx="144016" cy="14401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53" name="Oval 52"/>
          <p:cNvSpPr/>
          <p:nvPr/>
        </p:nvSpPr>
        <p:spPr>
          <a:xfrm>
            <a:off x="9188335" y="364502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54" name="Oval 53"/>
          <p:cNvSpPr/>
          <p:nvPr/>
        </p:nvSpPr>
        <p:spPr>
          <a:xfrm>
            <a:off x="9188335" y="412956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cxnSp>
        <p:nvCxnSpPr>
          <p:cNvPr id="55" name="Straight Arrow Connector 54"/>
          <p:cNvCxnSpPr>
            <a:stCxn id="50" idx="6"/>
            <a:endCxn id="53" idx="2"/>
          </p:cNvCxnSpPr>
          <p:nvPr/>
        </p:nvCxnSpPr>
        <p:spPr>
          <a:xfrm>
            <a:off x="8578735" y="3645024"/>
            <a:ext cx="6096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51" idx="6"/>
            <a:endCxn id="54" idx="1"/>
          </p:cNvCxnSpPr>
          <p:nvPr/>
        </p:nvCxnSpPr>
        <p:spPr>
          <a:xfrm>
            <a:off x="8578736" y="3946522"/>
            <a:ext cx="630691" cy="2041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9912424" y="3429000"/>
            <a:ext cx="925047" cy="1039470"/>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0105035" y="3621163"/>
            <a:ext cx="539822" cy="2761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true</a:t>
            </a:r>
            <a:endParaRPr lang="en-US" sz="800" dirty="0"/>
          </a:p>
        </p:txBody>
      </p:sp>
      <p:sp>
        <p:nvSpPr>
          <p:cNvPr id="62" name="Oval 61"/>
          <p:cNvSpPr/>
          <p:nvPr/>
        </p:nvSpPr>
        <p:spPr>
          <a:xfrm>
            <a:off x="10090222" y="4029945"/>
            <a:ext cx="602938" cy="2761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false</a:t>
            </a:r>
            <a:endParaRPr lang="en-US" sz="800" dirty="0"/>
          </a:p>
        </p:txBody>
      </p:sp>
      <p:cxnSp>
        <p:nvCxnSpPr>
          <p:cNvPr id="63" name="Straight Arrow Connector 62"/>
          <p:cNvCxnSpPr>
            <a:stCxn id="53" idx="6"/>
            <a:endCxn id="60" idx="2"/>
          </p:cNvCxnSpPr>
          <p:nvPr/>
        </p:nvCxnSpPr>
        <p:spPr>
          <a:xfrm>
            <a:off x="9332351" y="3717032"/>
            <a:ext cx="772684" cy="42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54" idx="7"/>
            <a:endCxn id="60" idx="2"/>
          </p:cNvCxnSpPr>
          <p:nvPr/>
        </p:nvCxnSpPr>
        <p:spPr>
          <a:xfrm flipV="1">
            <a:off x="9311261" y="3759232"/>
            <a:ext cx="793775" cy="3914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2" name="TextBox 71"/>
              <p:cNvSpPr txBox="1"/>
              <p:nvPr/>
            </p:nvSpPr>
            <p:spPr>
              <a:xfrm>
                <a:off x="8714429" y="3275692"/>
                <a:ext cx="370935" cy="369332"/>
              </a:xfrm>
              <a:prstGeom prst="rect">
                <a:avLst/>
              </a:prstGeom>
              <a:noFill/>
            </p:spPr>
            <p:txBody>
              <a:bodyPr wrap="none" rtlCol="0">
                <a:spAutoFit/>
              </a:bodyPr>
              <a:lstStyle/>
              <a:p>
                <a:r>
                  <a:rPr lang="en-US" dirty="0"/>
                  <a:t> </a:t>
                </a:r>
                <a14:m>
                  <m:oMath xmlns:m="http://schemas.openxmlformats.org/officeDocument/2006/math">
                    <m:r>
                      <a:rPr lang="en-CA" i="1">
                        <a:latin typeface="Cambria Math"/>
                      </a:rPr>
                      <m:t>𝑓</m:t>
                    </m:r>
                  </m:oMath>
                </a14:m>
                <a:endParaRPr lang="en-US" dirty="0"/>
              </a:p>
            </p:txBody>
          </p:sp>
        </mc:Choice>
        <mc:Fallback xmlns="">
          <p:sp>
            <p:nvSpPr>
              <p:cNvPr id="72" name="TextBox 71"/>
              <p:cNvSpPr txBox="1">
                <a:spLocks noRot="1" noChangeAspect="1" noMove="1" noResize="1" noEditPoints="1" noAdjustHandles="1" noChangeArrowheads="1" noChangeShapeType="1" noTextEdit="1"/>
              </p:cNvSpPr>
              <p:nvPr/>
            </p:nvSpPr>
            <p:spPr>
              <a:xfrm>
                <a:off x="8714429" y="3275692"/>
                <a:ext cx="370935" cy="369332"/>
              </a:xfrm>
              <a:prstGeom prst="rect">
                <a:avLst/>
              </a:prstGeom>
              <a:blipFill>
                <a:blip r:embed="rId5"/>
                <a:stretch>
                  <a:fillRect r="-5000"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9670984" y="3320310"/>
                <a:ext cx="382605" cy="369332"/>
              </a:xfrm>
              <a:prstGeom prst="rect">
                <a:avLst/>
              </a:prstGeom>
              <a:noFill/>
            </p:spPr>
            <p:txBody>
              <a:bodyPr wrap="none" rtlCol="0">
                <a:spAutoFit/>
              </a:bodyPr>
              <a:lstStyle/>
              <a:p>
                <a:r>
                  <a:rPr lang="en-US" dirty="0"/>
                  <a:t> </a:t>
                </a:r>
                <a14:m>
                  <m:oMath xmlns:m="http://schemas.openxmlformats.org/officeDocument/2006/math">
                    <m:r>
                      <a:rPr lang="en-CA" i="1">
                        <a:latin typeface="Cambria Math"/>
                      </a:rPr>
                      <m:t>𝑔</m:t>
                    </m:r>
                  </m:oMath>
                </a14:m>
                <a:endParaRPr lang="en-US" dirty="0"/>
              </a:p>
            </p:txBody>
          </p:sp>
        </mc:Choice>
        <mc:Fallback xmlns="">
          <p:sp>
            <p:nvSpPr>
              <p:cNvPr id="73" name="TextBox 72"/>
              <p:cNvSpPr txBox="1">
                <a:spLocks noRot="1" noChangeAspect="1" noMove="1" noResize="1" noEditPoints="1" noAdjustHandles="1" noChangeArrowheads="1" noChangeShapeType="1" noTextEdit="1"/>
              </p:cNvSpPr>
              <p:nvPr/>
            </p:nvSpPr>
            <p:spPr>
              <a:xfrm>
                <a:off x="9670984" y="3320310"/>
                <a:ext cx="382605" cy="369332"/>
              </a:xfrm>
              <a:prstGeom prst="rect">
                <a:avLst/>
              </a:prstGeom>
              <a:blipFill>
                <a:blip r:embed="rId6"/>
                <a:stretch>
                  <a:fillRect b="-6667"/>
                </a:stretch>
              </a:blipFill>
            </p:spPr>
            <p:txBody>
              <a:bodyPr/>
              <a:lstStyle/>
              <a:p>
                <a:r>
                  <a:rPr lang="en-US">
                    <a:noFill/>
                  </a:rPr>
                  <a:t> </a:t>
                </a:r>
              </a:p>
            </p:txBody>
          </p:sp>
        </mc:Fallback>
      </mc:AlternateContent>
      <p:pic>
        <p:nvPicPr>
          <p:cNvPr id="21" name="Content Placeholder 3">
            <a:extLst>
              <a:ext uri="{FF2B5EF4-FFF2-40B4-BE49-F238E27FC236}">
                <a16:creationId xmlns:a16="http://schemas.microsoft.com/office/drawing/2014/main" id="{B42B8D04-4B4A-4645-BD7A-BDADDF11C5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24592" y="40854"/>
            <a:ext cx="1115616" cy="836712"/>
          </a:xfrm>
          <a:prstGeom prst="rect">
            <a:avLst/>
          </a:prstGeom>
        </p:spPr>
      </p:pic>
    </p:spTree>
    <p:extLst>
      <p:ext uri="{BB962C8B-B14F-4D97-AF65-F5344CB8AC3E}">
        <p14:creationId xmlns:p14="http://schemas.microsoft.com/office/powerpoint/2010/main" val="2077886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4FAD8-AEDA-4020-A7A2-FF68F6790239}"/>
              </a:ext>
            </a:extLst>
          </p:cNvPr>
          <p:cNvSpPr>
            <a:spLocks noGrp="1"/>
          </p:cNvSpPr>
          <p:nvPr>
            <p:ph type="title"/>
          </p:nvPr>
        </p:nvSpPr>
        <p:spPr/>
        <p:txBody>
          <a:bodyPr/>
          <a:lstStyle/>
          <a:p>
            <a:r>
              <a:rPr lang="en-US" dirty="0"/>
              <a:t>Barbers club puzzle</a:t>
            </a:r>
          </a:p>
        </p:txBody>
      </p:sp>
      <p:sp>
        <p:nvSpPr>
          <p:cNvPr id="3" name="Content Placeholder 2">
            <a:extLst>
              <a:ext uri="{FF2B5EF4-FFF2-40B4-BE49-F238E27FC236}">
                <a16:creationId xmlns:a16="http://schemas.microsoft.com/office/drawing/2014/main" id="{B3D67928-07D1-4B4F-BA9D-54D987BD6937}"/>
              </a:ext>
            </a:extLst>
          </p:cNvPr>
          <p:cNvSpPr>
            <a:spLocks noGrp="1"/>
          </p:cNvSpPr>
          <p:nvPr>
            <p:ph idx="1"/>
          </p:nvPr>
        </p:nvSpPr>
        <p:spPr/>
        <p:txBody>
          <a:bodyPr/>
          <a:lstStyle/>
          <a:p>
            <a:r>
              <a:rPr lang="en-US" dirty="0"/>
              <a:t>In a certain barbers club,</a:t>
            </a:r>
          </a:p>
          <a:p>
            <a:pPr lvl="1"/>
            <a:r>
              <a:rPr lang="en-US" dirty="0"/>
              <a:t>Every member has shaved at least one other member</a:t>
            </a:r>
          </a:p>
          <a:p>
            <a:pPr lvl="1"/>
            <a:r>
              <a:rPr lang="en-US" dirty="0"/>
              <a:t>No member shaved himself</a:t>
            </a:r>
          </a:p>
          <a:p>
            <a:pPr lvl="1"/>
            <a:r>
              <a:rPr lang="en-US" dirty="0"/>
              <a:t>No member has been shaved by more than one member</a:t>
            </a:r>
          </a:p>
          <a:p>
            <a:pPr lvl="1"/>
            <a:r>
              <a:rPr lang="en-US" dirty="0"/>
              <a:t>There is a member who has never been shaved. </a:t>
            </a:r>
          </a:p>
          <a:p>
            <a:endParaRPr lang="en-US" dirty="0"/>
          </a:p>
          <a:p>
            <a:r>
              <a:rPr lang="en-US" i="1" dirty="0">
                <a:effectLst>
                  <a:outerShdw blurRad="38100" dist="38100" dir="2700000" algn="tl">
                    <a:srgbClr val="000000">
                      <a:alpha val="43137"/>
                    </a:srgbClr>
                  </a:outerShdw>
                </a:effectLst>
              </a:rPr>
              <a:t>Question: how many barbers are in this club? </a:t>
            </a:r>
          </a:p>
          <a:p>
            <a:endParaRPr lang="en-US" dirty="0"/>
          </a:p>
        </p:txBody>
      </p:sp>
      <p:pic>
        <p:nvPicPr>
          <p:cNvPr id="4" name="Picture 8" descr="image">
            <a:extLst>
              <a:ext uri="{FF2B5EF4-FFF2-40B4-BE49-F238E27FC236}">
                <a16:creationId xmlns:a16="http://schemas.microsoft.com/office/drawing/2014/main" id="{4AEA9A45-9F85-4CFA-A37F-1F6B3AC58A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344" y="155660"/>
            <a:ext cx="962873" cy="12619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kol\Downloads\barber.gif">
            <a:extLst>
              <a:ext uri="{FF2B5EF4-FFF2-40B4-BE49-F238E27FC236}">
                <a16:creationId xmlns:a16="http://schemas.microsoft.com/office/drawing/2014/main" id="{06F161A3-1A31-49CE-9E26-B7EB3A89604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56440" y="1196752"/>
            <a:ext cx="1765152"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0774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B9EDC-FB0D-46B2-A643-60F5425059B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9448677-A7AB-47D6-A3B6-30A7C2A07B2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701974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4FAD8-AEDA-4020-A7A2-FF68F6790239}"/>
              </a:ext>
            </a:extLst>
          </p:cNvPr>
          <p:cNvSpPr>
            <a:spLocks noGrp="1"/>
          </p:cNvSpPr>
          <p:nvPr>
            <p:ph type="title"/>
          </p:nvPr>
        </p:nvSpPr>
        <p:spPr/>
        <p:txBody>
          <a:bodyPr/>
          <a:lstStyle/>
          <a:p>
            <a:r>
              <a:rPr lang="en-US" dirty="0"/>
              <a:t>Barbers club puzzle</a:t>
            </a:r>
          </a:p>
        </p:txBody>
      </p:sp>
      <p:sp>
        <p:nvSpPr>
          <p:cNvPr id="3" name="Content Placeholder 2">
            <a:extLst>
              <a:ext uri="{FF2B5EF4-FFF2-40B4-BE49-F238E27FC236}">
                <a16:creationId xmlns:a16="http://schemas.microsoft.com/office/drawing/2014/main" id="{B3D67928-07D1-4B4F-BA9D-54D987BD6937}"/>
              </a:ext>
            </a:extLst>
          </p:cNvPr>
          <p:cNvSpPr>
            <a:spLocks noGrp="1"/>
          </p:cNvSpPr>
          <p:nvPr>
            <p:ph idx="1"/>
          </p:nvPr>
        </p:nvSpPr>
        <p:spPr/>
        <p:txBody>
          <a:bodyPr/>
          <a:lstStyle/>
          <a:p>
            <a:r>
              <a:rPr lang="en-US" dirty="0"/>
              <a:t>In a certain barbers club,</a:t>
            </a:r>
          </a:p>
          <a:p>
            <a:pPr lvl="1"/>
            <a:r>
              <a:rPr lang="en-US" dirty="0"/>
              <a:t>Every member has shaved at least one other member</a:t>
            </a:r>
          </a:p>
          <a:p>
            <a:pPr lvl="1"/>
            <a:r>
              <a:rPr lang="en-US" dirty="0"/>
              <a:t>No member shaved himself</a:t>
            </a:r>
          </a:p>
          <a:p>
            <a:pPr lvl="1"/>
            <a:r>
              <a:rPr lang="en-US" dirty="0"/>
              <a:t>No member has been shaved by more than one member</a:t>
            </a:r>
          </a:p>
          <a:p>
            <a:pPr lvl="1"/>
            <a:r>
              <a:rPr lang="en-US" dirty="0"/>
              <a:t>There is a member who has never been shaved. </a:t>
            </a:r>
          </a:p>
          <a:p>
            <a:endParaRPr lang="en-US" dirty="0"/>
          </a:p>
          <a:p>
            <a:r>
              <a:rPr lang="en-US" i="1" dirty="0">
                <a:effectLst>
                  <a:outerShdw blurRad="38100" dist="38100" dir="2700000" algn="tl">
                    <a:srgbClr val="000000">
                      <a:alpha val="43137"/>
                    </a:srgbClr>
                  </a:outerShdw>
                </a:effectLst>
              </a:rPr>
              <a:t>Question: how many barbers are in this club? </a:t>
            </a:r>
          </a:p>
          <a:p>
            <a:endParaRPr lang="en-US" dirty="0"/>
          </a:p>
        </p:txBody>
      </p:sp>
      <p:pic>
        <p:nvPicPr>
          <p:cNvPr id="4" name="Picture 8" descr="image">
            <a:extLst>
              <a:ext uri="{FF2B5EF4-FFF2-40B4-BE49-F238E27FC236}">
                <a16:creationId xmlns:a16="http://schemas.microsoft.com/office/drawing/2014/main" id="{4AEA9A45-9F85-4CFA-A37F-1F6B3AC58AA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344" y="155660"/>
            <a:ext cx="962873" cy="12619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kol\Downloads\barber.gif">
            <a:extLst>
              <a:ext uri="{FF2B5EF4-FFF2-40B4-BE49-F238E27FC236}">
                <a16:creationId xmlns:a16="http://schemas.microsoft.com/office/drawing/2014/main" id="{06F161A3-1A31-49CE-9E26-B7EB3A89604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56440" y="1196752"/>
            <a:ext cx="1765152" cy="18002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E9B062F-38CD-4ABE-A332-B480B81BD2A0}"/>
                  </a:ext>
                </a:extLst>
              </p:cNvPr>
              <p:cNvSpPr txBox="1"/>
              <p:nvPr/>
            </p:nvSpPr>
            <p:spPr>
              <a:xfrm>
                <a:off x="6096000" y="5523897"/>
                <a:ext cx="5247911" cy="1569660"/>
              </a:xfrm>
              <a:prstGeom prst="rect">
                <a:avLst/>
              </a:prstGeom>
              <a:noFill/>
            </p:spPr>
            <p:txBody>
              <a:bodyPr wrap="none" rtlCol="0">
                <a:spAutoFit/>
              </a:bodyPr>
              <a:lstStyle/>
              <a:p>
                <a:r>
                  <a:rPr lang="en-US" sz="2400" dirty="0"/>
                  <a:t>Infinitely many!</a:t>
                </a:r>
              </a:p>
              <a:p>
                <a:r>
                  <a:rPr lang="en-US" sz="2400" dirty="0"/>
                  <a:t>Barber 0 grows a beard. </a:t>
                </a:r>
              </a:p>
              <a:p>
                <a:r>
                  <a:rPr lang="en-US" sz="2400" dirty="0"/>
                  <a:t>For all n</a:t>
                </a:r>
                <a14:m>
                  <m:oMath xmlns:m="http://schemas.openxmlformats.org/officeDocument/2006/math">
                    <m:r>
                      <a:rPr lang="en-US" sz="2400" i="1">
                        <a:latin typeface="Cambria Math"/>
                      </a:rPr>
                      <m:t>∈</m:t>
                    </m:r>
                    <m:r>
                      <a:rPr lang="en-US" sz="2400" i="1">
                        <a:latin typeface="Cambria Math"/>
                      </a:rPr>
                      <m:t>ℕ</m:t>
                    </m:r>
                  </m:oMath>
                </a14:m>
                <a:r>
                  <a:rPr lang="en-US" sz="2400" dirty="0"/>
                  <a:t>, barber n shaves barber n+1</a:t>
                </a:r>
              </a:p>
              <a:p>
                <a:r>
                  <a:rPr lang="en-US" sz="2400" dirty="0"/>
                  <a:t> </a:t>
                </a:r>
              </a:p>
            </p:txBody>
          </p:sp>
        </mc:Choice>
        <mc:Fallback xmlns="">
          <p:sp>
            <p:nvSpPr>
              <p:cNvPr id="9" name="TextBox 8">
                <a:extLst>
                  <a:ext uri="{FF2B5EF4-FFF2-40B4-BE49-F238E27FC236}">
                    <a16:creationId xmlns:a16="http://schemas.microsoft.com/office/drawing/2014/main" id="{4E9B062F-38CD-4ABE-A332-B480B81BD2A0}"/>
                  </a:ext>
                </a:extLst>
              </p:cNvPr>
              <p:cNvSpPr txBox="1">
                <a:spLocks noRot="1" noChangeAspect="1" noMove="1" noResize="1" noEditPoints="1" noAdjustHandles="1" noChangeArrowheads="1" noChangeShapeType="1" noTextEdit="1"/>
              </p:cNvSpPr>
              <p:nvPr/>
            </p:nvSpPr>
            <p:spPr>
              <a:xfrm>
                <a:off x="6096000" y="5523897"/>
                <a:ext cx="5247911" cy="1569660"/>
              </a:xfrm>
              <a:prstGeom prst="rect">
                <a:avLst/>
              </a:prstGeom>
              <a:blipFill>
                <a:blip r:embed="rId8"/>
                <a:stretch>
                  <a:fillRect l="-1742" t="-3101" r="-697"/>
                </a:stretch>
              </a:blipFill>
            </p:spPr>
            <p:txBody>
              <a:bodyPr/>
              <a:lstStyle/>
              <a:p>
                <a:r>
                  <a:rPr lang="en-US">
                    <a:noFill/>
                  </a:rPr>
                  <a:t> </a:t>
                </a:r>
              </a:p>
            </p:txBody>
          </p:sp>
        </mc:Fallback>
      </mc:AlternateContent>
      <p:grpSp>
        <p:nvGrpSpPr>
          <p:cNvPr id="19" name="Group 18">
            <a:extLst>
              <a:ext uri="{FF2B5EF4-FFF2-40B4-BE49-F238E27FC236}">
                <a16:creationId xmlns:a16="http://schemas.microsoft.com/office/drawing/2014/main" id="{F470AA0A-D2AE-4B2B-9D9E-D4012A148571}"/>
              </a:ext>
            </a:extLst>
          </p:cNvPr>
          <p:cNvGrpSpPr/>
          <p:nvPr/>
        </p:nvGrpSpPr>
        <p:grpSpPr>
          <a:xfrm>
            <a:off x="534070" y="5796481"/>
            <a:ext cx="3737686" cy="771155"/>
            <a:chOff x="534070" y="5796481"/>
            <a:chExt cx="3737686" cy="771155"/>
          </a:xfrm>
        </p:grpSpPr>
        <p:pic>
          <p:nvPicPr>
            <p:cNvPr id="8" name="Picture 7">
              <a:extLst>
                <a:ext uri="{FF2B5EF4-FFF2-40B4-BE49-F238E27FC236}">
                  <a16:creationId xmlns:a16="http://schemas.microsoft.com/office/drawing/2014/main" id="{CE361786-9DBC-4EFA-9235-2CEAF001607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4070" y="5796481"/>
              <a:ext cx="890865" cy="771155"/>
            </a:xfrm>
            <a:prstGeom prst="rect">
              <a:avLst/>
            </a:prstGeom>
          </p:spPr>
        </p:pic>
        <p:pic>
          <p:nvPicPr>
            <p:cNvPr id="10" name="Picture 2" descr="C:\Users\kol\Downloads\barber.gif">
              <a:extLst>
                <a:ext uri="{FF2B5EF4-FFF2-40B4-BE49-F238E27FC236}">
                  <a16:creationId xmlns:a16="http://schemas.microsoft.com/office/drawing/2014/main" id="{B648DCD0-889F-4356-B1FB-7EDAE55EC49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7489" y="5829454"/>
              <a:ext cx="620147" cy="6324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kol\Downloads\barber.gif">
              <a:extLst>
                <a:ext uri="{FF2B5EF4-FFF2-40B4-BE49-F238E27FC236}">
                  <a16:creationId xmlns:a16="http://schemas.microsoft.com/office/drawing/2014/main" id="{BBD444C5-B35F-4127-83A1-481BF0B014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560" y="5906295"/>
              <a:ext cx="544802" cy="5556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kol\Downloads\barber.gif">
              <a:extLst>
                <a:ext uri="{FF2B5EF4-FFF2-40B4-BE49-F238E27FC236}">
                  <a16:creationId xmlns:a16="http://schemas.microsoft.com/office/drawing/2014/main" id="{DC11AE70-6EF3-4F76-91A9-2598EFD652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0362" y="5975150"/>
              <a:ext cx="477287" cy="48676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kol\Downloads\barber.gif">
              <a:extLst>
                <a:ext uri="{FF2B5EF4-FFF2-40B4-BE49-F238E27FC236}">
                  <a16:creationId xmlns:a16="http://schemas.microsoft.com/office/drawing/2014/main" id="{8D025A98-7A16-49F6-88C2-7619A016D8C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7648" y="6021288"/>
              <a:ext cx="432048" cy="4406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kol\Downloads\barber.gif">
              <a:extLst>
                <a:ext uri="{FF2B5EF4-FFF2-40B4-BE49-F238E27FC236}">
                  <a16:creationId xmlns:a16="http://schemas.microsoft.com/office/drawing/2014/main" id="{EA4C5A0B-C608-4CF6-B917-C42CCE56940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65283" y="6065068"/>
              <a:ext cx="389121" cy="39684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08046A3-332C-4A66-9BE0-E1218B077488}"/>
                </a:ext>
              </a:extLst>
            </p:cNvPr>
            <p:cNvSpPr txBox="1"/>
            <p:nvPr/>
          </p:nvSpPr>
          <p:spPr>
            <a:xfrm>
              <a:off x="3928392" y="6092582"/>
              <a:ext cx="343364" cy="369332"/>
            </a:xfrm>
            <a:prstGeom prst="rect">
              <a:avLst/>
            </a:prstGeom>
            <a:noFill/>
          </p:spPr>
          <p:txBody>
            <a:bodyPr wrap="none" rtlCol="0">
              <a:spAutoFit/>
            </a:bodyPr>
            <a:lstStyle/>
            <a:p>
              <a:r>
                <a:rPr lang="en-US" dirty="0"/>
                <a:t>…</a:t>
              </a:r>
            </a:p>
          </p:txBody>
        </p:sp>
      </p:grpSp>
      <p:pic>
        <p:nvPicPr>
          <p:cNvPr id="18" name="Picture 17" descr="Infinity">
            <a:extLst>
              <a:ext uri="{FF2B5EF4-FFF2-40B4-BE49-F238E27FC236}">
                <a16:creationId xmlns:a16="http://schemas.microsoft.com/office/drawing/2014/main" id="{08D15D45-F95D-4F28-A272-176F2B53204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91727" y="4256289"/>
            <a:ext cx="2009917" cy="1268760"/>
          </a:xfrm>
          <a:prstGeom prst="rect">
            <a:avLst/>
          </a:prstGeom>
        </p:spPr>
      </p:pic>
    </p:spTree>
    <p:custDataLst>
      <p:tags r:id="rId1"/>
    </p:custDataLst>
    <p:extLst>
      <p:ext uri="{BB962C8B-B14F-4D97-AF65-F5344CB8AC3E}">
        <p14:creationId xmlns:p14="http://schemas.microsoft.com/office/powerpoint/2010/main" val="88974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EF586-F87C-45C6-8951-4768B7F95F50}"/>
              </a:ext>
            </a:extLst>
          </p:cNvPr>
          <p:cNvSpPr>
            <a:spLocks noGrp="1"/>
          </p:cNvSpPr>
          <p:nvPr>
            <p:ph type="title"/>
          </p:nvPr>
        </p:nvSpPr>
        <p:spPr/>
        <p:txBody>
          <a:bodyPr/>
          <a:lstStyle/>
          <a:p>
            <a:r>
              <a:rPr lang="en-US" dirty="0"/>
              <a:t>Cardinalities of infinite sets</a:t>
            </a:r>
          </a:p>
        </p:txBody>
      </p:sp>
      <p:sp>
        <p:nvSpPr>
          <p:cNvPr id="3" name="Content Placeholder 2">
            <a:extLst>
              <a:ext uri="{FF2B5EF4-FFF2-40B4-BE49-F238E27FC236}">
                <a16:creationId xmlns:a16="http://schemas.microsoft.com/office/drawing/2014/main" id="{AD3D5805-9C6E-4F25-843F-1DB6BE6476B1}"/>
              </a:ext>
            </a:extLst>
          </p:cNvPr>
          <p:cNvSpPr>
            <a:spLocks noGrp="1"/>
          </p:cNvSpPr>
          <p:nvPr>
            <p:ph idx="1"/>
          </p:nvPr>
        </p:nvSpPr>
        <p:spPr>
          <a:xfrm>
            <a:off x="609600" y="1600201"/>
            <a:ext cx="9590856" cy="4525963"/>
          </a:xfrm>
        </p:spPr>
        <p:txBody>
          <a:bodyPr>
            <a:normAutofit fontScale="92500" lnSpcReduction="20000"/>
          </a:bodyPr>
          <a:lstStyle/>
          <a:p>
            <a:r>
              <a:rPr lang="en-US" dirty="0"/>
              <a:t>Two finite sets A and B  have the same </a:t>
            </a:r>
            <a:r>
              <a:rPr lang="en-US" i="1" dirty="0"/>
              <a:t>cardinality</a:t>
            </a:r>
            <a:r>
              <a:rPr lang="en-US" dirty="0"/>
              <a:t> (size) if they have the same number of elements</a:t>
            </a:r>
          </a:p>
          <a:p>
            <a:pPr lvl="1"/>
            <a:r>
              <a:rPr lang="en-US" dirty="0"/>
              <a:t>That is, for each element of A there is  exactly one matching element of B. </a:t>
            </a:r>
          </a:p>
          <a:p>
            <a:pPr lvl="1"/>
            <a:endParaRPr lang="en-US" dirty="0"/>
          </a:p>
          <a:p>
            <a:r>
              <a:rPr lang="en-US" dirty="0"/>
              <a:t>For infinite A and B, define |A|=|B| </a:t>
            </a:r>
            <a:r>
              <a:rPr lang="en-US" dirty="0" err="1"/>
              <a:t>iff</a:t>
            </a:r>
            <a:r>
              <a:rPr lang="en-US" dirty="0"/>
              <a:t> there exists a bijection between A and B. </a:t>
            </a:r>
          </a:p>
          <a:p>
            <a:pPr lvl="1"/>
            <a:r>
              <a:rPr lang="en-US" dirty="0"/>
              <a:t>If it is possible to map every element of A to one element of B, covering all elements of B. </a:t>
            </a:r>
          </a:p>
          <a:p>
            <a:pPr lvl="1"/>
            <a:r>
              <a:rPr lang="en-US" dirty="0"/>
              <a:t>So that every element of A and every element of B is paired up with exactly one element from the other set. </a:t>
            </a:r>
          </a:p>
          <a:p>
            <a:pPr marL="457200" lvl="1" indent="0">
              <a:buNone/>
            </a:pPr>
            <a:endParaRPr lang="en-US" dirty="0"/>
          </a:p>
          <a:p>
            <a:pPr lvl="2"/>
            <a:endParaRPr lang="en-US" dirty="0"/>
          </a:p>
          <a:p>
            <a:endParaRPr lang="en-US" dirty="0"/>
          </a:p>
        </p:txBody>
      </p:sp>
      <p:sp>
        <p:nvSpPr>
          <p:cNvPr id="4" name="Oval 3">
            <a:extLst>
              <a:ext uri="{FF2B5EF4-FFF2-40B4-BE49-F238E27FC236}">
                <a16:creationId xmlns:a16="http://schemas.microsoft.com/office/drawing/2014/main" id="{D89E47D2-01E4-4B14-80DF-DD62736DE3B5}"/>
              </a:ext>
            </a:extLst>
          </p:cNvPr>
          <p:cNvSpPr/>
          <p:nvPr/>
        </p:nvSpPr>
        <p:spPr>
          <a:xfrm>
            <a:off x="11219179" y="1699014"/>
            <a:ext cx="608229" cy="921795"/>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F5876E3-9859-4D54-8FE3-08DB1509F818}"/>
              </a:ext>
            </a:extLst>
          </p:cNvPr>
          <p:cNvSpPr/>
          <p:nvPr/>
        </p:nvSpPr>
        <p:spPr>
          <a:xfrm>
            <a:off x="10541070" y="1777168"/>
            <a:ext cx="170423" cy="1229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6" name="Oval 5">
            <a:extLst>
              <a:ext uri="{FF2B5EF4-FFF2-40B4-BE49-F238E27FC236}">
                <a16:creationId xmlns:a16="http://schemas.microsoft.com/office/drawing/2014/main" id="{E43A5E68-2E9B-4E1F-94B1-80D4912BA15B}"/>
              </a:ext>
            </a:extLst>
          </p:cNvPr>
          <p:cNvSpPr/>
          <p:nvPr/>
        </p:nvSpPr>
        <p:spPr>
          <a:xfrm>
            <a:off x="10541070" y="2078666"/>
            <a:ext cx="170423" cy="1229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7" name="Oval 6">
            <a:extLst>
              <a:ext uri="{FF2B5EF4-FFF2-40B4-BE49-F238E27FC236}">
                <a16:creationId xmlns:a16="http://schemas.microsoft.com/office/drawing/2014/main" id="{4104C000-CEE3-473F-A6EC-AB5E79B1DDC6}"/>
              </a:ext>
            </a:extLst>
          </p:cNvPr>
          <p:cNvSpPr/>
          <p:nvPr/>
        </p:nvSpPr>
        <p:spPr>
          <a:xfrm>
            <a:off x="10541070" y="2405721"/>
            <a:ext cx="170423" cy="1229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8" name="Oval 7">
            <a:extLst>
              <a:ext uri="{FF2B5EF4-FFF2-40B4-BE49-F238E27FC236}">
                <a16:creationId xmlns:a16="http://schemas.microsoft.com/office/drawing/2014/main" id="{11E59E26-F7D7-49AC-AD8F-D8178480F624}"/>
              </a:ext>
            </a:extLst>
          </p:cNvPr>
          <p:cNvSpPr/>
          <p:nvPr/>
        </p:nvSpPr>
        <p:spPr>
          <a:xfrm>
            <a:off x="11412739" y="1849176"/>
            <a:ext cx="170423" cy="1229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9" name="Oval 8">
            <a:extLst>
              <a:ext uri="{FF2B5EF4-FFF2-40B4-BE49-F238E27FC236}">
                <a16:creationId xmlns:a16="http://schemas.microsoft.com/office/drawing/2014/main" id="{47492CC6-DBF9-4F94-A401-0C777EFD70BE}"/>
              </a:ext>
            </a:extLst>
          </p:cNvPr>
          <p:cNvSpPr/>
          <p:nvPr/>
        </p:nvSpPr>
        <p:spPr>
          <a:xfrm>
            <a:off x="11409579" y="2161705"/>
            <a:ext cx="170423" cy="12290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cxnSp>
        <p:nvCxnSpPr>
          <p:cNvPr id="10" name="Straight Arrow Connector 9">
            <a:extLst>
              <a:ext uri="{FF2B5EF4-FFF2-40B4-BE49-F238E27FC236}">
                <a16:creationId xmlns:a16="http://schemas.microsoft.com/office/drawing/2014/main" id="{DF02A3B1-167A-4532-BEAF-4D54C359959A}"/>
              </a:ext>
            </a:extLst>
          </p:cNvPr>
          <p:cNvCxnSpPr>
            <a:stCxn id="5" idx="6"/>
            <a:endCxn id="8" idx="2"/>
          </p:cNvCxnSpPr>
          <p:nvPr/>
        </p:nvCxnSpPr>
        <p:spPr>
          <a:xfrm>
            <a:off x="10711492" y="1838621"/>
            <a:ext cx="701246"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4E687EC-965F-4F74-AF09-50EA767A2390}"/>
              </a:ext>
            </a:extLst>
          </p:cNvPr>
          <p:cNvCxnSpPr>
            <a:stCxn id="6" idx="6"/>
            <a:endCxn id="9" idx="1"/>
          </p:cNvCxnSpPr>
          <p:nvPr/>
        </p:nvCxnSpPr>
        <p:spPr>
          <a:xfrm>
            <a:off x="10711492" y="2140120"/>
            <a:ext cx="723044" cy="395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47E2C4A-9CB8-4433-8974-281A5AD4C57C}"/>
              </a:ext>
            </a:extLst>
          </p:cNvPr>
          <p:cNvCxnSpPr>
            <a:stCxn id="7" idx="5"/>
            <a:endCxn id="13" idx="2"/>
          </p:cNvCxnSpPr>
          <p:nvPr/>
        </p:nvCxnSpPr>
        <p:spPr>
          <a:xfrm flipV="1">
            <a:off x="10686534" y="2467174"/>
            <a:ext cx="750854" cy="434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6DAF8675-66B3-4FEB-8D99-A779C7632BCA}"/>
              </a:ext>
            </a:extLst>
          </p:cNvPr>
          <p:cNvSpPr/>
          <p:nvPr/>
        </p:nvSpPr>
        <p:spPr>
          <a:xfrm>
            <a:off x="11437389" y="2405721"/>
            <a:ext cx="170423" cy="1229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4" name="Oval 13">
            <a:extLst>
              <a:ext uri="{FF2B5EF4-FFF2-40B4-BE49-F238E27FC236}">
                <a16:creationId xmlns:a16="http://schemas.microsoft.com/office/drawing/2014/main" id="{28A262F9-A193-44FC-8429-ADEF1AF6BD42}"/>
              </a:ext>
            </a:extLst>
          </p:cNvPr>
          <p:cNvSpPr/>
          <p:nvPr/>
        </p:nvSpPr>
        <p:spPr>
          <a:xfrm>
            <a:off x="10344472" y="1700808"/>
            <a:ext cx="608229" cy="921795"/>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9FEB0CF-6CFD-4DBD-878B-556387B61C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9595" y="4875829"/>
            <a:ext cx="1482936" cy="671736"/>
          </a:xfrm>
          <a:prstGeom prst="rect">
            <a:avLst/>
          </a:prstGeom>
        </p:spPr>
      </p:pic>
      <p:pic>
        <p:nvPicPr>
          <p:cNvPr id="18" name="Picture 17">
            <a:extLst>
              <a:ext uri="{FF2B5EF4-FFF2-40B4-BE49-F238E27FC236}">
                <a16:creationId xmlns:a16="http://schemas.microsoft.com/office/drawing/2014/main" id="{1CE42CBB-837A-45FF-9A8E-4D744D91C3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3413" y="4048518"/>
            <a:ext cx="1335301" cy="822423"/>
          </a:xfrm>
          <a:prstGeom prst="rect">
            <a:avLst/>
          </a:prstGeom>
        </p:spPr>
      </p:pic>
      <p:cxnSp>
        <p:nvCxnSpPr>
          <p:cNvPr id="20" name="Straight Arrow Connector 19">
            <a:extLst>
              <a:ext uri="{FF2B5EF4-FFF2-40B4-BE49-F238E27FC236}">
                <a16:creationId xmlns:a16="http://schemas.microsoft.com/office/drawing/2014/main" id="{8104548D-CECB-468C-BBFF-DC48872AC30E}"/>
              </a:ext>
            </a:extLst>
          </p:cNvPr>
          <p:cNvCxnSpPr>
            <a:cxnSpLocks/>
          </p:cNvCxnSpPr>
          <p:nvPr/>
        </p:nvCxnSpPr>
        <p:spPr>
          <a:xfrm>
            <a:off x="10488488" y="4653136"/>
            <a:ext cx="0" cy="28981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1F3DA04-CFDC-44C5-8374-F0D905674F44}"/>
              </a:ext>
            </a:extLst>
          </p:cNvPr>
          <p:cNvCxnSpPr>
            <a:cxnSpLocks/>
          </p:cNvCxnSpPr>
          <p:nvPr/>
        </p:nvCxnSpPr>
        <p:spPr>
          <a:xfrm>
            <a:off x="10848528" y="4653135"/>
            <a:ext cx="0" cy="28981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3965044-9C5A-4CE2-850A-DA652F56DF78}"/>
              </a:ext>
            </a:extLst>
          </p:cNvPr>
          <p:cNvCxnSpPr>
            <a:cxnSpLocks/>
          </p:cNvCxnSpPr>
          <p:nvPr/>
        </p:nvCxnSpPr>
        <p:spPr>
          <a:xfrm>
            <a:off x="11239408" y="4672142"/>
            <a:ext cx="0" cy="28981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E8E2D23-4DA6-4A33-B2D9-D36DFDE53BDF}"/>
              </a:ext>
            </a:extLst>
          </p:cNvPr>
          <p:cNvCxnSpPr>
            <a:cxnSpLocks/>
          </p:cNvCxnSpPr>
          <p:nvPr/>
        </p:nvCxnSpPr>
        <p:spPr>
          <a:xfrm>
            <a:off x="11615206" y="4653135"/>
            <a:ext cx="0" cy="28981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pic>
        <p:nvPicPr>
          <p:cNvPr id="26" name="Picture 25" descr="Infinity">
            <a:extLst>
              <a:ext uri="{FF2B5EF4-FFF2-40B4-BE49-F238E27FC236}">
                <a16:creationId xmlns:a16="http://schemas.microsoft.com/office/drawing/2014/main" id="{1CDD2CB3-DEE9-4E2E-92C8-2C52FA5F6D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336" y="92075"/>
            <a:ext cx="1152128" cy="727281"/>
          </a:xfrm>
          <a:prstGeom prst="rect">
            <a:avLst/>
          </a:prstGeom>
        </p:spPr>
      </p:pic>
    </p:spTree>
    <p:extLst>
      <p:ext uri="{BB962C8B-B14F-4D97-AF65-F5344CB8AC3E}">
        <p14:creationId xmlns:p14="http://schemas.microsoft.com/office/powerpoint/2010/main" val="5806384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5CB2E7-A1F9-4DB5-87EC-30D3EC5DFE91}"/>
              </a:ext>
            </a:extLst>
          </p:cNvPr>
          <p:cNvPicPr>
            <a:picLocks noChangeAspect="1"/>
          </p:cNvPicPr>
          <p:nvPr/>
        </p:nvPicPr>
        <p:blipFill rotWithShape="1">
          <a:blip r:embed="rId3">
            <a:extLst>
              <a:ext uri="{28A0092B-C50C-407E-A947-70E740481C1C}">
                <a14:useLocalDpi xmlns:a14="http://schemas.microsoft.com/office/drawing/2010/main" val="0"/>
              </a:ext>
            </a:extLst>
          </a:blip>
          <a:srcRect l="5201" t="14563" r="2001" b="27449"/>
          <a:stretch/>
        </p:blipFill>
        <p:spPr>
          <a:xfrm>
            <a:off x="6744072" y="4797152"/>
            <a:ext cx="5303520" cy="1645920"/>
          </a:xfrm>
          <a:prstGeom prst="rect">
            <a:avLst/>
          </a:prstGeom>
        </p:spPr>
      </p:pic>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D882B1F-E91C-4399-A19D-D18A5B584D51}"/>
                  </a:ext>
                </a:extLst>
              </p:cNvPr>
              <p:cNvSpPr>
                <a:spLocks noGrp="1"/>
              </p:cNvSpPr>
              <p:nvPr>
                <p:ph idx="1"/>
              </p:nvPr>
            </p:nvSpPr>
            <p:spPr>
              <a:xfrm>
                <a:off x="609600" y="1600201"/>
                <a:ext cx="11751096" cy="5141167"/>
              </a:xfrm>
            </p:spPr>
            <p:txBody>
              <a:bodyPr>
                <a:normAutofit/>
              </a:bodyPr>
              <a:lstStyle/>
              <a:p>
                <a:r>
                  <a:rPr lang="en-US" dirty="0"/>
                  <a:t>An infinite set A is </a:t>
                </a:r>
                <a:r>
                  <a:rPr lang="en-US" i="1" dirty="0"/>
                  <a:t>countable</a:t>
                </a:r>
                <a:r>
                  <a:rPr lang="en-US" dirty="0"/>
                  <a:t> </a:t>
                </a:r>
                <a:r>
                  <a:rPr lang="en-US" dirty="0" err="1"/>
                  <a:t>iff</a:t>
                </a:r>
                <a:r>
                  <a:rPr lang="en-US" dirty="0"/>
                  <a:t> |A| = |</a:t>
                </a:r>
                <a14:m>
                  <m:oMath xmlns:m="http://schemas.openxmlformats.org/officeDocument/2006/math">
                    <m:r>
                      <a:rPr lang="en-US" i="1">
                        <a:latin typeface="Cambria Math"/>
                      </a:rPr>
                      <m:t>ℕ</m:t>
                    </m:r>
                    <m:r>
                      <a:rPr lang="en-US" i="1">
                        <a:latin typeface="Cambria Math"/>
                      </a:rPr>
                      <m:t>|</m:t>
                    </m:r>
                  </m:oMath>
                </a14:m>
                <a:r>
                  <a:rPr lang="en-US" dirty="0"/>
                  <a:t>. </a:t>
                </a:r>
              </a:p>
              <a:p>
                <a:r>
                  <a:rPr lang="en-US" dirty="0"/>
                  <a:t>That is, there is a bijection between elements of A and natural numbers. </a:t>
                </a:r>
              </a:p>
              <a:p>
                <a:pPr lvl="1"/>
                <a:r>
                  <a:rPr lang="en-US" dirty="0"/>
                  <a:t>So it is possible  to assign a natural number to each element of A, that is, “count” elements of A.  </a:t>
                </a:r>
              </a:p>
              <a:p>
                <a:pPr lvl="1"/>
                <a:r>
                  <a:rPr lang="en-US" dirty="0"/>
                  <a:t>Name the first element of A, the second element of A, and so on, covering all elements of A. </a:t>
                </a:r>
              </a:p>
              <a:p>
                <a:pPr lvl="2"/>
                <a:r>
                  <a:rPr lang="en-US" dirty="0"/>
                  <a:t>Starting with either 0  or 1 is ok. </a:t>
                </a:r>
              </a:p>
              <a:p>
                <a:pPr lvl="2"/>
                <a:r>
                  <a:rPr lang="en-US" dirty="0"/>
                  <a:t>Either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ℕ</m:t>
                    </m:r>
                  </m:oMath>
                </a14:m>
                <a:r>
                  <a:rPr lang="en-US" dirty="0"/>
                  <a:t> or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ℕ</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 </m:t>
                    </m:r>
                  </m:oMath>
                </a14:m>
                <a:r>
                  <a:rPr lang="en-US" dirty="0"/>
                  <a:t>is OK.</a:t>
                </a:r>
              </a:p>
              <a:p>
                <a:pPr lvl="2"/>
                <a:endParaRPr lang="en-US" dirty="0"/>
              </a:p>
              <a:p>
                <a:pPr marL="457200" lvl="1" indent="0">
                  <a:buNone/>
                </a:pPr>
                <a:endParaRPr lang="en-CA" i="1" dirty="0">
                  <a:latin typeface="Cambria Math"/>
                </a:endParaRPr>
              </a:p>
              <a:p>
                <a:pPr marL="0" indent="0">
                  <a:buNone/>
                </a:pPr>
                <a:endParaRPr lang="en-US" dirty="0"/>
              </a:p>
              <a:p>
                <a:pPr lvl="1"/>
                <a:endParaRPr lang="en-US" dirty="0"/>
              </a:p>
              <a:p>
                <a:pPr lvl="2"/>
                <a:endParaRPr lang="en-US" dirty="0"/>
              </a:p>
              <a:p>
                <a:endParaRPr lang="en-US" dirty="0"/>
              </a:p>
            </p:txBody>
          </p:sp>
        </mc:Choice>
        <mc:Fallback xmlns="">
          <p:sp>
            <p:nvSpPr>
              <p:cNvPr id="3" name="Content Placeholder 2">
                <a:extLst>
                  <a:ext uri="{FF2B5EF4-FFF2-40B4-BE49-F238E27FC236}">
                    <a16:creationId xmlns:a16="http://schemas.microsoft.com/office/drawing/2014/main" id="{1D882B1F-E91C-4399-A19D-D18A5B584D51}"/>
                  </a:ext>
                </a:extLst>
              </p:cNvPr>
              <p:cNvSpPr>
                <a:spLocks noGrp="1" noRot="1" noChangeAspect="1" noMove="1" noResize="1" noEditPoints="1" noAdjustHandles="1" noChangeArrowheads="1" noChangeShapeType="1" noTextEdit="1"/>
              </p:cNvSpPr>
              <p:nvPr>
                <p:ph idx="1"/>
              </p:nvPr>
            </p:nvSpPr>
            <p:spPr>
              <a:xfrm>
                <a:off x="609600" y="1600201"/>
                <a:ext cx="11751096" cy="5141167"/>
              </a:xfrm>
              <a:blipFill>
                <a:blip r:embed="rId6"/>
                <a:stretch>
                  <a:fillRect l="-1193" t="-1423" r="-519"/>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BF30F688-B0FA-4F0F-9CD3-40DFEA370063}"/>
              </a:ext>
            </a:extLst>
          </p:cNvPr>
          <p:cNvSpPr>
            <a:spLocks noGrp="1"/>
          </p:cNvSpPr>
          <p:nvPr>
            <p:ph type="title"/>
          </p:nvPr>
        </p:nvSpPr>
        <p:spPr/>
        <p:txBody>
          <a:bodyPr/>
          <a:lstStyle/>
          <a:p>
            <a:r>
              <a:rPr lang="en-US" dirty="0"/>
              <a:t>Countable sets</a:t>
            </a:r>
          </a:p>
        </p:txBody>
      </p:sp>
      <p:grpSp>
        <p:nvGrpSpPr>
          <p:cNvPr id="9" name="Group 8">
            <a:extLst>
              <a:ext uri="{FF2B5EF4-FFF2-40B4-BE49-F238E27FC236}">
                <a16:creationId xmlns:a16="http://schemas.microsoft.com/office/drawing/2014/main" id="{FA01F5AA-8070-42E7-A51D-E446582AD932}"/>
              </a:ext>
            </a:extLst>
          </p:cNvPr>
          <p:cNvGrpSpPr/>
          <p:nvPr/>
        </p:nvGrpSpPr>
        <p:grpSpPr>
          <a:xfrm>
            <a:off x="191344" y="0"/>
            <a:ext cx="1296144" cy="1143000"/>
            <a:chOff x="10439547" y="0"/>
            <a:chExt cx="1482936" cy="1507008"/>
          </a:xfrm>
        </p:grpSpPr>
        <p:pic>
          <p:nvPicPr>
            <p:cNvPr id="10" name="Picture 9">
              <a:extLst>
                <a:ext uri="{FF2B5EF4-FFF2-40B4-BE49-F238E27FC236}">
                  <a16:creationId xmlns:a16="http://schemas.microsoft.com/office/drawing/2014/main" id="{C625101F-07A0-4292-ADB0-D2E177FC926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39547" y="835272"/>
              <a:ext cx="1482936" cy="671736"/>
            </a:xfrm>
            <a:prstGeom prst="rect">
              <a:avLst/>
            </a:prstGeom>
          </p:spPr>
        </p:pic>
        <p:pic>
          <p:nvPicPr>
            <p:cNvPr id="11" name="Picture 10">
              <a:extLst>
                <a:ext uri="{FF2B5EF4-FFF2-40B4-BE49-F238E27FC236}">
                  <a16:creationId xmlns:a16="http://schemas.microsoft.com/office/drawing/2014/main" id="{F774D9A5-C6AF-409A-BBD5-16D9A7C303E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88488" y="0"/>
              <a:ext cx="1335301" cy="822423"/>
            </a:xfrm>
            <a:prstGeom prst="rect">
              <a:avLst/>
            </a:prstGeom>
          </p:spPr>
        </p:pic>
      </p:grpSp>
    </p:spTree>
    <p:extLst>
      <p:ext uri="{BB962C8B-B14F-4D97-AF65-F5344CB8AC3E}">
        <p14:creationId xmlns:p14="http://schemas.microsoft.com/office/powerpoint/2010/main" val="31871115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0F688-B0FA-4F0F-9CD3-40DFEA370063}"/>
              </a:ext>
            </a:extLst>
          </p:cNvPr>
          <p:cNvSpPr>
            <a:spLocks noGrp="1"/>
          </p:cNvSpPr>
          <p:nvPr>
            <p:ph type="title"/>
          </p:nvPr>
        </p:nvSpPr>
        <p:spPr/>
        <p:txBody>
          <a:bodyPr/>
          <a:lstStyle/>
          <a:p>
            <a:r>
              <a:rPr lang="en-US" dirty="0"/>
              <a:t>Set of all integers is countable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D882B1F-E91C-4399-A19D-D18A5B584D51}"/>
                  </a:ext>
                </a:extLst>
              </p:cNvPr>
              <p:cNvSpPr>
                <a:spLocks noGrp="1"/>
              </p:cNvSpPr>
              <p:nvPr>
                <p:ph idx="1"/>
              </p:nvPr>
            </p:nvSpPr>
            <p:spPr>
              <a:xfrm>
                <a:off x="609600" y="1600201"/>
                <a:ext cx="10094912" cy="5429199"/>
              </a:xfrm>
            </p:spPr>
            <p:txBody>
              <a:bodyPr>
                <a:normAutofit fontScale="92500"/>
              </a:bodyPr>
              <a:lstStyle/>
              <a:p>
                <a:r>
                  <a:rPr lang="en-US" dirty="0"/>
                  <a:t>The set of integers  </a:t>
                </a:r>
                <a14:m>
                  <m:oMath xmlns:m="http://schemas.openxmlformats.org/officeDocument/2006/math">
                    <m:r>
                      <a:rPr lang="en-US" i="1">
                        <a:latin typeface="Cambria Math"/>
                      </a:rPr>
                      <m:t>ℤ</m:t>
                    </m:r>
                    <m:r>
                      <a:rPr lang="en-US" i="1">
                        <a:latin typeface="Cambria Math"/>
                      </a:rPr>
                      <m:t> </m:t>
                    </m:r>
                  </m:oMath>
                </a14:m>
                <a:r>
                  <a:rPr lang="en-US" dirty="0"/>
                  <a:t>is countable: </a:t>
                </a:r>
              </a:p>
              <a:p>
                <a:pPr lvl="1"/>
                <a:r>
                  <a:rPr lang="en-US" dirty="0"/>
                  <a:t> Let </a:t>
                </a:r>
                <a14:m>
                  <m:oMath xmlns:m="http://schemas.openxmlformats.org/officeDocument/2006/math">
                    <m:r>
                      <a:rPr lang="en-US" i="1">
                        <a:latin typeface="Cambria Math"/>
                      </a:rPr>
                      <m:t>𝑓</m:t>
                    </m:r>
                    <m:r>
                      <a:rPr lang="en-US" i="1">
                        <a:latin typeface="Cambria Math"/>
                      </a:rPr>
                      <m:t>:</m:t>
                    </m:r>
                    <m:r>
                      <a:rPr lang="en-US" i="1">
                        <a:latin typeface="Cambria Math"/>
                      </a:rPr>
                      <m:t>ℤ</m:t>
                    </m:r>
                    <m:r>
                      <a:rPr lang="en-US" i="1">
                        <a:latin typeface="Cambria Math"/>
                      </a:rPr>
                      <m:t>→</m:t>
                    </m:r>
                    <m:r>
                      <a:rPr lang="en-US" i="1">
                        <a:latin typeface="Cambria Math"/>
                      </a:rPr>
                      <m:t>ℕ</m:t>
                    </m:r>
                  </m:oMath>
                </a14:m>
                <a:r>
                  <a:rPr lang="en-US" dirty="0"/>
                  <a:t>  where </a:t>
                </a:r>
                <a14:m>
                  <m:oMath xmlns:m="http://schemas.openxmlformats.org/officeDocument/2006/math">
                    <m:r>
                      <a:rPr lang="en-US" i="1">
                        <a:latin typeface="Cambria Math"/>
                      </a:rPr>
                      <m:t>𝑓</m:t>
                    </m:r>
                    <m:d>
                      <m:dPr>
                        <m:ctrlPr>
                          <a:rPr lang="en-US" i="1">
                            <a:latin typeface="Cambria Math" panose="02040503050406030204" pitchFamily="18" charset="0"/>
                          </a:rPr>
                        </m:ctrlPr>
                      </m:dPr>
                      <m:e>
                        <m:r>
                          <a:rPr lang="en-US" i="1">
                            <a:latin typeface="Cambria Math"/>
                          </a:rPr>
                          <m:t>𝑥</m:t>
                        </m:r>
                      </m:e>
                    </m:d>
                    <m:r>
                      <a:rPr lang="en-US" i="1">
                        <a:latin typeface="Cambria Math"/>
                      </a:rPr>
                      <m:t>=2</m:t>
                    </m:r>
                    <m:r>
                      <a:rPr lang="en-US" i="1">
                        <a:latin typeface="Cambria Math"/>
                      </a:rPr>
                      <m:t>𝑥</m:t>
                    </m:r>
                    <m:r>
                      <a:rPr lang="en-US" i="1">
                        <a:latin typeface="Cambria Math"/>
                      </a:rPr>
                      <m:t> </m:t>
                    </m:r>
                  </m:oMath>
                </a14:m>
                <a:r>
                  <a:rPr lang="en-US" dirty="0"/>
                  <a:t> if </a:t>
                </a:r>
                <a14:m>
                  <m:oMath xmlns:m="http://schemas.openxmlformats.org/officeDocument/2006/math">
                    <m:r>
                      <a:rPr lang="en-US" i="1">
                        <a:latin typeface="Cambria Math"/>
                      </a:rPr>
                      <m:t>𝑥</m:t>
                    </m:r>
                    <m:r>
                      <a:rPr lang="en-US" i="1">
                        <a:latin typeface="Cambria Math"/>
                      </a:rPr>
                      <m:t>≥0</m:t>
                    </m:r>
                  </m:oMath>
                </a14:m>
                <a:r>
                  <a:rPr lang="en-US" dirty="0"/>
                  <a:t>, else </a:t>
                </a:r>
                <a14:m>
                  <m:oMath xmlns:m="http://schemas.openxmlformats.org/officeDocument/2006/math">
                    <m:r>
                      <a:rPr lang="en-US" i="1">
                        <a:latin typeface="Cambria Math"/>
                      </a:rPr>
                      <m:t>𝑓</m:t>
                    </m:r>
                    <m:d>
                      <m:dPr>
                        <m:ctrlPr>
                          <a:rPr lang="en-US" i="1">
                            <a:latin typeface="Cambria Math" panose="02040503050406030204" pitchFamily="18" charset="0"/>
                          </a:rPr>
                        </m:ctrlPr>
                      </m:dPr>
                      <m:e>
                        <m:r>
                          <a:rPr lang="en-US" i="1">
                            <a:latin typeface="Cambria Math"/>
                          </a:rPr>
                          <m:t>𝑥</m:t>
                        </m:r>
                      </m:e>
                    </m:d>
                    <m:r>
                      <a:rPr lang="en-US" i="1">
                        <a:latin typeface="Cambria Math"/>
                      </a:rPr>
                      <m:t>=</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a:rPr>
                          <m:t>2</m:t>
                        </m:r>
                        <m:r>
                          <a:rPr lang="en-US" i="1">
                            <a:latin typeface="Cambria Math"/>
                          </a:rPr>
                          <m:t>𝑥</m:t>
                        </m:r>
                      </m:e>
                    </m:d>
                  </m:oMath>
                </a14:m>
                <a:endParaRPr lang="en-US" dirty="0"/>
              </a:p>
              <a:p>
                <a:pPr lvl="2"/>
                <a:r>
                  <a:rPr lang="en-US" dirty="0"/>
                  <a:t>Here, for simplicity, let’s allow </a:t>
                </a:r>
                <a14:m>
                  <m:oMath xmlns:m="http://schemas.openxmlformats.org/officeDocument/2006/math">
                    <m:r>
                      <a:rPr lang="en-US" i="1">
                        <a:latin typeface="Cambria Math" panose="02040503050406030204" pitchFamily="18" charset="0"/>
                      </a:rPr>
                      <m:t>0∈</m:t>
                    </m:r>
                    <m:r>
                      <a:rPr lang="en-US" i="1">
                        <a:latin typeface="Cambria Math" panose="02040503050406030204" pitchFamily="18" charset="0"/>
                      </a:rPr>
                      <m:t>ℕ</m:t>
                    </m:r>
                  </m:oMath>
                </a14:m>
                <a:endParaRPr lang="en-US" dirty="0"/>
              </a:p>
              <a:p>
                <a:r>
                  <a:rPr lang="en-US" dirty="0"/>
                  <a:t>This </a:t>
                </a:r>
                <a14:m>
                  <m:oMath xmlns:m="http://schemas.openxmlformats.org/officeDocument/2006/math">
                    <m:r>
                      <a:rPr lang="en-US" b="0" i="1" smtClean="0">
                        <a:latin typeface="Cambria Math" panose="02040503050406030204" pitchFamily="18" charset="0"/>
                      </a:rPr>
                      <m:t>𝑓</m:t>
                    </m:r>
                  </m:oMath>
                </a14:m>
                <a:r>
                  <a:rPr lang="en-US" dirty="0"/>
                  <a:t> is a bijection, that is, a one-to-one and onto function. </a:t>
                </a:r>
              </a:p>
              <a:p>
                <a:pPr lvl="1"/>
                <a:r>
                  <a:rPr lang="en-US" dirty="0"/>
                  <a:t>Onto: for each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ℕ</m:t>
                    </m:r>
                    <m:r>
                      <a:rPr lang="en-US" i="1">
                        <a:latin typeface="Cambria Math" panose="02040503050406030204" pitchFamily="18" charset="0"/>
                      </a:rPr>
                      <m:t>,</m:t>
                    </m:r>
                  </m:oMath>
                </a14:m>
                <a:r>
                  <a:rPr lang="en-US" dirty="0"/>
                  <a:t> there is an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ℤ</m:t>
                    </m:r>
                  </m:oMath>
                </a14:m>
                <a:r>
                  <a:rPr lang="en-US" dirty="0"/>
                  <a:t> such that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r>
                      <a:rPr lang="en-US" i="1">
                        <a:latin typeface="Cambria Math" panose="02040503050406030204" pitchFamily="18" charset="0"/>
                      </a:rPr>
                      <m:t>𝑦</m:t>
                    </m:r>
                  </m:oMath>
                </a14:m>
                <a:endParaRPr lang="en-US" dirty="0"/>
              </a:p>
              <a:p>
                <a:pPr lvl="2"/>
                <a:r>
                  <a:rPr lang="en-US" dirty="0"/>
                  <a:t>If </a:t>
                </a:r>
                <a14:m>
                  <m:oMath xmlns:m="http://schemas.openxmlformats.org/officeDocument/2006/math">
                    <m:r>
                      <a:rPr lang="en-US" i="1" dirty="0">
                        <a:latin typeface="Cambria Math" panose="02040503050406030204" pitchFamily="18" charset="0"/>
                      </a:rPr>
                      <m:t>𝑦</m:t>
                    </m:r>
                  </m:oMath>
                </a14:m>
                <a:r>
                  <a:rPr lang="en-US" dirty="0"/>
                  <a:t> is even, then</a:t>
                </a:r>
                <a14:m>
                  <m:oMath xmlns:m="http://schemas.openxmlformats.org/officeDocument/2006/math">
                    <m:r>
                      <a:rPr lang="en-US" i="1" dirty="0">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/2,</m:t>
                    </m:r>
                  </m:oMath>
                </a14:m>
                <a:r>
                  <a:rPr lang="en-US" dirty="0"/>
                  <a:t> which is an integer when </a:t>
                </a:r>
                <a14:m>
                  <m:oMath xmlns:m="http://schemas.openxmlformats.org/officeDocument/2006/math">
                    <m:r>
                      <a:rPr lang="en-US" b="0" i="1" smtClean="0">
                        <a:latin typeface="Cambria Math" panose="02040503050406030204" pitchFamily="18" charset="0"/>
                      </a:rPr>
                      <m:t>𝑦</m:t>
                    </m:r>
                  </m:oMath>
                </a14:m>
                <a:r>
                  <a:rPr lang="en-US" dirty="0"/>
                  <a:t> is even.</a:t>
                </a:r>
              </a:p>
              <a:p>
                <a:pPr lvl="2"/>
                <a:r>
                  <a:rPr lang="en-US" dirty="0"/>
                  <a:t>If </a:t>
                </a:r>
                <a14:m>
                  <m:oMath xmlns:m="http://schemas.openxmlformats.org/officeDocument/2006/math">
                    <m:r>
                      <a:rPr lang="en-US" i="1" dirty="0">
                        <a:latin typeface="Cambria Math" panose="02040503050406030204" pitchFamily="18" charset="0"/>
                      </a:rPr>
                      <m:t>𝑦</m:t>
                    </m:r>
                  </m:oMath>
                </a14:m>
                <a:r>
                  <a:rPr lang="en-US" dirty="0"/>
                  <a:t> is odd, then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=(1−</m:t>
                    </m:r>
                    <m:r>
                      <a:rPr lang="en-US" i="1">
                        <a:latin typeface="Cambria Math" panose="02040503050406030204" pitchFamily="18" charset="0"/>
                      </a:rPr>
                      <m:t>𝑦</m:t>
                    </m:r>
                    <m:r>
                      <a:rPr lang="en-US" i="1">
                        <a:latin typeface="Cambria Math" panose="02040503050406030204" pitchFamily="18" charset="0"/>
                      </a:rPr>
                      <m:t>)/2</m:t>
                    </m:r>
                    <m:r>
                      <a:rPr lang="en-US" b="0" i="0" smtClean="0">
                        <a:latin typeface="Cambria Math" panose="02040503050406030204" pitchFamily="18" charset="0"/>
                      </a:rPr>
                      <m:t>,</m:t>
                    </m:r>
                  </m:oMath>
                </a14:m>
                <a:r>
                  <a:rPr lang="en-US" dirty="0"/>
                  <a:t> which is an integer when </a:t>
                </a:r>
                <a14:m>
                  <m:oMath xmlns:m="http://schemas.openxmlformats.org/officeDocument/2006/math">
                    <m:r>
                      <a:rPr lang="en-US" i="1">
                        <a:latin typeface="Cambria Math" panose="02040503050406030204" pitchFamily="18" charset="0"/>
                      </a:rPr>
                      <m:t>𝑦</m:t>
                    </m:r>
                  </m:oMath>
                </a14:m>
                <a:r>
                  <a:rPr lang="en-US" dirty="0"/>
                  <a:t> is odd.</a:t>
                </a:r>
              </a:p>
              <a:p>
                <a:pPr lvl="1"/>
                <a:r>
                  <a:rPr lang="en-US" dirty="0"/>
                  <a:t>One-to-one: for each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ℤ</m:t>
                    </m:r>
                    <m:r>
                      <a:rPr lang="en-US" b="0" i="1" smtClean="0">
                        <a:latin typeface="Cambria Math" panose="02040503050406030204" pitchFamily="18" charset="0"/>
                      </a:rPr>
                      <m:t>, </m:t>
                    </m:r>
                  </m:oMath>
                </a14:m>
                <a:r>
                  <a:rPr lang="en-US" dirty="0"/>
                  <a:t> there is a different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ℕ</m:t>
                    </m:r>
                  </m:oMath>
                </a14:m>
                <a:endParaRPr lang="en-US" dirty="0"/>
              </a:p>
              <a:p>
                <a:pPr lvl="2"/>
                <a:r>
                  <a:rPr lang="en-US" dirty="0"/>
                  <a:t>Why? L</a:t>
                </a:r>
                <a14:m>
                  <m:oMath xmlns:m="http://schemas.openxmlformats.org/officeDocument/2006/math">
                    <m:r>
                      <m:rPr>
                        <m:sty m:val="p"/>
                      </m:rPr>
                      <a:rPr lang="en-US" b="0" i="0" smtClean="0">
                        <a:latin typeface="Cambria Math" panose="02040503050406030204" pitchFamily="18" charset="0"/>
                      </a:rPr>
                      <m:t>et</m:t>
                    </m:r>
                    <m:r>
                      <a:rPr lang="en-US" b="0" i="0" smtClean="0">
                        <a:latin typeface="Cambria Math" panose="02040503050406030204" pitchFamily="18" charset="0"/>
                      </a:rPr>
                      <m:t> </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d>
                    <m:r>
                      <a:rPr lang="en-US" b="0" i="0" smtClean="0">
                        <a:latin typeface="Cambria Math" panose="02040503050406030204" pitchFamily="18" charset="0"/>
                      </a:rPr>
                      <m:t>=</m:t>
                    </m:r>
                    <m:r>
                      <m:rPr>
                        <m:sty m:val="p"/>
                      </m:rPr>
                      <a:rPr lang="en-US" b="0" i="0" smtClean="0">
                        <a:latin typeface="Cambria Math" panose="02040503050406030204" pitchFamily="18" charset="0"/>
                      </a:rPr>
                      <m:t>y</m:t>
                    </m:r>
                  </m:oMath>
                </a14:m>
                <a:r>
                  <a:rPr lang="en-US" dirty="0"/>
                  <a:t>.  </a:t>
                </a:r>
              </a:p>
              <a:p>
                <a:pPr lvl="2"/>
                <a:r>
                  <a:rPr lang="en-US" dirty="0"/>
                  <a:t>If </a:t>
                </a:r>
                <a14:m>
                  <m:oMath xmlns:m="http://schemas.openxmlformats.org/officeDocument/2006/math">
                    <m:r>
                      <a:rPr lang="en-US" i="1" dirty="0" smtClean="0">
                        <a:latin typeface="Cambria Math" panose="02040503050406030204" pitchFamily="18" charset="0"/>
                      </a:rPr>
                      <m:t>𝑦</m:t>
                    </m:r>
                  </m:oMath>
                </a14:m>
                <a:r>
                  <a:rPr lang="en-US" dirty="0"/>
                  <a:t> is even,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𝑦</m:t>
                        </m:r>
                      </m:num>
                      <m:den>
                        <m:r>
                          <a:rPr lang="en-US" b="0" i="1" smtClean="0">
                            <a:latin typeface="Cambria Math" panose="02040503050406030204" pitchFamily="18" charset="0"/>
                          </a:rPr>
                          <m:t>2</m:t>
                        </m:r>
                      </m:den>
                    </m:f>
                    <m:r>
                      <a:rPr lang="en-US" b="0" i="1" smtClean="0">
                        <a:latin typeface="Cambria Math" panose="02040503050406030204" pitchFamily="18" charset="0"/>
                      </a:rPr>
                      <m:t>, </m:t>
                    </m:r>
                  </m:oMath>
                </a14:m>
                <a:r>
                  <a:rPr lang="en-US" dirty="0"/>
                  <a:t>and if </a:t>
                </a:r>
                <a14:m>
                  <m:oMath xmlns:m="http://schemas.openxmlformats.org/officeDocument/2006/math">
                    <m:r>
                      <a:rPr lang="en-US" i="1" dirty="0" smtClean="0">
                        <a:latin typeface="Cambria Math" panose="02040503050406030204" pitchFamily="18" charset="0"/>
                      </a:rPr>
                      <m:t>𝑦</m:t>
                    </m:r>
                  </m:oMath>
                </a14:m>
                <a:r>
                  <a:rPr lang="en-US" dirty="0"/>
                  <a:t> is odd, then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=(1−</m:t>
                    </m:r>
                    <m:r>
                      <a:rPr lang="en-US" b="0" i="1" smtClean="0">
                        <a:latin typeface="Cambria Math" panose="02040503050406030204" pitchFamily="18" charset="0"/>
                      </a:rPr>
                      <m:t>𝑦</m:t>
                    </m:r>
                    <m:r>
                      <a:rPr lang="en-US" b="0" i="1" smtClean="0">
                        <a:latin typeface="Cambria Math" panose="02040503050406030204" pitchFamily="18" charset="0"/>
                      </a:rPr>
                      <m:t>)/2</m:t>
                    </m:r>
                  </m:oMath>
                </a14:m>
                <a:r>
                  <a:rPr lang="en-US" dirty="0"/>
                  <a:t>. </a:t>
                </a:r>
              </a:p>
              <a:p>
                <a:pPr lvl="2"/>
                <a:endParaRPr lang="en-US" dirty="0"/>
              </a:p>
              <a:p>
                <a:pPr lvl="2"/>
                <a:endParaRPr lang="en-US" dirty="0"/>
              </a:p>
              <a:p>
                <a:pPr lvl="1"/>
                <a:endParaRPr lang="en-US" dirty="0"/>
              </a:p>
              <a:p>
                <a:pPr lvl="2"/>
                <a:endParaRPr lang="en-US" dirty="0"/>
              </a:p>
              <a:p>
                <a:pPr lvl="1"/>
                <a:endParaRPr lang="en-US" dirty="0"/>
              </a:p>
              <a:p>
                <a:pPr lvl="1"/>
                <a:endParaRPr lang="en-US" dirty="0"/>
              </a:p>
              <a:p>
                <a:pPr marL="1371600" lvl="3" indent="0">
                  <a:buNone/>
                </a:pPr>
                <a:endParaRPr lang="en-US" dirty="0"/>
              </a:p>
              <a:p>
                <a:pPr lvl="3"/>
                <a:endParaRPr lang="en-US" dirty="0"/>
              </a:p>
              <a:p>
                <a:pPr lvl="3"/>
                <a:endParaRPr lang="en-US" dirty="0"/>
              </a:p>
              <a:p>
                <a:endParaRPr lang="en-US" dirty="0"/>
              </a:p>
              <a:p>
                <a:pPr lvl="1"/>
                <a:endParaRPr lang="en-US" dirty="0"/>
              </a:p>
              <a:p>
                <a:pPr lvl="2"/>
                <a:endParaRPr lang="en-US" dirty="0"/>
              </a:p>
              <a:p>
                <a:endParaRPr lang="en-US" dirty="0"/>
              </a:p>
            </p:txBody>
          </p:sp>
        </mc:Choice>
        <mc:Fallback xmlns="">
          <p:sp>
            <p:nvSpPr>
              <p:cNvPr id="3" name="Content Placeholder 2">
                <a:extLst>
                  <a:ext uri="{FF2B5EF4-FFF2-40B4-BE49-F238E27FC236}">
                    <a16:creationId xmlns:a16="http://schemas.microsoft.com/office/drawing/2014/main" id="{1D882B1F-E91C-4399-A19D-D18A5B584D51}"/>
                  </a:ext>
                </a:extLst>
              </p:cNvPr>
              <p:cNvSpPr>
                <a:spLocks noGrp="1" noRot="1" noChangeAspect="1" noMove="1" noResize="1" noEditPoints="1" noAdjustHandles="1" noChangeArrowheads="1" noChangeShapeType="1" noTextEdit="1"/>
              </p:cNvSpPr>
              <p:nvPr>
                <p:ph idx="1"/>
              </p:nvPr>
            </p:nvSpPr>
            <p:spPr>
              <a:xfrm>
                <a:off x="609600" y="1600201"/>
                <a:ext cx="10094912" cy="5429199"/>
              </a:xfrm>
              <a:blipFill>
                <a:blip r:embed="rId5"/>
                <a:stretch>
                  <a:fillRect l="-1208" t="-134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4B5F3760-BC20-42BC-86E2-FC7A67ED5112}"/>
              </a:ext>
            </a:extLst>
          </p:cNvPr>
          <p:cNvGrpSpPr/>
          <p:nvPr/>
        </p:nvGrpSpPr>
        <p:grpSpPr>
          <a:xfrm>
            <a:off x="191344" y="0"/>
            <a:ext cx="1296144" cy="1143000"/>
            <a:chOff x="10439547" y="0"/>
            <a:chExt cx="1482936" cy="1507008"/>
          </a:xfrm>
        </p:grpSpPr>
        <p:pic>
          <p:nvPicPr>
            <p:cNvPr id="5" name="Picture 4">
              <a:extLst>
                <a:ext uri="{FF2B5EF4-FFF2-40B4-BE49-F238E27FC236}">
                  <a16:creationId xmlns:a16="http://schemas.microsoft.com/office/drawing/2014/main" id="{0EC8B9E8-79D5-4DDB-9F27-53806918FA1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9547" y="835272"/>
              <a:ext cx="1482936" cy="671736"/>
            </a:xfrm>
            <a:prstGeom prst="rect">
              <a:avLst/>
            </a:prstGeom>
          </p:spPr>
        </p:pic>
        <p:pic>
          <p:nvPicPr>
            <p:cNvPr id="6" name="Picture 5">
              <a:extLst>
                <a:ext uri="{FF2B5EF4-FFF2-40B4-BE49-F238E27FC236}">
                  <a16:creationId xmlns:a16="http://schemas.microsoft.com/office/drawing/2014/main" id="{4E8D4A51-6932-44DD-A672-8F2ABBDFAB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88488" y="0"/>
              <a:ext cx="1335301" cy="822423"/>
            </a:xfrm>
            <a:prstGeom prst="rect">
              <a:avLst/>
            </a:prstGeom>
          </p:spPr>
        </p:pic>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3989DDF-CE19-4A0D-9039-2256EDD04753}"/>
                  </a:ext>
                </a:extLst>
              </p:cNvPr>
              <p:cNvSpPr txBox="1"/>
              <p:nvPr/>
            </p:nvSpPr>
            <p:spPr>
              <a:xfrm flipH="1">
                <a:off x="10425406" y="1329550"/>
                <a:ext cx="981184" cy="5262979"/>
              </a:xfrm>
              <a:prstGeom prst="rect">
                <a:avLst/>
              </a:prstGeom>
              <a:noFill/>
            </p:spPr>
            <p:txBody>
              <a:bodyPr wrap="square" rtlCol="0">
                <a:spAutoFit/>
              </a:bodyPr>
              <a:lstStyle/>
              <a:p>
                <a:r>
                  <a:rPr lang="en-US" sz="2800" dirty="0"/>
                  <a:t>  </a:t>
                </a:r>
                <a14:m>
                  <m:oMath xmlns:m="http://schemas.openxmlformats.org/officeDocument/2006/math">
                    <m:r>
                      <a:rPr lang="en-US" sz="2800" b="0" i="1" smtClean="0">
                        <a:latin typeface="Cambria Math" panose="02040503050406030204" pitchFamily="18" charset="0"/>
                      </a:rPr>
                      <m:t>ℤ</m:t>
                    </m:r>
                    <m:r>
                      <a:rPr lang="en-US" sz="2800" b="0" i="1" smtClean="0">
                        <a:latin typeface="Cambria Math" panose="02040503050406030204" pitchFamily="18" charset="0"/>
                      </a:rPr>
                      <m:t> </m:t>
                    </m:r>
                  </m:oMath>
                </a14:m>
                <a:r>
                  <a:rPr lang="en-US" sz="2800" dirty="0"/>
                  <a:t>  </a:t>
                </a:r>
              </a:p>
              <a:p>
                <a:endParaRPr lang="en-US" sz="2800" dirty="0"/>
              </a:p>
              <a:p>
                <a:r>
                  <a:rPr lang="en-US" sz="2800" dirty="0"/>
                  <a:t>  0</a:t>
                </a:r>
              </a:p>
              <a:p>
                <a:r>
                  <a:rPr lang="en-US" sz="2800" dirty="0"/>
                  <a:t> -1 </a:t>
                </a:r>
              </a:p>
              <a:p>
                <a:r>
                  <a:rPr lang="en-US" sz="2800" dirty="0"/>
                  <a:t>  1</a:t>
                </a:r>
              </a:p>
              <a:p>
                <a:r>
                  <a:rPr lang="en-US" sz="2800" dirty="0"/>
                  <a:t> -2</a:t>
                </a:r>
              </a:p>
              <a:p>
                <a:r>
                  <a:rPr lang="en-US" sz="2800" dirty="0"/>
                  <a:t>  2 </a:t>
                </a:r>
              </a:p>
              <a:p>
                <a:r>
                  <a:rPr lang="en-US" sz="2800" dirty="0"/>
                  <a:t> -3</a:t>
                </a:r>
              </a:p>
              <a:p>
                <a:r>
                  <a:rPr lang="en-US" sz="2800" dirty="0"/>
                  <a:t>  3</a:t>
                </a:r>
              </a:p>
              <a:p>
                <a:endParaRPr lang="en-US" sz="2800" dirty="0"/>
              </a:p>
              <a:p>
                <a:r>
                  <a:rPr lang="en-US" sz="2800" b="0" dirty="0"/>
                  <a:t>  </a:t>
                </a:r>
                <a14:m>
                  <m:oMath xmlns:m="http://schemas.openxmlformats.org/officeDocument/2006/math">
                    <m:r>
                      <a:rPr lang="en-US" sz="2800" b="0" i="1" smtClean="0">
                        <a:latin typeface="Cambria Math" panose="02040503050406030204" pitchFamily="18" charset="0"/>
                      </a:rPr>
                      <m:t>⋮</m:t>
                    </m:r>
                  </m:oMath>
                </a14:m>
                <a:endParaRPr lang="en-US" sz="2800" dirty="0"/>
              </a:p>
              <a:p>
                <a:r>
                  <a:rPr lang="en-US" sz="2800" dirty="0"/>
                  <a:t>     </a:t>
                </a:r>
                <a:r>
                  <a:rPr lang="en-US" dirty="0"/>
                  <a:t>  </a:t>
                </a:r>
              </a:p>
            </p:txBody>
          </p:sp>
        </mc:Choice>
        <mc:Fallback xmlns="">
          <p:sp>
            <p:nvSpPr>
              <p:cNvPr id="12" name="TextBox 11">
                <a:extLst>
                  <a:ext uri="{FF2B5EF4-FFF2-40B4-BE49-F238E27FC236}">
                    <a16:creationId xmlns:a16="http://schemas.microsoft.com/office/drawing/2014/main" id="{63989DDF-CE19-4A0D-9039-2256EDD04753}"/>
                  </a:ext>
                </a:extLst>
              </p:cNvPr>
              <p:cNvSpPr txBox="1">
                <a:spLocks noRot="1" noChangeAspect="1" noMove="1" noResize="1" noEditPoints="1" noAdjustHandles="1" noChangeArrowheads="1" noChangeShapeType="1" noTextEdit="1"/>
              </p:cNvSpPr>
              <p:nvPr/>
            </p:nvSpPr>
            <p:spPr>
              <a:xfrm flipH="1">
                <a:off x="10425406" y="1329550"/>
                <a:ext cx="981184" cy="5262979"/>
              </a:xfrm>
              <a:prstGeom prst="rect">
                <a:avLst/>
              </a:prstGeom>
              <a:blipFill>
                <a:blip r:embed="rId8"/>
                <a:stretch>
                  <a:fillRect l="-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75DEB49-D081-43A2-9D23-071A18E151C4}"/>
                  </a:ext>
                </a:extLst>
              </p:cNvPr>
              <p:cNvSpPr txBox="1"/>
              <p:nvPr/>
            </p:nvSpPr>
            <p:spPr>
              <a:xfrm flipH="1">
                <a:off x="11444748" y="1329550"/>
                <a:ext cx="981184" cy="4832092"/>
              </a:xfrm>
              <a:prstGeom prst="rect">
                <a:avLst/>
              </a:prstGeom>
              <a:noFill/>
            </p:spPr>
            <p:txBody>
              <a:bodyPr wrap="square" rtlCol="0">
                <a:spAutoFit/>
              </a:bodyPr>
              <a:lstStyle/>
              <a:p>
                <a:r>
                  <a:rPr lang="en-US" sz="2800" dirty="0"/>
                  <a:t>  </a:t>
                </a:r>
                <a14:m>
                  <m:oMath xmlns:m="http://schemas.openxmlformats.org/officeDocument/2006/math">
                    <m:r>
                      <a:rPr lang="en-US" sz="2800" b="0" i="1" smtClean="0">
                        <a:latin typeface="Cambria Math" panose="02040503050406030204" pitchFamily="18" charset="0"/>
                      </a:rPr>
                      <m:t>ℕ</m:t>
                    </m:r>
                  </m:oMath>
                </a14:m>
                <a:endParaRPr lang="en-US" sz="2800" dirty="0"/>
              </a:p>
              <a:p>
                <a:endParaRPr lang="en-US" sz="2800" dirty="0"/>
              </a:p>
              <a:p>
                <a:r>
                  <a:rPr lang="en-US" sz="2800" dirty="0"/>
                  <a:t>  0</a:t>
                </a:r>
              </a:p>
              <a:p>
                <a:r>
                  <a:rPr lang="en-US" sz="2800" dirty="0"/>
                  <a:t>  1 </a:t>
                </a:r>
              </a:p>
              <a:p>
                <a:r>
                  <a:rPr lang="en-US" sz="2800" dirty="0"/>
                  <a:t>  2</a:t>
                </a:r>
              </a:p>
              <a:p>
                <a:r>
                  <a:rPr lang="en-US" sz="2800" dirty="0"/>
                  <a:t>  3</a:t>
                </a:r>
              </a:p>
              <a:p>
                <a:r>
                  <a:rPr lang="en-US" sz="2800" dirty="0"/>
                  <a:t>  4 </a:t>
                </a:r>
              </a:p>
              <a:p>
                <a:r>
                  <a:rPr lang="en-US" sz="2800" dirty="0"/>
                  <a:t>  5</a:t>
                </a:r>
              </a:p>
              <a:p>
                <a:r>
                  <a:rPr lang="en-US" sz="2800" dirty="0"/>
                  <a:t>  6</a:t>
                </a:r>
              </a:p>
              <a:p>
                <a:endParaRPr lang="en-US" sz="2800" dirty="0"/>
              </a:p>
              <a:p>
                <a14:m>
                  <m:oMath xmlns:m="http://schemas.openxmlformats.org/officeDocument/2006/math">
                    <m:r>
                      <a:rPr lang="en-US" sz="2800" b="0" i="1" smtClean="0">
                        <a:latin typeface="Cambria Math" panose="02040503050406030204" pitchFamily="18" charset="0"/>
                      </a:rPr>
                      <m:t>   </m:t>
                    </m:r>
                    <m:r>
                      <a:rPr lang="en-US" sz="2800" i="1">
                        <a:latin typeface="Cambria Math" panose="02040503050406030204" pitchFamily="18" charset="0"/>
                      </a:rPr>
                      <m:t>⋮</m:t>
                    </m:r>
                  </m:oMath>
                </a14:m>
                <a:r>
                  <a:rPr lang="en-US" sz="2800" dirty="0"/>
                  <a:t> </a:t>
                </a:r>
                <a:r>
                  <a:rPr lang="en-US" dirty="0"/>
                  <a:t>  </a:t>
                </a:r>
              </a:p>
            </p:txBody>
          </p:sp>
        </mc:Choice>
        <mc:Fallback xmlns="">
          <p:sp>
            <p:nvSpPr>
              <p:cNvPr id="13" name="TextBox 12">
                <a:extLst>
                  <a:ext uri="{FF2B5EF4-FFF2-40B4-BE49-F238E27FC236}">
                    <a16:creationId xmlns:a16="http://schemas.microsoft.com/office/drawing/2014/main" id="{E75DEB49-D081-43A2-9D23-071A18E151C4}"/>
                  </a:ext>
                </a:extLst>
              </p:cNvPr>
              <p:cNvSpPr txBox="1">
                <a:spLocks noRot="1" noChangeAspect="1" noMove="1" noResize="1" noEditPoints="1" noAdjustHandles="1" noChangeArrowheads="1" noChangeShapeType="1" noTextEdit="1"/>
              </p:cNvSpPr>
              <p:nvPr/>
            </p:nvSpPr>
            <p:spPr>
              <a:xfrm flipH="1">
                <a:off x="11444748" y="1329550"/>
                <a:ext cx="981184" cy="4832092"/>
              </a:xfrm>
              <a:prstGeom prst="rect">
                <a:avLst/>
              </a:prstGeom>
              <a:blipFill>
                <a:blip r:embed="rId9"/>
                <a:stretch>
                  <a:fillRect/>
                </a:stretch>
              </a:blipFill>
            </p:spPr>
            <p:txBody>
              <a:bodyPr/>
              <a:lstStyle/>
              <a:p>
                <a:r>
                  <a:rPr lang="en-US">
                    <a:noFill/>
                  </a:rPr>
                  <a:t> </a:t>
                </a:r>
              </a:p>
            </p:txBody>
          </p:sp>
        </mc:Fallback>
      </mc:AlternateContent>
      <p:sp>
        <p:nvSpPr>
          <p:cNvPr id="14" name="Arrow: Right 13">
            <a:extLst>
              <a:ext uri="{FF2B5EF4-FFF2-40B4-BE49-F238E27FC236}">
                <a16:creationId xmlns:a16="http://schemas.microsoft.com/office/drawing/2014/main" id="{FC91BA7C-1F10-47C3-BCBF-1D6030A7509B}"/>
              </a:ext>
            </a:extLst>
          </p:cNvPr>
          <p:cNvSpPr/>
          <p:nvPr/>
        </p:nvSpPr>
        <p:spPr>
          <a:xfrm>
            <a:off x="11100556" y="3456983"/>
            <a:ext cx="612068"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Tree>
    <p:extLst>
      <p:ext uri="{BB962C8B-B14F-4D97-AF65-F5344CB8AC3E}">
        <p14:creationId xmlns:p14="http://schemas.microsoft.com/office/powerpoint/2010/main" val="27379402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ilky way">
            <a:extLst>
              <a:ext uri="{FF2B5EF4-FFF2-40B4-BE49-F238E27FC236}">
                <a16:creationId xmlns:a16="http://schemas.microsoft.com/office/drawing/2014/main" id="{10CEFBD9-A9B8-41DF-B389-8EE44F982E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F30F688-B0FA-4F0F-9CD3-40DFEA370063}"/>
              </a:ext>
            </a:extLst>
          </p:cNvPr>
          <p:cNvSpPr>
            <a:spLocks noGrp="1"/>
          </p:cNvSpPr>
          <p:nvPr>
            <p:ph type="title"/>
          </p:nvPr>
        </p:nvSpPr>
        <p:spPr/>
        <p:txBody>
          <a:bodyPr/>
          <a:lstStyle/>
          <a:p>
            <a:r>
              <a:rPr lang="en-US" dirty="0">
                <a:solidFill>
                  <a:schemeClr val="bg2"/>
                </a:solidFill>
              </a:rPr>
              <a:t>Cardinality and subsets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D882B1F-E91C-4399-A19D-D18A5B584D51}"/>
                  </a:ext>
                </a:extLst>
              </p:cNvPr>
              <p:cNvSpPr>
                <a:spLocks noGrp="1"/>
              </p:cNvSpPr>
              <p:nvPr>
                <p:ph idx="1"/>
              </p:nvPr>
            </p:nvSpPr>
            <p:spPr>
              <a:xfrm>
                <a:off x="609600" y="1600201"/>
                <a:ext cx="10670976" cy="5141167"/>
              </a:xfrm>
            </p:spPr>
            <p:txBody>
              <a:bodyPr>
                <a:normAutofit fontScale="92500" lnSpcReduction="20000"/>
              </a:bodyPr>
              <a:lstStyle/>
              <a:p>
                <a:r>
                  <a:rPr lang="en-US" dirty="0">
                    <a:solidFill>
                      <a:schemeClr val="bg2"/>
                    </a:solidFill>
                  </a:rPr>
                  <a:t>So </a:t>
                </a:r>
                <a14:m>
                  <m:oMath xmlns:m="http://schemas.openxmlformats.org/officeDocument/2006/math">
                    <m:d>
                      <m:dPr>
                        <m:begChr m:val="|"/>
                        <m:endChr m:val="|"/>
                        <m:ctrlPr>
                          <a:rPr lang="en-US" b="0" i="1" smtClean="0">
                            <a:solidFill>
                              <a:schemeClr val="bg2"/>
                            </a:solidFill>
                            <a:latin typeface="Cambria Math" panose="02040503050406030204" pitchFamily="18" charset="0"/>
                          </a:rPr>
                        </m:ctrlPr>
                      </m:dPr>
                      <m:e>
                        <m:r>
                          <a:rPr lang="en-US" b="0" i="1" smtClean="0">
                            <a:solidFill>
                              <a:schemeClr val="bg2"/>
                            </a:solidFill>
                            <a:latin typeface="Cambria Math" panose="02040503050406030204" pitchFamily="18" charset="0"/>
                          </a:rPr>
                          <m:t>ℕ</m:t>
                        </m:r>
                      </m:e>
                    </m:d>
                    <m:r>
                      <a:rPr lang="en-US" b="0" i="1" smtClean="0">
                        <a:solidFill>
                          <a:schemeClr val="bg2"/>
                        </a:solidFill>
                        <a:latin typeface="Cambria Math" panose="02040503050406030204" pitchFamily="18" charset="0"/>
                      </a:rPr>
                      <m:t>=</m:t>
                    </m:r>
                    <m:d>
                      <m:dPr>
                        <m:begChr m:val="|"/>
                        <m:endChr m:val="|"/>
                        <m:ctrlPr>
                          <a:rPr lang="en-US" b="0" i="1" smtClean="0">
                            <a:solidFill>
                              <a:schemeClr val="bg2"/>
                            </a:solidFill>
                            <a:latin typeface="Cambria Math" panose="02040503050406030204" pitchFamily="18" charset="0"/>
                          </a:rPr>
                        </m:ctrlPr>
                      </m:dPr>
                      <m:e>
                        <m:r>
                          <a:rPr lang="en-US" b="0" i="1" smtClean="0">
                            <a:solidFill>
                              <a:schemeClr val="bg2"/>
                            </a:solidFill>
                            <a:latin typeface="Cambria Math" panose="02040503050406030204" pitchFamily="18" charset="0"/>
                          </a:rPr>
                          <m:t>ℤ</m:t>
                        </m:r>
                      </m:e>
                    </m:d>
                    <m:r>
                      <a:rPr lang="en-US" b="0" i="1" smtClean="0">
                        <a:solidFill>
                          <a:schemeClr val="bg2"/>
                        </a:solidFill>
                        <a:latin typeface="Cambria Math" panose="02040503050406030204" pitchFamily="18" charset="0"/>
                      </a:rPr>
                      <m:t>, </m:t>
                    </m:r>
                  </m:oMath>
                </a14:m>
                <a:r>
                  <a:rPr lang="en-US" dirty="0">
                    <a:solidFill>
                      <a:schemeClr val="bg2"/>
                    </a:solidFill>
                  </a:rPr>
                  <a:t> even though not only all of </a:t>
                </a:r>
                <a14:m>
                  <m:oMath xmlns:m="http://schemas.openxmlformats.org/officeDocument/2006/math">
                    <m:r>
                      <a:rPr lang="en-US" b="0" i="1" smtClean="0">
                        <a:solidFill>
                          <a:schemeClr val="bg2"/>
                        </a:solidFill>
                        <a:latin typeface="Cambria Math" panose="02040503050406030204" pitchFamily="18" charset="0"/>
                      </a:rPr>
                      <m:t>ℕ</m:t>
                    </m:r>
                  </m:oMath>
                </a14:m>
                <a:r>
                  <a:rPr lang="en-US" dirty="0">
                    <a:solidFill>
                      <a:schemeClr val="bg2"/>
                    </a:solidFill>
                  </a:rPr>
                  <a:t> is in </a:t>
                </a:r>
                <a14:m>
                  <m:oMath xmlns:m="http://schemas.openxmlformats.org/officeDocument/2006/math">
                    <m:r>
                      <a:rPr lang="en-US" b="0" i="1" smtClean="0">
                        <a:solidFill>
                          <a:schemeClr val="bg2"/>
                        </a:solidFill>
                        <a:latin typeface="Cambria Math" panose="02040503050406030204" pitchFamily="18" charset="0"/>
                      </a:rPr>
                      <m:t>ℤ</m:t>
                    </m:r>
                    <m:r>
                      <a:rPr lang="en-US" b="0" i="1" smtClean="0">
                        <a:solidFill>
                          <a:schemeClr val="bg2"/>
                        </a:solidFill>
                        <a:latin typeface="Cambria Math" panose="02040503050406030204" pitchFamily="18" charset="0"/>
                      </a:rPr>
                      <m:t>, </m:t>
                    </m:r>
                  </m:oMath>
                </a14:m>
                <a:r>
                  <a:rPr lang="en-US" dirty="0">
                    <a:solidFill>
                      <a:schemeClr val="bg2"/>
                    </a:solidFill>
                  </a:rPr>
                  <a:t>but </a:t>
                </a:r>
                <a14:m>
                  <m:oMath xmlns:m="http://schemas.openxmlformats.org/officeDocument/2006/math">
                    <m:r>
                      <a:rPr lang="en-US" i="1">
                        <a:solidFill>
                          <a:schemeClr val="bg2"/>
                        </a:solidFill>
                        <a:latin typeface="Cambria Math" panose="02040503050406030204" pitchFamily="18" charset="0"/>
                      </a:rPr>
                      <m:t>ℤ</m:t>
                    </m:r>
                  </m:oMath>
                </a14:m>
                <a:r>
                  <a:rPr lang="en-US" dirty="0">
                    <a:solidFill>
                      <a:schemeClr val="bg2"/>
                    </a:solidFill>
                  </a:rPr>
                  <a:t> also contains all the negative numbers! </a:t>
                </a:r>
              </a:p>
              <a:p>
                <a:endParaRPr lang="en-US" dirty="0">
                  <a:solidFill>
                    <a:schemeClr val="bg2"/>
                  </a:solidFill>
                </a:endParaRPr>
              </a:p>
              <a:p>
                <a:endParaRPr lang="en-US" dirty="0">
                  <a:solidFill>
                    <a:schemeClr val="bg2"/>
                  </a:solidFill>
                </a:endParaRPr>
              </a:p>
              <a:p>
                <a:endParaRPr lang="en-US" dirty="0">
                  <a:solidFill>
                    <a:schemeClr val="bg2"/>
                  </a:solidFill>
                </a:endParaRPr>
              </a:p>
              <a:p>
                <a:endParaRPr lang="en-US" dirty="0">
                  <a:solidFill>
                    <a:schemeClr val="bg2"/>
                  </a:solidFill>
                </a:endParaRPr>
              </a:p>
              <a:p>
                <a:endParaRPr lang="en-US" dirty="0">
                  <a:solidFill>
                    <a:schemeClr val="bg2"/>
                  </a:solidFill>
                </a:endParaRPr>
              </a:p>
              <a:p>
                <a:endParaRPr lang="en-US" dirty="0">
                  <a:solidFill>
                    <a:schemeClr val="bg2"/>
                  </a:solidFill>
                </a:endParaRPr>
              </a:p>
              <a:p>
                <a:r>
                  <a:rPr lang="en-US" dirty="0">
                    <a:solidFill>
                      <a:schemeClr val="bg2"/>
                    </a:solidFill>
                  </a:rPr>
                  <a:t>In general, an infinite  subset of a countable set is countable. </a:t>
                </a:r>
              </a:p>
              <a:p>
                <a:pPr lvl="1"/>
                <a:r>
                  <a:rPr lang="en-US" dirty="0">
                    <a:solidFill>
                      <a:schemeClr val="bg2"/>
                    </a:solidFill>
                  </a:rPr>
                  <a:t>Set of all primes is countable, because it is an infinite subset of </a:t>
                </a:r>
                <a14:m>
                  <m:oMath xmlns:m="http://schemas.openxmlformats.org/officeDocument/2006/math">
                    <m:r>
                      <a:rPr lang="en-US" b="0" i="1" smtClean="0">
                        <a:solidFill>
                          <a:schemeClr val="bg2"/>
                        </a:solidFill>
                        <a:latin typeface="Cambria Math" panose="02040503050406030204" pitchFamily="18" charset="0"/>
                      </a:rPr>
                      <m:t>ℕ</m:t>
                    </m:r>
                  </m:oMath>
                </a14:m>
                <a:endParaRPr lang="en-US" dirty="0">
                  <a:solidFill>
                    <a:schemeClr val="bg2"/>
                  </a:solidFill>
                </a:endParaRPr>
              </a:p>
              <a:p>
                <a:pPr lvl="1"/>
                <a:r>
                  <a:rPr lang="en-US" dirty="0">
                    <a:solidFill>
                      <a:schemeClr val="bg2"/>
                    </a:solidFill>
                  </a:rPr>
                  <a:t>Set of all even integers is countable, because it is an infinite subset of </a:t>
                </a:r>
                <a14:m>
                  <m:oMath xmlns:m="http://schemas.openxmlformats.org/officeDocument/2006/math">
                    <m:r>
                      <a:rPr lang="en-US" b="0" i="1" smtClean="0">
                        <a:solidFill>
                          <a:schemeClr val="bg2"/>
                        </a:solidFill>
                        <a:latin typeface="Cambria Math" panose="02040503050406030204" pitchFamily="18" charset="0"/>
                      </a:rPr>
                      <m:t>ℤ</m:t>
                    </m:r>
                  </m:oMath>
                </a14:m>
                <a:endParaRPr lang="en-US" dirty="0">
                  <a:solidFill>
                    <a:schemeClr val="bg2"/>
                  </a:solidFill>
                </a:endParaRPr>
              </a:p>
              <a:p>
                <a:pPr marL="457200" lvl="1" indent="0">
                  <a:buNone/>
                </a:pPr>
                <a:endParaRPr lang="en-US" dirty="0">
                  <a:solidFill>
                    <a:schemeClr val="bg2"/>
                  </a:solidFill>
                </a:endParaRPr>
              </a:p>
              <a:p>
                <a:pPr marL="0" indent="0">
                  <a:buNone/>
                </a:pPr>
                <a:endParaRPr lang="en-US" dirty="0">
                  <a:solidFill>
                    <a:schemeClr val="bg2"/>
                  </a:solidFill>
                </a:endParaRPr>
              </a:p>
              <a:p>
                <a:pPr marL="457200" lvl="1" indent="0">
                  <a:buNone/>
                </a:pPr>
                <a:endParaRPr lang="en-US" dirty="0">
                  <a:solidFill>
                    <a:schemeClr val="bg2"/>
                  </a:solidFill>
                </a:endParaRPr>
              </a:p>
              <a:p>
                <a:pPr lvl="1"/>
                <a:endParaRPr lang="en-US" dirty="0">
                  <a:solidFill>
                    <a:schemeClr val="bg2"/>
                  </a:solidFill>
                </a:endParaRPr>
              </a:p>
              <a:p>
                <a:pPr lvl="2"/>
                <a:endParaRPr lang="en-US" dirty="0">
                  <a:solidFill>
                    <a:schemeClr val="bg2"/>
                  </a:solidFill>
                </a:endParaRPr>
              </a:p>
              <a:p>
                <a:endParaRPr lang="en-US" dirty="0">
                  <a:solidFill>
                    <a:schemeClr val="bg2"/>
                  </a:solidFill>
                </a:endParaRPr>
              </a:p>
            </p:txBody>
          </p:sp>
        </mc:Choice>
        <mc:Fallback xmlns="">
          <p:sp>
            <p:nvSpPr>
              <p:cNvPr id="3" name="Content Placeholder 2">
                <a:extLst>
                  <a:ext uri="{FF2B5EF4-FFF2-40B4-BE49-F238E27FC236}">
                    <a16:creationId xmlns:a16="http://schemas.microsoft.com/office/drawing/2014/main" id="{1D882B1F-E91C-4399-A19D-D18A5B584D51}"/>
                  </a:ext>
                </a:extLst>
              </p:cNvPr>
              <p:cNvSpPr>
                <a:spLocks noGrp="1" noRot="1" noChangeAspect="1" noMove="1" noResize="1" noEditPoints="1" noAdjustHandles="1" noChangeArrowheads="1" noChangeShapeType="1" noTextEdit="1"/>
              </p:cNvSpPr>
              <p:nvPr>
                <p:ph idx="1"/>
              </p:nvPr>
            </p:nvSpPr>
            <p:spPr>
              <a:xfrm>
                <a:off x="609600" y="1600201"/>
                <a:ext cx="10670976" cy="5141167"/>
              </a:xfrm>
              <a:blipFill>
                <a:blip r:embed="rId6"/>
                <a:stretch>
                  <a:fillRect l="-1143" t="-3084"/>
                </a:stretch>
              </a:blipFill>
            </p:spPr>
            <p:txBody>
              <a:bodyPr/>
              <a:lstStyle/>
              <a:p>
                <a:r>
                  <a:rPr lang="en-US">
                    <a:noFill/>
                  </a:rPr>
                  <a:t> </a:t>
                </a:r>
              </a:p>
            </p:txBody>
          </p:sp>
        </mc:Fallback>
      </mc:AlternateContent>
      <p:pic>
        <p:nvPicPr>
          <p:cNvPr id="8" name="Picture 7" descr="Infinity">
            <a:extLst>
              <a:ext uri="{FF2B5EF4-FFF2-40B4-BE49-F238E27FC236}">
                <a16:creationId xmlns:a16="http://schemas.microsoft.com/office/drawing/2014/main" id="{85B3B3E8-89EE-4954-987B-97263E6481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9336" y="92075"/>
            <a:ext cx="1152128" cy="727281"/>
          </a:xfrm>
          <a:prstGeom prst="rect">
            <a:avLst/>
          </a:prstGeom>
        </p:spPr>
      </p:pic>
      <p:sp>
        <p:nvSpPr>
          <p:cNvPr id="11" name="Explosion: 8 Points 10">
            <a:extLst>
              <a:ext uri="{FF2B5EF4-FFF2-40B4-BE49-F238E27FC236}">
                <a16:creationId xmlns:a16="http://schemas.microsoft.com/office/drawing/2014/main" id="{56EB9CBB-9C6B-478C-A0D0-BB61A0438F90}"/>
              </a:ext>
            </a:extLst>
          </p:cNvPr>
          <p:cNvSpPr/>
          <p:nvPr/>
        </p:nvSpPr>
        <p:spPr>
          <a:xfrm>
            <a:off x="-1932121" y="2204864"/>
            <a:ext cx="16056242" cy="2808312"/>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Surprise! Strange things happen in the infinite world. </a:t>
            </a:r>
          </a:p>
          <a:p>
            <a:r>
              <a:rPr lang="en-US" sz="2400" dirty="0">
                <a:solidFill>
                  <a:schemeClr val="tx1"/>
                </a:solidFill>
              </a:rPr>
              <a:t>Two sets A and B, where </a:t>
            </a:r>
            <a:r>
              <a:rPr lang="en-US" sz="2400" i="1" dirty="0">
                <a:solidFill>
                  <a:schemeClr val="tx1"/>
                </a:solidFill>
              </a:rPr>
              <a:t>𝐴⊂𝐵</a:t>
            </a:r>
            <a:r>
              <a:rPr lang="en-US" sz="2400" dirty="0">
                <a:solidFill>
                  <a:schemeClr val="tx1"/>
                </a:solidFill>
              </a:rPr>
              <a:t>, can have the same size (cardinality)!  </a:t>
            </a:r>
          </a:p>
        </p:txBody>
      </p:sp>
    </p:spTree>
    <p:extLst>
      <p:ext uri="{BB962C8B-B14F-4D97-AF65-F5344CB8AC3E}">
        <p14:creationId xmlns:p14="http://schemas.microsoft.com/office/powerpoint/2010/main" val="13408535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91630-8AF1-4144-BA45-8C66CF3F64E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1959822-DAF3-4D8F-8E0F-8EF89D621B2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92300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Combinatorics</a:t>
            </a:r>
          </a:p>
        </p:txBody>
      </p:sp>
      <p:sp>
        <p:nvSpPr>
          <p:cNvPr id="3" name="Content Placeholder 2"/>
          <p:cNvSpPr>
            <a:spLocks noGrp="1"/>
          </p:cNvSpPr>
          <p:nvPr>
            <p:ph idx="1"/>
          </p:nvPr>
        </p:nvSpPr>
        <p:spPr>
          <a:xfrm>
            <a:off x="695400" y="1603555"/>
            <a:ext cx="11233248" cy="5069160"/>
          </a:xfrm>
        </p:spPr>
        <p:txBody>
          <a:bodyPr>
            <a:normAutofit/>
          </a:bodyPr>
          <a:lstStyle/>
          <a:p>
            <a:r>
              <a:rPr lang="en-US" dirty="0"/>
              <a:t>What if some of the possibilities are identical? How can we count then? </a:t>
            </a:r>
          </a:p>
          <a:p>
            <a:pPr lvl="1"/>
            <a:r>
              <a:rPr lang="en-US" dirty="0"/>
              <a:t>How many different trees are there, if two trees are considered the same if one can be transformed into another by moving/renaming vertices, keeping edges attached.</a:t>
            </a:r>
          </a:p>
          <a:p>
            <a:pPr lvl="2"/>
            <a:r>
              <a:rPr lang="en-US" dirty="0"/>
              <a:t>Flip and move bottom vertex. </a:t>
            </a:r>
          </a:p>
          <a:p>
            <a:endParaRPr lang="en-US" dirty="0"/>
          </a:p>
        </p:txBody>
      </p:sp>
      <p:sp>
        <p:nvSpPr>
          <p:cNvPr id="7" name="Oval 6"/>
          <p:cNvSpPr/>
          <p:nvPr/>
        </p:nvSpPr>
        <p:spPr>
          <a:xfrm>
            <a:off x="4483297" y="4916345"/>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121987" y="5113133"/>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788097" y="5146433"/>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011235" y="5374761"/>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7" idx="2"/>
            <a:endCxn id="8" idx="7"/>
          </p:cNvCxnSpPr>
          <p:nvPr/>
        </p:nvCxnSpPr>
        <p:spPr>
          <a:xfrm flipH="1">
            <a:off x="4306375" y="5024357"/>
            <a:ext cx="176922" cy="12041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6"/>
            <a:endCxn id="9" idx="1"/>
          </p:cNvCxnSpPr>
          <p:nvPr/>
        </p:nvCxnSpPr>
        <p:spPr>
          <a:xfrm>
            <a:off x="4699321" y="5024357"/>
            <a:ext cx="120412" cy="15371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5"/>
            <a:endCxn id="10" idx="1"/>
          </p:cNvCxnSpPr>
          <p:nvPr/>
        </p:nvCxnSpPr>
        <p:spPr>
          <a:xfrm>
            <a:off x="4972485" y="5330821"/>
            <a:ext cx="70386" cy="7557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6528048" y="4897109"/>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166738" y="5093897"/>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832848" y="5127197"/>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528048" y="5532623"/>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23" idx="2"/>
            <a:endCxn id="24" idx="7"/>
          </p:cNvCxnSpPr>
          <p:nvPr/>
        </p:nvCxnSpPr>
        <p:spPr>
          <a:xfrm flipH="1">
            <a:off x="6351126" y="5005121"/>
            <a:ext cx="176922" cy="12041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3" idx="6"/>
            <a:endCxn id="25" idx="1"/>
          </p:cNvCxnSpPr>
          <p:nvPr/>
        </p:nvCxnSpPr>
        <p:spPr>
          <a:xfrm>
            <a:off x="6744072" y="5005121"/>
            <a:ext cx="120412" cy="15371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4" idx="5"/>
            <a:endCxn id="26" idx="1"/>
          </p:cNvCxnSpPr>
          <p:nvPr/>
        </p:nvCxnSpPr>
        <p:spPr>
          <a:xfrm>
            <a:off x="6351126" y="5278285"/>
            <a:ext cx="208558" cy="285974"/>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20" name="Picture 2" descr="Image result for square chocolate bar">
            <a:extLst>
              <a:ext uri="{FF2B5EF4-FFF2-40B4-BE49-F238E27FC236}">
                <a16:creationId xmlns:a16="http://schemas.microsoft.com/office/drawing/2014/main" id="{AF4049A1-6BB0-4C3B-9F34-807F4922FE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42387" cy="93610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344205F8-66EB-45D7-8912-2B0B1330ED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6560" y="52388"/>
            <a:ext cx="942388" cy="990358"/>
          </a:xfrm>
          <a:prstGeom prst="rect">
            <a:avLst/>
          </a:prstGeom>
        </p:spPr>
      </p:pic>
    </p:spTree>
    <p:custDataLst>
      <p:tags r:id="rId1"/>
    </p:custDataLst>
    <p:extLst>
      <p:ext uri="{BB962C8B-B14F-4D97-AF65-F5344CB8AC3E}">
        <p14:creationId xmlns:p14="http://schemas.microsoft.com/office/powerpoint/2010/main" val="33172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animBg="1"/>
      <p:bldP spid="9" grpId="0" animBg="1"/>
      <p:bldP spid="10" grpId="0" animBg="1"/>
      <p:bldP spid="23" grpId="0" animBg="1"/>
      <p:bldP spid="24" grpId="0" animBg="1"/>
      <p:bldP spid="25" grpId="0" animBg="1"/>
      <p:bldP spid="2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0F688-B0FA-4F0F-9CD3-40DFEA370063}"/>
              </a:ext>
            </a:extLst>
          </p:cNvPr>
          <p:cNvSpPr>
            <a:spLocks noGrp="1"/>
          </p:cNvSpPr>
          <p:nvPr>
            <p:ph type="title"/>
          </p:nvPr>
        </p:nvSpPr>
        <p:spPr/>
        <p:txBody>
          <a:bodyPr/>
          <a:lstStyle/>
          <a:p>
            <a:r>
              <a:rPr lang="en-US" dirty="0"/>
              <a:t>   Counting finite strings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D882B1F-E91C-4399-A19D-D18A5B584D51}"/>
                  </a:ext>
                </a:extLst>
              </p:cNvPr>
              <p:cNvSpPr>
                <a:spLocks noGrp="1"/>
              </p:cNvSpPr>
              <p:nvPr>
                <p:ph idx="1"/>
              </p:nvPr>
            </p:nvSpPr>
            <p:spPr>
              <a:xfrm>
                <a:off x="609600" y="1600201"/>
                <a:ext cx="9950896" cy="5141167"/>
              </a:xfrm>
            </p:spPr>
            <p:txBody>
              <a:bodyPr>
                <a:normAutofit/>
              </a:bodyPr>
              <a:lstStyle/>
              <a:p>
                <a:r>
                  <a:rPr lang="en-US" dirty="0"/>
                  <a:t>Let us first show that the set of finite strings over {</a:t>
                </a:r>
                <a:r>
                  <a:rPr lang="en-US" dirty="0" err="1"/>
                  <a:t>a,b</a:t>
                </a:r>
                <a:r>
                  <a:rPr lang="en-US" dirty="0"/>
                  <a:t>}, denoted </a:t>
                </a:r>
                <a14:m>
                  <m:oMath xmlns:m="http://schemas.openxmlformats.org/officeDocument/2006/math">
                    <m:sSup>
                      <m:sSupPr>
                        <m:ctrlPr>
                          <a:rPr lang="en-CA" i="1">
                            <a:latin typeface="Cambria Math" panose="02040503050406030204" pitchFamily="18" charset="0"/>
                          </a:rPr>
                        </m:ctrlPr>
                      </m:sSupPr>
                      <m:e>
                        <m:d>
                          <m:dPr>
                            <m:begChr m:val="{"/>
                            <m:endChr m:val="}"/>
                            <m:ctrlPr>
                              <a:rPr lang="en-CA" i="1">
                                <a:latin typeface="Cambria Math" panose="02040503050406030204" pitchFamily="18" charset="0"/>
                              </a:rPr>
                            </m:ctrlPr>
                          </m:dPr>
                          <m:e>
                            <m:r>
                              <a:rPr lang="en-US" b="0" i="1" smtClean="0">
                                <a:latin typeface="Cambria Math" panose="02040503050406030204" pitchFamily="18" charset="0"/>
                              </a:rPr>
                              <m:t>𝑎</m:t>
                            </m:r>
                            <m:r>
                              <a:rPr lang="en-CA" i="1">
                                <a:latin typeface="Cambria Math"/>
                              </a:rPr>
                              <m:t>,</m:t>
                            </m:r>
                            <m:r>
                              <a:rPr lang="en-US" b="0" i="1" smtClean="0">
                                <a:latin typeface="Cambria Math" panose="02040503050406030204" pitchFamily="18" charset="0"/>
                              </a:rPr>
                              <m:t>𝑏</m:t>
                            </m:r>
                          </m:e>
                        </m:d>
                      </m:e>
                      <m:sup>
                        <m:r>
                          <a:rPr lang="en-CA" i="1">
                            <a:latin typeface="Cambria Math"/>
                          </a:rPr>
                          <m:t>∗</m:t>
                        </m:r>
                      </m:sup>
                    </m:sSup>
                  </m:oMath>
                </a14:m>
                <a:r>
                  <a:rPr lang="en-US" dirty="0"/>
                  <a:t>, is countable. </a:t>
                </a:r>
              </a:p>
              <a:p>
                <a:r>
                  <a:rPr lang="en-US" dirty="0"/>
                  <a:t>We will count strings in order of their increasing lengths, counting shorter strings before longer strings. </a:t>
                </a:r>
              </a:p>
              <a:p>
                <a:pPr lvl="1"/>
                <a:r>
                  <a:rPr lang="en-US" dirty="0"/>
                  <a:t>First, count all strings of length 0. There is one such string: </a:t>
                </a:r>
                <a14:m>
                  <m:oMath xmlns:m="http://schemas.openxmlformats.org/officeDocument/2006/math">
                    <m:r>
                      <a:rPr lang="en-US" i="1">
                        <a:latin typeface="Cambria Math" panose="02040503050406030204" pitchFamily="18" charset="0"/>
                      </a:rPr>
                      <m:t>𝜆</m:t>
                    </m:r>
                  </m:oMath>
                </a14:m>
                <a:endParaRPr lang="en-US" dirty="0"/>
              </a:p>
              <a:p>
                <a:pPr lvl="2"/>
                <a:r>
                  <a:rPr lang="en-US" dirty="0"/>
                  <a:t>Map it to number 1: let’s start with 1 this time. </a:t>
                </a:r>
              </a:p>
              <a:p>
                <a:pPr lvl="1"/>
                <a:r>
                  <a:rPr lang="en-US" dirty="0"/>
                  <a:t>Then count strings of length 1:  there are two, “a” and “b”. </a:t>
                </a:r>
              </a:p>
              <a:p>
                <a:pPr lvl="2"/>
                <a:r>
                  <a:rPr lang="en-US" dirty="0"/>
                  <a:t>Map them to numbers 2 and 3, respectively</a:t>
                </a:r>
              </a:p>
              <a:p>
                <a:pPr lvl="1"/>
                <a:r>
                  <a:rPr lang="en-US" dirty="0"/>
                  <a:t>Four strings of length 2: aa, ab, </a:t>
                </a:r>
                <a:r>
                  <a:rPr lang="en-US" dirty="0" err="1"/>
                  <a:t>ba</a:t>
                </a:r>
                <a:r>
                  <a:rPr lang="en-US" dirty="0"/>
                  <a:t>, bb: map those to 4,5,6,7… </a:t>
                </a:r>
              </a:p>
              <a:p>
                <a:pPr marL="457200" lvl="1" indent="0">
                  <a:buNone/>
                </a:pPr>
                <a:endParaRPr lang="en-US" dirty="0"/>
              </a:p>
              <a:p>
                <a:pPr lvl="2"/>
                <a:endParaRPr lang="en-US" dirty="0"/>
              </a:p>
              <a:p>
                <a:endParaRPr lang="en-US" dirty="0"/>
              </a:p>
            </p:txBody>
          </p:sp>
        </mc:Choice>
        <mc:Fallback xmlns="">
          <p:sp>
            <p:nvSpPr>
              <p:cNvPr id="3" name="Content Placeholder 2">
                <a:extLst>
                  <a:ext uri="{FF2B5EF4-FFF2-40B4-BE49-F238E27FC236}">
                    <a16:creationId xmlns:a16="http://schemas.microsoft.com/office/drawing/2014/main" id="{1D882B1F-E91C-4399-A19D-D18A5B584D51}"/>
                  </a:ext>
                </a:extLst>
              </p:cNvPr>
              <p:cNvSpPr>
                <a:spLocks noGrp="1" noRot="1" noChangeAspect="1" noMove="1" noResize="1" noEditPoints="1" noAdjustHandles="1" noChangeArrowheads="1" noChangeShapeType="1" noTextEdit="1"/>
              </p:cNvSpPr>
              <p:nvPr>
                <p:ph idx="1"/>
              </p:nvPr>
            </p:nvSpPr>
            <p:spPr>
              <a:xfrm>
                <a:off x="609600" y="1600201"/>
                <a:ext cx="9950896" cy="5141167"/>
              </a:xfrm>
              <a:blipFill>
                <a:blip r:embed="rId3"/>
                <a:stretch>
                  <a:fillRect l="-1409" t="-1542" r="-1225"/>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4B5F3760-BC20-42BC-86E2-FC7A67ED5112}"/>
              </a:ext>
            </a:extLst>
          </p:cNvPr>
          <p:cNvGrpSpPr/>
          <p:nvPr/>
        </p:nvGrpSpPr>
        <p:grpSpPr>
          <a:xfrm>
            <a:off x="191344" y="0"/>
            <a:ext cx="1296144" cy="1143000"/>
            <a:chOff x="10439547" y="0"/>
            <a:chExt cx="1482936" cy="1507008"/>
          </a:xfrm>
        </p:grpSpPr>
        <p:pic>
          <p:nvPicPr>
            <p:cNvPr id="5" name="Picture 4">
              <a:extLst>
                <a:ext uri="{FF2B5EF4-FFF2-40B4-BE49-F238E27FC236}">
                  <a16:creationId xmlns:a16="http://schemas.microsoft.com/office/drawing/2014/main" id="{0EC8B9E8-79D5-4DDB-9F27-53806918FA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9547" y="835272"/>
              <a:ext cx="1482936" cy="671736"/>
            </a:xfrm>
            <a:prstGeom prst="rect">
              <a:avLst/>
            </a:prstGeom>
          </p:spPr>
        </p:pic>
        <p:pic>
          <p:nvPicPr>
            <p:cNvPr id="6" name="Picture 5">
              <a:extLst>
                <a:ext uri="{FF2B5EF4-FFF2-40B4-BE49-F238E27FC236}">
                  <a16:creationId xmlns:a16="http://schemas.microsoft.com/office/drawing/2014/main" id="{4E8D4A51-6932-44DD-A672-8F2ABBDFAB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88488" y="0"/>
              <a:ext cx="1335301" cy="822423"/>
            </a:xfrm>
            <a:prstGeom prst="rect">
              <a:avLst/>
            </a:prstGeom>
          </p:spPr>
        </p:pic>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600451D-12B9-4E0B-97EF-44297763E320}"/>
                  </a:ext>
                </a:extLst>
              </p:cNvPr>
              <p:cNvSpPr txBox="1"/>
              <p:nvPr/>
            </p:nvSpPr>
            <p:spPr>
              <a:xfrm flipH="1">
                <a:off x="10425406" y="1329550"/>
                <a:ext cx="981184" cy="5262979"/>
              </a:xfrm>
              <a:prstGeom prst="rect">
                <a:avLst/>
              </a:prstGeom>
              <a:noFill/>
            </p:spPr>
            <p:txBody>
              <a:bodyPr wrap="square" rtlCol="0">
                <a:spAutoFit/>
              </a:bodyPr>
              <a:lstStyle/>
              <a:p>
                <a14:m>
                  <m:oMath xmlns:m="http://schemas.openxmlformats.org/officeDocument/2006/math">
                    <m:sSup>
                      <m:sSupPr>
                        <m:ctrlPr>
                          <a:rPr lang="en-US" sz="2800" i="1">
                            <a:latin typeface="Cambria Math" panose="02040503050406030204" pitchFamily="18" charset="0"/>
                          </a:rPr>
                        </m:ctrlPr>
                      </m:sSupPr>
                      <m:e>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𝑎</m:t>
                            </m:r>
                            <m:r>
                              <a:rPr lang="en-US" sz="2800" i="1">
                                <a:latin typeface="Cambria Math" panose="02040503050406030204" pitchFamily="18" charset="0"/>
                              </a:rPr>
                              <m:t>,</m:t>
                            </m:r>
                            <m:r>
                              <a:rPr lang="en-US" sz="2800" i="1">
                                <a:latin typeface="Cambria Math" panose="02040503050406030204" pitchFamily="18" charset="0"/>
                              </a:rPr>
                              <m:t>𝑏</m:t>
                            </m:r>
                          </m:e>
                        </m:d>
                      </m:e>
                      <m:sup>
                        <m:r>
                          <a:rPr lang="en-US" sz="2800" i="1">
                            <a:latin typeface="Cambria Math" panose="02040503050406030204" pitchFamily="18" charset="0"/>
                          </a:rPr>
                          <m:t>∗</m:t>
                        </m:r>
                      </m:sup>
                    </m:sSup>
                    <m:r>
                      <a:rPr lang="en-US" sz="2800" b="0" i="1" smtClean="0">
                        <a:latin typeface="Cambria Math" panose="02040503050406030204" pitchFamily="18" charset="0"/>
                      </a:rPr>
                      <m:t> </m:t>
                    </m:r>
                  </m:oMath>
                </a14:m>
                <a:r>
                  <a:rPr lang="en-US" sz="2800" dirty="0"/>
                  <a:t>  </a:t>
                </a:r>
              </a:p>
              <a:p>
                <a:endParaRPr lang="en-US" sz="2800" dirty="0"/>
              </a:p>
              <a:p>
                <a:r>
                  <a:rPr lang="en-US" sz="2800" dirty="0"/>
                  <a:t>  </a:t>
                </a:r>
                <a14:m>
                  <m:oMath xmlns:m="http://schemas.openxmlformats.org/officeDocument/2006/math">
                    <m:r>
                      <a:rPr lang="en-US" sz="2800" i="1">
                        <a:latin typeface="Cambria Math" panose="02040503050406030204" pitchFamily="18" charset="0"/>
                      </a:rPr>
                      <m:t>𝜆</m:t>
                    </m:r>
                  </m:oMath>
                </a14:m>
                <a:endParaRPr lang="en-US" sz="2800" dirty="0"/>
              </a:p>
              <a:p>
                <a:r>
                  <a:rPr lang="en-US" sz="2800" dirty="0"/>
                  <a:t>  a </a:t>
                </a:r>
              </a:p>
              <a:p>
                <a:r>
                  <a:rPr lang="en-US" sz="2800" dirty="0"/>
                  <a:t>  b</a:t>
                </a:r>
              </a:p>
              <a:p>
                <a:r>
                  <a:rPr lang="en-US" sz="2800" dirty="0"/>
                  <a:t> aa</a:t>
                </a:r>
              </a:p>
              <a:p>
                <a:r>
                  <a:rPr lang="en-US" sz="2800" dirty="0"/>
                  <a:t> ab </a:t>
                </a:r>
              </a:p>
              <a:p>
                <a:r>
                  <a:rPr lang="en-US" sz="2800" dirty="0"/>
                  <a:t> </a:t>
                </a:r>
                <a:r>
                  <a:rPr lang="en-US" sz="2800" dirty="0" err="1"/>
                  <a:t>ba</a:t>
                </a:r>
                <a:endParaRPr lang="en-US" sz="2800" dirty="0"/>
              </a:p>
              <a:p>
                <a:r>
                  <a:rPr lang="en-US" sz="2800" dirty="0"/>
                  <a:t> bb</a:t>
                </a:r>
              </a:p>
              <a:p>
                <a:r>
                  <a:rPr lang="en-US" sz="2800" dirty="0" err="1"/>
                  <a:t>aaa</a:t>
                </a:r>
                <a:endParaRPr lang="en-US" sz="2800" dirty="0"/>
              </a:p>
              <a:p>
                <a:endParaRPr lang="en-US" sz="2800" dirty="0"/>
              </a:p>
              <a:p>
                <a:r>
                  <a:rPr lang="en-US" sz="2800" b="0" dirty="0"/>
                  <a:t>  </a:t>
                </a:r>
                <a14:m>
                  <m:oMath xmlns:m="http://schemas.openxmlformats.org/officeDocument/2006/math">
                    <m:r>
                      <a:rPr lang="en-US" sz="2800" b="0" i="1" smtClean="0">
                        <a:latin typeface="Cambria Math" panose="02040503050406030204" pitchFamily="18" charset="0"/>
                      </a:rPr>
                      <m:t>⋮</m:t>
                    </m:r>
                  </m:oMath>
                </a14:m>
                <a:r>
                  <a:rPr lang="en-US" sz="2800" dirty="0"/>
                  <a:t> </a:t>
                </a:r>
                <a:r>
                  <a:rPr lang="en-US" dirty="0"/>
                  <a:t>  </a:t>
                </a:r>
              </a:p>
            </p:txBody>
          </p:sp>
        </mc:Choice>
        <mc:Fallback xmlns="">
          <p:sp>
            <p:nvSpPr>
              <p:cNvPr id="7" name="TextBox 6">
                <a:extLst>
                  <a:ext uri="{FF2B5EF4-FFF2-40B4-BE49-F238E27FC236}">
                    <a16:creationId xmlns:a16="http://schemas.microsoft.com/office/drawing/2014/main" id="{4600451D-12B9-4E0B-97EF-44297763E320}"/>
                  </a:ext>
                </a:extLst>
              </p:cNvPr>
              <p:cNvSpPr txBox="1">
                <a:spLocks noRot="1" noChangeAspect="1" noMove="1" noResize="1" noEditPoints="1" noAdjustHandles="1" noChangeArrowheads="1" noChangeShapeType="1" noTextEdit="1"/>
              </p:cNvSpPr>
              <p:nvPr/>
            </p:nvSpPr>
            <p:spPr>
              <a:xfrm flipH="1">
                <a:off x="10425406" y="1329550"/>
                <a:ext cx="981184" cy="5262979"/>
              </a:xfrm>
              <a:prstGeom prst="rect">
                <a:avLst/>
              </a:prstGeom>
              <a:blipFill>
                <a:blip r:embed="rId6"/>
                <a:stretch>
                  <a:fillRect l="-12422" r="-3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6732C63-3209-4629-8B34-CE7BD65A8B53}"/>
                  </a:ext>
                </a:extLst>
              </p:cNvPr>
              <p:cNvSpPr txBox="1"/>
              <p:nvPr/>
            </p:nvSpPr>
            <p:spPr>
              <a:xfrm flipH="1">
                <a:off x="11444748" y="1329550"/>
                <a:ext cx="981184" cy="5262979"/>
              </a:xfrm>
              <a:prstGeom prst="rect">
                <a:avLst/>
              </a:prstGeom>
              <a:noFill/>
            </p:spPr>
            <p:txBody>
              <a:bodyPr wrap="square" rtlCol="0">
                <a:spAutoFit/>
              </a:bodyPr>
              <a:lstStyle/>
              <a:p>
                <a:r>
                  <a:rPr lang="en-US" sz="2800" dirty="0"/>
                  <a:t>  </a:t>
                </a:r>
                <a14:m>
                  <m:oMath xmlns:m="http://schemas.openxmlformats.org/officeDocument/2006/math">
                    <m:r>
                      <a:rPr lang="en-US" sz="2800" b="0" i="1" smtClean="0">
                        <a:latin typeface="Cambria Math" panose="02040503050406030204" pitchFamily="18" charset="0"/>
                      </a:rPr>
                      <m:t>ℕ</m:t>
                    </m:r>
                  </m:oMath>
                </a14:m>
                <a:endParaRPr lang="en-US" sz="2800" dirty="0"/>
              </a:p>
              <a:p>
                <a:endParaRPr lang="en-US" sz="2800" dirty="0"/>
              </a:p>
              <a:p>
                <a:r>
                  <a:rPr lang="en-US" sz="2800" dirty="0"/>
                  <a:t>  1 </a:t>
                </a:r>
              </a:p>
              <a:p>
                <a:r>
                  <a:rPr lang="en-US" sz="2800" dirty="0"/>
                  <a:t>  2</a:t>
                </a:r>
              </a:p>
              <a:p>
                <a:r>
                  <a:rPr lang="en-US" sz="2800" dirty="0"/>
                  <a:t>  3</a:t>
                </a:r>
              </a:p>
              <a:p>
                <a:r>
                  <a:rPr lang="en-US" sz="2800" dirty="0"/>
                  <a:t>  4 </a:t>
                </a:r>
              </a:p>
              <a:p>
                <a:r>
                  <a:rPr lang="en-US" sz="2800" dirty="0"/>
                  <a:t>  5</a:t>
                </a:r>
              </a:p>
              <a:p>
                <a:r>
                  <a:rPr lang="en-US" sz="2800" dirty="0"/>
                  <a:t>  6</a:t>
                </a:r>
              </a:p>
              <a:p>
                <a:r>
                  <a:rPr lang="en-US" sz="2800" dirty="0"/>
                  <a:t>  7</a:t>
                </a:r>
              </a:p>
              <a:p>
                <a:r>
                  <a:rPr lang="en-US" sz="2800" dirty="0"/>
                  <a:t>  8</a:t>
                </a:r>
              </a:p>
              <a:p>
                <a:endParaRPr lang="en-US" sz="2800" dirty="0"/>
              </a:p>
              <a:p>
                <a14:m>
                  <m:oMath xmlns:m="http://schemas.openxmlformats.org/officeDocument/2006/math">
                    <m:r>
                      <a:rPr lang="en-US" sz="2800" b="0" i="1" smtClean="0">
                        <a:latin typeface="Cambria Math" panose="02040503050406030204" pitchFamily="18" charset="0"/>
                      </a:rPr>
                      <m:t>   </m:t>
                    </m:r>
                    <m:r>
                      <a:rPr lang="en-US" sz="2800" i="1">
                        <a:latin typeface="Cambria Math" panose="02040503050406030204" pitchFamily="18" charset="0"/>
                      </a:rPr>
                      <m:t>⋮</m:t>
                    </m:r>
                  </m:oMath>
                </a14:m>
                <a:r>
                  <a:rPr lang="en-US" sz="2800" dirty="0"/>
                  <a:t> </a:t>
                </a:r>
                <a:r>
                  <a:rPr lang="en-US" dirty="0"/>
                  <a:t>  </a:t>
                </a:r>
              </a:p>
            </p:txBody>
          </p:sp>
        </mc:Choice>
        <mc:Fallback xmlns="">
          <p:sp>
            <p:nvSpPr>
              <p:cNvPr id="8" name="TextBox 7">
                <a:extLst>
                  <a:ext uri="{FF2B5EF4-FFF2-40B4-BE49-F238E27FC236}">
                    <a16:creationId xmlns:a16="http://schemas.microsoft.com/office/drawing/2014/main" id="{46732C63-3209-4629-8B34-CE7BD65A8B53}"/>
                  </a:ext>
                </a:extLst>
              </p:cNvPr>
              <p:cNvSpPr txBox="1">
                <a:spLocks noRot="1" noChangeAspect="1" noMove="1" noResize="1" noEditPoints="1" noAdjustHandles="1" noChangeArrowheads="1" noChangeShapeType="1" noTextEdit="1"/>
              </p:cNvSpPr>
              <p:nvPr/>
            </p:nvSpPr>
            <p:spPr>
              <a:xfrm flipH="1">
                <a:off x="11444748" y="1329550"/>
                <a:ext cx="981184" cy="5262979"/>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931558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BF30F688-B0FA-4F0F-9CD3-40DFEA370063}"/>
                  </a:ext>
                </a:extLst>
              </p:cNvPr>
              <p:cNvSpPr>
                <a:spLocks noGrp="1"/>
              </p:cNvSpPr>
              <p:nvPr>
                <p:ph type="title"/>
              </p:nvPr>
            </p:nvSpPr>
            <p:spPr/>
            <p:txBody>
              <a:bodyPr/>
              <a:lstStyle/>
              <a:p>
                <a:r>
                  <a:rPr lang="en-US" dirty="0"/>
                  <a:t>   Set </a:t>
                </a:r>
                <a14:m>
                  <m:oMath xmlns:m="http://schemas.openxmlformats.org/officeDocument/2006/math">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e>
                      <m:sup>
                        <m:r>
                          <a:rPr lang="en-US" b="0" i="1" smtClean="0">
                            <a:latin typeface="Cambria Math" panose="02040503050406030204" pitchFamily="18" charset="0"/>
                          </a:rPr>
                          <m:t>∗</m:t>
                        </m:r>
                      </m:sup>
                    </m:sSup>
                  </m:oMath>
                </a14:m>
                <a:r>
                  <a:rPr lang="en-US" dirty="0"/>
                  <a:t> is countable</a:t>
                </a:r>
              </a:p>
            </p:txBody>
          </p:sp>
        </mc:Choice>
        <mc:Fallback xmlns="">
          <p:sp>
            <p:nvSpPr>
              <p:cNvPr id="2" name="Title 1">
                <a:extLst>
                  <a:ext uri="{FF2B5EF4-FFF2-40B4-BE49-F238E27FC236}">
                    <a16:creationId xmlns:a16="http://schemas.microsoft.com/office/drawing/2014/main" id="{BF30F688-B0FA-4F0F-9CD3-40DFEA370063}"/>
                  </a:ext>
                </a:extLst>
              </p:cNvPr>
              <p:cNvSpPr>
                <a:spLocks noGrp="1" noRot="1" noChangeAspect="1" noMove="1" noResize="1" noEditPoints="1" noAdjustHandles="1" noChangeArrowheads="1" noChangeShapeType="1" noTextEdit="1"/>
              </p:cNvSpPr>
              <p:nvPr>
                <p:ph type="title"/>
              </p:nvPr>
            </p:nvSpPr>
            <p:spPr>
              <a:blipFill>
                <a:blip r:embed="rId3"/>
                <a:stretch>
                  <a:fillRect b="-85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D882B1F-E91C-4399-A19D-D18A5B584D51}"/>
                  </a:ext>
                </a:extLst>
              </p:cNvPr>
              <p:cNvSpPr>
                <a:spLocks noGrp="1"/>
              </p:cNvSpPr>
              <p:nvPr>
                <p:ph idx="1"/>
              </p:nvPr>
            </p:nvSpPr>
            <p:spPr>
              <a:xfrm>
                <a:off x="609600" y="1600201"/>
                <a:ext cx="9518848" cy="5141167"/>
              </a:xfrm>
            </p:spPr>
            <p:txBody>
              <a:bodyPr>
                <a:normAutofit fontScale="92500" lnSpcReduction="20000"/>
              </a:bodyPr>
              <a:lstStyle/>
              <a:p>
                <a:r>
                  <a:rPr lang="en-US" dirty="0"/>
                  <a:t>Without going into details:  how to turn it into a bijection</a:t>
                </a:r>
              </a:p>
              <a:p>
                <a:pPr lvl="1"/>
                <a:r>
                  <a:rPr lang="en-US" dirty="0"/>
                  <a:t>There are finitely many strings of any given length. </a:t>
                </a:r>
              </a:p>
              <a:p>
                <a:pPr lvl="2"/>
                <a:r>
                  <a:rPr lang="en-US" dirty="0"/>
                  <a:t>So there are finitely many strings shorter than any given length.   </a:t>
                </a:r>
              </a:p>
              <a:p>
                <a:pPr lvl="1"/>
                <a:r>
                  <a:rPr lang="en-US" dirty="0"/>
                  <a:t>Within the set of strings of the same length, we can assign a separate number (index) to each string. </a:t>
                </a:r>
              </a:p>
              <a:p>
                <a:pPr lvl="2"/>
                <a:r>
                  <a:rPr lang="en-US" dirty="0"/>
                  <a:t>A number between 1 and the number of strings of that length. </a:t>
                </a:r>
              </a:p>
              <a:p>
                <a:pPr lvl="1"/>
                <a:r>
                  <a:rPr lang="en-US" dirty="0"/>
                  <a:t>Now,  the bijection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e>
                        </m:d>
                      </m:e>
                      <m:sup>
                        <m:r>
                          <a:rPr lang="en-US" i="1">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ℕ</m:t>
                    </m:r>
                  </m:oMath>
                </a14:m>
                <a:r>
                  <a:rPr lang="en-US" dirty="0"/>
                  <a:t>   assigns to each string a number which is a sum of the number of shorter strings plus the index of this string among strings of the same length. </a:t>
                </a:r>
              </a:p>
              <a:p>
                <a:pPr lvl="2"/>
                <a:r>
                  <a:rPr lang="en-US" dirty="0"/>
                  <a:t>For example, there are 3 strings of length less than 2:  </a:t>
                </a:r>
                <a14:m>
                  <m:oMath xmlns:m="http://schemas.openxmlformats.org/officeDocument/2006/math">
                    <m:r>
                      <a:rPr lang="en-US" b="0" i="1" smtClean="0">
                        <a:latin typeface="Cambria Math" panose="02040503050406030204" pitchFamily="18" charset="0"/>
                      </a:rPr>
                      <m:t>𝜆</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oMath>
                </a14:m>
                <a:endParaRPr lang="en-US" dirty="0"/>
              </a:p>
              <a:p>
                <a:pPr lvl="2"/>
                <a:r>
                  <a:rPr lang="en-US" dirty="0"/>
                  <a:t>Let’s enumerate strings of length 2 as follows: aa is 1, ab 2, </a:t>
                </a:r>
                <a:r>
                  <a:rPr lang="en-US" dirty="0" err="1"/>
                  <a:t>ba</a:t>
                </a:r>
                <a:r>
                  <a:rPr lang="en-US" dirty="0"/>
                  <a:t> 3, bb 4</a:t>
                </a:r>
              </a:p>
              <a:p>
                <a:pPr lvl="2"/>
                <a:r>
                  <a:rPr lang="en-US" dirty="0"/>
                  <a:t>Then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𝑎𝑏</m:t>
                        </m:r>
                      </m:e>
                    </m:d>
                    <m:r>
                      <a:rPr lang="en-US" b="0" i="1" smtClean="0">
                        <a:latin typeface="Cambria Math" panose="02040503050406030204" pitchFamily="18" charset="0"/>
                      </a:rPr>
                      <m:t>=3+2=5</m:t>
                    </m:r>
                  </m:oMath>
                </a14:m>
                <a:endParaRPr lang="en-US" dirty="0"/>
              </a:p>
              <a:p>
                <a:r>
                  <a:rPr lang="en-US" dirty="0"/>
                  <a:t>Because we have presented (omitting many details) a bijection</a:t>
                </a:r>
                <a14:m>
                  <m:oMath xmlns:m="http://schemas.openxmlformats.org/officeDocument/2006/math">
                    <m:r>
                      <a:rPr lang="en-US" i="1" dirty="0" smtClean="0">
                        <a:latin typeface="Cambria Math" panose="02040503050406030204" pitchFamily="18" charset="0"/>
                      </a:rPr>
                      <m:t> </m:t>
                    </m:r>
                    <m:r>
                      <a:rPr lang="en-US" i="1" dirty="0" smtClean="0">
                        <a:latin typeface="Cambria Math" panose="02040503050406030204" pitchFamily="18" charset="0"/>
                      </a:rPr>
                      <m:t>𝑓</m:t>
                    </m:r>
                    <m:r>
                      <a:rPr lang="en-US" i="1" dirty="0" smtClean="0">
                        <a:latin typeface="Cambria Math" panose="02040503050406030204" pitchFamily="18" charset="0"/>
                      </a:rPr>
                      <m:t> </m:t>
                    </m:r>
                  </m:oMath>
                </a14:m>
                <a:r>
                  <a:rPr lang="en-US" dirty="0"/>
                  <a:t>from </a:t>
                </a:r>
                <a14:m>
                  <m:oMath xmlns:m="http://schemas.openxmlformats.org/officeDocument/2006/math">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e>
                      <m:sup>
                        <m:r>
                          <a:rPr lang="en-US" b="0" i="1" smtClean="0">
                            <a:latin typeface="Cambria Math" panose="02040503050406030204" pitchFamily="18" charset="0"/>
                          </a:rPr>
                          <m:t>∗</m:t>
                        </m:r>
                      </m:sup>
                    </m:sSup>
                  </m:oMath>
                </a14:m>
                <a:r>
                  <a:rPr lang="en-US" dirty="0"/>
                  <a:t> to </a:t>
                </a:r>
                <a14:m>
                  <m:oMath xmlns:m="http://schemas.openxmlformats.org/officeDocument/2006/math">
                    <m:r>
                      <a:rPr lang="en-US" b="0" i="1" smtClean="0">
                        <a:latin typeface="Cambria Math" panose="02040503050406030204" pitchFamily="18" charset="0"/>
                      </a:rPr>
                      <m:t>ℕ</m:t>
                    </m:r>
                    <m:r>
                      <a:rPr lang="en-US" b="0" i="1" smtClean="0">
                        <a:latin typeface="Cambria Math" panose="02040503050406030204" pitchFamily="18" charset="0"/>
                      </a:rPr>
                      <m:t>, </m:t>
                    </m:r>
                  </m:oMath>
                </a14:m>
                <a:r>
                  <a:rPr lang="en-US" dirty="0"/>
                  <a:t> </a:t>
                </a:r>
                <a14:m>
                  <m:oMath xmlns:m="http://schemas.openxmlformats.org/officeDocument/2006/math">
                    <m:sSup>
                      <m:sSupPr>
                        <m:ctrlPr>
                          <a:rPr lang="en-US" b="0" i="1" dirty="0" smtClean="0">
                            <a:latin typeface="Cambria Math" panose="02040503050406030204" pitchFamily="18" charset="0"/>
                          </a:rPr>
                        </m:ctrlPr>
                      </m:sSupPr>
                      <m:e>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𝑎</m:t>
                            </m:r>
                            <m:r>
                              <a:rPr lang="en-US" b="0" i="1" dirty="0" smtClean="0">
                                <a:latin typeface="Cambria Math" panose="02040503050406030204" pitchFamily="18" charset="0"/>
                              </a:rPr>
                              <m:t>,</m:t>
                            </m:r>
                            <m:r>
                              <a:rPr lang="en-US" b="0" i="1" dirty="0" smtClean="0">
                                <a:latin typeface="Cambria Math" panose="02040503050406030204" pitchFamily="18" charset="0"/>
                              </a:rPr>
                              <m:t>𝑏</m:t>
                            </m:r>
                          </m:e>
                        </m:d>
                      </m:e>
                      <m:sup>
                        <m:r>
                          <a:rPr lang="en-US" b="0" i="1" dirty="0" smtClean="0">
                            <a:latin typeface="Cambria Math" panose="02040503050406030204" pitchFamily="18" charset="0"/>
                          </a:rPr>
                          <m:t>∗</m:t>
                        </m:r>
                      </m:sup>
                    </m:sSup>
                  </m:oMath>
                </a14:m>
                <a:r>
                  <a:rPr lang="en-US" dirty="0"/>
                  <a:t> is countable.</a:t>
                </a:r>
              </a:p>
              <a:p>
                <a:pPr marL="0" indent="0">
                  <a:buNone/>
                </a:pPr>
                <a:endParaRPr lang="en-US" dirty="0"/>
              </a:p>
              <a:p>
                <a:pPr lvl="1"/>
                <a:endParaRPr lang="en-US" dirty="0"/>
              </a:p>
              <a:p>
                <a:pPr marL="0" indent="0">
                  <a:buNone/>
                </a:pPr>
                <a:endParaRPr lang="en-US" dirty="0"/>
              </a:p>
              <a:p>
                <a:pPr marL="457200" lvl="1" indent="0">
                  <a:buNone/>
                </a:pPr>
                <a:endParaRPr lang="en-US" dirty="0"/>
              </a:p>
              <a:p>
                <a:pPr lvl="2"/>
                <a:endParaRPr lang="en-US" dirty="0"/>
              </a:p>
              <a:p>
                <a:endParaRPr lang="en-US" dirty="0"/>
              </a:p>
            </p:txBody>
          </p:sp>
        </mc:Choice>
        <mc:Fallback xmlns="">
          <p:sp>
            <p:nvSpPr>
              <p:cNvPr id="3" name="Content Placeholder 2">
                <a:extLst>
                  <a:ext uri="{FF2B5EF4-FFF2-40B4-BE49-F238E27FC236}">
                    <a16:creationId xmlns:a16="http://schemas.microsoft.com/office/drawing/2014/main" id="{1D882B1F-E91C-4399-A19D-D18A5B584D51}"/>
                  </a:ext>
                </a:extLst>
              </p:cNvPr>
              <p:cNvSpPr>
                <a:spLocks noGrp="1" noRot="1" noChangeAspect="1" noMove="1" noResize="1" noEditPoints="1" noAdjustHandles="1" noChangeArrowheads="1" noChangeShapeType="1" noTextEdit="1"/>
              </p:cNvSpPr>
              <p:nvPr>
                <p:ph idx="1"/>
              </p:nvPr>
            </p:nvSpPr>
            <p:spPr>
              <a:xfrm>
                <a:off x="609600" y="1600201"/>
                <a:ext cx="9518848" cy="5141167"/>
              </a:xfrm>
              <a:blipFill>
                <a:blip r:embed="rId4"/>
                <a:stretch>
                  <a:fillRect l="-1281" t="-3084" b="-2966"/>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4B5F3760-BC20-42BC-86E2-FC7A67ED5112}"/>
              </a:ext>
            </a:extLst>
          </p:cNvPr>
          <p:cNvGrpSpPr/>
          <p:nvPr/>
        </p:nvGrpSpPr>
        <p:grpSpPr>
          <a:xfrm>
            <a:off x="191344" y="0"/>
            <a:ext cx="1296144" cy="1143000"/>
            <a:chOff x="10439547" y="0"/>
            <a:chExt cx="1482936" cy="1507008"/>
          </a:xfrm>
        </p:grpSpPr>
        <p:pic>
          <p:nvPicPr>
            <p:cNvPr id="5" name="Picture 4">
              <a:extLst>
                <a:ext uri="{FF2B5EF4-FFF2-40B4-BE49-F238E27FC236}">
                  <a16:creationId xmlns:a16="http://schemas.microsoft.com/office/drawing/2014/main" id="{0EC8B9E8-79D5-4DDB-9F27-53806918FA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39547" y="835272"/>
              <a:ext cx="1482936" cy="671736"/>
            </a:xfrm>
            <a:prstGeom prst="rect">
              <a:avLst/>
            </a:prstGeom>
          </p:spPr>
        </p:pic>
        <p:pic>
          <p:nvPicPr>
            <p:cNvPr id="6" name="Picture 5">
              <a:extLst>
                <a:ext uri="{FF2B5EF4-FFF2-40B4-BE49-F238E27FC236}">
                  <a16:creationId xmlns:a16="http://schemas.microsoft.com/office/drawing/2014/main" id="{4E8D4A51-6932-44DD-A672-8F2ABBDFAB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88488" y="0"/>
              <a:ext cx="1335301" cy="822423"/>
            </a:xfrm>
            <a:prstGeom prst="rect">
              <a:avLst/>
            </a:prstGeom>
          </p:spPr>
        </p:pic>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600451D-12B9-4E0B-97EF-44297763E320}"/>
                  </a:ext>
                </a:extLst>
              </p:cNvPr>
              <p:cNvSpPr txBox="1"/>
              <p:nvPr/>
            </p:nvSpPr>
            <p:spPr>
              <a:xfrm flipH="1">
                <a:off x="10425406" y="1329550"/>
                <a:ext cx="981184" cy="5262979"/>
              </a:xfrm>
              <a:prstGeom prst="rect">
                <a:avLst/>
              </a:prstGeom>
              <a:noFill/>
            </p:spPr>
            <p:txBody>
              <a:bodyPr wrap="square" rtlCol="0">
                <a:spAutoFit/>
              </a:bodyPr>
              <a:lstStyle/>
              <a:p>
                <a14:m>
                  <m:oMath xmlns:m="http://schemas.openxmlformats.org/officeDocument/2006/math">
                    <m:sSup>
                      <m:sSupPr>
                        <m:ctrlPr>
                          <a:rPr lang="en-US" sz="2800" b="0" i="1" smtClean="0">
                            <a:latin typeface="Cambria Math" panose="02040503050406030204" pitchFamily="18" charset="0"/>
                          </a:rPr>
                        </m:ctrlPr>
                      </m:sSup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𝑎</m:t>
                            </m:r>
                            <m:r>
                              <a:rPr lang="en-US" sz="2800" b="0" i="1" smtClean="0">
                                <a:latin typeface="Cambria Math" panose="02040503050406030204" pitchFamily="18" charset="0"/>
                              </a:rPr>
                              <m:t>,</m:t>
                            </m:r>
                            <m:r>
                              <a:rPr lang="en-US" sz="2800" b="0" i="1" smtClean="0">
                                <a:latin typeface="Cambria Math" panose="02040503050406030204" pitchFamily="18" charset="0"/>
                              </a:rPr>
                              <m:t>𝑏</m:t>
                            </m:r>
                          </m:e>
                        </m:d>
                      </m:e>
                      <m:sup>
                        <m:r>
                          <a:rPr lang="en-US" sz="2800" b="0" i="1" smtClean="0">
                            <a:latin typeface="Cambria Math" panose="02040503050406030204" pitchFamily="18" charset="0"/>
                          </a:rPr>
                          <m:t>∗</m:t>
                        </m:r>
                      </m:sup>
                    </m:sSup>
                    <m:r>
                      <a:rPr lang="en-US" sz="2800" b="0" i="1" smtClean="0">
                        <a:latin typeface="Cambria Math" panose="02040503050406030204" pitchFamily="18" charset="0"/>
                      </a:rPr>
                      <m:t> </m:t>
                    </m:r>
                  </m:oMath>
                </a14:m>
                <a:r>
                  <a:rPr lang="en-US" sz="2800" dirty="0"/>
                  <a:t>  </a:t>
                </a:r>
              </a:p>
              <a:p>
                <a:endParaRPr lang="en-US" sz="2800" dirty="0"/>
              </a:p>
              <a:p>
                <a:r>
                  <a:rPr lang="en-US" sz="2800" dirty="0"/>
                  <a:t>  </a:t>
                </a:r>
                <a14:m>
                  <m:oMath xmlns:m="http://schemas.openxmlformats.org/officeDocument/2006/math">
                    <m:r>
                      <a:rPr lang="en-US" sz="2800" i="1">
                        <a:latin typeface="Cambria Math" panose="02040503050406030204" pitchFamily="18" charset="0"/>
                      </a:rPr>
                      <m:t>𝜆</m:t>
                    </m:r>
                  </m:oMath>
                </a14:m>
                <a:endParaRPr lang="en-US" sz="2800" dirty="0"/>
              </a:p>
              <a:p>
                <a:r>
                  <a:rPr lang="en-US" sz="2800" dirty="0"/>
                  <a:t>  a </a:t>
                </a:r>
              </a:p>
              <a:p>
                <a:r>
                  <a:rPr lang="en-US" sz="2800" dirty="0"/>
                  <a:t>  b</a:t>
                </a:r>
              </a:p>
              <a:p>
                <a:r>
                  <a:rPr lang="en-US" sz="2800" dirty="0"/>
                  <a:t> aa</a:t>
                </a:r>
              </a:p>
              <a:p>
                <a:r>
                  <a:rPr lang="en-US" sz="2800" dirty="0"/>
                  <a:t> ab </a:t>
                </a:r>
              </a:p>
              <a:p>
                <a:r>
                  <a:rPr lang="en-US" sz="2800" dirty="0"/>
                  <a:t> </a:t>
                </a:r>
                <a:r>
                  <a:rPr lang="en-US" sz="2800" dirty="0" err="1"/>
                  <a:t>ba</a:t>
                </a:r>
                <a:endParaRPr lang="en-US" sz="2800" dirty="0"/>
              </a:p>
              <a:p>
                <a:r>
                  <a:rPr lang="en-US" sz="2800" dirty="0"/>
                  <a:t> bb</a:t>
                </a:r>
              </a:p>
              <a:p>
                <a:r>
                  <a:rPr lang="en-US" sz="2800" dirty="0" err="1"/>
                  <a:t>aaa</a:t>
                </a:r>
                <a:endParaRPr lang="en-US" sz="2800" dirty="0"/>
              </a:p>
              <a:p>
                <a:endParaRPr lang="en-US" sz="2800" dirty="0"/>
              </a:p>
              <a:p>
                <a:r>
                  <a:rPr lang="en-US" sz="2800" b="0" dirty="0"/>
                  <a:t>  </a:t>
                </a:r>
                <a14:m>
                  <m:oMath xmlns:m="http://schemas.openxmlformats.org/officeDocument/2006/math">
                    <m:r>
                      <a:rPr lang="en-US" sz="2800" b="0" i="1" smtClean="0">
                        <a:latin typeface="Cambria Math" panose="02040503050406030204" pitchFamily="18" charset="0"/>
                      </a:rPr>
                      <m:t>⋮</m:t>
                    </m:r>
                  </m:oMath>
                </a14:m>
                <a:r>
                  <a:rPr lang="en-US" sz="2800" dirty="0"/>
                  <a:t> </a:t>
                </a:r>
                <a:r>
                  <a:rPr lang="en-US" dirty="0"/>
                  <a:t>  </a:t>
                </a:r>
              </a:p>
            </p:txBody>
          </p:sp>
        </mc:Choice>
        <mc:Fallback xmlns="">
          <p:sp>
            <p:nvSpPr>
              <p:cNvPr id="7" name="TextBox 6">
                <a:extLst>
                  <a:ext uri="{FF2B5EF4-FFF2-40B4-BE49-F238E27FC236}">
                    <a16:creationId xmlns:a16="http://schemas.microsoft.com/office/drawing/2014/main" id="{4600451D-12B9-4E0B-97EF-44297763E320}"/>
                  </a:ext>
                </a:extLst>
              </p:cNvPr>
              <p:cNvSpPr txBox="1">
                <a:spLocks noRot="1" noChangeAspect="1" noMove="1" noResize="1" noEditPoints="1" noAdjustHandles="1" noChangeArrowheads="1" noChangeShapeType="1" noTextEdit="1"/>
              </p:cNvSpPr>
              <p:nvPr/>
            </p:nvSpPr>
            <p:spPr>
              <a:xfrm flipH="1">
                <a:off x="10425406" y="1329550"/>
                <a:ext cx="981184" cy="5262979"/>
              </a:xfrm>
              <a:prstGeom prst="rect">
                <a:avLst/>
              </a:prstGeom>
              <a:blipFill>
                <a:blip r:embed="rId7"/>
                <a:stretch>
                  <a:fillRect l="-12422" r="-3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6732C63-3209-4629-8B34-CE7BD65A8B53}"/>
                  </a:ext>
                </a:extLst>
              </p:cNvPr>
              <p:cNvSpPr txBox="1"/>
              <p:nvPr/>
            </p:nvSpPr>
            <p:spPr>
              <a:xfrm flipH="1">
                <a:off x="11444748" y="1329550"/>
                <a:ext cx="981184" cy="5262979"/>
              </a:xfrm>
              <a:prstGeom prst="rect">
                <a:avLst/>
              </a:prstGeom>
              <a:noFill/>
            </p:spPr>
            <p:txBody>
              <a:bodyPr wrap="square" rtlCol="0">
                <a:spAutoFit/>
              </a:bodyPr>
              <a:lstStyle/>
              <a:p>
                <a:r>
                  <a:rPr lang="en-US" sz="2800" dirty="0"/>
                  <a:t>  </a:t>
                </a:r>
                <a14:m>
                  <m:oMath xmlns:m="http://schemas.openxmlformats.org/officeDocument/2006/math">
                    <m:r>
                      <a:rPr lang="en-US" sz="2800" b="0" i="1" smtClean="0">
                        <a:latin typeface="Cambria Math" panose="02040503050406030204" pitchFamily="18" charset="0"/>
                      </a:rPr>
                      <m:t>ℕ</m:t>
                    </m:r>
                  </m:oMath>
                </a14:m>
                <a:endParaRPr lang="en-US" sz="2800" dirty="0"/>
              </a:p>
              <a:p>
                <a:endParaRPr lang="en-US" sz="2800" dirty="0"/>
              </a:p>
              <a:p>
                <a:r>
                  <a:rPr lang="en-US" sz="2800" dirty="0"/>
                  <a:t>  1 </a:t>
                </a:r>
              </a:p>
              <a:p>
                <a:r>
                  <a:rPr lang="en-US" sz="2800" dirty="0"/>
                  <a:t>  2</a:t>
                </a:r>
              </a:p>
              <a:p>
                <a:r>
                  <a:rPr lang="en-US" sz="2800" dirty="0"/>
                  <a:t>  3</a:t>
                </a:r>
              </a:p>
              <a:p>
                <a:r>
                  <a:rPr lang="en-US" sz="2800" dirty="0"/>
                  <a:t>  4 </a:t>
                </a:r>
              </a:p>
              <a:p>
                <a:r>
                  <a:rPr lang="en-US" sz="2800" dirty="0"/>
                  <a:t>  5</a:t>
                </a:r>
              </a:p>
              <a:p>
                <a:r>
                  <a:rPr lang="en-US" sz="2800" dirty="0"/>
                  <a:t>  6</a:t>
                </a:r>
              </a:p>
              <a:p>
                <a:r>
                  <a:rPr lang="en-US" sz="2800" dirty="0"/>
                  <a:t>  7</a:t>
                </a:r>
              </a:p>
              <a:p>
                <a:r>
                  <a:rPr lang="en-US" sz="2800" dirty="0"/>
                  <a:t>  8</a:t>
                </a:r>
              </a:p>
              <a:p>
                <a:endParaRPr lang="en-US" sz="2800" dirty="0"/>
              </a:p>
              <a:p>
                <a14:m>
                  <m:oMath xmlns:m="http://schemas.openxmlformats.org/officeDocument/2006/math">
                    <m:r>
                      <a:rPr lang="en-US" sz="2800" b="0" i="1" smtClean="0">
                        <a:latin typeface="Cambria Math" panose="02040503050406030204" pitchFamily="18" charset="0"/>
                      </a:rPr>
                      <m:t>   </m:t>
                    </m:r>
                    <m:r>
                      <a:rPr lang="en-US" sz="2800" i="1">
                        <a:latin typeface="Cambria Math" panose="02040503050406030204" pitchFamily="18" charset="0"/>
                      </a:rPr>
                      <m:t>⋮</m:t>
                    </m:r>
                  </m:oMath>
                </a14:m>
                <a:r>
                  <a:rPr lang="en-US" sz="2800" dirty="0"/>
                  <a:t> </a:t>
                </a:r>
                <a:r>
                  <a:rPr lang="en-US" dirty="0"/>
                  <a:t>  </a:t>
                </a:r>
              </a:p>
            </p:txBody>
          </p:sp>
        </mc:Choice>
        <mc:Fallback xmlns="">
          <p:sp>
            <p:nvSpPr>
              <p:cNvPr id="8" name="TextBox 7">
                <a:extLst>
                  <a:ext uri="{FF2B5EF4-FFF2-40B4-BE49-F238E27FC236}">
                    <a16:creationId xmlns:a16="http://schemas.microsoft.com/office/drawing/2014/main" id="{46732C63-3209-4629-8B34-CE7BD65A8B53}"/>
                  </a:ext>
                </a:extLst>
              </p:cNvPr>
              <p:cNvSpPr txBox="1">
                <a:spLocks noRot="1" noChangeAspect="1" noMove="1" noResize="1" noEditPoints="1" noAdjustHandles="1" noChangeArrowheads="1" noChangeShapeType="1" noTextEdit="1"/>
              </p:cNvSpPr>
              <p:nvPr/>
            </p:nvSpPr>
            <p:spPr>
              <a:xfrm flipH="1">
                <a:off x="11444748" y="1329550"/>
                <a:ext cx="981184" cy="5262979"/>
              </a:xfrm>
              <a:prstGeom prst="rect">
                <a:avLst/>
              </a:prstGeom>
              <a:blipFill>
                <a:blip r:embed="rId8"/>
                <a:stretch>
                  <a:fillRect/>
                </a:stretch>
              </a:blipFill>
            </p:spPr>
            <p:txBody>
              <a:bodyPr/>
              <a:lstStyle/>
              <a:p>
                <a:r>
                  <a:rPr lang="en-US">
                    <a:noFill/>
                  </a:rPr>
                  <a:t> </a:t>
                </a:r>
              </a:p>
            </p:txBody>
          </p:sp>
        </mc:Fallback>
      </mc:AlternateContent>
      <p:sp>
        <p:nvSpPr>
          <p:cNvPr id="9" name="Arrow: Right 8">
            <a:extLst>
              <a:ext uri="{FF2B5EF4-FFF2-40B4-BE49-F238E27FC236}">
                <a16:creationId xmlns:a16="http://schemas.microsoft.com/office/drawing/2014/main" id="{3FE010BD-7B10-42EF-B8CA-024500178FBC}"/>
              </a:ext>
            </a:extLst>
          </p:cNvPr>
          <p:cNvSpPr/>
          <p:nvPr/>
        </p:nvSpPr>
        <p:spPr>
          <a:xfrm>
            <a:off x="11091480" y="3501027"/>
            <a:ext cx="612068"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Tree>
    <p:extLst>
      <p:ext uri="{BB962C8B-B14F-4D97-AF65-F5344CB8AC3E}">
        <p14:creationId xmlns:p14="http://schemas.microsoft.com/office/powerpoint/2010/main" val="4114584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0F688-B0FA-4F0F-9CD3-40DFEA370063}"/>
              </a:ext>
            </a:extLst>
          </p:cNvPr>
          <p:cNvSpPr>
            <a:spLocks noGrp="1"/>
          </p:cNvSpPr>
          <p:nvPr>
            <p:ph type="title"/>
          </p:nvPr>
        </p:nvSpPr>
        <p:spPr/>
        <p:txBody>
          <a:bodyPr/>
          <a:lstStyle/>
          <a:p>
            <a:r>
              <a:rPr lang="en-US" dirty="0"/>
              <a:t>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D882B1F-E91C-4399-A19D-D18A5B584D51}"/>
                  </a:ext>
                </a:extLst>
              </p:cNvPr>
              <p:cNvSpPr>
                <a:spLocks noGrp="1"/>
              </p:cNvSpPr>
              <p:nvPr>
                <p:ph idx="1"/>
              </p:nvPr>
            </p:nvSpPr>
            <p:spPr>
              <a:xfrm>
                <a:off x="609600" y="1600201"/>
                <a:ext cx="9878888" cy="5141167"/>
              </a:xfrm>
            </p:spPr>
            <p:txBody>
              <a:bodyPr>
                <a:normAutofit fontScale="92500" lnSpcReduction="20000"/>
              </a:bodyPr>
              <a:lstStyle/>
              <a:p>
                <a:r>
                  <a:rPr lang="en-US" dirty="0"/>
                  <a:t>Couldn’t we just count strings in dictionary order? </a:t>
                </a:r>
              </a:p>
              <a:p>
                <a:pPr lvl="1"/>
                <a14:m>
                  <m:oMath xmlns:m="http://schemas.openxmlformats.org/officeDocument/2006/math">
                    <m:r>
                      <a:rPr lang="en-US" b="0" i="1" smtClean="0">
                        <a:latin typeface="Cambria Math" panose="02040503050406030204" pitchFamily="18" charset="0"/>
                      </a:rPr>
                      <m:t>𝜆</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𝑎𝑎</m:t>
                    </m:r>
                    <m:r>
                      <a:rPr lang="en-US" b="0" i="1" smtClean="0">
                        <a:latin typeface="Cambria Math" panose="02040503050406030204" pitchFamily="18" charset="0"/>
                      </a:rPr>
                      <m:t>, </m:t>
                    </m:r>
                    <m:r>
                      <a:rPr lang="en-US" b="0" i="1" smtClean="0">
                        <a:latin typeface="Cambria Math" panose="02040503050406030204" pitchFamily="18" charset="0"/>
                      </a:rPr>
                      <m:t>𝑎𝑎𝑎</m:t>
                    </m:r>
                    <m:r>
                      <a:rPr lang="en-US" b="0" i="1" smtClean="0">
                        <a:latin typeface="Cambria Math" panose="02040503050406030204" pitchFamily="18" charset="0"/>
                      </a:rPr>
                      <m:t>, </m:t>
                    </m:r>
                    <m:r>
                      <a:rPr lang="en-US" b="0" i="1" smtClean="0">
                        <a:latin typeface="Cambria Math" panose="02040503050406030204" pitchFamily="18" charset="0"/>
                      </a:rPr>
                      <m:t>𝑎𝑎𝑎𝑎</m:t>
                    </m:r>
                    <m:r>
                      <a:rPr lang="en-US" b="0" i="1" smtClean="0">
                        <a:latin typeface="Cambria Math" panose="02040503050406030204" pitchFamily="18" charset="0"/>
                      </a:rPr>
                      <m:t>…</m:t>
                    </m:r>
                  </m:oMath>
                </a14:m>
                <a:r>
                  <a:rPr lang="en-US" dirty="0"/>
                  <a:t> </a:t>
                </a:r>
              </a:p>
              <a:p>
                <a:pPr lvl="2"/>
                <a:r>
                  <a:rPr lang="en-US" sz="2600" dirty="0"/>
                  <a:t>But that would go forever, and we would never get to  “</a:t>
                </a:r>
                <a14:m>
                  <m:oMath xmlns:m="http://schemas.openxmlformats.org/officeDocument/2006/math">
                    <m:r>
                      <a:rPr lang="en-US" sz="2600" b="0" i="1" smtClean="0">
                        <a:latin typeface="Cambria Math" panose="02040503050406030204" pitchFamily="18" charset="0"/>
                      </a:rPr>
                      <m:t>𝑏</m:t>
                    </m:r>
                    <m:r>
                      <a:rPr lang="en-US" sz="2600" b="0" i="1" smtClean="0">
                        <a:latin typeface="Cambria Math" panose="02040503050406030204" pitchFamily="18" charset="0"/>
                      </a:rPr>
                      <m:t>"</m:t>
                    </m:r>
                  </m:oMath>
                </a14:m>
                <a:r>
                  <a:rPr lang="en-US" sz="2600" dirty="0"/>
                  <a:t>.</a:t>
                </a:r>
              </a:p>
              <a:p>
                <a:pPr lvl="2"/>
                <a:r>
                  <a:rPr lang="en-US" sz="2600" dirty="0"/>
                  <a:t>We must count shorter strings before longer strings to avoid this. </a:t>
                </a:r>
              </a:p>
              <a:p>
                <a:pPr lvl="1"/>
                <a:r>
                  <a:rPr lang="en-US" dirty="0"/>
                  <a:t>But when we are counting strings of the same length, then we might as well do it in the dictionary order. </a:t>
                </a:r>
              </a:p>
              <a:p>
                <a:pPr lvl="2"/>
                <a:r>
                  <a:rPr lang="en-US" sz="2600" dirty="0"/>
                  <a:t>Length 3 strings:  </a:t>
                </a:r>
                <a:r>
                  <a:rPr lang="en-US" sz="2600" dirty="0" err="1"/>
                  <a:t>aaa</a:t>
                </a:r>
                <a:r>
                  <a:rPr lang="en-US" sz="2600" dirty="0"/>
                  <a:t>, </a:t>
                </a:r>
                <a:r>
                  <a:rPr lang="en-US" sz="2600" dirty="0" err="1"/>
                  <a:t>aab</a:t>
                </a:r>
                <a:r>
                  <a:rPr lang="en-US" sz="2600" dirty="0"/>
                  <a:t>, aba, </a:t>
                </a:r>
                <a:r>
                  <a:rPr lang="en-US" sz="2600" dirty="0" err="1"/>
                  <a:t>abb</a:t>
                </a:r>
                <a:r>
                  <a:rPr lang="en-US" sz="2600" dirty="0"/>
                  <a:t>, baa, </a:t>
                </a:r>
                <a:r>
                  <a:rPr lang="en-US" sz="2600" dirty="0" err="1"/>
                  <a:t>bab</a:t>
                </a:r>
                <a:r>
                  <a:rPr lang="en-US" sz="2600" dirty="0"/>
                  <a:t>, </a:t>
                </a:r>
                <a:r>
                  <a:rPr lang="en-US" sz="2600" dirty="0" err="1"/>
                  <a:t>bba</a:t>
                </a:r>
                <a:r>
                  <a:rPr lang="en-US" sz="2600" dirty="0"/>
                  <a:t>, </a:t>
                </a:r>
                <a:r>
                  <a:rPr lang="en-US" sz="2600" dirty="0" err="1"/>
                  <a:t>bbb</a:t>
                </a:r>
                <a:r>
                  <a:rPr lang="en-US" sz="2600" dirty="0"/>
                  <a:t>.  </a:t>
                </a:r>
                <a:endParaRPr lang="en-US" dirty="0"/>
              </a:p>
              <a:p>
                <a:r>
                  <a:rPr lang="en-US" dirty="0"/>
                  <a:t>So what is the actual formula for </a:t>
                </a:r>
                <a14:m>
                  <m:oMath xmlns:m="http://schemas.openxmlformats.org/officeDocument/2006/math">
                    <m:r>
                      <a:rPr lang="en-US" b="0" i="1" smtClean="0">
                        <a:latin typeface="Cambria Math" panose="02040503050406030204" pitchFamily="18" charset="0"/>
                      </a:rPr>
                      <m:t>𝑓</m:t>
                    </m:r>
                  </m:oMath>
                </a14:m>
                <a:r>
                  <a:rPr lang="en-US" dirty="0"/>
                  <a:t>? </a:t>
                </a:r>
              </a:p>
              <a:p>
                <a:pPr lvl="1"/>
                <a:r>
                  <a:rPr lang="en-US" dirty="0"/>
                  <a:t>There are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oMath>
                </a14:m>
                <a:r>
                  <a:rPr lang="en-US" dirty="0"/>
                  <a:t> strings of length </a:t>
                </a:r>
                <a14:m>
                  <m:oMath xmlns:m="http://schemas.openxmlformats.org/officeDocument/2006/math">
                    <m:r>
                      <a:rPr lang="en-US" b="0" i="1" smtClean="0">
                        <a:latin typeface="Cambria Math" panose="02040503050406030204" pitchFamily="18" charset="0"/>
                      </a:rPr>
                      <m:t>𝑛</m:t>
                    </m:r>
                    <m:r>
                      <a:rPr lang="en-US" b="0" i="0" smtClean="0">
                        <a:latin typeface="Cambria Math" panose="02040503050406030204" pitchFamily="18" charset="0"/>
                      </a:rPr>
                      <m:t>, </m:t>
                    </m:r>
                  </m:oMath>
                </a14:m>
                <a:endParaRPr lang="en-US" b="0" i="0" dirty="0">
                  <a:latin typeface="Cambria Math" panose="02040503050406030204" pitchFamily="18" charset="0"/>
                </a:endParaRPr>
              </a:p>
              <a:p>
                <a:pPr lvl="1"/>
                <a:r>
                  <a:rPr lang="en-US" dirty="0"/>
                  <a:t>And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r>
                      <a:rPr lang="en-US" b="0" i="1" smtClean="0">
                        <a:latin typeface="Cambria Math" panose="02040503050406030204" pitchFamily="18" charset="0"/>
                      </a:rPr>
                      <m:t>−1 </m:t>
                    </m:r>
                  </m:oMath>
                </a14:m>
                <a:r>
                  <a:rPr lang="en-US" dirty="0"/>
                  <a:t>strings of length less than </a:t>
                </a:r>
                <a14:m>
                  <m:oMath xmlns:m="http://schemas.openxmlformats.org/officeDocument/2006/math">
                    <m:r>
                      <a:rPr lang="en-US" b="0" i="1" smtClean="0">
                        <a:latin typeface="Cambria Math" panose="02040503050406030204" pitchFamily="18" charset="0"/>
                      </a:rPr>
                      <m:t>𝑛</m:t>
                    </m:r>
                  </m:oMath>
                </a14:m>
                <a:r>
                  <a:rPr lang="en-US" dirty="0"/>
                  <a:t> (we will show it later).</a:t>
                </a:r>
              </a:p>
              <a:p>
                <a:pPr lvl="1"/>
                <a:r>
                  <a:rPr lang="en-US" dirty="0"/>
                  <a:t>So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sup>
                    </m:sSup>
                    <m:r>
                      <a:rPr lang="en-US" b="0" i="1" smtClean="0">
                        <a:latin typeface="Cambria Math" panose="02040503050406030204" pitchFamily="18" charset="0"/>
                      </a:rPr>
                      <m:t>−1+</m:t>
                    </m:r>
                    <m:r>
                      <a:rPr lang="en-US" b="0" i="1" smtClean="0">
                        <a:latin typeface="Cambria Math" panose="02040503050406030204" pitchFamily="18" charset="0"/>
                      </a:rPr>
                      <m:t>𝑖𝑛𝑑𝑒𝑥</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where </a:t>
                </a:r>
                <a14:m>
                  <m:oMath xmlns:m="http://schemas.openxmlformats.org/officeDocument/2006/math">
                    <m:r>
                      <a:rPr lang="en-US" i="1" dirty="0" smtClean="0">
                        <a:latin typeface="Cambria Math" panose="02040503050406030204" pitchFamily="18" charset="0"/>
                      </a:rPr>
                      <m:t>𝑖𝑛𝑑𝑒𝑥</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 </m:t>
                    </m:r>
                  </m:oMath>
                </a14:m>
                <a:r>
                  <a:rPr lang="en-US" dirty="0"/>
                  <a:t>is its index in dictionary order among strings of  length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 </m:t>
                    </m:r>
                  </m:oMath>
                </a14:m>
                <a:r>
                  <a:rPr lang="en-US" dirty="0"/>
                  <a:t>1 to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sup>
                    </m:sSup>
                  </m:oMath>
                </a14:m>
                <a:r>
                  <a:rPr lang="en-US" dirty="0"/>
                  <a:t>.  </a:t>
                </a:r>
              </a:p>
              <a:p>
                <a:pPr lvl="1"/>
                <a:r>
                  <a:rPr lang="en-US" dirty="0"/>
                  <a:t>You can check that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is a bijection. </a:t>
                </a:r>
              </a:p>
              <a:p>
                <a:pPr lvl="1"/>
                <a:endParaRPr lang="en-US" dirty="0"/>
              </a:p>
              <a:p>
                <a:pPr lvl="1"/>
                <a:endParaRPr lang="en-US" dirty="0"/>
              </a:p>
              <a:p>
                <a:pPr marL="0" indent="0">
                  <a:buNone/>
                </a:pPr>
                <a:endParaRPr lang="en-US" dirty="0"/>
              </a:p>
              <a:p>
                <a:pPr marL="457200" lvl="1" indent="0">
                  <a:buNone/>
                </a:pPr>
                <a:endParaRPr lang="en-US" dirty="0"/>
              </a:p>
              <a:p>
                <a:pPr lvl="2"/>
                <a:endParaRPr lang="en-US" dirty="0"/>
              </a:p>
              <a:p>
                <a:endParaRPr lang="en-US" dirty="0"/>
              </a:p>
            </p:txBody>
          </p:sp>
        </mc:Choice>
        <mc:Fallback xmlns="">
          <p:sp>
            <p:nvSpPr>
              <p:cNvPr id="3" name="Content Placeholder 2">
                <a:extLst>
                  <a:ext uri="{FF2B5EF4-FFF2-40B4-BE49-F238E27FC236}">
                    <a16:creationId xmlns:a16="http://schemas.microsoft.com/office/drawing/2014/main" id="{1D882B1F-E91C-4399-A19D-D18A5B584D51}"/>
                  </a:ext>
                </a:extLst>
              </p:cNvPr>
              <p:cNvSpPr>
                <a:spLocks noGrp="1" noRot="1" noChangeAspect="1" noMove="1" noResize="1" noEditPoints="1" noAdjustHandles="1" noChangeArrowheads="1" noChangeShapeType="1" noTextEdit="1"/>
              </p:cNvSpPr>
              <p:nvPr>
                <p:ph idx="1"/>
              </p:nvPr>
            </p:nvSpPr>
            <p:spPr>
              <a:xfrm>
                <a:off x="609600" y="1600201"/>
                <a:ext cx="9878888" cy="5141167"/>
              </a:xfrm>
              <a:blipFill>
                <a:blip r:embed="rId3"/>
                <a:stretch>
                  <a:fillRect l="-1234" t="-3084" b="-1661"/>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4B5F3760-BC20-42BC-86E2-FC7A67ED5112}"/>
              </a:ext>
            </a:extLst>
          </p:cNvPr>
          <p:cNvGrpSpPr/>
          <p:nvPr/>
        </p:nvGrpSpPr>
        <p:grpSpPr>
          <a:xfrm>
            <a:off x="191344" y="0"/>
            <a:ext cx="1296144" cy="1143000"/>
            <a:chOff x="10439547" y="0"/>
            <a:chExt cx="1482936" cy="1507008"/>
          </a:xfrm>
        </p:grpSpPr>
        <p:pic>
          <p:nvPicPr>
            <p:cNvPr id="5" name="Picture 4">
              <a:extLst>
                <a:ext uri="{FF2B5EF4-FFF2-40B4-BE49-F238E27FC236}">
                  <a16:creationId xmlns:a16="http://schemas.microsoft.com/office/drawing/2014/main" id="{0EC8B9E8-79D5-4DDB-9F27-53806918FA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9547" y="835272"/>
              <a:ext cx="1482936" cy="671736"/>
            </a:xfrm>
            <a:prstGeom prst="rect">
              <a:avLst/>
            </a:prstGeom>
          </p:spPr>
        </p:pic>
        <p:pic>
          <p:nvPicPr>
            <p:cNvPr id="6" name="Picture 5">
              <a:extLst>
                <a:ext uri="{FF2B5EF4-FFF2-40B4-BE49-F238E27FC236}">
                  <a16:creationId xmlns:a16="http://schemas.microsoft.com/office/drawing/2014/main" id="{4E8D4A51-6932-44DD-A672-8F2ABBDFAB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88488" y="0"/>
              <a:ext cx="1335301" cy="822423"/>
            </a:xfrm>
            <a:prstGeom prst="rect">
              <a:avLst/>
            </a:prstGeom>
          </p:spPr>
        </p:pic>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600451D-12B9-4E0B-97EF-44297763E320}"/>
                  </a:ext>
                </a:extLst>
              </p:cNvPr>
              <p:cNvSpPr txBox="1"/>
              <p:nvPr/>
            </p:nvSpPr>
            <p:spPr>
              <a:xfrm flipH="1">
                <a:off x="10425406" y="1329550"/>
                <a:ext cx="981184" cy="5262979"/>
              </a:xfrm>
              <a:prstGeom prst="rect">
                <a:avLst/>
              </a:prstGeom>
              <a:noFill/>
            </p:spPr>
            <p:txBody>
              <a:bodyPr wrap="square" rtlCol="0">
                <a:spAutoFit/>
              </a:bodyPr>
              <a:lstStyle/>
              <a:p>
                <a14:m>
                  <m:oMath xmlns:m="http://schemas.openxmlformats.org/officeDocument/2006/math">
                    <m:sSup>
                      <m:sSupPr>
                        <m:ctrlPr>
                          <a:rPr lang="en-US" sz="2800" b="0" i="1" smtClean="0">
                            <a:latin typeface="Cambria Math" panose="02040503050406030204" pitchFamily="18" charset="0"/>
                          </a:rPr>
                        </m:ctrlPr>
                      </m:sSup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𝑎</m:t>
                            </m:r>
                            <m:r>
                              <a:rPr lang="en-US" sz="2800" b="0" i="1" smtClean="0">
                                <a:latin typeface="Cambria Math" panose="02040503050406030204" pitchFamily="18" charset="0"/>
                              </a:rPr>
                              <m:t>,</m:t>
                            </m:r>
                            <m:r>
                              <a:rPr lang="en-US" sz="2800" b="0" i="1" smtClean="0">
                                <a:latin typeface="Cambria Math" panose="02040503050406030204" pitchFamily="18" charset="0"/>
                              </a:rPr>
                              <m:t>𝑏</m:t>
                            </m:r>
                          </m:e>
                        </m:d>
                      </m:e>
                      <m:sup>
                        <m:r>
                          <a:rPr lang="en-US" sz="2800" b="0" i="1" smtClean="0">
                            <a:latin typeface="Cambria Math" panose="02040503050406030204" pitchFamily="18" charset="0"/>
                          </a:rPr>
                          <m:t>∗</m:t>
                        </m:r>
                      </m:sup>
                    </m:sSup>
                    <m:r>
                      <a:rPr lang="en-US" sz="2800" b="0" i="1" smtClean="0">
                        <a:latin typeface="Cambria Math" panose="02040503050406030204" pitchFamily="18" charset="0"/>
                      </a:rPr>
                      <m:t> </m:t>
                    </m:r>
                  </m:oMath>
                </a14:m>
                <a:r>
                  <a:rPr lang="en-US" sz="2800" dirty="0"/>
                  <a:t>  </a:t>
                </a:r>
              </a:p>
              <a:p>
                <a:endParaRPr lang="en-US" sz="2800" dirty="0"/>
              </a:p>
              <a:p>
                <a:r>
                  <a:rPr lang="en-US" sz="2800" dirty="0"/>
                  <a:t>  </a:t>
                </a:r>
                <a14:m>
                  <m:oMath xmlns:m="http://schemas.openxmlformats.org/officeDocument/2006/math">
                    <m:r>
                      <a:rPr lang="en-US" sz="2800" i="1">
                        <a:latin typeface="Cambria Math" panose="02040503050406030204" pitchFamily="18" charset="0"/>
                      </a:rPr>
                      <m:t>𝜆</m:t>
                    </m:r>
                  </m:oMath>
                </a14:m>
                <a:endParaRPr lang="en-US" sz="2800" dirty="0"/>
              </a:p>
              <a:p>
                <a:r>
                  <a:rPr lang="en-US" sz="2800" dirty="0"/>
                  <a:t>  a </a:t>
                </a:r>
              </a:p>
              <a:p>
                <a:r>
                  <a:rPr lang="en-US" sz="2800" dirty="0"/>
                  <a:t>  b</a:t>
                </a:r>
              </a:p>
              <a:p>
                <a:r>
                  <a:rPr lang="en-US" sz="2800" dirty="0"/>
                  <a:t> aa</a:t>
                </a:r>
              </a:p>
              <a:p>
                <a:r>
                  <a:rPr lang="en-US" sz="2800" dirty="0"/>
                  <a:t> ab </a:t>
                </a:r>
              </a:p>
              <a:p>
                <a:r>
                  <a:rPr lang="en-US" sz="2800" dirty="0"/>
                  <a:t> </a:t>
                </a:r>
                <a:r>
                  <a:rPr lang="en-US" sz="2800" dirty="0" err="1"/>
                  <a:t>ba</a:t>
                </a:r>
                <a:endParaRPr lang="en-US" sz="2800" dirty="0"/>
              </a:p>
              <a:p>
                <a:r>
                  <a:rPr lang="en-US" sz="2800" dirty="0"/>
                  <a:t> bb</a:t>
                </a:r>
              </a:p>
              <a:p>
                <a:r>
                  <a:rPr lang="en-US" sz="2800" dirty="0" err="1"/>
                  <a:t>aaa</a:t>
                </a:r>
                <a:endParaRPr lang="en-US" sz="2800" dirty="0"/>
              </a:p>
              <a:p>
                <a:endParaRPr lang="en-US" sz="2800" dirty="0"/>
              </a:p>
              <a:p>
                <a:r>
                  <a:rPr lang="en-US" sz="2800" b="0" dirty="0"/>
                  <a:t>  </a:t>
                </a:r>
                <a14:m>
                  <m:oMath xmlns:m="http://schemas.openxmlformats.org/officeDocument/2006/math">
                    <m:r>
                      <a:rPr lang="en-US" sz="2800" b="0" i="1" smtClean="0">
                        <a:latin typeface="Cambria Math" panose="02040503050406030204" pitchFamily="18" charset="0"/>
                      </a:rPr>
                      <m:t>⋮</m:t>
                    </m:r>
                  </m:oMath>
                </a14:m>
                <a:r>
                  <a:rPr lang="en-US" sz="2800" dirty="0"/>
                  <a:t> </a:t>
                </a:r>
                <a:r>
                  <a:rPr lang="en-US" dirty="0"/>
                  <a:t>  </a:t>
                </a:r>
              </a:p>
            </p:txBody>
          </p:sp>
        </mc:Choice>
        <mc:Fallback xmlns="">
          <p:sp>
            <p:nvSpPr>
              <p:cNvPr id="7" name="TextBox 6">
                <a:extLst>
                  <a:ext uri="{FF2B5EF4-FFF2-40B4-BE49-F238E27FC236}">
                    <a16:creationId xmlns:a16="http://schemas.microsoft.com/office/drawing/2014/main" id="{4600451D-12B9-4E0B-97EF-44297763E320}"/>
                  </a:ext>
                </a:extLst>
              </p:cNvPr>
              <p:cNvSpPr txBox="1">
                <a:spLocks noRot="1" noChangeAspect="1" noMove="1" noResize="1" noEditPoints="1" noAdjustHandles="1" noChangeArrowheads="1" noChangeShapeType="1" noTextEdit="1"/>
              </p:cNvSpPr>
              <p:nvPr/>
            </p:nvSpPr>
            <p:spPr>
              <a:xfrm flipH="1">
                <a:off x="10425406" y="1329550"/>
                <a:ext cx="981184" cy="5262979"/>
              </a:xfrm>
              <a:prstGeom prst="rect">
                <a:avLst/>
              </a:prstGeom>
              <a:blipFill>
                <a:blip r:embed="rId6"/>
                <a:stretch>
                  <a:fillRect l="-12422" r="-3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6732C63-3209-4629-8B34-CE7BD65A8B53}"/>
                  </a:ext>
                </a:extLst>
              </p:cNvPr>
              <p:cNvSpPr txBox="1"/>
              <p:nvPr/>
            </p:nvSpPr>
            <p:spPr>
              <a:xfrm flipH="1">
                <a:off x="11444748" y="1329550"/>
                <a:ext cx="981184" cy="5262979"/>
              </a:xfrm>
              <a:prstGeom prst="rect">
                <a:avLst/>
              </a:prstGeom>
              <a:noFill/>
            </p:spPr>
            <p:txBody>
              <a:bodyPr wrap="square" rtlCol="0">
                <a:spAutoFit/>
              </a:bodyPr>
              <a:lstStyle/>
              <a:p>
                <a:r>
                  <a:rPr lang="en-US" sz="2800" dirty="0"/>
                  <a:t>  </a:t>
                </a:r>
                <a14:m>
                  <m:oMath xmlns:m="http://schemas.openxmlformats.org/officeDocument/2006/math">
                    <m:r>
                      <a:rPr lang="en-US" sz="2800" b="0" i="1" smtClean="0">
                        <a:latin typeface="Cambria Math" panose="02040503050406030204" pitchFamily="18" charset="0"/>
                      </a:rPr>
                      <m:t>ℕ</m:t>
                    </m:r>
                  </m:oMath>
                </a14:m>
                <a:endParaRPr lang="en-US" sz="2800" dirty="0"/>
              </a:p>
              <a:p>
                <a:endParaRPr lang="en-US" sz="2800" dirty="0"/>
              </a:p>
              <a:p>
                <a:r>
                  <a:rPr lang="en-US" sz="2800" dirty="0"/>
                  <a:t>  1 </a:t>
                </a:r>
              </a:p>
              <a:p>
                <a:r>
                  <a:rPr lang="en-US" sz="2800" dirty="0"/>
                  <a:t>  2</a:t>
                </a:r>
              </a:p>
              <a:p>
                <a:r>
                  <a:rPr lang="en-US" sz="2800" dirty="0"/>
                  <a:t>  3</a:t>
                </a:r>
              </a:p>
              <a:p>
                <a:r>
                  <a:rPr lang="en-US" sz="2800" dirty="0"/>
                  <a:t>  4 </a:t>
                </a:r>
              </a:p>
              <a:p>
                <a:r>
                  <a:rPr lang="en-US" sz="2800" dirty="0"/>
                  <a:t>  5</a:t>
                </a:r>
              </a:p>
              <a:p>
                <a:r>
                  <a:rPr lang="en-US" sz="2800" dirty="0"/>
                  <a:t>  6</a:t>
                </a:r>
              </a:p>
              <a:p>
                <a:r>
                  <a:rPr lang="en-US" sz="2800" dirty="0"/>
                  <a:t>  7</a:t>
                </a:r>
              </a:p>
              <a:p>
                <a:r>
                  <a:rPr lang="en-US" sz="2800" dirty="0"/>
                  <a:t>  8</a:t>
                </a:r>
              </a:p>
              <a:p>
                <a:endParaRPr lang="en-US" sz="2800" dirty="0"/>
              </a:p>
              <a:p>
                <a14:m>
                  <m:oMath xmlns:m="http://schemas.openxmlformats.org/officeDocument/2006/math">
                    <m:r>
                      <a:rPr lang="en-US" sz="2800" b="0" i="1" smtClean="0">
                        <a:latin typeface="Cambria Math" panose="02040503050406030204" pitchFamily="18" charset="0"/>
                      </a:rPr>
                      <m:t>   </m:t>
                    </m:r>
                    <m:r>
                      <a:rPr lang="en-US" sz="2800" i="1">
                        <a:latin typeface="Cambria Math" panose="02040503050406030204" pitchFamily="18" charset="0"/>
                      </a:rPr>
                      <m:t>⋮</m:t>
                    </m:r>
                  </m:oMath>
                </a14:m>
                <a:r>
                  <a:rPr lang="en-US" sz="2800" dirty="0"/>
                  <a:t> </a:t>
                </a:r>
                <a:r>
                  <a:rPr lang="en-US" dirty="0"/>
                  <a:t>  </a:t>
                </a:r>
              </a:p>
            </p:txBody>
          </p:sp>
        </mc:Choice>
        <mc:Fallback xmlns="">
          <p:sp>
            <p:nvSpPr>
              <p:cNvPr id="8" name="TextBox 7">
                <a:extLst>
                  <a:ext uri="{FF2B5EF4-FFF2-40B4-BE49-F238E27FC236}">
                    <a16:creationId xmlns:a16="http://schemas.microsoft.com/office/drawing/2014/main" id="{46732C63-3209-4629-8B34-CE7BD65A8B53}"/>
                  </a:ext>
                </a:extLst>
              </p:cNvPr>
              <p:cNvSpPr txBox="1">
                <a:spLocks noRot="1" noChangeAspect="1" noMove="1" noResize="1" noEditPoints="1" noAdjustHandles="1" noChangeArrowheads="1" noChangeShapeType="1" noTextEdit="1"/>
              </p:cNvSpPr>
              <p:nvPr/>
            </p:nvSpPr>
            <p:spPr>
              <a:xfrm flipH="1">
                <a:off x="11444748" y="1329550"/>
                <a:ext cx="981184" cy="5262979"/>
              </a:xfrm>
              <a:prstGeom prst="rect">
                <a:avLst/>
              </a:prstGeom>
              <a:blipFill>
                <a:blip r:embed="rId7"/>
                <a:stretch>
                  <a:fillRect/>
                </a:stretch>
              </a:blipFill>
            </p:spPr>
            <p:txBody>
              <a:bodyPr/>
              <a:lstStyle/>
              <a:p>
                <a:r>
                  <a:rPr lang="en-US">
                    <a:noFill/>
                  </a:rPr>
                  <a:t> </a:t>
                </a:r>
              </a:p>
            </p:txBody>
          </p:sp>
        </mc:Fallback>
      </mc:AlternateContent>
      <p:sp>
        <p:nvSpPr>
          <p:cNvPr id="9" name="Title 1">
            <a:extLst>
              <a:ext uri="{FF2B5EF4-FFF2-40B4-BE49-F238E27FC236}">
                <a16:creationId xmlns:a16="http://schemas.microsoft.com/office/drawing/2014/main" id="{627EC762-6C7F-453C-81F8-016213EACCB6}"/>
              </a:ext>
            </a:extLst>
          </p:cNvPr>
          <p:cNvSpPr txBox="1">
            <a:spLocks/>
          </p:cNvSpPr>
          <p:nvPr/>
        </p:nvSpPr>
        <p:spPr>
          <a:xfrm>
            <a:off x="762000" y="427038"/>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Order of strings </a:t>
            </a:r>
          </a:p>
        </p:txBody>
      </p:sp>
      <p:sp>
        <p:nvSpPr>
          <p:cNvPr id="10" name="Arrow: Right 9">
            <a:extLst>
              <a:ext uri="{FF2B5EF4-FFF2-40B4-BE49-F238E27FC236}">
                <a16:creationId xmlns:a16="http://schemas.microsoft.com/office/drawing/2014/main" id="{4BD94D5B-1F93-43C0-9605-C185B5464EF8}"/>
              </a:ext>
            </a:extLst>
          </p:cNvPr>
          <p:cNvSpPr/>
          <p:nvPr/>
        </p:nvSpPr>
        <p:spPr>
          <a:xfrm>
            <a:off x="11091480" y="3501027"/>
            <a:ext cx="612068"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Tree>
    <p:extLst>
      <p:ext uri="{BB962C8B-B14F-4D97-AF65-F5344CB8AC3E}">
        <p14:creationId xmlns:p14="http://schemas.microsoft.com/office/powerpoint/2010/main" val="374851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0F688-B0FA-4F0F-9CD3-40DFEA370063}"/>
              </a:ext>
            </a:extLst>
          </p:cNvPr>
          <p:cNvSpPr>
            <a:spLocks noGrp="1"/>
          </p:cNvSpPr>
          <p:nvPr>
            <p:ph type="title"/>
          </p:nvPr>
        </p:nvSpPr>
        <p:spPr/>
        <p:txBody>
          <a:bodyPr/>
          <a:lstStyle/>
          <a:p>
            <a:r>
              <a:rPr lang="en-US" dirty="0"/>
              <a:t>   Set of all finite binary strings is countable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D882B1F-E91C-4399-A19D-D18A5B584D51}"/>
                  </a:ext>
                </a:extLst>
              </p:cNvPr>
              <p:cNvSpPr>
                <a:spLocks noGrp="1"/>
              </p:cNvSpPr>
              <p:nvPr>
                <p:ph idx="1"/>
              </p:nvPr>
            </p:nvSpPr>
            <p:spPr>
              <a:xfrm>
                <a:off x="111466" y="1532538"/>
                <a:ext cx="9086800" cy="5069159"/>
              </a:xfrm>
            </p:spPr>
            <p:txBody>
              <a:bodyPr>
                <a:normAutofit fontScale="92500"/>
              </a:bodyPr>
              <a:lstStyle/>
              <a:p>
                <a:r>
                  <a:rPr lang="en-US" dirty="0"/>
                  <a:t>Now, let’s show that the set of all binary strings, that is,  finite strings over {0,1}, denoted </a:t>
                </a:r>
                <a14:m>
                  <m:oMath xmlns:m="http://schemas.openxmlformats.org/officeDocument/2006/math">
                    <m:sSup>
                      <m:sSupPr>
                        <m:ctrlPr>
                          <a:rPr lang="en-CA" i="1">
                            <a:latin typeface="Cambria Math" panose="02040503050406030204" pitchFamily="18" charset="0"/>
                          </a:rPr>
                        </m:ctrlPr>
                      </m:sSupPr>
                      <m:e>
                        <m:d>
                          <m:dPr>
                            <m:begChr m:val="{"/>
                            <m:endChr m:val="}"/>
                            <m:ctrlPr>
                              <a:rPr lang="en-CA" i="1">
                                <a:latin typeface="Cambria Math" panose="02040503050406030204" pitchFamily="18" charset="0"/>
                              </a:rPr>
                            </m:ctrlPr>
                          </m:dPr>
                          <m:e>
                            <m:r>
                              <a:rPr lang="en-CA" i="1">
                                <a:latin typeface="Cambria Math"/>
                              </a:rPr>
                              <m:t>0,1</m:t>
                            </m:r>
                          </m:e>
                        </m:d>
                      </m:e>
                      <m:sup>
                        <m:r>
                          <a:rPr lang="en-CA" i="1">
                            <a:latin typeface="Cambria Math"/>
                          </a:rPr>
                          <m:t>∗</m:t>
                        </m:r>
                      </m:sup>
                    </m:sSup>
                  </m:oMath>
                </a14:m>
                <a:r>
                  <a:rPr lang="en-US" dirty="0"/>
                  <a:t>, is countable. </a:t>
                </a:r>
              </a:p>
              <a:p>
                <a:r>
                  <a:rPr lang="en-US" dirty="0"/>
                  <a:t>Use a composition of two functions to map </a:t>
                </a:r>
                <a14:m>
                  <m:oMath xmlns:m="http://schemas.openxmlformats.org/officeDocument/2006/math">
                    <m:sSup>
                      <m:sSupPr>
                        <m:ctrlPr>
                          <a:rPr lang="en-CA" i="1">
                            <a:latin typeface="Cambria Math" panose="02040503050406030204" pitchFamily="18" charset="0"/>
                          </a:rPr>
                        </m:ctrlPr>
                      </m:sSupPr>
                      <m:e>
                        <m:d>
                          <m:dPr>
                            <m:begChr m:val="{"/>
                            <m:endChr m:val="}"/>
                            <m:ctrlPr>
                              <a:rPr lang="en-CA" i="1">
                                <a:latin typeface="Cambria Math" panose="02040503050406030204" pitchFamily="18" charset="0"/>
                              </a:rPr>
                            </m:ctrlPr>
                          </m:dPr>
                          <m:e>
                            <m:r>
                              <a:rPr lang="en-CA" i="1">
                                <a:latin typeface="Cambria Math"/>
                              </a:rPr>
                              <m:t>0,1</m:t>
                            </m:r>
                          </m:e>
                        </m:d>
                      </m:e>
                      <m:sup>
                        <m:r>
                          <a:rPr lang="en-CA" i="1">
                            <a:latin typeface="Cambria Math"/>
                          </a:rPr>
                          <m:t>∗</m:t>
                        </m:r>
                      </m:sup>
                    </m:sSup>
                  </m:oMath>
                </a14:m>
                <a:r>
                  <a:rPr lang="en-US" dirty="0"/>
                  <a:t> to </a:t>
                </a:r>
                <a14:m>
                  <m:oMath xmlns:m="http://schemas.openxmlformats.org/officeDocument/2006/math">
                    <m:r>
                      <a:rPr lang="en-US" b="0" i="1" smtClean="0">
                        <a:latin typeface="Cambria Math" panose="02040503050406030204" pitchFamily="18" charset="0"/>
                      </a:rPr>
                      <m:t>ℕ</m:t>
                    </m:r>
                  </m:oMath>
                </a14:m>
                <a:endParaRPr lang="en-US" dirty="0"/>
              </a:p>
              <a:p>
                <a:pPr lvl="1"/>
                <a14:m>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e>
                      <m:sup>
                        <m:r>
                          <a:rPr lang="en-US" b="0" i="1" smtClean="0">
                            <a:latin typeface="Cambria Math" panose="02040503050406030204" pitchFamily="18" charset="0"/>
                          </a:rPr>
                          <m:t>∗</m:t>
                        </m:r>
                      </m:sup>
                    </m:sSup>
                    <m:r>
                      <a:rPr lang="en-US" b="0" i="0" smtClean="0">
                        <a:latin typeface="Cambria Math" panose="02040503050406030204" pitchFamily="18" charset="0"/>
                      </a:rPr>
                      <m:t> </m:t>
                    </m:r>
                  </m:oMath>
                </a14:m>
                <a:r>
                  <a:rPr lang="en-US" dirty="0"/>
                  <a:t>and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ℕ</m:t>
                    </m:r>
                  </m:oMath>
                </a14:m>
                <a:r>
                  <a:rPr lang="en-US" dirty="0"/>
                  <a:t> from the previous proof. The resulting bijection will be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r>
                      <a:rPr lang="en-US" b="0" i="1" smtClean="0">
                        <a:latin typeface="Cambria Math" panose="02040503050406030204" pitchFamily="18" charset="0"/>
                      </a:rPr>
                      <m:t>.</m:t>
                    </m:r>
                  </m:oMath>
                </a14:m>
                <a:endParaRPr lang="en-US" dirty="0"/>
              </a:p>
              <a:p>
                <a:pPr lvl="1"/>
                <a:r>
                  <a:rPr lang="en-US" dirty="0"/>
                  <a:t>To compute </a:t>
                </a:r>
                <a14:m>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oMath>
                </a14:m>
                <a:r>
                  <a:rPr lang="en-US" dirty="0"/>
                  <a:t>change every 0 in </a:t>
                </a:r>
                <a14:m>
                  <m:oMath xmlns:m="http://schemas.openxmlformats.org/officeDocument/2006/math">
                    <m:r>
                      <a:rPr lang="en-US" i="1" dirty="0" smtClean="0">
                        <a:latin typeface="Cambria Math" panose="02040503050406030204" pitchFamily="18" charset="0"/>
                      </a:rPr>
                      <m:t>𝑥</m:t>
                    </m:r>
                  </m:oMath>
                </a14:m>
                <a:r>
                  <a:rPr lang="en-US" dirty="0"/>
                  <a:t> to a, and every 1 to </a:t>
                </a:r>
                <a14:m>
                  <m:oMath xmlns:m="http://schemas.openxmlformats.org/officeDocument/2006/math">
                    <m:r>
                      <a:rPr lang="en-US" b="0" i="1" smtClean="0">
                        <a:latin typeface="Cambria Math" panose="02040503050406030204" pitchFamily="18" charset="0"/>
                      </a:rPr>
                      <m:t>𝑏</m:t>
                    </m:r>
                  </m:oMath>
                </a14:m>
                <a:r>
                  <a:rPr lang="en-US" dirty="0"/>
                  <a:t>.  </a:t>
                </a:r>
              </a:p>
              <a:p>
                <a:pPr lvl="2"/>
                <a:r>
                  <a:rPr lang="en-US" dirty="0"/>
                  <a:t>For example, </a:t>
                </a:r>
                <a14:m>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0010</m:t>
                        </m:r>
                      </m:e>
                    </m:d>
                    <m:r>
                      <a:rPr lang="en-US" b="0" i="1" smtClean="0">
                        <a:latin typeface="Cambria Math" panose="02040503050406030204" pitchFamily="18" charset="0"/>
                      </a:rPr>
                      <m:t>=</m:t>
                    </m:r>
                    <m:r>
                      <a:rPr lang="en-US" b="0" i="1" smtClean="0">
                        <a:latin typeface="Cambria Math" panose="02040503050406030204" pitchFamily="18" charset="0"/>
                      </a:rPr>
                      <m:t>𝑎𝑎𝑏𝑎</m:t>
                    </m:r>
                    <m:r>
                      <a:rPr lang="en-US" b="0" i="1" smtClean="0">
                        <a:latin typeface="Cambria Math" panose="02040503050406030204" pitchFamily="18" charset="0"/>
                      </a:rPr>
                      <m:t>. </m:t>
                    </m:r>
                  </m:oMath>
                </a14:m>
                <a:r>
                  <a:rPr lang="en-US" dirty="0"/>
                  <a:t> </a:t>
                </a:r>
                <a14:m>
                  <m:oMath xmlns:m="http://schemas.openxmlformats.org/officeDocument/2006/math">
                    <m:r>
                      <a:rPr lang="en-US" b="0" i="1" dirty="0" smtClean="0">
                        <a:latin typeface="Cambria Math" panose="02040503050406030204" pitchFamily="18" charset="0"/>
                      </a:rPr>
                      <m:t>𝑔</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𝜆</m:t>
                        </m:r>
                      </m:e>
                    </m:d>
                    <m:r>
                      <a:rPr lang="en-US" b="0" i="1" dirty="0" smtClean="0">
                        <a:latin typeface="Cambria Math" panose="02040503050406030204" pitchFamily="18" charset="0"/>
                      </a:rPr>
                      <m:t>=</m:t>
                    </m:r>
                    <m:r>
                      <a:rPr lang="en-US" b="0" i="1" dirty="0" smtClean="0">
                        <a:latin typeface="Cambria Math" panose="02040503050406030204" pitchFamily="18" charset="0"/>
                      </a:rPr>
                      <m:t>𝜆</m:t>
                    </m:r>
                    <m:r>
                      <a:rPr lang="en-US" b="0" i="1" dirty="0" smtClean="0">
                        <a:latin typeface="Cambria Math" panose="02040503050406030204" pitchFamily="18" charset="0"/>
                      </a:rPr>
                      <m:t>. </m:t>
                    </m:r>
                  </m:oMath>
                </a14:m>
                <a:endParaRPr lang="en-US" dirty="0"/>
              </a:p>
              <a:p>
                <a:pPr lvl="1"/>
                <a:r>
                  <a:rPr lang="en-US" dirty="0"/>
                  <a:t>A composition of two bijections is a bijection. So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oMath>
                </a14:m>
                <a:r>
                  <a:rPr lang="en-US" dirty="0"/>
                  <a:t> is a bijection from </a:t>
                </a:r>
                <a14:m>
                  <m:oMath xmlns:m="http://schemas.openxmlformats.org/officeDocument/2006/math">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ℕ</m:t>
                    </m:r>
                    <m:r>
                      <a:rPr lang="en-US" b="0" i="1" smtClean="0">
                        <a:latin typeface="Cambria Math" panose="02040503050406030204" pitchFamily="18" charset="0"/>
                      </a:rPr>
                      <m:t>, </m:t>
                    </m:r>
                  </m:oMath>
                </a14:m>
                <a:r>
                  <a:rPr lang="en-US" dirty="0"/>
                  <a:t> proving that </a:t>
                </a:r>
                <a14:m>
                  <m:oMath xmlns:m="http://schemas.openxmlformats.org/officeDocument/2006/math">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r>
                  <a:rPr lang="en-US" dirty="0"/>
                  <a:t>is countable.</a:t>
                </a:r>
              </a:p>
              <a:p>
                <a:pPr marL="457200" lvl="1" indent="0">
                  <a:buNone/>
                </a:pPr>
                <a:endParaRPr lang="en-US" dirty="0"/>
              </a:p>
              <a:p>
                <a:pPr lvl="2"/>
                <a:endParaRPr lang="en-US" dirty="0"/>
              </a:p>
              <a:p>
                <a:endParaRPr lang="en-US" dirty="0"/>
              </a:p>
            </p:txBody>
          </p:sp>
        </mc:Choice>
        <mc:Fallback xmlns="">
          <p:sp>
            <p:nvSpPr>
              <p:cNvPr id="3" name="Content Placeholder 2">
                <a:extLst>
                  <a:ext uri="{FF2B5EF4-FFF2-40B4-BE49-F238E27FC236}">
                    <a16:creationId xmlns:a16="http://schemas.microsoft.com/office/drawing/2014/main" id="{1D882B1F-E91C-4399-A19D-D18A5B584D51}"/>
                  </a:ext>
                </a:extLst>
              </p:cNvPr>
              <p:cNvSpPr>
                <a:spLocks noGrp="1" noRot="1" noChangeAspect="1" noMove="1" noResize="1" noEditPoints="1" noAdjustHandles="1" noChangeArrowheads="1" noChangeShapeType="1" noTextEdit="1"/>
              </p:cNvSpPr>
              <p:nvPr>
                <p:ph idx="1"/>
              </p:nvPr>
            </p:nvSpPr>
            <p:spPr>
              <a:xfrm>
                <a:off x="111466" y="1532538"/>
                <a:ext cx="9086800" cy="5069159"/>
              </a:xfrm>
              <a:blipFill>
                <a:blip r:embed="rId3"/>
                <a:stretch>
                  <a:fillRect l="-1341" t="-1442" r="-3085"/>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4B5F3760-BC20-42BC-86E2-FC7A67ED5112}"/>
              </a:ext>
            </a:extLst>
          </p:cNvPr>
          <p:cNvGrpSpPr/>
          <p:nvPr/>
        </p:nvGrpSpPr>
        <p:grpSpPr>
          <a:xfrm>
            <a:off x="191344" y="0"/>
            <a:ext cx="1296144" cy="1143000"/>
            <a:chOff x="10439547" y="0"/>
            <a:chExt cx="1482936" cy="1507008"/>
          </a:xfrm>
        </p:grpSpPr>
        <p:pic>
          <p:nvPicPr>
            <p:cNvPr id="5" name="Picture 4">
              <a:extLst>
                <a:ext uri="{FF2B5EF4-FFF2-40B4-BE49-F238E27FC236}">
                  <a16:creationId xmlns:a16="http://schemas.microsoft.com/office/drawing/2014/main" id="{0EC8B9E8-79D5-4DDB-9F27-53806918FA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9547" y="835272"/>
              <a:ext cx="1482936" cy="671736"/>
            </a:xfrm>
            <a:prstGeom prst="rect">
              <a:avLst/>
            </a:prstGeom>
          </p:spPr>
        </p:pic>
        <p:pic>
          <p:nvPicPr>
            <p:cNvPr id="6" name="Picture 5">
              <a:extLst>
                <a:ext uri="{FF2B5EF4-FFF2-40B4-BE49-F238E27FC236}">
                  <a16:creationId xmlns:a16="http://schemas.microsoft.com/office/drawing/2014/main" id="{4E8D4A51-6932-44DD-A672-8F2ABBDFAB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88488" y="0"/>
              <a:ext cx="1335301" cy="822423"/>
            </a:xfrm>
            <a:prstGeom prst="rect">
              <a:avLst/>
            </a:prstGeom>
          </p:spPr>
        </p:pic>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600451D-12B9-4E0B-97EF-44297763E320}"/>
                  </a:ext>
                </a:extLst>
              </p:cNvPr>
              <p:cNvSpPr txBox="1"/>
              <p:nvPr/>
            </p:nvSpPr>
            <p:spPr>
              <a:xfrm flipH="1">
                <a:off x="9389613" y="1357423"/>
                <a:ext cx="981184" cy="5262979"/>
              </a:xfrm>
              <a:prstGeom prst="rect">
                <a:avLst/>
              </a:prstGeom>
              <a:noFill/>
            </p:spPr>
            <p:txBody>
              <a:bodyPr wrap="square" rtlCol="0">
                <a:spAutoFit/>
              </a:bodyPr>
              <a:lstStyle/>
              <a:p>
                <a14:m>
                  <m:oMath xmlns:m="http://schemas.openxmlformats.org/officeDocument/2006/math">
                    <m:sSup>
                      <m:sSupPr>
                        <m:ctrlPr>
                          <a:rPr lang="en-US" sz="2800" b="0" i="1" smtClean="0">
                            <a:latin typeface="Cambria Math" panose="02040503050406030204" pitchFamily="18" charset="0"/>
                          </a:rPr>
                        </m:ctrlPr>
                      </m:sSup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0,1</m:t>
                            </m:r>
                          </m:e>
                        </m:d>
                      </m:e>
                      <m:sup>
                        <m:r>
                          <a:rPr lang="en-US" sz="2800" b="0" i="1" smtClean="0">
                            <a:latin typeface="Cambria Math" panose="02040503050406030204" pitchFamily="18" charset="0"/>
                          </a:rPr>
                          <m:t>∗</m:t>
                        </m:r>
                      </m:sup>
                    </m:sSup>
                    <m:r>
                      <a:rPr lang="en-US" sz="2800" b="0" i="1" smtClean="0">
                        <a:latin typeface="Cambria Math" panose="02040503050406030204" pitchFamily="18" charset="0"/>
                      </a:rPr>
                      <m:t> </m:t>
                    </m:r>
                  </m:oMath>
                </a14:m>
                <a:r>
                  <a:rPr lang="en-US" sz="2800" dirty="0"/>
                  <a:t>  </a:t>
                </a:r>
              </a:p>
              <a:p>
                <a:endParaRPr lang="en-US" sz="2800" dirty="0"/>
              </a:p>
              <a:p>
                <a:r>
                  <a:rPr lang="en-US" sz="2800" dirty="0"/>
                  <a:t>  </a:t>
                </a:r>
                <a14:m>
                  <m:oMath xmlns:m="http://schemas.openxmlformats.org/officeDocument/2006/math">
                    <m:r>
                      <a:rPr lang="en-US" sz="2800" i="1">
                        <a:latin typeface="Cambria Math" panose="02040503050406030204" pitchFamily="18" charset="0"/>
                      </a:rPr>
                      <m:t>𝜆</m:t>
                    </m:r>
                  </m:oMath>
                </a14:m>
                <a:endParaRPr lang="en-US" sz="2800" dirty="0"/>
              </a:p>
              <a:p>
                <a:r>
                  <a:rPr lang="en-US" sz="2800" dirty="0"/>
                  <a:t>  0 </a:t>
                </a:r>
              </a:p>
              <a:p>
                <a:r>
                  <a:rPr lang="en-US" sz="2800" dirty="0"/>
                  <a:t>  1</a:t>
                </a:r>
              </a:p>
              <a:p>
                <a:r>
                  <a:rPr lang="en-US" sz="2800" dirty="0"/>
                  <a:t> 00</a:t>
                </a:r>
              </a:p>
              <a:p>
                <a:r>
                  <a:rPr lang="en-US" sz="2800" dirty="0"/>
                  <a:t> 01 </a:t>
                </a:r>
              </a:p>
              <a:p>
                <a:r>
                  <a:rPr lang="en-US" sz="2800" dirty="0"/>
                  <a:t> 10</a:t>
                </a:r>
              </a:p>
              <a:p>
                <a:r>
                  <a:rPr lang="en-US" sz="2800" dirty="0"/>
                  <a:t> 11</a:t>
                </a:r>
              </a:p>
              <a:p>
                <a:r>
                  <a:rPr lang="en-US" sz="2800" dirty="0"/>
                  <a:t>000</a:t>
                </a:r>
              </a:p>
              <a:p>
                <a:endParaRPr lang="en-US" sz="2800" dirty="0"/>
              </a:p>
              <a:p>
                <a:r>
                  <a:rPr lang="en-US" sz="2800" b="0" dirty="0"/>
                  <a:t>  </a:t>
                </a:r>
                <a14:m>
                  <m:oMath xmlns:m="http://schemas.openxmlformats.org/officeDocument/2006/math">
                    <m:r>
                      <a:rPr lang="en-US" sz="2800" b="0" i="1" smtClean="0">
                        <a:latin typeface="Cambria Math" panose="02040503050406030204" pitchFamily="18" charset="0"/>
                      </a:rPr>
                      <m:t>⋮</m:t>
                    </m:r>
                  </m:oMath>
                </a14:m>
                <a:r>
                  <a:rPr lang="en-US" sz="2800" dirty="0"/>
                  <a:t> </a:t>
                </a:r>
                <a:r>
                  <a:rPr lang="en-US" dirty="0"/>
                  <a:t>  </a:t>
                </a:r>
              </a:p>
            </p:txBody>
          </p:sp>
        </mc:Choice>
        <mc:Fallback xmlns="">
          <p:sp>
            <p:nvSpPr>
              <p:cNvPr id="7" name="TextBox 6">
                <a:extLst>
                  <a:ext uri="{FF2B5EF4-FFF2-40B4-BE49-F238E27FC236}">
                    <a16:creationId xmlns:a16="http://schemas.microsoft.com/office/drawing/2014/main" id="{4600451D-12B9-4E0B-97EF-44297763E320}"/>
                  </a:ext>
                </a:extLst>
              </p:cNvPr>
              <p:cNvSpPr txBox="1">
                <a:spLocks noRot="1" noChangeAspect="1" noMove="1" noResize="1" noEditPoints="1" noAdjustHandles="1" noChangeArrowheads="1" noChangeShapeType="1" noTextEdit="1"/>
              </p:cNvSpPr>
              <p:nvPr/>
            </p:nvSpPr>
            <p:spPr>
              <a:xfrm flipH="1">
                <a:off x="9389613" y="1357423"/>
                <a:ext cx="981184" cy="5262979"/>
              </a:xfrm>
              <a:prstGeom prst="rect">
                <a:avLst/>
              </a:prstGeom>
              <a:blipFill>
                <a:blip r:embed="rId6"/>
                <a:stretch>
                  <a:fillRect l="-124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6732C63-3209-4629-8B34-CE7BD65A8B53}"/>
                  </a:ext>
                </a:extLst>
              </p:cNvPr>
              <p:cNvSpPr txBox="1"/>
              <p:nvPr/>
            </p:nvSpPr>
            <p:spPr>
              <a:xfrm flipH="1">
                <a:off x="11444748" y="1329550"/>
                <a:ext cx="981184" cy="5262979"/>
              </a:xfrm>
              <a:prstGeom prst="rect">
                <a:avLst/>
              </a:prstGeom>
              <a:noFill/>
            </p:spPr>
            <p:txBody>
              <a:bodyPr wrap="square" rtlCol="0">
                <a:spAutoFit/>
              </a:bodyPr>
              <a:lstStyle/>
              <a:p>
                <a:r>
                  <a:rPr lang="en-US" sz="2800" dirty="0"/>
                  <a:t>  </a:t>
                </a:r>
                <a14:m>
                  <m:oMath xmlns:m="http://schemas.openxmlformats.org/officeDocument/2006/math">
                    <m:r>
                      <a:rPr lang="en-US" sz="2800" b="0" i="1" smtClean="0">
                        <a:latin typeface="Cambria Math" panose="02040503050406030204" pitchFamily="18" charset="0"/>
                      </a:rPr>
                      <m:t>ℕ</m:t>
                    </m:r>
                  </m:oMath>
                </a14:m>
                <a:endParaRPr lang="en-US" sz="2800" dirty="0"/>
              </a:p>
              <a:p>
                <a:endParaRPr lang="en-US" sz="2800" dirty="0"/>
              </a:p>
              <a:p>
                <a:r>
                  <a:rPr lang="en-US" sz="2800" dirty="0"/>
                  <a:t>  0</a:t>
                </a:r>
              </a:p>
              <a:p>
                <a:r>
                  <a:rPr lang="en-US" sz="2800" dirty="0"/>
                  <a:t>  1 </a:t>
                </a:r>
              </a:p>
              <a:p>
                <a:r>
                  <a:rPr lang="en-US" sz="2800" dirty="0"/>
                  <a:t>  2</a:t>
                </a:r>
              </a:p>
              <a:p>
                <a:r>
                  <a:rPr lang="en-US" sz="2800" dirty="0"/>
                  <a:t>  3</a:t>
                </a:r>
              </a:p>
              <a:p>
                <a:r>
                  <a:rPr lang="en-US" sz="2800" dirty="0"/>
                  <a:t>  4 </a:t>
                </a:r>
              </a:p>
              <a:p>
                <a:r>
                  <a:rPr lang="en-US" sz="2800" dirty="0"/>
                  <a:t>  5</a:t>
                </a:r>
              </a:p>
              <a:p>
                <a:r>
                  <a:rPr lang="en-US" sz="2800" dirty="0"/>
                  <a:t>  6</a:t>
                </a:r>
              </a:p>
              <a:p>
                <a:r>
                  <a:rPr lang="en-US" sz="2800" dirty="0"/>
                  <a:t>  7</a:t>
                </a:r>
              </a:p>
              <a:p>
                <a:endParaRPr lang="en-US" sz="2800" dirty="0"/>
              </a:p>
              <a:p>
                <a14:m>
                  <m:oMath xmlns:m="http://schemas.openxmlformats.org/officeDocument/2006/math">
                    <m:r>
                      <a:rPr lang="en-US" sz="2800" b="0" i="1" smtClean="0">
                        <a:latin typeface="Cambria Math" panose="02040503050406030204" pitchFamily="18" charset="0"/>
                      </a:rPr>
                      <m:t>   </m:t>
                    </m:r>
                    <m:r>
                      <a:rPr lang="en-US" sz="2800" i="1">
                        <a:latin typeface="Cambria Math" panose="02040503050406030204" pitchFamily="18" charset="0"/>
                      </a:rPr>
                      <m:t>⋮</m:t>
                    </m:r>
                  </m:oMath>
                </a14:m>
                <a:r>
                  <a:rPr lang="en-US" sz="2800" dirty="0"/>
                  <a:t> </a:t>
                </a:r>
                <a:r>
                  <a:rPr lang="en-US" dirty="0"/>
                  <a:t>  </a:t>
                </a:r>
              </a:p>
            </p:txBody>
          </p:sp>
        </mc:Choice>
        <mc:Fallback xmlns="">
          <p:sp>
            <p:nvSpPr>
              <p:cNvPr id="8" name="TextBox 7">
                <a:extLst>
                  <a:ext uri="{FF2B5EF4-FFF2-40B4-BE49-F238E27FC236}">
                    <a16:creationId xmlns:a16="http://schemas.microsoft.com/office/drawing/2014/main" id="{46732C63-3209-4629-8B34-CE7BD65A8B53}"/>
                  </a:ext>
                </a:extLst>
              </p:cNvPr>
              <p:cNvSpPr txBox="1">
                <a:spLocks noRot="1" noChangeAspect="1" noMove="1" noResize="1" noEditPoints="1" noAdjustHandles="1" noChangeArrowheads="1" noChangeShapeType="1" noTextEdit="1"/>
              </p:cNvSpPr>
              <p:nvPr/>
            </p:nvSpPr>
            <p:spPr>
              <a:xfrm flipH="1">
                <a:off x="11444748" y="1329550"/>
                <a:ext cx="981184" cy="526297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CC83AF9-16FE-4750-A04B-C45D67AF5D47}"/>
                  </a:ext>
                </a:extLst>
              </p:cNvPr>
              <p:cNvSpPr txBox="1"/>
              <p:nvPr/>
            </p:nvSpPr>
            <p:spPr>
              <a:xfrm flipH="1">
                <a:off x="10425406" y="1329550"/>
                <a:ext cx="981184" cy="5262979"/>
              </a:xfrm>
              <a:prstGeom prst="rect">
                <a:avLst/>
              </a:prstGeom>
              <a:noFill/>
            </p:spPr>
            <p:txBody>
              <a:bodyPr wrap="square" rtlCol="0">
                <a:spAutoFit/>
              </a:bodyPr>
              <a:lstStyle/>
              <a:p>
                <a14:m>
                  <m:oMath xmlns:m="http://schemas.openxmlformats.org/officeDocument/2006/math">
                    <m:sSup>
                      <m:sSupPr>
                        <m:ctrlPr>
                          <a:rPr lang="en-US" sz="2800" b="0" i="1" smtClean="0">
                            <a:latin typeface="Cambria Math" panose="02040503050406030204" pitchFamily="18" charset="0"/>
                          </a:rPr>
                        </m:ctrlPr>
                      </m:sSup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𝑎</m:t>
                            </m:r>
                            <m:r>
                              <a:rPr lang="en-US" sz="2800" b="0" i="1" smtClean="0">
                                <a:latin typeface="Cambria Math" panose="02040503050406030204" pitchFamily="18" charset="0"/>
                              </a:rPr>
                              <m:t>,</m:t>
                            </m:r>
                            <m:r>
                              <a:rPr lang="en-US" sz="2800" b="0" i="1" smtClean="0">
                                <a:latin typeface="Cambria Math" panose="02040503050406030204" pitchFamily="18" charset="0"/>
                              </a:rPr>
                              <m:t>𝑏</m:t>
                            </m:r>
                          </m:e>
                        </m:d>
                      </m:e>
                      <m:sup>
                        <m:r>
                          <a:rPr lang="en-US" sz="2800" b="0" i="1" smtClean="0">
                            <a:latin typeface="Cambria Math" panose="02040503050406030204" pitchFamily="18" charset="0"/>
                          </a:rPr>
                          <m:t>∗</m:t>
                        </m:r>
                      </m:sup>
                    </m:sSup>
                    <m:r>
                      <a:rPr lang="en-US" sz="2800" b="0" i="1" smtClean="0">
                        <a:latin typeface="Cambria Math" panose="02040503050406030204" pitchFamily="18" charset="0"/>
                      </a:rPr>
                      <m:t> </m:t>
                    </m:r>
                  </m:oMath>
                </a14:m>
                <a:r>
                  <a:rPr lang="en-US" sz="2800" dirty="0"/>
                  <a:t>  </a:t>
                </a:r>
              </a:p>
              <a:p>
                <a:endParaRPr lang="en-US" sz="2800" dirty="0"/>
              </a:p>
              <a:p>
                <a:r>
                  <a:rPr lang="en-US" sz="2800" dirty="0"/>
                  <a:t>  </a:t>
                </a:r>
                <a14:m>
                  <m:oMath xmlns:m="http://schemas.openxmlformats.org/officeDocument/2006/math">
                    <m:r>
                      <a:rPr lang="en-US" sz="2800" i="1">
                        <a:latin typeface="Cambria Math" panose="02040503050406030204" pitchFamily="18" charset="0"/>
                      </a:rPr>
                      <m:t>𝜆</m:t>
                    </m:r>
                  </m:oMath>
                </a14:m>
                <a:endParaRPr lang="en-US" sz="2800" dirty="0"/>
              </a:p>
              <a:p>
                <a:r>
                  <a:rPr lang="en-US" sz="2800" dirty="0"/>
                  <a:t>  a </a:t>
                </a:r>
              </a:p>
              <a:p>
                <a:r>
                  <a:rPr lang="en-US" sz="2800" dirty="0"/>
                  <a:t>  b</a:t>
                </a:r>
              </a:p>
              <a:p>
                <a:r>
                  <a:rPr lang="en-US" sz="2800" dirty="0"/>
                  <a:t> aa</a:t>
                </a:r>
              </a:p>
              <a:p>
                <a:r>
                  <a:rPr lang="en-US" sz="2800" dirty="0"/>
                  <a:t> ab </a:t>
                </a:r>
              </a:p>
              <a:p>
                <a:r>
                  <a:rPr lang="en-US" sz="2800" dirty="0"/>
                  <a:t> </a:t>
                </a:r>
                <a:r>
                  <a:rPr lang="en-US" sz="2800" dirty="0" err="1"/>
                  <a:t>ba</a:t>
                </a:r>
                <a:endParaRPr lang="en-US" sz="2800" dirty="0"/>
              </a:p>
              <a:p>
                <a:r>
                  <a:rPr lang="en-US" sz="2800" dirty="0"/>
                  <a:t> bb</a:t>
                </a:r>
              </a:p>
              <a:p>
                <a:r>
                  <a:rPr lang="en-US" sz="2800" dirty="0" err="1"/>
                  <a:t>aaa</a:t>
                </a:r>
                <a:endParaRPr lang="en-US" sz="2800" dirty="0"/>
              </a:p>
              <a:p>
                <a:endParaRPr lang="en-US" sz="2800" dirty="0"/>
              </a:p>
              <a:p>
                <a:r>
                  <a:rPr lang="en-US" sz="2800" b="0" dirty="0"/>
                  <a:t>  </a:t>
                </a:r>
                <a14:m>
                  <m:oMath xmlns:m="http://schemas.openxmlformats.org/officeDocument/2006/math">
                    <m:r>
                      <a:rPr lang="en-US" sz="2800" b="0" i="1" smtClean="0">
                        <a:latin typeface="Cambria Math" panose="02040503050406030204" pitchFamily="18" charset="0"/>
                      </a:rPr>
                      <m:t>⋮</m:t>
                    </m:r>
                  </m:oMath>
                </a14:m>
                <a:r>
                  <a:rPr lang="en-US" sz="2800" dirty="0"/>
                  <a:t> </a:t>
                </a:r>
                <a:r>
                  <a:rPr lang="en-US" dirty="0"/>
                  <a:t>  </a:t>
                </a:r>
              </a:p>
            </p:txBody>
          </p:sp>
        </mc:Choice>
        <mc:Fallback xmlns="">
          <p:sp>
            <p:nvSpPr>
              <p:cNvPr id="9" name="TextBox 8">
                <a:extLst>
                  <a:ext uri="{FF2B5EF4-FFF2-40B4-BE49-F238E27FC236}">
                    <a16:creationId xmlns:a16="http://schemas.microsoft.com/office/drawing/2014/main" id="{BCC83AF9-16FE-4750-A04B-C45D67AF5D47}"/>
                  </a:ext>
                </a:extLst>
              </p:cNvPr>
              <p:cNvSpPr txBox="1">
                <a:spLocks noRot="1" noChangeAspect="1" noMove="1" noResize="1" noEditPoints="1" noAdjustHandles="1" noChangeArrowheads="1" noChangeShapeType="1" noTextEdit="1"/>
              </p:cNvSpPr>
              <p:nvPr/>
            </p:nvSpPr>
            <p:spPr>
              <a:xfrm flipH="1">
                <a:off x="10425406" y="1329550"/>
                <a:ext cx="981184" cy="5262979"/>
              </a:xfrm>
              <a:prstGeom prst="rect">
                <a:avLst/>
              </a:prstGeom>
              <a:blipFill>
                <a:blip r:embed="rId8"/>
                <a:stretch>
                  <a:fillRect l="-12422" r="-3727"/>
                </a:stretch>
              </a:blipFill>
            </p:spPr>
            <p:txBody>
              <a:bodyPr/>
              <a:lstStyle/>
              <a:p>
                <a:r>
                  <a:rPr lang="en-US">
                    <a:noFill/>
                  </a:rPr>
                  <a:t> </a:t>
                </a:r>
              </a:p>
            </p:txBody>
          </p:sp>
        </mc:Fallback>
      </mc:AlternateContent>
      <p:sp>
        <p:nvSpPr>
          <p:cNvPr id="11" name="Arrow: Right 10">
            <a:extLst>
              <a:ext uri="{FF2B5EF4-FFF2-40B4-BE49-F238E27FC236}">
                <a16:creationId xmlns:a16="http://schemas.microsoft.com/office/drawing/2014/main" id="{7C769A25-C41A-4847-83AB-C80C02D00D92}"/>
              </a:ext>
            </a:extLst>
          </p:cNvPr>
          <p:cNvSpPr/>
          <p:nvPr/>
        </p:nvSpPr>
        <p:spPr>
          <a:xfrm>
            <a:off x="10067945" y="3933056"/>
            <a:ext cx="47215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12" name="Arrow: Right 11">
            <a:extLst>
              <a:ext uri="{FF2B5EF4-FFF2-40B4-BE49-F238E27FC236}">
                <a16:creationId xmlns:a16="http://schemas.microsoft.com/office/drawing/2014/main" id="{07899798-61D7-4CCC-A8F7-CDE814510B0A}"/>
              </a:ext>
            </a:extLst>
          </p:cNvPr>
          <p:cNvSpPr/>
          <p:nvPr/>
        </p:nvSpPr>
        <p:spPr>
          <a:xfrm>
            <a:off x="11170514" y="3933056"/>
            <a:ext cx="47215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Tree>
    <p:extLst>
      <p:ext uri="{BB962C8B-B14F-4D97-AF65-F5344CB8AC3E}">
        <p14:creationId xmlns:p14="http://schemas.microsoft.com/office/powerpoint/2010/main" val="30592358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1DF6C-6769-48E1-B371-E23971CBE1C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547FBF9-302A-4C3B-A774-98BFB80648C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103048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FE812-98D8-4286-A913-07483F566D25}"/>
              </a:ext>
            </a:extLst>
          </p:cNvPr>
          <p:cNvSpPr>
            <a:spLocks noGrp="1"/>
          </p:cNvSpPr>
          <p:nvPr>
            <p:ph type="title"/>
          </p:nvPr>
        </p:nvSpPr>
        <p:spPr/>
        <p:txBody>
          <a:bodyPr/>
          <a:lstStyle/>
          <a:p>
            <a:r>
              <a:rPr lang="en-US" dirty="0"/>
              <a:t>Useful properties of countable sets</a:t>
            </a:r>
          </a:p>
        </p:txBody>
      </p:sp>
      <p:sp>
        <p:nvSpPr>
          <p:cNvPr id="3" name="Content Placeholder 2">
            <a:extLst>
              <a:ext uri="{FF2B5EF4-FFF2-40B4-BE49-F238E27FC236}">
                <a16:creationId xmlns:a16="http://schemas.microsoft.com/office/drawing/2014/main" id="{9461FB0D-7FD5-4FB3-B432-2CB13565D6B3}"/>
              </a:ext>
            </a:extLst>
          </p:cNvPr>
          <p:cNvSpPr>
            <a:spLocks noGrp="1"/>
          </p:cNvSpPr>
          <p:nvPr>
            <p:ph idx="1"/>
          </p:nvPr>
        </p:nvSpPr>
        <p:spPr/>
        <p:txBody>
          <a:bodyPr/>
          <a:lstStyle/>
          <a:p>
            <a:r>
              <a:rPr lang="en-US" dirty="0"/>
              <a:t>An infinite subset of a countable set is  itself a countable set.  </a:t>
            </a:r>
          </a:p>
          <a:p>
            <a:endParaRPr lang="en-US" dirty="0"/>
          </a:p>
          <a:p>
            <a:r>
              <a:rPr lang="en-US" dirty="0"/>
              <a:t>A union, intersection or difference of countable sets is a countable set. </a:t>
            </a:r>
          </a:p>
          <a:p>
            <a:endParaRPr lang="en-US" dirty="0"/>
          </a:p>
          <a:p>
            <a:r>
              <a:rPr lang="en-US" dirty="0"/>
              <a:t>A Cartesian product of countable sets is a countable set. </a:t>
            </a:r>
          </a:p>
        </p:txBody>
      </p:sp>
      <p:grpSp>
        <p:nvGrpSpPr>
          <p:cNvPr id="4" name="Group 3">
            <a:extLst>
              <a:ext uri="{FF2B5EF4-FFF2-40B4-BE49-F238E27FC236}">
                <a16:creationId xmlns:a16="http://schemas.microsoft.com/office/drawing/2014/main" id="{19DC5FF8-F23A-49F5-B408-BAC1647CD264}"/>
              </a:ext>
            </a:extLst>
          </p:cNvPr>
          <p:cNvGrpSpPr/>
          <p:nvPr/>
        </p:nvGrpSpPr>
        <p:grpSpPr>
          <a:xfrm>
            <a:off x="191344" y="0"/>
            <a:ext cx="1296144" cy="1143000"/>
            <a:chOff x="10439547" y="0"/>
            <a:chExt cx="1482936" cy="1507008"/>
          </a:xfrm>
        </p:grpSpPr>
        <p:pic>
          <p:nvPicPr>
            <p:cNvPr id="5" name="Picture 4">
              <a:extLst>
                <a:ext uri="{FF2B5EF4-FFF2-40B4-BE49-F238E27FC236}">
                  <a16:creationId xmlns:a16="http://schemas.microsoft.com/office/drawing/2014/main" id="{9C2C48FA-0E23-43AC-9392-BF782E875C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9547" y="835272"/>
              <a:ext cx="1482936" cy="671736"/>
            </a:xfrm>
            <a:prstGeom prst="rect">
              <a:avLst/>
            </a:prstGeom>
          </p:spPr>
        </p:pic>
        <p:pic>
          <p:nvPicPr>
            <p:cNvPr id="6" name="Picture 5">
              <a:extLst>
                <a:ext uri="{FF2B5EF4-FFF2-40B4-BE49-F238E27FC236}">
                  <a16:creationId xmlns:a16="http://schemas.microsoft.com/office/drawing/2014/main" id="{2774D4D5-BFCA-4776-A2AA-8D28BBA84B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8488" y="0"/>
              <a:ext cx="1335301" cy="822423"/>
            </a:xfrm>
            <a:prstGeom prst="rect">
              <a:avLst/>
            </a:prstGeom>
          </p:spPr>
        </p:pic>
      </p:grpSp>
    </p:spTree>
    <p:extLst>
      <p:ext uri="{BB962C8B-B14F-4D97-AF65-F5344CB8AC3E}">
        <p14:creationId xmlns:p14="http://schemas.microsoft.com/office/powerpoint/2010/main" val="5011904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0F688-B0FA-4F0F-9CD3-40DFEA370063}"/>
              </a:ext>
            </a:extLst>
          </p:cNvPr>
          <p:cNvSpPr>
            <a:spLocks noGrp="1"/>
          </p:cNvSpPr>
          <p:nvPr>
            <p:ph type="title"/>
          </p:nvPr>
        </p:nvSpPr>
        <p:spPr/>
        <p:txBody>
          <a:bodyPr>
            <a:normAutofit/>
          </a:bodyPr>
          <a:lstStyle/>
          <a:p>
            <a:r>
              <a:rPr lang="en-US"/>
              <a:t>Cartesian product of sets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D882B1F-E91C-4399-A19D-D18A5B584D51}"/>
                  </a:ext>
                </a:extLst>
              </p:cNvPr>
              <p:cNvSpPr>
                <a:spLocks noGrp="1"/>
              </p:cNvSpPr>
              <p:nvPr>
                <p:ph idx="1"/>
              </p:nvPr>
            </p:nvSpPr>
            <p:spPr>
              <a:xfrm>
                <a:off x="609600" y="1600201"/>
                <a:ext cx="10238928" cy="4637111"/>
              </a:xfrm>
            </p:spPr>
            <p:txBody>
              <a:bodyPr>
                <a:normAutofit fontScale="77500" lnSpcReduction="20000"/>
              </a:bodyPr>
              <a:lstStyle/>
              <a:p>
                <a:pPr marL="0" indent="0">
                  <a:buNone/>
                </a:pPr>
                <a:r>
                  <a:rPr lang="en-CA" sz="3400" i="1" dirty="0">
                    <a:latin typeface="Cambria Math"/>
                  </a:rPr>
                  <a:t>Theorem: </a:t>
                </a:r>
                <a:r>
                  <a:rPr lang="en-CA" sz="3400" dirty="0">
                    <a:latin typeface="Cambria Math"/>
                  </a:rPr>
                  <a:t>the Cartesian product of countable sets is countable. </a:t>
                </a:r>
              </a:p>
              <a:p>
                <a:pPr marL="0" indent="0">
                  <a:buNone/>
                </a:pPr>
                <a:r>
                  <a:rPr lang="en-CA" sz="3400" i="1" dirty="0">
                    <a:latin typeface="Cambria Math"/>
                  </a:rPr>
                  <a:t>Proof:</a:t>
                </a:r>
              </a:p>
              <a:p>
                <a:r>
                  <a:rPr lang="en-CA" sz="3400" dirty="0"/>
                  <a:t>Let’s first show that </a:t>
                </a:r>
                <a14:m>
                  <m:oMath xmlns:m="http://schemas.openxmlformats.org/officeDocument/2006/math">
                    <m:r>
                      <a:rPr lang="en-CA" sz="3400" i="1">
                        <a:latin typeface="Cambria Math"/>
                      </a:rPr>
                      <m:t>ℕ</m:t>
                    </m:r>
                    <m:r>
                      <a:rPr lang="en-CA" sz="3400" i="1">
                        <a:latin typeface="Cambria Math"/>
                      </a:rPr>
                      <m:t>×</m:t>
                    </m:r>
                    <m:r>
                      <a:rPr lang="en-CA" sz="3400" i="1">
                        <a:latin typeface="Cambria Math"/>
                      </a:rPr>
                      <m:t>ℕ</m:t>
                    </m:r>
                  </m:oMath>
                </a14:m>
                <a:r>
                  <a:rPr lang="en-CA" sz="3400" dirty="0"/>
                  <a:t> is countable</a:t>
                </a:r>
              </a:p>
              <a:p>
                <a:pPr lvl="1"/>
                <a:r>
                  <a:rPr lang="en-CA" sz="3000" dirty="0"/>
                  <a:t> </a:t>
                </a:r>
                <a14:m>
                  <m:oMath xmlns:m="http://schemas.openxmlformats.org/officeDocument/2006/math">
                    <m:r>
                      <a:rPr lang="en-CA" sz="3000" i="1" smtClean="0">
                        <a:latin typeface="Cambria Math"/>
                      </a:rPr>
                      <m:t>ℕ</m:t>
                    </m:r>
                    <m:r>
                      <a:rPr lang="en-CA" sz="3000" i="1" smtClean="0">
                        <a:latin typeface="Cambria Math"/>
                      </a:rPr>
                      <m:t>×</m:t>
                    </m:r>
                    <m:r>
                      <a:rPr lang="en-CA" sz="3000" i="1" smtClean="0">
                        <a:latin typeface="Cambria Math"/>
                      </a:rPr>
                      <m:t>ℕ</m:t>
                    </m:r>
                    <m:r>
                      <a:rPr lang="en-CA" sz="3000" i="1" smtClean="0">
                        <a:latin typeface="Cambria Math"/>
                      </a:rPr>
                      <m:t>: </m:t>
                    </m:r>
                  </m:oMath>
                </a14:m>
                <a:r>
                  <a:rPr lang="en-US" sz="3000" dirty="0"/>
                  <a:t> (0,0), (0,1), (1,0), (2,0), (1,1), (0,2), (3,0), (2,1), (1,2),… </a:t>
                </a:r>
              </a:p>
              <a:p>
                <a:pPr lvl="1"/>
                <a:r>
                  <a:rPr lang="en-US" sz="3000" dirty="0"/>
                  <a:t>Count pairs with elements summing up to 0 first, then summing up to 1, </a:t>
                </a:r>
                <a:r>
                  <a:rPr lang="en-US" sz="3000" dirty="0" err="1"/>
                  <a:t>etc</a:t>
                </a:r>
                <a:endParaRPr lang="en-US" sz="3000" dirty="0"/>
              </a:p>
              <a:p>
                <a:pPr lvl="1"/>
                <a:r>
                  <a:rPr lang="en-US" sz="3000" dirty="0"/>
                  <a:t>There are </a:t>
                </a:r>
                <a14:m>
                  <m:oMath xmlns:m="http://schemas.openxmlformats.org/officeDocument/2006/math">
                    <m:r>
                      <a:rPr lang="en-US" sz="3000" b="0" i="1" smtClean="0">
                        <a:latin typeface="Cambria Math" panose="02040503050406030204" pitchFamily="18" charset="0"/>
                      </a:rPr>
                      <m:t>𝑛</m:t>
                    </m:r>
                    <m:r>
                      <a:rPr lang="en-US" sz="3000" b="0" i="1" smtClean="0">
                        <a:latin typeface="Cambria Math" panose="02040503050406030204" pitchFamily="18" charset="0"/>
                      </a:rPr>
                      <m:t>+1</m:t>
                    </m:r>
                  </m:oMath>
                </a14:m>
                <a:r>
                  <a:rPr lang="en-US" sz="3000" dirty="0"/>
                  <a:t> pairs summing up to </a:t>
                </a:r>
                <a14:m>
                  <m:oMath xmlns:m="http://schemas.openxmlformats.org/officeDocument/2006/math">
                    <m:r>
                      <a:rPr lang="en-US" sz="3000" b="0" i="1" smtClean="0">
                        <a:latin typeface="Cambria Math" panose="02040503050406030204" pitchFamily="18" charset="0"/>
                      </a:rPr>
                      <m:t>𝑛</m:t>
                    </m:r>
                  </m:oMath>
                </a14:m>
                <a:r>
                  <a:rPr lang="en-US" sz="3000" dirty="0"/>
                  <a:t> for each </a:t>
                </a:r>
                <a14:m>
                  <m:oMath xmlns:m="http://schemas.openxmlformats.org/officeDocument/2006/math">
                    <m:r>
                      <a:rPr lang="en-US" sz="3000" b="0" i="1" smtClean="0">
                        <a:latin typeface="Cambria Math" panose="02040503050406030204" pitchFamily="18" charset="0"/>
                      </a:rPr>
                      <m:t>𝑛</m:t>
                    </m:r>
                  </m:oMath>
                </a14:m>
                <a:r>
                  <a:rPr lang="en-US" sz="3000" dirty="0"/>
                  <a:t> </a:t>
                </a:r>
              </a:p>
              <a:p>
                <a:pPr lvl="1"/>
                <a:r>
                  <a:rPr lang="en-US" sz="3000" dirty="0"/>
                  <a:t>Now build a bijection </a:t>
                </a:r>
                <a14:m>
                  <m:oMath xmlns:m="http://schemas.openxmlformats.org/officeDocument/2006/math">
                    <m:r>
                      <a:rPr lang="en-US" sz="3000" b="0" i="1" smtClean="0">
                        <a:latin typeface="Cambria Math" panose="02040503050406030204" pitchFamily="18" charset="0"/>
                      </a:rPr>
                      <m:t>𝑔</m:t>
                    </m:r>
                    <m:r>
                      <a:rPr lang="en-US" sz="3000" b="0" i="1" smtClean="0">
                        <a:latin typeface="Cambria Math" panose="02040503050406030204" pitchFamily="18" charset="0"/>
                      </a:rPr>
                      <m:t>:</m:t>
                    </m:r>
                    <m:r>
                      <a:rPr lang="en-US" sz="3000" b="0" i="1" smtClean="0">
                        <a:latin typeface="Cambria Math" panose="02040503050406030204" pitchFamily="18" charset="0"/>
                      </a:rPr>
                      <m:t>ℕ</m:t>
                    </m:r>
                    <m:r>
                      <a:rPr lang="en-US" sz="3000" b="0" i="1" smtClean="0">
                        <a:latin typeface="Cambria Math" panose="02040503050406030204" pitchFamily="18" charset="0"/>
                      </a:rPr>
                      <m:t>×</m:t>
                    </m:r>
                    <m:r>
                      <a:rPr lang="en-US" sz="3000" b="0" i="1" smtClean="0">
                        <a:latin typeface="Cambria Math" panose="02040503050406030204" pitchFamily="18" charset="0"/>
                      </a:rPr>
                      <m:t>ℕ</m:t>
                    </m:r>
                    <m:r>
                      <a:rPr lang="en-US" sz="3000" b="0" i="1" smtClean="0">
                        <a:latin typeface="Cambria Math" panose="02040503050406030204" pitchFamily="18" charset="0"/>
                      </a:rPr>
                      <m:t>→</m:t>
                    </m:r>
                    <m:r>
                      <a:rPr lang="en-US" sz="3000" b="0" i="1" smtClean="0">
                        <a:latin typeface="Cambria Math" panose="02040503050406030204" pitchFamily="18" charset="0"/>
                      </a:rPr>
                      <m:t>ℕ</m:t>
                    </m:r>
                  </m:oMath>
                </a14:m>
                <a:r>
                  <a:rPr lang="en-US" sz="3000" dirty="0"/>
                  <a:t> in a similar way to the </a:t>
                </a:r>
                <a14:m>
                  <m:oMath xmlns:m="http://schemas.openxmlformats.org/officeDocument/2006/math">
                    <m:sSup>
                      <m:sSupPr>
                        <m:ctrlPr>
                          <a:rPr lang="en-US" sz="3000" b="0" i="1" smtClean="0">
                            <a:latin typeface="Cambria Math" panose="02040503050406030204" pitchFamily="18" charset="0"/>
                          </a:rPr>
                        </m:ctrlPr>
                      </m:sSupPr>
                      <m:e>
                        <m:d>
                          <m:dPr>
                            <m:begChr m:val="{"/>
                            <m:endChr m:val="}"/>
                            <m:ctrlPr>
                              <a:rPr lang="en-US" sz="3000" b="0" i="1" smtClean="0">
                                <a:latin typeface="Cambria Math" panose="02040503050406030204" pitchFamily="18" charset="0"/>
                              </a:rPr>
                            </m:ctrlPr>
                          </m:dPr>
                          <m:e>
                            <m:r>
                              <a:rPr lang="en-US" sz="3000" b="0" i="1" smtClean="0">
                                <a:latin typeface="Cambria Math" panose="02040503050406030204" pitchFamily="18" charset="0"/>
                              </a:rPr>
                              <m:t>𝑎</m:t>
                            </m:r>
                            <m:r>
                              <a:rPr lang="en-US" sz="3000" b="0" i="1" smtClean="0">
                                <a:latin typeface="Cambria Math" panose="02040503050406030204" pitchFamily="18" charset="0"/>
                              </a:rPr>
                              <m:t>,</m:t>
                            </m:r>
                            <m:r>
                              <a:rPr lang="en-US" sz="3000" b="0" i="1" smtClean="0">
                                <a:latin typeface="Cambria Math" panose="02040503050406030204" pitchFamily="18" charset="0"/>
                              </a:rPr>
                              <m:t>𝑏</m:t>
                            </m:r>
                          </m:e>
                        </m:d>
                      </m:e>
                      <m:sup>
                        <m:r>
                          <a:rPr lang="en-US" sz="3000" b="0" i="1" smtClean="0">
                            <a:latin typeface="Cambria Math" panose="02040503050406030204" pitchFamily="18" charset="0"/>
                          </a:rPr>
                          <m:t>∗</m:t>
                        </m:r>
                      </m:sup>
                    </m:sSup>
                  </m:oMath>
                </a14:m>
                <a:r>
                  <a:rPr lang="en-US" sz="3000" dirty="0"/>
                  <a:t> example. </a:t>
                </a:r>
              </a:p>
              <a:p>
                <a:r>
                  <a:rPr lang="en-US" sz="3400" dirty="0"/>
                  <a:t>Let </a:t>
                </a:r>
                <a14:m>
                  <m:oMath xmlns:m="http://schemas.openxmlformats.org/officeDocument/2006/math">
                    <m:r>
                      <a:rPr lang="en-US" sz="3400" b="0" i="1" smtClean="0">
                        <a:latin typeface="Cambria Math" panose="02040503050406030204" pitchFamily="18" charset="0"/>
                      </a:rPr>
                      <m:t>𝐴</m:t>
                    </m:r>
                    <m:r>
                      <a:rPr lang="en-US" sz="3400" b="0" i="1" smtClean="0">
                        <a:latin typeface="Cambria Math" panose="02040503050406030204" pitchFamily="18" charset="0"/>
                      </a:rPr>
                      <m:t>, </m:t>
                    </m:r>
                    <m:r>
                      <a:rPr lang="en-US" sz="3400" b="0" i="1" smtClean="0">
                        <a:latin typeface="Cambria Math" panose="02040503050406030204" pitchFamily="18" charset="0"/>
                      </a:rPr>
                      <m:t>𝐵</m:t>
                    </m:r>
                    <m:r>
                      <a:rPr lang="en-US" sz="3400" b="0" i="1" smtClean="0">
                        <a:latin typeface="Cambria Math" panose="02040503050406030204" pitchFamily="18" charset="0"/>
                      </a:rPr>
                      <m:t> </m:t>
                    </m:r>
                  </m:oMath>
                </a14:m>
                <a:r>
                  <a:rPr lang="en-US" sz="3400" dirty="0"/>
                  <a:t>be countable sets</a:t>
                </a:r>
              </a:p>
              <a:p>
                <a:pPr lvl="1"/>
                <a:r>
                  <a:rPr lang="en-US" sz="3000" dirty="0"/>
                  <a:t>That is, there are bijections </a:t>
                </a:r>
                <a14:m>
                  <m:oMath xmlns:m="http://schemas.openxmlformats.org/officeDocument/2006/math">
                    <m:sSub>
                      <m:sSubPr>
                        <m:ctrlPr>
                          <a:rPr lang="en-US" sz="3000" i="1">
                            <a:latin typeface="Cambria Math" panose="02040503050406030204" pitchFamily="18" charset="0"/>
                          </a:rPr>
                        </m:ctrlPr>
                      </m:sSubPr>
                      <m:e>
                        <m:r>
                          <a:rPr lang="en-US" sz="3000" i="1">
                            <a:latin typeface="Cambria Math" panose="02040503050406030204" pitchFamily="18" charset="0"/>
                          </a:rPr>
                          <m:t>𝑓</m:t>
                        </m:r>
                      </m:e>
                      <m:sub>
                        <m:r>
                          <a:rPr lang="en-US" sz="3000" i="1">
                            <a:latin typeface="Cambria Math" panose="02040503050406030204" pitchFamily="18" charset="0"/>
                          </a:rPr>
                          <m:t>1</m:t>
                        </m:r>
                      </m:sub>
                    </m:sSub>
                    <m:r>
                      <a:rPr lang="en-US" sz="3000" i="1">
                        <a:latin typeface="Cambria Math" panose="02040503050406030204" pitchFamily="18" charset="0"/>
                      </a:rPr>
                      <m:t>:</m:t>
                    </m:r>
                    <m:r>
                      <a:rPr lang="en-US" sz="3000" i="1">
                        <a:latin typeface="Cambria Math" panose="02040503050406030204" pitchFamily="18" charset="0"/>
                      </a:rPr>
                      <m:t>𝐴</m:t>
                    </m:r>
                    <m:r>
                      <a:rPr lang="en-US" sz="3000" i="1">
                        <a:latin typeface="Cambria Math" panose="02040503050406030204" pitchFamily="18" charset="0"/>
                      </a:rPr>
                      <m:t>→</m:t>
                    </m:r>
                    <m:r>
                      <a:rPr lang="en-US" sz="3000" i="1">
                        <a:latin typeface="Cambria Math" panose="02040503050406030204" pitchFamily="18" charset="0"/>
                      </a:rPr>
                      <m:t>ℕ</m:t>
                    </m:r>
                    <m:r>
                      <a:rPr lang="en-US" sz="3000" b="0" i="0" smtClean="0">
                        <a:latin typeface="Cambria Math" panose="02040503050406030204" pitchFamily="18" charset="0"/>
                      </a:rPr>
                      <m:t>  </m:t>
                    </m:r>
                    <m:r>
                      <m:rPr>
                        <m:sty m:val="p"/>
                      </m:rPr>
                      <a:rPr lang="en-US" sz="3000" b="0" i="0" smtClean="0">
                        <a:latin typeface="Cambria Math" panose="02040503050406030204" pitchFamily="18" charset="0"/>
                      </a:rPr>
                      <m:t>and</m:t>
                    </m:r>
                    <m:r>
                      <a:rPr lang="en-US" sz="3000" b="0" i="0" smtClean="0">
                        <a:latin typeface="Cambria Math" panose="02040503050406030204" pitchFamily="18" charset="0"/>
                      </a:rPr>
                      <m:t> </m:t>
                    </m:r>
                    <m:sSub>
                      <m:sSubPr>
                        <m:ctrlPr>
                          <a:rPr lang="en-US" sz="3000" i="1">
                            <a:latin typeface="Cambria Math" panose="02040503050406030204" pitchFamily="18" charset="0"/>
                          </a:rPr>
                        </m:ctrlPr>
                      </m:sSubPr>
                      <m:e>
                        <m:r>
                          <a:rPr lang="en-US" sz="3000" i="1">
                            <a:latin typeface="Cambria Math" panose="02040503050406030204" pitchFamily="18" charset="0"/>
                          </a:rPr>
                          <m:t>𝑓</m:t>
                        </m:r>
                      </m:e>
                      <m:sub>
                        <m:r>
                          <a:rPr lang="en-US" sz="3000" i="1">
                            <a:latin typeface="Cambria Math" panose="02040503050406030204" pitchFamily="18" charset="0"/>
                          </a:rPr>
                          <m:t>2</m:t>
                        </m:r>
                      </m:sub>
                    </m:sSub>
                    <m:r>
                      <a:rPr lang="en-US" sz="3000" i="1">
                        <a:latin typeface="Cambria Math" panose="02040503050406030204" pitchFamily="18" charset="0"/>
                      </a:rPr>
                      <m:t>:</m:t>
                    </m:r>
                    <m:r>
                      <a:rPr lang="en-US" sz="3000" i="1">
                        <a:latin typeface="Cambria Math" panose="02040503050406030204" pitchFamily="18" charset="0"/>
                      </a:rPr>
                      <m:t>𝐵</m:t>
                    </m:r>
                    <m:r>
                      <a:rPr lang="en-US" sz="3000" i="1">
                        <a:latin typeface="Cambria Math" panose="02040503050406030204" pitchFamily="18" charset="0"/>
                      </a:rPr>
                      <m:t>→</m:t>
                    </m:r>
                    <m:r>
                      <a:rPr lang="en-US" sz="3000" i="1">
                        <a:latin typeface="Cambria Math" panose="02040503050406030204" pitchFamily="18" charset="0"/>
                      </a:rPr>
                      <m:t>ℕ</m:t>
                    </m:r>
                  </m:oMath>
                </a14:m>
                <a:r>
                  <a:rPr lang="en-US" sz="3000" dirty="0"/>
                  <a:t> </a:t>
                </a:r>
              </a:p>
              <a:p>
                <a:pPr lvl="1"/>
                <a:r>
                  <a:rPr lang="en-US" sz="3000" dirty="0"/>
                  <a:t>To show that </a:t>
                </a:r>
                <a14:m>
                  <m:oMath xmlns:m="http://schemas.openxmlformats.org/officeDocument/2006/math">
                    <m:r>
                      <a:rPr lang="en-US" sz="3000" b="0" i="1" smtClean="0">
                        <a:latin typeface="Cambria Math" panose="02040503050406030204" pitchFamily="18" charset="0"/>
                      </a:rPr>
                      <m:t>𝐴</m:t>
                    </m:r>
                    <m:r>
                      <a:rPr lang="en-US" sz="3000" b="0" i="1" smtClean="0">
                        <a:latin typeface="Cambria Math" panose="02040503050406030204" pitchFamily="18" charset="0"/>
                      </a:rPr>
                      <m:t>×</m:t>
                    </m:r>
                    <m:r>
                      <a:rPr lang="en-US" sz="3000" b="0" i="1" smtClean="0">
                        <a:latin typeface="Cambria Math" panose="02040503050406030204" pitchFamily="18" charset="0"/>
                      </a:rPr>
                      <m:t>𝐵</m:t>
                    </m:r>
                    <m:r>
                      <a:rPr lang="en-US" sz="3000" b="0" i="1" smtClean="0">
                        <a:latin typeface="Cambria Math" panose="02040503050406030204" pitchFamily="18" charset="0"/>
                      </a:rPr>
                      <m:t> </m:t>
                    </m:r>
                  </m:oMath>
                </a14:m>
                <a:r>
                  <a:rPr lang="en-US" sz="3000" dirty="0"/>
                  <a:t>is countable, define a bijection </a:t>
                </a:r>
                <a14:m>
                  <m:oMath xmlns:m="http://schemas.openxmlformats.org/officeDocument/2006/math">
                    <m:r>
                      <a:rPr lang="en-US" sz="3000" i="1">
                        <a:latin typeface="Cambria Math" panose="02040503050406030204" pitchFamily="18" charset="0"/>
                      </a:rPr>
                      <m:t>𝑓</m:t>
                    </m:r>
                    <m:r>
                      <a:rPr lang="en-US" sz="3000" i="1">
                        <a:latin typeface="Cambria Math" panose="02040503050406030204" pitchFamily="18" charset="0"/>
                      </a:rPr>
                      <m:t>:</m:t>
                    </m:r>
                    <m:r>
                      <a:rPr lang="en-US" sz="3000" i="1">
                        <a:latin typeface="Cambria Math" panose="02040503050406030204" pitchFamily="18" charset="0"/>
                      </a:rPr>
                      <m:t>𝐴</m:t>
                    </m:r>
                    <m:r>
                      <a:rPr lang="en-US" sz="3000" i="1">
                        <a:latin typeface="Cambria Math" panose="02040503050406030204" pitchFamily="18" charset="0"/>
                      </a:rPr>
                      <m:t>×</m:t>
                    </m:r>
                    <m:r>
                      <a:rPr lang="en-US" sz="3000" i="1">
                        <a:latin typeface="Cambria Math" panose="02040503050406030204" pitchFamily="18" charset="0"/>
                      </a:rPr>
                      <m:t>𝐵</m:t>
                    </m:r>
                    <m:r>
                      <a:rPr lang="en-US" sz="3000" i="1">
                        <a:latin typeface="Cambria Math" panose="02040503050406030204" pitchFamily="18" charset="0"/>
                      </a:rPr>
                      <m:t>→</m:t>
                    </m:r>
                    <m:r>
                      <a:rPr lang="en-US" sz="3000" i="1">
                        <a:latin typeface="Cambria Math" panose="02040503050406030204" pitchFamily="18" charset="0"/>
                      </a:rPr>
                      <m:t>ℕ</m:t>
                    </m:r>
                  </m:oMath>
                </a14:m>
                <a:r>
                  <a:rPr lang="en-US" sz="3000" dirty="0"/>
                  <a:t> as follows: </a:t>
                </a:r>
              </a:p>
              <a:p>
                <a:pPr lvl="1"/>
                <a:r>
                  <a:rPr lang="en-US" sz="3000" dirty="0"/>
                  <a:t>For every </a:t>
                </a:r>
                <a14:m>
                  <m:oMath xmlns:m="http://schemas.openxmlformats.org/officeDocument/2006/math">
                    <m:r>
                      <a:rPr lang="en-US" sz="3000" b="0" i="1" smtClean="0">
                        <a:latin typeface="Cambria Math" panose="02040503050406030204" pitchFamily="18" charset="0"/>
                      </a:rPr>
                      <m:t>𝑎</m:t>
                    </m:r>
                    <m:r>
                      <a:rPr lang="en-US" sz="3000" b="0" i="1" smtClean="0">
                        <a:latin typeface="Cambria Math" panose="02040503050406030204" pitchFamily="18" charset="0"/>
                      </a:rPr>
                      <m:t>∈</m:t>
                    </m:r>
                    <m:r>
                      <a:rPr lang="en-US" sz="3000" b="0" i="1" smtClean="0">
                        <a:latin typeface="Cambria Math" panose="02040503050406030204" pitchFamily="18" charset="0"/>
                      </a:rPr>
                      <m:t>𝐴</m:t>
                    </m:r>
                    <m:r>
                      <a:rPr lang="en-US" sz="3000" b="0" i="1" smtClean="0">
                        <a:latin typeface="Cambria Math" panose="02040503050406030204" pitchFamily="18" charset="0"/>
                      </a:rPr>
                      <m:t>, </m:t>
                    </m:r>
                    <m:r>
                      <a:rPr lang="en-US" sz="3000" b="0" i="1" smtClean="0">
                        <a:latin typeface="Cambria Math" panose="02040503050406030204" pitchFamily="18" charset="0"/>
                      </a:rPr>
                      <m:t>𝑏</m:t>
                    </m:r>
                    <m:r>
                      <a:rPr lang="en-US" sz="3000" b="0" i="1" smtClean="0">
                        <a:latin typeface="Cambria Math" panose="02040503050406030204" pitchFamily="18" charset="0"/>
                      </a:rPr>
                      <m:t>∈</m:t>
                    </m:r>
                    <m:r>
                      <a:rPr lang="en-US" sz="3000" b="0" i="1" smtClean="0">
                        <a:latin typeface="Cambria Math" panose="02040503050406030204" pitchFamily="18" charset="0"/>
                      </a:rPr>
                      <m:t>𝐵</m:t>
                    </m:r>
                    <m:r>
                      <a:rPr lang="en-US" sz="3000" b="0" i="1" smtClean="0">
                        <a:latin typeface="Cambria Math" panose="02040503050406030204" pitchFamily="18" charset="0"/>
                      </a:rPr>
                      <m:t>, </m:t>
                    </m:r>
                  </m:oMath>
                </a14:m>
                <a:r>
                  <a:rPr lang="en-US" sz="3000" dirty="0"/>
                  <a:t>let  </a:t>
                </a:r>
                <a14:m>
                  <m:oMath xmlns:m="http://schemas.openxmlformats.org/officeDocument/2006/math">
                    <m:r>
                      <a:rPr lang="en-US" sz="3000" b="0" i="1" smtClean="0">
                        <a:latin typeface="Cambria Math" panose="02040503050406030204" pitchFamily="18" charset="0"/>
                      </a:rPr>
                      <m:t>𝑓</m:t>
                    </m:r>
                    <m:d>
                      <m:dPr>
                        <m:ctrlPr>
                          <a:rPr lang="en-US" sz="3000" b="0" i="1" smtClean="0">
                            <a:latin typeface="Cambria Math" panose="02040503050406030204" pitchFamily="18" charset="0"/>
                          </a:rPr>
                        </m:ctrlPr>
                      </m:dPr>
                      <m:e>
                        <m:r>
                          <a:rPr lang="en-US" sz="3000" b="0" i="1" smtClean="0">
                            <a:latin typeface="Cambria Math" panose="02040503050406030204" pitchFamily="18" charset="0"/>
                          </a:rPr>
                          <m:t>𝑎</m:t>
                        </m:r>
                        <m:r>
                          <a:rPr lang="en-US" sz="3000" b="0" i="1" smtClean="0">
                            <a:latin typeface="Cambria Math" panose="02040503050406030204" pitchFamily="18" charset="0"/>
                          </a:rPr>
                          <m:t>,</m:t>
                        </m:r>
                        <m:r>
                          <a:rPr lang="en-US" sz="3000" b="0" i="1" smtClean="0">
                            <a:latin typeface="Cambria Math" panose="02040503050406030204" pitchFamily="18" charset="0"/>
                          </a:rPr>
                          <m:t>𝑏</m:t>
                        </m:r>
                      </m:e>
                    </m:d>
                    <m:r>
                      <a:rPr lang="en-US" sz="3000" b="0" i="1" smtClean="0">
                        <a:latin typeface="Cambria Math" panose="02040503050406030204" pitchFamily="18" charset="0"/>
                      </a:rPr>
                      <m:t>=</m:t>
                    </m:r>
                    <m:r>
                      <a:rPr lang="en-US" sz="3000" b="0" i="1" smtClean="0">
                        <a:latin typeface="Cambria Math" panose="02040503050406030204" pitchFamily="18" charset="0"/>
                      </a:rPr>
                      <m:t>𝑔</m:t>
                    </m:r>
                    <m:d>
                      <m:dPr>
                        <m:ctrlPr>
                          <a:rPr lang="en-US" sz="3000" b="0" i="1" smtClean="0">
                            <a:latin typeface="Cambria Math" panose="02040503050406030204" pitchFamily="18" charset="0"/>
                          </a:rPr>
                        </m:ctrlPr>
                      </m:dPr>
                      <m:e>
                        <m:sSub>
                          <m:sSubPr>
                            <m:ctrlPr>
                              <a:rPr lang="en-US" sz="3000" b="0" i="1" smtClean="0">
                                <a:latin typeface="Cambria Math" panose="02040503050406030204" pitchFamily="18" charset="0"/>
                              </a:rPr>
                            </m:ctrlPr>
                          </m:sSubPr>
                          <m:e>
                            <m:r>
                              <a:rPr lang="en-US" sz="3000" b="0" i="1" smtClean="0">
                                <a:latin typeface="Cambria Math" panose="02040503050406030204" pitchFamily="18" charset="0"/>
                              </a:rPr>
                              <m:t>𝑓</m:t>
                            </m:r>
                          </m:e>
                          <m:sub>
                            <m:r>
                              <a:rPr lang="en-US" sz="3000" b="0" i="1" smtClean="0">
                                <a:latin typeface="Cambria Math" panose="02040503050406030204" pitchFamily="18" charset="0"/>
                              </a:rPr>
                              <m:t>1</m:t>
                            </m:r>
                          </m:sub>
                        </m:sSub>
                        <m:d>
                          <m:dPr>
                            <m:ctrlPr>
                              <a:rPr lang="en-US" sz="3000" b="0" i="1" smtClean="0">
                                <a:latin typeface="Cambria Math" panose="02040503050406030204" pitchFamily="18" charset="0"/>
                              </a:rPr>
                            </m:ctrlPr>
                          </m:dPr>
                          <m:e>
                            <m:r>
                              <a:rPr lang="en-US" sz="3000" b="0" i="1" smtClean="0">
                                <a:latin typeface="Cambria Math" panose="02040503050406030204" pitchFamily="18" charset="0"/>
                              </a:rPr>
                              <m:t>𝑎</m:t>
                            </m:r>
                          </m:e>
                        </m:d>
                        <m:r>
                          <a:rPr lang="en-US" sz="3000" b="0" i="1" smtClean="0">
                            <a:latin typeface="Cambria Math" panose="02040503050406030204" pitchFamily="18" charset="0"/>
                          </a:rPr>
                          <m:t>,</m:t>
                        </m:r>
                        <m:sSub>
                          <m:sSubPr>
                            <m:ctrlPr>
                              <a:rPr lang="en-US" sz="3000" b="0" i="1" smtClean="0">
                                <a:latin typeface="Cambria Math" panose="02040503050406030204" pitchFamily="18" charset="0"/>
                              </a:rPr>
                            </m:ctrlPr>
                          </m:sSubPr>
                          <m:e>
                            <m:r>
                              <a:rPr lang="en-US" sz="3000" b="0" i="1" smtClean="0">
                                <a:latin typeface="Cambria Math" panose="02040503050406030204" pitchFamily="18" charset="0"/>
                              </a:rPr>
                              <m:t>𝑓</m:t>
                            </m:r>
                          </m:e>
                          <m:sub>
                            <m:r>
                              <a:rPr lang="en-US" sz="3000" b="0" i="1" smtClean="0">
                                <a:latin typeface="Cambria Math" panose="02040503050406030204" pitchFamily="18" charset="0"/>
                              </a:rPr>
                              <m:t>2</m:t>
                            </m:r>
                          </m:sub>
                        </m:sSub>
                        <m:d>
                          <m:dPr>
                            <m:ctrlPr>
                              <a:rPr lang="en-US" sz="3000" b="0" i="1" smtClean="0">
                                <a:latin typeface="Cambria Math" panose="02040503050406030204" pitchFamily="18" charset="0"/>
                              </a:rPr>
                            </m:ctrlPr>
                          </m:dPr>
                          <m:e>
                            <m:r>
                              <a:rPr lang="en-US" sz="3000" b="0" i="1" smtClean="0">
                                <a:latin typeface="Cambria Math" panose="02040503050406030204" pitchFamily="18" charset="0"/>
                              </a:rPr>
                              <m:t>𝑏</m:t>
                            </m:r>
                          </m:e>
                        </m:d>
                      </m:e>
                    </m:d>
                  </m:oMath>
                </a14:m>
                <a:r>
                  <a:rPr lang="en-US" sz="3000" dirty="0"/>
                  <a:t>, where </a:t>
                </a:r>
                <a14:m>
                  <m:oMath xmlns:m="http://schemas.openxmlformats.org/officeDocument/2006/math">
                    <m:r>
                      <a:rPr lang="en-US" sz="3000" b="0" i="1" smtClean="0">
                        <a:latin typeface="Cambria Math" panose="02040503050406030204" pitchFamily="18" charset="0"/>
                      </a:rPr>
                      <m:t>𝑔</m:t>
                    </m:r>
                    <m:r>
                      <a:rPr lang="en-US" sz="3000" b="0" i="1" smtClean="0">
                        <a:latin typeface="Cambria Math" panose="02040503050406030204" pitchFamily="18" charset="0"/>
                      </a:rPr>
                      <m:t>:</m:t>
                    </m:r>
                    <m:r>
                      <a:rPr lang="en-US" sz="3000" i="1">
                        <a:latin typeface="Cambria Math" panose="02040503050406030204" pitchFamily="18" charset="0"/>
                      </a:rPr>
                      <m:t>ℕ</m:t>
                    </m:r>
                    <m:r>
                      <a:rPr lang="en-US" sz="3000" i="1">
                        <a:latin typeface="Cambria Math" panose="02040503050406030204" pitchFamily="18" charset="0"/>
                      </a:rPr>
                      <m:t>×</m:t>
                    </m:r>
                    <m:r>
                      <a:rPr lang="en-US" sz="3000" i="1">
                        <a:latin typeface="Cambria Math" panose="02040503050406030204" pitchFamily="18" charset="0"/>
                      </a:rPr>
                      <m:t>ℕ</m:t>
                    </m:r>
                    <m:r>
                      <a:rPr lang="en-US" sz="3000" i="1">
                        <a:latin typeface="Cambria Math" panose="02040503050406030204" pitchFamily="18" charset="0"/>
                      </a:rPr>
                      <m:t>→</m:t>
                    </m:r>
                    <m:r>
                      <a:rPr lang="en-US" sz="3000" i="1">
                        <a:latin typeface="Cambria Math" panose="02040503050406030204" pitchFamily="18" charset="0"/>
                      </a:rPr>
                      <m:t>ℕ</m:t>
                    </m:r>
                  </m:oMath>
                </a14:m>
                <a:r>
                  <a:rPr lang="en-US" sz="3000" dirty="0"/>
                  <a:t> is the bijection we just defined above. </a:t>
                </a:r>
              </a:p>
              <a:p>
                <a:pPr lvl="1"/>
                <a:endParaRPr lang="en-US" sz="3000" dirty="0"/>
              </a:p>
              <a:p>
                <a:pPr lvl="1"/>
                <a:endParaRPr lang="en-US" sz="3000" dirty="0"/>
              </a:p>
              <a:p>
                <a:pPr lvl="1"/>
                <a:endParaRPr lang="en-US" dirty="0"/>
              </a:p>
              <a:p>
                <a:pPr lvl="1"/>
                <a:endParaRPr lang="en-US" dirty="0"/>
              </a:p>
              <a:p>
                <a:pPr lvl="2"/>
                <a:endParaRPr lang="en-US" dirty="0"/>
              </a:p>
              <a:p>
                <a:endParaRPr lang="en-US" dirty="0"/>
              </a:p>
            </p:txBody>
          </p:sp>
        </mc:Choice>
        <mc:Fallback xmlns="">
          <p:sp>
            <p:nvSpPr>
              <p:cNvPr id="3" name="Content Placeholder 2">
                <a:extLst>
                  <a:ext uri="{FF2B5EF4-FFF2-40B4-BE49-F238E27FC236}">
                    <a16:creationId xmlns:a16="http://schemas.microsoft.com/office/drawing/2014/main" id="{1D882B1F-E91C-4399-A19D-D18A5B584D51}"/>
                  </a:ext>
                </a:extLst>
              </p:cNvPr>
              <p:cNvSpPr>
                <a:spLocks noGrp="1" noRot="1" noChangeAspect="1" noMove="1" noResize="1" noEditPoints="1" noAdjustHandles="1" noChangeArrowheads="1" noChangeShapeType="1" noTextEdit="1"/>
              </p:cNvSpPr>
              <p:nvPr>
                <p:ph idx="1"/>
              </p:nvPr>
            </p:nvSpPr>
            <p:spPr>
              <a:xfrm>
                <a:off x="609600" y="1600201"/>
                <a:ext cx="10238928" cy="4637111"/>
              </a:xfrm>
              <a:blipFill>
                <a:blip r:embed="rId3"/>
                <a:stretch>
                  <a:fillRect l="-1071" t="-3026" r="-8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AF24EEB-0CC6-4A0E-8507-E5D5CD859D4D}"/>
                  </a:ext>
                </a:extLst>
              </p:cNvPr>
              <p:cNvSpPr txBox="1"/>
              <p:nvPr/>
            </p:nvSpPr>
            <p:spPr>
              <a:xfrm>
                <a:off x="9293322" y="6412686"/>
                <a:ext cx="1088760" cy="369332"/>
              </a:xfrm>
              <a:prstGeom prst="rect">
                <a:avLst/>
              </a:prstGeom>
              <a:noFill/>
            </p:spPr>
            <p:txBody>
              <a:bodyPr wrap="none" rtlCol="0">
                <a:spAutoFit/>
              </a:bodyPr>
              <a:lstStyle/>
              <a:p>
                <a14:m>
                  <m:oMath xmlns:m="http://schemas.openxmlformats.org/officeDocument/2006/math">
                    <m:r>
                      <a:rPr lang="en-US" i="1">
                        <a:latin typeface="Cambria Math"/>
                      </a:rPr>
                      <m:t>□</m:t>
                    </m:r>
                  </m:oMath>
                </a14:m>
                <a:r>
                  <a:rPr lang="en-US" dirty="0"/>
                  <a:t> (Done).</a:t>
                </a:r>
              </a:p>
            </p:txBody>
          </p:sp>
        </mc:Choice>
        <mc:Fallback xmlns="">
          <p:sp>
            <p:nvSpPr>
              <p:cNvPr id="6" name="TextBox 5">
                <a:extLst>
                  <a:ext uri="{FF2B5EF4-FFF2-40B4-BE49-F238E27FC236}">
                    <a16:creationId xmlns:a16="http://schemas.microsoft.com/office/drawing/2014/main" id="{BAF24EEB-0CC6-4A0E-8507-E5D5CD859D4D}"/>
                  </a:ext>
                </a:extLst>
              </p:cNvPr>
              <p:cNvSpPr txBox="1">
                <a:spLocks noRot="1" noChangeAspect="1" noMove="1" noResize="1" noEditPoints="1" noAdjustHandles="1" noChangeArrowheads="1" noChangeShapeType="1" noTextEdit="1"/>
              </p:cNvSpPr>
              <p:nvPr/>
            </p:nvSpPr>
            <p:spPr>
              <a:xfrm>
                <a:off x="9293322" y="6412686"/>
                <a:ext cx="1088760" cy="369332"/>
              </a:xfrm>
              <a:prstGeom prst="rect">
                <a:avLst/>
              </a:prstGeom>
              <a:blipFill>
                <a:blip r:embed="rId4"/>
                <a:stretch>
                  <a:fillRect t="-9836" r="-5028" b="-24590"/>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A78DE6FE-9981-48AA-A27A-992EE20252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4392" y="116632"/>
            <a:ext cx="2376264" cy="2376264"/>
          </a:xfrm>
          <a:prstGeom prst="rect">
            <a:avLst/>
          </a:prstGeom>
        </p:spPr>
      </p:pic>
    </p:spTree>
    <p:extLst>
      <p:ext uri="{BB962C8B-B14F-4D97-AF65-F5344CB8AC3E}">
        <p14:creationId xmlns:p14="http://schemas.microsoft.com/office/powerpoint/2010/main" val="40237368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0F688-B0FA-4F0F-9CD3-40DFEA370063}"/>
              </a:ext>
            </a:extLst>
          </p:cNvPr>
          <p:cNvSpPr>
            <a:spLocks noGrp="1"/>
          </p:cNvSpPr>
          <p:nvPr>
            <p:ph type="title"/>
          </p:nvPr>
        </p:nvSpPr>
        <p:spPr/>
        <p:txBody>
          <a:bodyPr>
            <a:normAutofit/>
          </a:bodyPr>
          <a:lstStyle/>
          <a:p>
            <a:r>
              <a:rPr lang="en-US" dirty="0"/>
              <a:t>Set of all rational numbers is countable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D882B1F-E91C-4399-A19D-D18A5B584D51}"/>
                  </a:ext>
                </a:extLst>
              </p:cNvPr>
              <p:cNvSpPr>
                <a:spLocks noGrp="1"/>
              </p:cNvSpPr>
              <p:nvPr>
                <p:ph idx="1"/>
              </p:nvPr>
            </p:nvSpPr>
            <p:spPr>
              <a:xfrm>
                <a:off x="609600" y="1600201"/>
                <a:ext cx="10814992" cy="4853135"/>
              </a:xfrm>
            </p:spPr>
            <p:txBody>
              <a:bodyPr>
                <a:normAutofit/>
              </a:bodyPr>
              <a:lstStyle/>
              <a:p>
                <a:pPr marL="0" indent="0">
                  <a:buNone/>
                </a:pPr>
                <a:r>
                  <a:rPr lang="en-US" i="1" dirty="0"/>
                  <a:t>Corollary: </a:t>
                </a:r>
                <a:r>
                  <a:rPr lang="en-US" dirty="0"/>
                  <a:t>The set of rational numbers </a:t>
                </a:r>
                <a14:m>
                  <m:oMath xmlns:m="http://schemas.openxmlformats.org/officeDocument/2006/math">
                    <m:r>
                      <a:rPr lang="en-US" i="1">
                        <a:latin typeface="Cambria Math"/>
                      </a:rPr>
                      <m:t>ℚ</m:t>
                    </m:r>
                  </m:oMath>
                </a14:m>
                <a:r>
                  <a:rPr lang="en-US" dirty="0"/>
                  <a:t> is countable</a:t>
                </a:r>
              </a:p>
              <a:p>
                <a:pPr lvl="1"/>
                <a:r>
                  <a:rPr lang="en-US" dirty="0"/>
                  <a:t>Every rational number </a:t>
                </a:r>
                <a14:m>
                  <m:oMath xmlns:m="http://schemas.openxmlformats.org/officeDocument/2006/math">
                    <m:r>
                      <a:rPr lang="en-US" b="0" i="1" smtClean="0">
                        <a:latin typeface="Cambria Math" panose="02040503050406030204" pitchFamily="18" charset="0"/>
                      </a:rPr>
                      <m:t>𝑟</m:t>
                    </m:r>
                  </m:oMath>
                </a14:m>
                <a:r>
                  <a:rPr lang="en-US" dirty="0"/>
                  <a:t> is representable by an irreducible pair of integers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r>
                      <a:rPr lang="en-US" b="0" i="1" smtClean="0">
                        <a:latin typeface="Cambria Math" panose="02040503050406030204" pitchFamily="18" charset="0"/>
                      </a:rPr>
                      <m:t>:</m:t>
                    </m:r>
                  </m:oMath>
                </a14:m>
                <a:r>
                  <a:rPr lang="en-US" dirty="0"/>
                  <a:t>   </a:t>
                </a:r>
                <a14:m>
                  <m:oMath xmlns:m="http://schemas.openxmlformats.org/officeDocument/2006/math">
                    <m:r>
                      <a:rPr lang="en-US" i="1" dirty="0" smtClean="0">
                        <a:latin typeface="Cambria Math" panose="02040503050406030204" pitchFamily="18" charset="0"/>
                      </a:rPr>
                      <m:t>𝑟</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r>
                      <a:rPr lang="en-US" i="1" dirty="0" smtClean="0">
                        <a:latin typeface="Cambria Math" panose="02040503050406030204" pitchFamily="18" charset="0"/>
                      </a:rPr>
                      <m:t> </m:t>
                    </m:r>
                  </m:oMath>
                </a14:m>
                <a:endParaRPr lang="en-US" dirty="0"/>
              </a:p>
              <a:p>
                <a:pPr lvl="2"/>
                <a:r>
                  <a:rPr lang="en-US" dirty="0"/>
                  <a:t>To make it a bijection, assume that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&gt;0</m:t>
                    </m:r>
                  </m:oMath>
                </a14:m>
                <a:r>
                  <a:rPr lang="en-US" dirty="0"/>
                  <a:t>, in addition to irreducibility. </a:t>
                </a:r>
              </a:p>
              <a:p>
                <a:pPr lvl="1"/>
                <a:r>
                  <a:rPr lang="en-US" dirty="0"/>
                  <a:t>So </a:t>
                </a:r>
                <a14:m>
                  <m:oMath xmlns:m="http://schemas.openxmlformats.org/officeDocument/2006/math">
                    <m:r>
                      <a:rPr lang="en-CA" i="1">
                        <a:latin typeface="Cambria Math"/>
                      </a:rPr>
                      <m:t>ℚ</m:t>
                    </m:r>
                    <m:r>
                      <a:rPr lang="en-CA" i="1">
                        <a:latin typeface="Cambria Math"/>
                      </a:rPr>
                      <m:t>⊂</m:t>
                    </m:r>
                    <m:r>
                      <a:rPr lang="en-CA" i="1">
                        <a:latin typeface="Cambria Math"/>
                      </a:rPr>
                      <m:t>ℤ</m:t>
                    </m:r>
                    <m:r>
                      <a:rPr lang="en-CA" i="1">
                        <a:latin typeface="Cambria Math"/>
                      </a:rPr>
                      <m:t>×</m:t>
                    </m:r>
                    <m:r>
                      <a:rPr lang="en-CA" i="1">
                        <a:latin typeface="Cambria Math"/>
                      </a:rPr>
                      <m:t>ℤ</m:t>
                    </m:r>
                  </m:oMath>
                </a14:m>
                <a:r>
                  <a:rPr lang="en-US" dirty="0"/>
                  <a:t>,  and we just showed that </a:t>
                </a:r>
                <a14:m>
                  <m:oMath xmlns:m="http://schemas.openxmlformats.org/officeDocument/2006/math">
                    <m:r>
                      <a:rPr lang="en-CA" i="1">
                        <a:latin typeface="Cambria Math"/>
                      </a:rPr>
                      <m:t>ℤ</m:t>
                    </m:r>
                    <m:r>
                      <a:rPr lang="en-CA" i="1">
                        <a:latin typeface="Cambria Math"/>
                      </a:rPr>
                      <m:t>×</m:t>
                    </m:r>
                    <m:r>
                      <a:rPr lang="en-CA" i="1">
                        <a:latin typeface="Cambria Math"/>
                      </a:rPr>
                      <m:t>ℤ</m:t>
                    </m:r>
                  </m:oMath>
                </a14:m>
                <a:r>
                  <a:rPr lang="en-US" dirty="0"/>
                  <a:t> is countable. </a:t>
                </a:r>
              </a:p>
              <a:p>
                <a:pPr lvl="2"/>
                <a:r>
                  <a:rPr lang="en-US" dirty="0"/>
                  <a:t>Since </a:t>
                </a:r>
                <a14:m>
                  <m:oMath xmlns:m="http://schemas.openxmlformats.org/officeDocument/2006/math">
                    <m:r>
                      <a:rPr lang="en-CA" i="1">
                        <a:latin typeface="Cambria Math"/>
                      </a:rPr>
                      <m:t>ℤ</m:t>
                    </m:r>
                    <m:r>
                      <a:rPr lang="en-CA" i="1">
                        <a:latin typeface="Cambria Math"/>
                      </a:rPr>
                      <m:t>×</m:t>
                    </m:r>
                    <m:r>
                      <a:rPr lang="en-CA" i="1">
                        <a:latin typeface="Cambria Math"/>
                      </a:rPr>
                      <m:t>ℤ</m:t>
                    </m:r>
                  </m:oMath>
                </a14:m>
                <a:r>
                  <a:rPr lang="en-US" dirty="0"/>
                  <a:t> is a Cartesian product of countable sets. </a:t>
                </a:r>
              </a:p>
              <a:p>
                <a:pPr lvl="1"/>
                <a:r>
                  <a:rPr lang="en-US" dirty="0"/>
                  <a:t>Therefore, </a:t>
                </a:r>
                <a14:m>
                  <m:oMath xmlns:m="http://schemas.openxmlformats.org/officeDocument/2006/math">
                    <m:r>
                      <a:rPr lang="en-US" b="0" i="1" smtClean="0">
                        <a:latin typeface="Cambria Math" panose="02040503050406030204" pitchFamily="18" charset="0"/>
                      </a:rPr>
                      <m:t>ℚ</m:t>
                    </m:r>
                  </m:oMath>
                </a14:m>
                <a:r>
                  <a:rPr lang="en-US" dirty="0"/>
                  <a:t> is an infinite subset of a countable set, and so </a:t>
                </a:r>
                <a14:m>
                  <m:oMath xmlns:m="http://schemas.openxmlformats.org/officeDocument/2006/math">
                    <m:r>
                      <a:rPr lang="en-US" b="0" i="1" smtClean="0">
                        <a:latin typeface="Cambria Math" panose="02040503050406030204" pitchFamily="18" charset="0"/>
                      </a:rPr>
                      <m:t>ℚ</m:t>
                    </m:r>
                  </m:oMath>
                </a14:m>
                <a:r>
                  <a:rPr lang="en-US" dirty="0"/>
                  <a:t> is countable. </a:t>
                </a:r>
              </a:p>
              <a:p>
                <a:pPr lvl="2"/>
                <a:r>
                  <a:rPr lang="en-US" dirty="0"/>
                  <a:t>An easy way to see that </a:t>
                </a:r>
                <a14:m>
                  <m:oMath xmlns:m="http://schemas.openxmlformats.org/officeDocument/2006/math">
                    <m:r>
                      <a:rPr lang="en-US" b="0" i="1" smtClean="0">
                        <a:latin typeface="Cambria Math" panose="02040503050406030204" pitchFamily="18" charset="0"/>
                      </a:rPr>
                      <m:t>ℚ</m:t>
                    </m:r>
                    <m:r>
                      <a:rPr lang="en-US" b="0" i="1" smtClean="0">
                        <a:latin typeface="Cambria Math" panose="02040503050406030204" pitchFamily="18" charset="0"/>
                      </a:rPr>
                      <m:t> </m:t>
                    </m:r>
                  </m:oMath>
                </a14:m>
                <a:r>
                  <a:rPr lang="en-US" dirty="0"/>
                  <a:t>is infinite is to note that </a:t>
                </a:r>
                <a14:m>
                  <m:oMath xmlns:m="http://schemas.openxmlformats.org/officeDocument/2006/math">
                    <m:r>
                      <a:rPr lang="en-US" b="0" i="1" smtClean="0">
                        <a:latin typeface="Cambria Math" panose="02040503050406030204" pitchFamily="18" charset="0"/>
                      </a:rPr>
                      <m:t>ℕ</m:t>
                    </m:r>
                    <m:r>
                      <a:rPr lang="en-US" b="0" i="1" smtClean="0">
                        <a:latin typeface="Cambria Math" panose="02040503050406030204" pitchFamily="18" charset="0"/>
                      </a:rPr>
                      <m:t>⊂</m:t>
                    </m:r>
                    <m:r>
                      <a:rPr lang="en-US" b="0" i="1" smtClean="0">
                        <a:latin typeface="Cambria Math" panose="02040503050406030204" pitchFamily="18" charset="0"/>
                      </a:rPr>
                      <m:t>ℚ</m:t>
                    </m:r>
                  </m:oMath>
                </a14:m>
                <a:r>
                  <a:rPr lang="en-US" dirty="0"/>
                  <a:t>. </a:t>
                </a:r>
              </a:p>
              <a:p>
                <a:pPr lvl="1"/>
                <a:endParaRPr lang="en-US" dirty="0"/>
              </a:p>
              <a:p>
                <a:pPr marL="0" indent="0">
                  <a:buNone/>
                </a:pPr>
                <a:endParaRPr lang="en-US" dirty="0"/>
              </a:p>
              <a:p>
                <a:pPr lvl="1"/>
                <a:endParaRPr lang="en-US" dirty="0"/>
              </a:p>
              <a:p>
                <a:pPr lvl="1"/>
                <a:endParaRPr lang="en-US" dirty="0"/>
              </a:p>
              <a:p>
                <a:pPr lvl="2"/>
                <a:endParaRPr lang="en-US" dirty="0"/>
              </a:p>
              <a:p>
                <a:endParaRPr lang="en-US" dirty="0"/>
              </a:p>
            </p:txBody>
          </p:sp>
        </mc:Choice>
        <mc:Fallback xmlns="">
          <p:sp>
            <p:nvSpPr>
              <p:cNvPr id="3" name="Content Placeholder 2">
                <a:extLst>
                  <a:ext uri="{FF2B5EF4-FFF2-40B4-BE49-F238E27FC236}">
                    <a16:creationId xmlns:a16="http://schemas.microsoft.com/office/drawing/2014/main" id="{1D882B1F-E91C-4399-A19D-D18A5B584D51}"/>
                  </a:ext>
                </a:extLst>
              </p:cNvPr>
              <p:cNvSpPr>
                <a:spLocks noGrp="1" noRot="1" noChangeAspect="1" noMove="1" noResize="1" noEditPoints="1" noAdjustHandles="1" noChangeArrowheads="1" noChangeShapeType="1" noTextEdit="1"/>
              </p:cNvSpPr>
              <p:nvPr>
                <p:ph idx="1"/>
              </p:nvPr>
            </p:nvSpPr>
            <p:spPr>
              <a:xfrm>
                <a:off x="609600" y="1600201"/>
                <a:ext cx="10814992" cy="4853135"/>
              </a:xfrm>
              <a:blipFill>
                <a:blip r:embed="rId3"/>
                <a:stretch>
                  <a:fillRect l="-1409" t="-1508"/>
                </a:stretch>
              </a:blipFill>
            </p:spPr>
            <p:txBody>
              <a:bodyPr/>
              <a:lstStyle/>
              <a:p>
                <a:r>
                  <a:rPr lang="en-US">
                    <a:noFill/>
                  </a:rPr>
                  <a:t> </a:t>
                </a:r>
              </a:p>
            </p:txBody>
          </p:sp>
        </mc:Fallback>
      </mc:AlternateContent>
      <p:pic>
        <p:nvPicPr>
          <p:cNvPr id="8" name="Picture 7" descr="Infinity">
            <a:extLst>
              <a:ext uri="{FF2B5EF4-FFF2-40B4-BE49-F238E27FC236}">
                <a16:creationId xmlns:a16="http://schemas.microsoft.com/office/drawing/2014/main" id="{85B3B3E8-89EE-4954-987B-97263E6481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336" y="92075"/>
            <a:ext cx="1152128" cy="727281"/>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5AABA65-E729-4E74-8C02-C601092793A6}"/>
                  </a:ext>
                </a:extLst>
              </p:cNvPr>
              <p:cNvSpPr txBox="1"/>
              <p:nvPr/>
            </p:nvSpPr>
            <p:spPr>
              <a:xfrm>
                <a:off x="9293322" y="6412686"/>
                <a:ext cx="1088760" cy="369332"/>
              </a:xfrm>
              <a:prstGeom prst="rect">
                <a:avLst/>
              </a:prstGeom>
              <a:noFill/>
            </p:spPr>
            <p:txBody>
              <a:bodyPr wrap="none" rtlCol="0">
                <a:spAutoFit/>
              </a:bodyPr>
              <a:lstStyle/>
              <a:p>
                <a14:m>
                  <m:oMath xmlns:m="http://schemas.openxmlformats.org/officeDocument/2006/math">
                    <m:r>
                      <a:rPr lang="en-US" i="1">
                        <a:latin typeface="Cambria Math"/>
                      </a:rPr>
                      <m:t>□</m:t>
                    </m:r>
                  </m:oMath>
                </a14:m>
                <a:r>
                  <a:rPr lang="en-US" dirty="0"/>
                  <a:t> (Done).</a:t>
                </a:r>
              </a:p>
            </p:txBody>
          </p:sp>
        </mc:Choice>
        <mc:Fallback xmlns="">
          <p:sp>
            <p:nvSpPr>
              <p:cNvPr id="6" name="TextBox 5">
                <a:extLst>
                  <a:ext uri="{FF2B5EF4-FFF2-40B4-BE49-F238E27FC236}">
                    <a16:creationId xmlns:a16="http://schemas.microsoft.com/office/drawing/2014/main" id="{75AABA65-E729-4E74-8C02-C601092793A6}"/>
                  </a:ext>
                </a:extLst>
              </p:cNvPr>
              <p:cNvSpPr txBox="1">
                <a:spLocks noRot="1" noChangeAspect="1" noMove="1" noResize="1" noEditPoints="1" noAdjustHandles="1" noChangeArrowheads="1" noChangeShapeType="1" noTextEdit="1"/>
              </p:cNvSpPr>
              <p:nvPr/>
            </p:nvSpPr>
            <p:spPr>
              <a:xfrm>
                <a:off x="9293322" y="6412686"/>
                <a:ext cx="1088760" cy="369332"/>
              </a:xfrm>
              <a:prstGeom prst="rect">
                <a:avLst/>
              </a:prstGeom>
              <a:blipFill>
                <a:blip r:embed="rId5"/>
                <a:stretch>
                  <a:fillRect t="-9836" r="-5028" b="-24590"/>
                </a:stretch>
              </a:blipFill>
            </p:spPr>
            <p:txBody>
              <a:bodyPr/>
              <a:lstStyle/>
              <a:p>
                <a:r>
                  <a:rPr lang="en-US">
                    <a:noFill/>
                  </a:rPr>
                  <a:t> </a:t>
                </a:r>
              </a:p>
            </p:txBody>
          </p:sp>
        </mc:Fallback>
      </mc:AlternateContent>
    </p:spTree>
    <p:extLst>
      <p:ext uri="{BB962C8B-B14F-4D97-AF65-F5344CB8AC3E}">
        <p14:creationId xmlns:p14="http://schemas.microsoft.com/office/powerpoint/2010/main" val="15765237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lky way">
            <a:extLst>
              <a:ext uri="{FF2B5EF4-FFF2-40B4-BE49-F238E27FC236}">
                <a16:creationId xmlns:a16="http://schemas.microsoft.com/office/drawing/2014/main" id="{412979D1-A6D1-4D9F-A0E6-CC2A931E5A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Infinity">
            <a:extLst>
              <a:ext uri="{FF2B5EF4-FFF2-40B4-BE49-F238E27FC236}">
                <a16:creationId xmlns:a16="http://schemas.microsoft.com/office/drawing/2014/main" id="{7D0DE35D-C002-4867-AFC5-327855C8CB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336" y="92075"/>
            <a:ext cx="11809312" cy="6433269"/>
          </a:xfrm>
          <a:prstGeom prst="rect">
            <a:avLst/>
          </a:prstGeom>
        </p:spPr>
      </p:pic>
      <p:sp>
        <p:nvSpPr>
          <p:cNvPr id="6" name="Thought Bubble: Cloud 5">
            <a:extLst>
              <a:ext uri="{FF2B5EF4-FFF2-40B4-BE49-F238E27FC236}">
                <a16:creationId xmlns:a16="http://schemas.microsoft.com/office/drawing/2014/main" id="{7D87AA66-58B6-4F4F-B58E-38BEB998542B}"/>
              </a:ext>
            </a:extLst>
          </p:cNvPr>
          <p:cNvSpPr/>
          <p:nvPr/>
        </p:nvSpPr>
        <p:spPr>
          <a:xfrm>
            <a:off x="1127448" y="1988840"/>
            <a:ext cx="4176464" cy="2376264"/>
          </a:xfrm>
          <a:prstGeom prst="cloud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Do all infinite sets have the same cardinality? </a:t>
            </a:r>
          </a:p>
        </p:txBody>
      </p:sp>
      <p:sp>
        <p:nvSpPr>
          <p:cNvPr id="8" name="Thought Bubble: Cloud 7">
            <a:extLst>
              <a:ext uri="{FF2B5EF4-FFF2-40B4-BE49-F238E27FC236}">
                <a16:creationId xmlns:a16="http://schemas.microsoft.com/office/drawing/2014/main" id="{04060887-C9B2-4164-BC38-7278EFCC1A66}"/>
              </a:ext>
            </a:extLst>
          </p:cNvPr>
          <p:cNvSpPr/>
          <p:nvPr/>
        </p:nvSpPr>
        <p:spPr>
          <a:xfrm>
            <a:off x="6960096" y="2024299"/>
            <a:ext cx="3816424" cy="2376264"/>
          </a:xfrm>
          <a:prstGeom prst="cloudCallout">
            <a:avLst>
              <a:gd name="adj1" fmla="val 29798"/>
              <a:gd name="adj2" fmla="val 5524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Is there anything that is not countable? </a:t>
            </a:r>
          </a:p>
        </p:txBody>
      </p:sp>
    </p:spTree>
    <p:extLst>
      <p:ext uri="{BB962C8B-B14F-4D97-AF65-F5344CB8AC3E}">
        <p14:creationId xmlns:p14="http://schemas.microsoft.com/office/powerpoint/2010/main" val="20305274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D612A-89BA-4C5D-970F-BE3447FFF78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7B1FFBF-371E-42BA-AEA9-934EAF3C94B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19709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of sum and product</a:t>
            </a:r>
          </a:p>
        </p:txBody>
      </p:sp>
      <p:sp>
        <p:nvSpPr>
          <p:cNvPr id="3" name="Content Placeholder 2"/>
          <p:cNvSpPr>
            <a:spLocks noGrp="1"/>
          </p:cNvSpPr>
          <p:nvPr>
            <p:ph idx="1"/>
          </p:nvPr>
        </p:nvSpPr>
        <p:spPr/>
        <p:txBody>
          <a:bodyPr>
            <a:normAutofit fontScale="92500" lnSpcReduction="10000"/>
          </a:bodyPr>
          <a:lstStyle/>
          <a:p>
            <a:r>
              <a:rPr lang="en-US" b="1" dirty="0"/>
              <a:t>Rule of sum</a:t>
            </a:r>
            <a:r>
              <a:rPr lang="en-US" dirty="0"/>
              <a:t>:  </a:t>
            </a:r>
          </a:p>
          <a:p>
            <a:pPr lvl="1"/>
            <a:r>
              <a:rPr lang="en-US" dirty="0"/>
              <a:t>If there are n choices for A, and m choices for B, then there are </a:t>
            </a:r>
            <a:r>
              <a:rPr lang="en-US" dirty="0" err="1"/>
              <a:t>n+m</a:t>
            </a:r>
            <a:r>
              <a:rPr lang="en-US" dirty="0"/>
              <a:t> choices for “A or B” </a:t>
            </a:r>
          </a:p>
          <a:p>
            <a:pPr lvl="2"/>
            <a:r>
              <a:rPr lang="en-US" dirty="0"/>
              <a:t>Provided A and B do not overlap. </a:t>
            </a:r>
          </a:p>
          <a:p>
            <a:pPr lvl="2"/>
            <a:r>
              <a:rPr lang="en-US" dirty="0"/>
              <a:t>If there are 16 squares of size 1, and 9 squares of size 2, then there are 25 squares of size either 1 or 2. </a:t>
            </a:r>
          </a:p>
          <a:p>
            <a:r>
              <a:rPr lang="en-US" b="1" dirty="0"/>
              <a:t>Rule of product</a:t>
            </a:r>
            <a:r>
              <a:rPr lang="en-US" dirty="0"/>
              <a:t>:</a:t>
            </a:r>
          </a:p>
          <a:p>
            <a:pPr lvl="1"/>
            <a:r>
              <a:rPr lang="en-US" dirty="0"/>
              <a:t>If there are n choices for A, and m choices for B, then there are n*m choices for “A and B”. </a:t>
            </a:r>
          </a:p>
          <a:p>
            <a:pPr lvl="2"/>
            <a:r>
              <a:rPr lang="en-US" dirty="0"/>
              <a:t>3 choices for a row times 3 choices for a column: 9 of 2x2 squares. </a:t>
            </a:r>
          </a:p>
          <a:p>
            <a:pPr lvl="3"/>
            <a:r>
              <a:rPr lang="en-US" dirty="0"/>
              <a:t>Can also count rectangles rather than squares… </a:t>
            </a:r>
          </a:p>
          <a:p>
            <a:pPr lvl="1"/>
            <a:endParaRPr lang="en-US" dirty="0"/>
          </a:p>
        </p:txBody>
      </p:sp>
      <p:pic>
        <p:nvPicPr>
          <p:cNvPr id="7" name="Picture 2" descr="Image result for square chocolate bar">
            <a:extLst>
              <a:ext uri="{FF2B5EF4-FFF2-40B4-BE49-F238E27FC236}">
                <a16:creationId xmlns:a16="http://schemas.microsoft.com/office/drawing/2014/main" id="{7FF86A57-5E24-4815-A2A7-CCB4E99F22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42387" cy="9361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DCC48B9-277D-4A18-A4FB-4CA9371917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6560" y="52388"/>
            <a:ext cx="942388" cy="990358"/>
          </a:xfrm>
          <a:prstGeom prst="rect">
            <a:avLst/>
          </a:prstGeom>
        </p:spPr>
      </p:pic>
    </p:spTree>
    <p:extLst>
      <p:ext uri="{BB962C8B-B14F-4D97-AF65-F5344CB8AC3E}">
        <p14:creationId xmlns:p14="http://schemas.microsoft.com/office/powerpoint/2010/main" val="14155498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lky way">
            <a:extLst>
              <a:ext uri="{FF2B5EF4-FFF2-40B4-BE49-F238E27FC236}">
                <a16:creationId xmlns:a16="http://schemas.microsoft.com/office/drawing/2014/main" id="{F102B0CD-2AA8-480F-9040-7677C9753B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Infinity">
            <a:extLst>
              <a:ext uri="{FF2B5EF4-FFF2-40B4-BE49-F238E27FC236}">
                <a16:creationId xmlns:a16="http://schemas.microsoft.com/office/drawing/2014/main" id="{7D0DE35D-C002-4867-AFC5-327855C8CB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336" y="92075"/>
            <a:ext cx="11809312" cy="6433269"/>
          </a:xfrm>
          <a:prstGeom prst="rect">
            <a:avLst/>
          </a:prstGeom>
        </p:spPr>
      </p:pic>
      <p:sp>
        <p:nvSpPr>
          <p:cNvPr id="6" name="Thought Bubble: Cloud 5">
            <a:extLst>
              <a:ext uri="{FF2B5EF4-FFF2-40B4-BE49-F238E27FC236}">
                <a16:creationId xmlns:a16="http://schemas.microsoft.com/office/drawing/2014/main" id="{7D87AA66-58B6-4F4F-B58E-38BEB998542B}"/>
              </a:ext>
            </a:extLst>
          </p:cNvPr>
          <p:cNvSpPr/>
          <p:nvPr/>
        </p:nvSpPr>
        <p:spPr>
          <a:xfrm>
            <a:off x="1127448" y="1988840"/>
            <a:ext cx="4176464" cy="2376264"/>
          </a:xfrm>
          <a:prstGeom prst="cloud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Do all infinite sets have the same cardinality? </a:t>
            </a:r>
          </a:p>
        </p:txBody>
      </p:sp>
      <p:sp>
        <p:nvSpPr>
          <p:cNvPr id="8" name="Thought Bubble: Cloud 7">
            <a:extLst>
              <a:ext uri="{FF2B5EF4-FFF2-40B4-BE49-F238E27FC236}">
                <a16:creationId xmlns:a16="http://schemas.microsoft.com/office/drawing/2014/main" id="{04060887-C9B2-4164-BC38-7278EFCC1A66}"/>
              </a:ext>
            </a:extLst>
          </p:cNvPr>
          <p:cNvSpPr/>
          <p:nvPr/>
        </p:nvSpPr>
        <p:spPr>
          <a:xfrm>
            <a:off x="6960096" y="2024299"/>
            <a:ext cx="3816424" cy="2376264"/>
          </a:xfrm>
          <a:prstGeom prst="cloudCallout">
            <a:avLst>
              <a:gd name="adj1" fmla="val 29798"/>
              <a:gd name="adj2" fmla="val 5524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Is there anything that is not countable? </a:t>
            </a:r>
          </a:p>
        </p:txBody>
      </p:sp>
    </p:spTree>
    <p:extLst>
      <p:ext uri="{BB962C8B-B14F-4D97-AF65-F5344CB8AC3E}">
        <p14:creationId xmlns:p14="http://schemas.microsoft.com/office/powerpoint/2010/main" val="25797011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lky way">
            <a:extLst>
              <a:ext uri="{FF2B5EF4-FFF2-40B4-BE49-F238E27FC236}">
                <a16:creationId xmlns:a16="http://schemas.microsoft.com/office/drawing/2014/main" id="{7238CC49-4BDC-4183-B9BE-BC3B2BB7AB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Infinity">
            <a:extLst>
              <a:ext uri="{FF2B5EF4-FFF2-40B4-BE49-F238E27FC236}">
                <a16:creationId xmlns:a16="http://schemas.microsoft.com/office/drawing/2014/main" id="{7D0DE35D-C002-4867-AFC5-327855C8CB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7488" y="3068960"/>
            <a:ext cx="9721080" cy="3789039"/>
          </a:xfrm>
          <a:prstGeom prst="rect">
            <a:avLst/>
          </a:prstGeom>
        </p:spPr>
      </p:pic>
      <p:sp>
        <p:nvSpPr>
          <p:cNvPr id="10" name="Explosion: 8 Points 9">
            <a:extLst>
              <a:ext uri="{FF2B5EF4-FFF2-40B4-BE49-F238E27FC236}">
                <a16:creationId xmlns:a16="http://schemas.microsoft.com/office/drawing/2014/main" id="{BBC760CF-3E32-4094-BC1F-71985081E200}"/>
              </a:ext>
            </a:extLst>
          </p:cNvPr>
          <p:cNvSpPr/>
          <p:nvPr/>
        </p:nvSpPr>
        <p:spPr>
          <a:xfrm>
            <a:off x="479376" y="-498308"/>
            <a:ext cx="11881320" cy="4294019"/>
          </a:xfrm>
          <a:prstGeom prst="irregularSeal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a:p>
            <a:r>
              <a:rPr lang="en-US" sz="2400" dirty="0">
                <a:solidFill>
                  <a:schemeClr val="tx1"/>
                </a:solidFill>
              </a:rPr>
              <a:t>There are sets that are larger than natural numbers</a:t>
            </a:r>
          </a:p>
          <a:p>
            <a:r>
              <a:rPr lang="en-US" sz="2800" dirty="0">
                <a:solidFill>
                  <a:schemeClr val="tx1"/>
                </a:solidFill>
              </a:rPr>
              <a:t>         And sets larger still… </a:t>
            </a:r>
          </a:p>
          <a:p>
            <a:r>
              <a:rPr lang="en-US" sz="2400" dirty="0">
                <a:solidFill>
                  <a:schemeClr val="tx1"/>
                </a:solidFill>
              </a:rPr>
              <a:t>               </a:t>
            </a:r>
            <a:r>
              <a:rPr lang="en-US" sz="3200" dirty="0">
                <a:solidFill>
                  <a:schemeClr val="tx1"/>
                </a:solidFill>
              </a:rPr>
              <a:t>Larger and larger, to infinity… </a:t>
            </a:r>
          </a:p>
          <a:p>
            <a:r>
              <a:rPr lang="en-US" sz="3600" dirty="0">
                <a:solidFill>
                  <a:schemeClr val="tx1"/>
                </a:solidFill>
              </a:rPr>
              <a:t>               And beyond…  </a:t>
            </a:r>
            <a:endParaRPr lang="en-US" sz="2800" dirty="0">
              <a:solidFill>
                <a:schemeClr val="tx1"/>
              </a:solidFill>
            </a:endParaRPr>
          </a:p>
        </p:txBody>
      </p:sp>
      <p:pic>
        <p:nvPicPr>
          <p:cNvPr id="11" name="Picture 10" descr="Infinity">
            <a:extLst>
              <a:ext uri="{FF2B5EF4-FFF2-40B4-BE49-F238E27FC236}">
                <a16:creationId xmlns:a16="http://schemas.microsoft.com/office/drawing/2014/main" id="{0350C4A9-D511-4A41-9C63-F3266F7E9E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5600" y="4216716"/>
            <a:ext cx="3024336" cy="1178812"/>
          </a:xfrm>
          <a:prstGeom prst="rect">
            <a:avLst/>
          </a:prstGeom>
        </p:spPr>
      </p:pic>
      <p:pic>
        <p:nvPicPr>
          <p:cNvPr id="12" name="Picture 11" descr="Infinity">
            <a:extLst>
              <a:ext uri="{FF2B5EF4-FFF2-40B4-BE49-F238E27FC236}">
                <a16:creationId xmlns:a16="http://schemas.microsoft.com/office/drawing/2014/main" id="{3ECED1E8-34ED-4490-AA45-F0310B3174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6120" y="4374073"/>
            <a:ext cx="3024336" cy="1178812"/>
          </a:xfrm>
          <a:prstGeom prst="rect">
            <a:avLst/>
          </a:prstGeom>
        </p:spPr>
      </p:pic>
      <p:pic>
        <p:nvPicPr>
          <p:cNvPr id="13" name="Picture 12" descr="Infinity">
            <a:extLst>
              <a:ext uri="{FF2B5EF4-FFF2-40B4-BE49-F238E27FC236}">
                <a16:creationId xmlns:a16="http://schemas.microsoft.com/office/drawing/2014/main" id="{B3A71CCB-0E9D-4C3D-B36D-08453AF1D7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5640" y="4626676"/>
            <a:ext cx="864096" cy="336803"/>
          </a:xfrm>
          <a:prstGeom prst="rect">
            <a:avLst/>
          </a:prstGeom>
        </p:spPr>
      </p:pic>
      <p:pic>
        <p:nvPicPr>
          <p:cNvPr id="14" name="Picture 13" descr="Infinity">
            <a:extLst>
              <a:ext uri="{FF2B5EF4-FFF2-40B4-BE49-F238E27FC236}">
                <a16:creationId xmlns:a16="http://schemas.microsoft.com/office/drawing/2014/main" id="{C3C7E2B3-7B03-4C98-8170-0EE5B58EA5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5800" y="4653817"/>
            <a:ext cx="864096" cy="336803"/>
          </a:xfrm>
          <a:prstGeom prst="rect">
            <a:avLst/>
          </a:prstGeom>
        </p:spPr>
      </p:pic>
      <p:pic>
        <p:nvPicPr>
          <p:cNvPr id="15" name="Picture 14" descr="Infinity">
            <a:extLst>
              <a:ext uri="{FF2B5EF4-FFF2-40B4-BE49-F238E27FC236}">
                <a16:creationId xmlns:a16="http://schemas.microsoft.com/office/drawing/2014/main" id="{BC17C051-8073-4FA3-B5FF-6DCF62E900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6160" y="4795077"/>
            <a:ext cx="864096" cy="336803"/>
          </a:xfrm>
          <a:prstGeom prst="rect">
            <a:avLst/>
          </a:prstGeom>
        </p:spPr>
      </p:pic>
      <p:pic>
        <p:nvPicPr>
          <p:cNvPr id="16" name="Picture 15" descr="Infinity">
            <a:extLst>
              <a:ext uri="{FF2B5EF4-FFF2-40B4-BE49-F238E27FC236}">
                <a16:creationId xmlns:a16="http://schemas.microsoft.com/office/drawing/2014/main" id="{2DE67883-6AFF-40F1-8BFE-C829C7F5EA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76320" y="4806122"/>
            <a:ext cx="864096" cy="336803"/>
          </a:xfrm>
          <a:prstGeom prst="rect">
            <a:avLst/>
          </a:prstGeom>
        </p:spPr>
      </p:pic>
      <p:pic>
        <p:nvPicPr>
          <p:cNvPr id="17" name="Picture 16" descr="Infinity">
            <a:extLst>
              <a:ext uri="{FF2B5EF4-FFF2-40B4-BE49-F238E27FC236}">
                <a16:creationId xmlns:a16="http://schemas.microsoft.com/office/drawing/2014/main" id="{2D8D08AD-3BEA-4549-BDE9-266C1A841B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7368" y="5416893"/>
            <a:ext cx="864096" cy="336803"/>
          </a:xfrm>
          <a:prstGeom prst="rect">
            <a:avLst/>
          </a:prstGeom>
        </p:spPr>
      </p:pic>
      <p:pic>
        <p:nvPicPr>
          <p:cNvPr id="18" name="Picture 17" descr="Infinity">
            <a:extLst>
              <a:ext uri="{FF2B5EF4-FFF2-40B4-BE49-F238E27FC236}">
                <a16:creationId xmlns:a16="http://schemas.microsoft.com/office/drawing/2014/main" id="{A93CED32-0D3B-4388-8946-E7C7B079DC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5720" y="4013763"/>
            <a:ext cx="864096" cy="336803"/>
          </a:xfrm>
          <a:prstGeom prst="rect">
            <a:avLst/>
          </a:prstGeom>
        </p:spPr>
      </p:pic>
      <p:pic>
        <p:nvPicPr>
          <p:cNvPr id="19" name="Picture 18" descr="Infinity">
            <a:extLst>
              <a:ext uri="{FF2B5EF4-FFF2-40B4-BE49-F238E27FC236}">
                <a16:creationId xmlns:a16="http://schemas.microsoft.com/office/drawing/2014/main" id="{5E1DDD83-36FD-452C-BE70-4B37AE4BC0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56240" y="4079371"/>
            <a:ext cx="864096" cy="336803"/>
          </a:xfrm>
          <a:prstGeom prst="rect">
            <a:avLst/>
          </a:prstGeom>
        </p:spPr>
      </p:pic>
      <p:pic>
        <p:nvPicPr>
          <p:cNvPr id="20" name="Picture 19" descr="Infinity">
            <a:extLst>
              <a:ext uri="{FF2B5EF4-FFF2-40B4-BE49-F238E27FC236}">
                <a16:creationId xmlns:a16="http://schemas.microsoft.com/office/drawing/2014/main" id="{A980C666-D4BF-42F8-B9BF-4E401E11A3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28248" y="5494165"/>
            <a:ext cx="864096" cy="336803"/>
          </a:xfrm>
          <a:prstGeom prst="rect">
            <a:avLst/>
          </a:prstGeom>
        </p:spPr>
      </p:pic>
    </p:spTree>
    <p:extLst>
      <p:ext uri="{BB962C8B-B14F-4D97-AF65-F5344CB8AC3E}">
        <p14:creationId xmlns:p14="http://schemas.microsoft.com/office/powerpoint/2010/main" val="2364811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ilky way">
            <a:extLst>
              <a:ext uri="{FF2B5EF4-FFF2-40B4-BE49-F238E27FC236}">
                <a16:creationId xmlns:a16="http://schemas.microsoft.com/office/drawing/2014/main" id="{68A59958-641A-4B24-8F24-342A01A651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5B0A8C-ACC5-4E95-852E-9CC718075F6A}"/>
              </a:ext>
            </a:extLst>
          </p:cNvPr>
          <p:cNvSpPr>
            <a:spLocks noGrp="1"/>
          </p:cNvSpPr>
          <p:nvPr>
            <p:ph type="title"/>
          </p:nvPr>
        </p:nvSpPr>
        <p:spPr/>
        <p:txBody>
          <a:bodyPr/>
          <a:lstStyle/>
          <a:p>
            <a:r>
              <a:rPr lang="en-US" dirty="0">
                <a:solidFill>
                  <a:schemeClr val="bg2"/>
                </a:solidFill>
              </a:rPr>
              <a:t>Uncountable sets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7ED97C-7894-4F3A-A9D8-87BDF3919B60}"/>
                  </a:ext>
                </a:extLst>
              </p:cNvPr>
              <p:cNvSpPr>
                <a:spLocks noGrp="1"/>
              </p:cNvSpPr>
              <p:nvPr>
                <p:ph idx="1"/>
              </p:nvPr>
            </p:nvSpPr>
            <p:spPr>
              <a:xfrm>
                <a:off x="609600" y="1600201"/>
                <a:ext cx="11391056" cy="4983161"/>
              </a:xfrm>
            </p:spPr>
            <p:txBody>
              <a:bodyPr>
                <a:normAutofit lnSpcReduction="10000"/>
              </a:bodyPr>
              <a:lstStyle/>
              <a:p>
                <a:r>
                  <a:rPr lang="en-US" dirty="0">
                    <a:solidFill>
                      <a:schemeClr val="bg2"/>
                    </a:solidFill>
                  </a:rPr>
                  <a:t>Infinite sets that are not countable (that is, which have cardinality larger than </a:t>
                </a:r>
                <a14:m>
                  <m:oMath xmlns:m="http://schemas.openxmlformats.org/officeDocument/2006/math">
                    <m:r>
                      <a:rPr lang="en-US" b="0" i="1" smtClean="0">
                        <a:solidFill>
                          <a:schemeClr val="bg2"/>
                        </a:solidFill>
                        <a:latin typeface="Cambria Math" panose="02040503050406030204" pitchFamily="18" charset="0"/>
                      </a:rPr>
                      <m:t>|</m:t>
                    </m:r>
                    <m:r>
                      <a:rPr lang="en-US" b="0" i="1" smtClean="0">
                        <a:solidFill>
                          <a:schemeClr val="bg2"/>
                        </a:solidFill>
                        <a:latin typeface="Cambria Math" panose="02040503050406030204" pitchFamily="18" charset="0"/>
                      </a:rPr>
                      <m:t>ℕ</m:t>
                    </m:r>
                    <m:r>
                      <a:rPr lang="en-US" b="0" i="1" smtClean="0">
                        <a:solidFill>
                          <a:schemeClr val="bg2"/>
                        </a:solidFill>
                        <a:latin typeface="Cambria Math" panose="02040503050406030204" pitchFamily="18" charset="0"/>
                      </a:rPr>
                      <m:t>|</m:t>
                    </m:r>
                  </m:oMath>
                </a14:m>
                <a:r>
                  <a:rPr lang="en-US" dirty="0">
                    <a:solidFill>
                      <a:schemeClr val="bg2"/>
                    </a:solidFill>
                  </a:rPr>
                  <a:t>) are called </a:t>
                </a:r>
                <a:r>
                  <a:rPr lang="en-US" i="1" dirty="0">
                    <a:solidFill>
                      <a:schemeClr val="bg2"/>
                    </a:solidFill>
                  </a:rPr>
                  <a:t>uncountable. </a:t>
                </a:r>
              </a:p>
              <a:p>
                <a:r>
                  <a:rPr lang="en-US" dirty="0">
                    <a:solidFill>
                      <a:schemeClr val="bg2"/>
                    </a:solidFill>
                  </a:rPr>
                  <a:t>We will introduce a technique called “diagonalization” due to Georg Cantor, and use it to show that </a:t>
                </a:r>
              </a:p>
              <a:p>
                <a:pPr lvl="1"/>
                <a:r>
                  <a:rPr lang="en-US" dirty="0">
                    <a:solidFill>
                      <a:schemeClr val="bg2"/>
                    </a:solidFill>
                  </a:rPr>
                  <a:t>the set of all real numbers, </a:t>
                </a:r>
                <a14:m>
                  <m:oMath xmlns:m="http://schemas.openxmlformats.org/officeDocument/2006/math">
                    <m:r>
                      <a:rPr lang="en-US" b="0" i="1" smtClean="0">
                        <a:solidFill>
                          <a:schemeClr val="bg2"/>
                        </a:solidFill>
                        <a:latin typeface="Cambria Math" panose="02040503050406030204" pitchFamily="18" charset="0"/>
                      </a:rPr>
                      <m:t>ℝ</m:t>
                    </m:r>
                    <m:r>
                      <a:rPr lang="en-US" b="0" i="1" smtClean="0">
                        <a:solidFill>
                          <a:schemeClr val="bg2"/>
                        </a:solidFill>
                        <a:latin typeface="Cambria Math" panose="02040503050406030204" pitchFamily="18" charset="0"/>
                      </a:rPr>
                      <m:t>, </m:t>
                    </m:r>
                  </m:oMath>
                </a14:m>
                <a:r>
                  <a:rPr lang="en-US" dirty="0">
                    <a:solidFill>
                      <a:schemeClr val="bg2"/>
                    </a:solidFill>
                  </a:rPr>
                  <a:t>is uncountable. </a:t>
                </a:r>
              </a:p>
              <a:p>
                <a:pPr lvl="1"/>
                <a:r>
                  <a:rPr lang="en-US" dirty="0">
                    <a:solidFill>
                      <a:schemeClr val="bg2"/>
                    </a:solidFill>
                  </a:rPr>
                  <a:t> a power set of a set is always larger than the original set</a:t>
                </a:r>
              </a:p>
              <a:p>
                <a:pPr lvl="2"/>
                <a:r>
                  <a:rPr lang="en-US" dirty="0">
                    <a:solidFill>
                      <a:schemeClr val="bg2"/>
                    </a:solidFill>
                  </a:rPr>
                  <a:t>Thus a power set of a countable set is uncountable </a:t>
                </a:r>
              </a:p>
              <a:p>
                <a:r>
                  <a:rPr lang="en-US" dirty="0">
                    <a:solidFill>
                      <a:schemeClr val="bg2"/>
                    </a:solidFill>
                  </a:rPr>
                  <a:t>And finish with a surprising computer science consequence: </a:t>
                </a:r>
              </a:p>
              <a:p>
                <a:pPr lvl="1"/>
                <a:r>
                  <a:rPr lang="en-US" dirty="0">
                    <a:solidFill>
                      <a:schemeClr val="bg2"/>
                    </a:solidFill>
                  </a:rPr>
                  <a:t>There are well-defined computational problems that are unsolvable! </a:t>
                </a:r>
              </a:p>
              <a:p>
                <a:pPr lvl="1"/>
                <a:r>
                  <a:rPr lang="en-US" dirty="0">
                    <a:solidFill>
                      <a:schemeClr val="bg2"/>
                    </a:solidFill>
                  </a:rPr>
                  <a:t>Including bug-checking in software… </a:t>
                </a:r>
              </a:p>
            </p:txBody>
          </p:sp>
        </mc:Choice>
        <mc:Fallback xmlns="">
          <p:sp>
            <p:nvSpPr>
              <p:cNvPr id="3" name="Content Placeholder 2">
                <a:extLst>
                  <a:ext uri="{FF2B5EF4-FFF2-40B4-BE49-F238E27FC236}">
                    <a16:creationId xmlns:a16="http://schemas.microsoft.com/office/drawing/2014/main" id="{8F7ED97C-7894-4F3A-A9D8-87BDF3919B60}"/>
                  </a:ext>
                </a:extLst>
              </p:cNvPr>
              <p:cNvSpPr>
                <a:spLocks noGrp="1" noRot="1" noChangeAspect="1" noMove="1" noResize="1" noEditPoints="1" noAdjustHandles="1" noChangeArrowheads="1" noChangeShapeType="1" noTextEdit="1"/>
              </p:cNvSpPr>
              <p:nvPr>
                <p:ph idx="1"/>
              </p:nvPr>
            </p:nvSpPr>
            <p:spPr>
              <a:xfrm>
                <a:off x="609600" y="1600201"/>
                <a:ext cx="11391056" cy="4983161"/>
              </a:xfrm>
              <a:blipFill>
                <a:blip r:embed="rId4"/>
                <a:stretch>
                  <a:fillRect l="-1231" t="-2570" r="-749"/>
                </a:stretch>
              </a:blipFill>
            </p:spPr>
            <p:txBody>
              <a:bodyPr/>
              <a:lstStyle/>
              <a:p>
                <a:r>
                  <a:rPr lang="en-US">
                    <a:noFill/>
                  </a:rPr>
                  <a:t> </a:t>
                </a:r>
              </a:p>
            </p:txBody>
          </p:sp>
        </mc:Fallback>
      </mc:AlternateContent>
      <p:pic>
        <p:nvPicPr>
          <p:cNvPr id="4" name="Picture 3" descr="Infinity">
            <a:extLst>
              <a:ext uri="{FF2B5EF4-FFF2-40B4-BE49-F238E27FC236}">
                <a16:creationId xmlns:a16="http://schemas.microsoft.com/office/drawing/2014/main" id="{6FDF9E01-142B-4AC6-918B-5D68CCDB27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336" y="92075"/>
            <a:ext cx="1152128" cy="727281"/>
          </a:xfrm>
          <a:prstGeom prst="rect">
            <a:avLst/>
          </a:prstGeom>
        </p:spPr>
      </p:pic>
      <p:pic>
        <p:nvPicPr>
          <p:cNvPr id="5" name="Picture 4">
            <a:extLst>
              <a:ext uri="{FF2B5EF4-FFF2-40B4-BE49-F238E27FC236}">
                <a16:creationId xmlns:a16="http://schemas.microsoft.com/office/drawing/2014/main" id="{A41B9735-99BB-4911-9112-F20ADB7046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64908" y="63074"/>
            <a:ext cx="1034984" cy="944423"/>
          </a:xfrm>
          <a:prstGeom prst="rect">
            <a:avLst/>
          </a:prstGeom>
        </p:spPr>
      </p:pic>
    </p:spTree>
    <p:extLst>
      <p:ext uri="{BB962C8B-B14F-4D97-AF65-F5344CB8AC3E}">
        <p14:creationId xmlns:p14="http://schemas.microsoft.com/office/powerpoint/2010/main" val="13067546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7FEEF-B8B9-47F7-B2C3-87DBBA9DBC85}"/>
              </a:ext>
            </a:extLst>
          </p:cNvPr>
          <p:cNvSpPr>
            <a:spLocks noGrp="1"/>
          </p:cNvSpPr>
          <p:nvPr>
            <p:ph type="title"/>
          </p:nvPr>
        </p:nvSpPr>
        <p:spPr/>
        <p:txBody>
          <a:bodyPr/>
          <a:lstStyle/>
          <a:p>
            <a:r>
              <a:rPr lang="en-US" dirty="0"/>
              <a:t>Diagonalization</a:t>
            </a:r>
          </a:p>
        </p:txBody>
      </p:sp>
      <p:pic>
        <p:nvPicPr>
          <p:cNvPr id="7" name="Picture 6">
            <a:extLst>
              <a:ext uri="{FF2B5EF4-FFF2-40B4-BE49-F238E27FC236}">
                <a16:creationId xmlns:a16="http://schemas.microsoft.com/office/drawing/2014/main" id="{C883A348-5A3E-4695-87D1-1E2E09EA10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617"/>
            <a:ext cx="1034984" cy="944423"/>
          </a:xfrm>
          <a:prstGeom prst="rect">
            <a:avLst/>
          </a:prstGeom>
        </p:spPr>
      </p:pic>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94632D46-9D9E-4AC5-900C-5214A63D1A95}"/>
                  </a:ext>
                </a:extLst>
              </p:cNvPr>
              <p:cNvSpPr txBox="1">
                <a:spLocks/>
              </p:cNvSpPr>
              <p:nvPr/>
            </p:nvSpPr>
            <p:spPr>
              <a:xfrm>
                <a:off x="222190" y="1575644"/>
                <a:ext cx="11850473" cy="250142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t>Let A={</a:t>
                </a:r>
                <a:r>
                  <a:rPr lang="en-US" dirty="0" err="1"/>
                  <a:t>a,b,c</a:t>
                </a:r>
                <a:r>
                  <a:rPr lang="en-US" dirty="0"/>
                  <a:t>}.  </a:t>
                </a:r>
                <a:r>
                  <a:rPr lang="en-US" dirty="0">
                    <a:latin typeface="Brush Script MT" panose="03060802040406070304" pitchFamily="66" charset="0"/>
                  </a:rPr>
                  <a:t>P</a:t>
                </a:r>
                <a14:m>
                  <m:oMath xmlns:m="http://schemas.openxmlformats.org/officeDocument/2006/math">
                    <m:d>
                      <m:dPr>
                        <m:ctrlPr>
                          <a:rPr lang="en-US" i="1" smtClean="0">
                            <a:latin typeface="Cambria Math" panose="02040503050406030204" pitchFamily="18" charset="0"/>
                          </a:rPr>
                        </m:ctrlPr>
                      </m:dPr>
                      <m:e>
                        <m:r>
                          <a:rPr lang="en-US" i="1" smtClean="0">
                            <a:latin typeface="Cambria Math" panose="02040503050406030204" pitchFamily="18" charset="0"/>
                          </a:rPr>
                          <m:t>𝐴</m:t>
                        </m:r>
                      </m:e>
                    </m:d>
                    <m:r>
                      <a:rPr lang="en-US" i="1" smtClean="0">
                        <a:latin typeface="Cambria Math" panose="02040503050406030204" pitchFamily="18" charset="0"/>
                      </a:rPr>
                      <m:t>={∅, </m:t>
                    </m:r>
                    <m:d>
                      <m:dPr>
                        <m:begChr m:val="{"/>
                        <m:endChr m:val="}"/>
                        <m:ctrlPr>
                          <a:rPr lang="en-US" i="1" smtClean="0">
                            <a:latin typeface="Cambria Math" panose="02040503050406030204" pitchFamily="18" charset="0"/>
                          </a:rPr>
                        </m:ctrlPr>
                      </m:dPr>
                      <m:e>
                        <m:r>
                          <a:rPr lang="en-US" i="1" smtClean="0">
                            <a:latin typeface="Cambria Math" panose="02040503050406030204" pitchFamily="18" charset="0"/>
                          </a:rPr>
                          <m:t>𝑎</m:t>
                        </m:r>
                      </m:e>
                    </m:d>
                    <m:r>
                      <a:rPr lang="en-US" i="1"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i="1" smtClean="0">
                            <a:latin typeface="Cambria Math" panose="02040503050406030204" pitchFamily="18" charset="0"/>
                          </a:rPr>
                          <m:t>𝑏</m:t>
                        </m:r>
                      </m:e>
                    </m:d>
                    <m:r>
                      <a:rPr lang="en-US" i="1"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i="1" smtClean="0">
                            <a:latin typeface="Cambria Math" panose="02040503050406030204" pitchFamily="18" charset="0"/>
                          </a:rPr>
                          <m:t>𝑐</m:t>
                        </m:r>
                      </m:e>
                    </m:d>
                    <m:r>
                      <a:rPr lang="en-US" i="1"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i="1" smtClean="0">
                            <a:latin typeface="Cambria Math" panose="02040503050406030204" pitchFamily="18" charset="0"/>
                          </a:rPr>
                          <m:t>𝑎</m:t>
                        </m:r>
                        <m:r>
                          <a:rPr lang="en-US" i="1" smtClean="0">
                            <a:latin typeface="Cambria Math" panose="02040503050406030204" pitchFamily="18" charset="0"/>
                          </a:rPr>
                          <m:t>,</m:t>
                        </m:r>
                        <m:r>
                          <a:rPr lang="en-US" i="1" smtClean="0">
                            <a:latin typeface="Cambria Math" panose="02040503050406030204" pitchFamily="18" charset="0"/>
                          </a:rPr>
                          <m:t>𝑏</m:t>
                        </m:r>
                      </m:e>
                    </m:d>
                    <m:r>
                      <a:rPr lang="en-US" i="1"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i="1" smtClean="0">
                            <a:latin typeface="Cambria Math" panose="02040503050406030204" pitchFamily="18" charset="0"/>
                          </a:rPr>
                          <m:t>𝑎</m:t>
                        </m:r>
                        <m:r>
                          <a:rPr lang="en-US" i="1" smtClean="0">
                            <a:latin typeface="Cambria Math" panose="02040503050406030204" pitchFamily="18" charset="0"/>
                          </a:rPr>
                          <m:t>,</m:t>
                        </m:r>
                        <m:r>
                          <a:rPr lang="en-US" i="1" smtClean="0">
                            <a:latin typeface="Cambria Math" panose="02040503050406030204" pitchFamily="18" charset="0"/>
                          </a:rPr>
                          <m:t>𝑐</m:t>
                        </m:r>
                      </m:e>
                    </m:d>
                    <m:r>
                      <a:rPr lang="en-US" i="1"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i="1" smtClean="0">
                            <a:latin typeface="Cambria Math" panose="02040503050406030204" pitchFamily="18" charset="0"/>
                          </a:rPr>
                          <m:t>𝑏</m:t>
                        </m:r>
                        <m:r>
                          <a:rPr lang="en-US" i="1" smtClean="0">
                            <a:latin typeface="Cambria Math" panose="02040503050406030204" pitchFamily="18" charset="0"/>
                          </a:rPr>
                          <m:t>,</m:t>
                        </m:r>
                        <m:r>
                          <a:rPr lang="en-US" i="1" smtClean="0">
                            <a:latin typeface="Cambria Math" panose="02040503050406030204" pitchFamily="18" charset="0"/>
                          </a:rPr>
                          <m:t>𝑐</m:t>
                        </m:r>
                      </m:e>
                    </m:d>
                    <m:r>
                      <a:rPr lang="en-US" i="1"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i="1" smtClean="0">
                            <a:latin typeface="Cambria Math" panose="02040503050406030204" pitchFamily="18" charset="0"/>
                          </a:rPr>
                          <m:t>𝑎</m:t>
                        </m:r>
                        <m:r>
                          <a:rPr lang="en-US" i="1" smtClean="0">
                            <a:latin typeface="Cambria Math" panose="02040503050406030204" pitchFamily="18" charset="0"/>
                          </a:rPr>
                          <m:t>,</m:t>
                        </m:r>
                        <m:r>
                          <a:rPr lang="en-US" i="1" smtClean="0">
                            <a:latin typeface="Cambria Math" panose="02040503050406030204" pitchFamily="18" charset="0"/>
                          </a:rPr>
                          <m:t>𝑏</m:t>
                        </m:r>
                        <m:r>
                          <a:rPr lang="en-US" i="1" smtClean="0">
                            <a:latin typeface="Cambria Math" panose="02040503050406030204" pitchFamily="18" charset="0"/>
                          </a:rPr>
                          <m:t>,</m:t>
                        </m:r>
                        <m:r>
                          <a:rPr lang="en-US" i="1" smtClean="0">
                            <a:latin typeface="Cambria Math" panose="02040503050406030204" pitchFamily="18" charset="0"/>
                          </a:rPr>
                          <m:t>𝑐</m:t>
                        </m:r>
                      </m:e>
                    </m:d>
                    <m:r>
                      <a:rPr lang="en-US" i="1" smtClean="0">
                        <a:latin typeface="Cambria Math" panose="02040503050406030204" pitchFamily="18" charset="0"/>
                      </a:rPr>
                      <m:t>}  </m:t>
                    </m:r>
                  </m:oMath>
                </a14:m>
                <a:endParaRPr lang="en-US" dirty="0"/>
              </a:p>
              <a:p>
                <a:pPr lvl="1"/>
                <a:r>
                  <a:rPr lang="en-US" dirty="0"/>
                  <a:t>Let’s show that |A| &lt; |</a:t>
                </a:r>
                <a:r>
                  <a:rPr lang="en-US" dirty="0">
                    <a:latin typeface="Brush Script MT" panose="03060802040406070304" pitchFamily="66" charset="0"/>
                  </a:rPr>
                  <a:t>P</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𝐴</m:t>
                        </m:r>
                      </m:e>
                    </m:d>
                    <m:r>
                      <a:rPr lang="en-US" i="1" smtClean="0">
                        <a:latin typeface="Cambria Math" panose="02040503050406030204" pitchFamily="18" charset="0"/>
                      </a:rPr>
                      <m:t>|</m:t>
                    </m:r>
                  </m:oMath>
                </a14:m>
                <a:endParaRPr lang="en-US" dirty="0"/>
              </a:p>
              <a:p>
                <a:pPr lvl="2"/>
                <a:r>
                  <a:rPr lang="en-US" dirty="0"/>
                  <a:t>Imagine that someone is trying to convince you that |A| = |</a:t>
                </a:r>
                <a:r>
                  <a:rPr lang="en-US" dirty="0">
                    <a:latin typeface="Brush Script MT" panose="03060802040406070304" pitchFamily="66" charset="0"/>
                  </a:rPr>
                  <a:t>P</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𝐴</m:t>
                        </m:r>
                      </m:e>
                    </m:d>
                    <m:r>
                      <a:rPr lang="en-US" i="1">
                        <a:latin typeface="Cambria Math" panose="02040503050406030204" pitchFamily="18" charset="0"/>
                      </a:rPr>
                      <m:t>|</m:t>
                    </m:r>
                    <m:r>
                      <a:rPr lang="en-US" b="0" i="1" smtClean="0">
                        <a:latin typeface="Cambria Math" panose="02040503050406030204" pitchFamily="18" charset="0"/>
                      </a:rPr>
                      <m:t>. </m:t>
                    </m:r>
                  </m:oMath>
                </a14:m>
                <a:r>
                  <a:rPr lang="en-US" dirty="0"/>
                  <a:t>Then they should give you a bijection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 </m:t>
                    </m:r>
                  </m:oMath>
                </a14:m>
                <a:r>
                  <a:rPr lang="en-US" dirty="0">
                    <a:latin typeface="Brush Script MT" panose="03060802040406070304" pitchFamily="66" charset="0"/>
                  </a:rPr>
                  <a:t>P</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𝐴</m:t>
                        </m:r>
                      </m:e>
                    </m:d>
                  </m:oMath>
                </a14:m>
                <a:endParaRPr lang="en-US" dirty="0"/>
              </a:p>
              <a:p>
                <a:pPr lvl="3"/>
                <a:r>
                  <a:rPr lang="en-US" dirty="0"/>
                  <a:t>That is,</a:t>
                </a:r>
                <a:r>
                  <a:rPr lang="en-US" b="0" dirty="0"/>
                  <a:t> give you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3</m:t>
                        </m:r>
                      </m:sub>
                    </m:sSub>
                    <m:r>
                      <a:rPr lang="en-US" i="1">
                        <a:latin typeface="Cambria Math" panose="02040503050406030204" pitchFamily="18" charset="0"/>
                      </a:rPr>
                      <m:t>∈</m:t>
                    </m:r>
                  </m:oMath>
                </a14:m>
                <a:r>
                  <a:rPr lang="en-US" dirty="0">
                    <a:latin typeface="Brush Script MT" panose="03060802040406070304" pitchFamily="66" charset="0"/>
                  </a:rPr>
                  <a:t> P</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𝐴</m:t>
                        </m:r>
                      </m:e>
                    </m:d>
                  </m:oMath>
                </a14:m>
                <a:r>
                  <a:rPr lang="en-US" b="0" dirty="0"/>
                  <a:t> such that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1</m:t>
                        </m:r>
                      </m:sub>
                    </m:sSub>
                    <m:r>
                      <a:rPr lang="en-US" b="0" i="1" smtClean="0">
                        <a:latin typeface="Cambria Math" panose="02040503050406030204" pitchFamily="18" charset="0"/>
                      </a:rPr>
                      <m:t>, </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𝑏</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2</m:t>
                        </m:r>
                      </m:sub>
                    </m:sSub>
                    <m:r>
                      <a:rPr lang="en-US" b="0" i="1" smtClean="0">
                        <a:latin typeface="Cambria Math" panose="02040503050406030204" pitchFamily="18" charset="0"/>
                      </a:rPr>
                      <m:t>, </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𝑐</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3</m:t>
                        </m:r>
                      </m:sub>
                    </m:sSub>
                  </m:oMath>
                </a14:m>
                <a:r>
                  <a:rPr lang="en-US" dirty="0"/>
                  <a:t> and there is nothing in </a:t>
                </a:r>
                <a:r>
                  <a:rPr lang="en-US" dirty="0">
                    <a:latin typeface="Brush Script MT" panose="03060802040406070304" pitchFamily="66" charset="0"/>
                  </a:rPr>
                  <a:t>P</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𝐴</m:t>
                        </m:r>
                      </m:e>
                    </m:d>
                  </m:oMath>
                </a14:m>
                <a:r>
                  <a:rPr lang="en-US" dirty="0"/>
                  <a:t> except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3</m:t>
                        </m:r>
                      </m:sub>
                    </m:sSub>
                  </m:oMath>
                </a14:m>
                <a:r>
                  <a:rPr lang="en-US" dirty="0"/>
                  <a:t>.  </a:t>
                </a:r>
              </a:p>
              <a:p>
                <a:pPr lvl="2"/>
                <a:endParaRPr lang="en-US" dirty="0"/>
              </a:p>
              <a:p>
                <a:pPr lvl="2"/>
                <a:endParaRPr lang="en-US" dirty="0"/>
              </a:p>
            </p:txBody>
          </p:sp>
        </mc:Choice>
        <mc:Fallback xmlns="">
          <p:sp>
            <p:nvSpPr>
              <p:cNvPr id="8" name="Content Placeholder 2">
                <a:extLst>
                  <a:ext uri="{FF2B5EF4-FFF2-40B4-BE49-F238E27FC236}">
                    <a16:creationId xmlns:a16="http://schemas.microsoft.com/office/drawing/2014/main" id="{94632D46-9D9E-4AC5-900C-5214A63D1A95}"/>
                  </a:ext>
                </a:extLst>
              </p:cNvPr>
              <p:cNvSpPr txBox="1">
                <a:spLocks noRot="1" noChangeAspect="1" noMove="1" noResize="1" noEditPoints="1" noAdjustHandles="1" noChangeArrowheads="1" noChangeShapeType="1" noTextEdit="1"/>
              </p:cNvSpPr>
              <p:nvPr/>
            </p:nvSpPr>
            <p:spPr>
              <a:xfrm>
                <a:off x="222190" y="1575644"/>
                <a:ext cx="11850473" cy="2501428"/>
              </a:xfrm>
              <a:prstGeom prst="rect">
                <a:avLst/>
              </a:prstGeom>
              <a:blipFill>
                <a:blip r:embed="rId6"/>
                <a:stretch>
                  <a:fillRect t="-4136" r="-154" b="-24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26EE0AFE-4F9B-49C9-85CF-FD5F02E61D61}"/>
                  </a:ext>
                </a:extLst>
              </p:cNvPr>
              <p:cNvSpPr txBox="1">
                <a:spLocks/>
              </p:cNvSpPr>
              <p:nvPr/>
            </p:nvSpPr>
            <p:spPr>
              <a:xfrm>
                <a:off x="2567608" y="3933056"/>
                <a:ext cx="9624392"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r>
                  <a:rPr lang="en-US" dirty="0"/>
                  <a:t>Say they gave you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1</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𝑎</m:t>
                        </m:r>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2</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e>
                    </m:d>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3</m:t>
                        </m:r>
                      </m:sub>
                    </m:sSub>
                    <m:r>
                      <a:rPr lang="en-US" b="0" i="1" smtClean="0">
                        <a:latin typeface="Cambria Math" panose="02040503050406030204" pitchFamily="18" charset="0"/>
                      </a:rPr>
                      <m:t>=∅. </m:t>
                    </m:r>
                  </m:oMath>
                </a14:m>
                <a:r>
                  <a:rPr lang="en-US" dirty="0"/>
                  <a:t> Here is how you can construct a set in </a:t>
                </a:r>
                <a:r>
                  <a:rPr lang="en-US" dirty="0">
                    <a:latin typeface="Brush Script MT" panose="03060802040406070304" pitchFamily="66" charset="0"/>
                  </a:rPr>
                  <a:t>P</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𝐴</m:t>
                        </m:r>
                      </m:e>
                    </m:d>
                  </m:oMath>
                </a14:m>
                <a:r>
                  <a:rPr lang="en-US" dirty="0"/>
                  <a:t> which is not in the list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3</m:t>
                        </m:r>
                      </m:sub>
                    </m:sSub>
                  </m:oMath>
                </a14:m>
                <a:r>
                  <a:rPr lang="en-US" dirty="0"/>
                  <a:t>.</a:t>
                </a:r>
              </a:p>
              <a:p>
                <a:pPr lvl="3"/>
                <a:r>
                  <a:rPr lang="en-US" dirty="0"/>
                  <a:t>Make a table with rows marked by elements of A </a:t>
                </a:r>
              </a:p>
              <a:p>
                <a:pPr lvl="3"/>
                <a:r>
                  <a:rPr lang="en-US" dirty="0"/>
                  <a:t>To represent a set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latin typeface="Brush Script MT" panose="03060802040406070304" pitchFamily="66" charset="0"/>
                  </a:rPr>
                  <a:t> P</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𝐴</m:t>
                        </m:r>
                      </m:e>
                    </m:d>
                  </m:oMath>
                </a14:m>
                <a:r>
                  <a:rPr lang="en-US" dirty="0"/>
                  <a:t>, use its characteristic string:  say for every element of the universe of S, A, if it is in S or not.</a:t>
                </a:r>
              </a:p>
              <a:p>
                <a:pPr lvl="2"/>
                <a:endParaRPr lang="en-US" dirty="0"/>
              </a:p>
              <a:p>
                <a:pPr lvl="2"/>
                <a:endParaRPr lang="en-US" dirty="0"/>
              </a:p>
              <a:p>
                <a:pPr lvl="2"/>
                <a:endParaRPr lang="en-US" dirty="0"/>
              </a:p>
            </p:txBody>
          </p:sp>
        </mc:Choice>
        <mc:Fallback xmlns="">
          <p:sp>
            <p:nvSpPr>
              <p:cNvPr id="9" name="Content Placeholder 2">
                <a:extLst>
                  <a:ext uri="{FF2B5EF4-FFF2-40B4-BE49-F238E27FC236}">
                    <a16:creationId xmlns:a16="http://schemas.microsoft.com/office/drawing/2014/main" id="{26EE0AFE-4F9B-49C9-85CF-FD5F02E61D61}"/>
                  </a:ext>
                </a:extLst>
              </p:cNvPr>
              <p:cNvSpPr txBox="1">
                <a:spLocks noRot="1" noChangeAspect="1" noMove="1" noResize="1" noEditPoints="1" noAdjustHandles="1" noChangeArrowheads="1" noChangeShapeType="1" noTextEdit="1"/>
              </p:cNvSpPr>
              <p:nvPr/>
            </p:nvSpPr>
            <p:spPr>
              <a:xfrm>
                <a:off x="2567608" y="3933056"/>
                <a:ext cx="9624392" cy="2808312"/>
              </a:xfrm>
              <a:prstGeom prst="rect">
                <a:avLst/>
              </a:prstGeom>
              <a:blipFill>
                <a:blip r:embed="rId7"/>
                <a:stretch>
                  <a:fillRect t="-17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2" name="Table 11">
                <a:extLst>
                  <a:ext uri="{FF2B5EF4-FFF2-40B4-BE49-F238E27FC236}">
                    <a16:creationId xmlns:a16="http://schemas.microsoft.com/office/drawing/2014/main" id="{1786382F-6B45-446F-9165-A84149996D5F}"/>
                  </a:ext>
                </a:extLst>
              </p:cNvPr>
              <p:cNvGraphicFramePr>
                <a:graphicFrameLocks noGrp="1"/>
              </p:cNvGraphicFramePr>
              <p:nvPr/>
            </p:nvGraphicFramePr>
            <p:xfrm>
              <a:off x="222191" y="4297362"/>
              <a:ext cx="3209513" cy="2286000"/>
            </p:xfrm>
            <a:graphic>
              <a:graphicData uri="http://schemas.openxmlformats.org/drawingml/2006/table">
                <a:tbl>
                  <a:tblPr firstRow="1" bandRow="1">
                    <a:tableStyleId>{69012ECD-51FC-41F1-AA8D-1B2483CD663E}</a:tableStyleId>
                  </a:tblPr>
                  <a:tblGrid>
                    <a:gridCol w="1629389">
                      <a:extLst>
                        <a:ext uri="{9D8B030D-6E8A-4147-A177-3AD203B41FA5}">
                          <a16:colId xmlns:a16="http://schemas.microsoft.com/office/drawing/2014/main" val="2118407201"/>
                        </a:ext>
                      </a:extLst>
                    </a:gridCol>
                    <a:gridCol w="537691">
                      <a:extLst>
                        <a:ext uri="{9D8B030D-6E8A-4147-A177-3AD203B41FA5}">
                          <a16:colId xmlns:a16="http://schemas.microsoft.com/office/drawing/2014/main" val="1828616642"/>
                        </a:ext>
                      </a:extLst>
                    </a:gridCol>
                    <a:gridCol w="543517">
                      <a:extLst>
                        <a:ext uri="{9D8B030D-6E8A-4147-A177-3AD203B41FA5}">
                          <a16:colId xmlns:a16="http://schemas.microsoft.com/office/drawing/2014/main" val="4019515837"/>
                        </a:ext>
                      </a:extLst>
                    </a:gridCol>
                    <a:gridCol w="498916">
                      <a:extLst>
                        <a:ext uri="{9D8B030D-6E8A-4147-A177-3AD203B41FA5}">
                          <a16:colId xmlns:a16="http://schemas.microsoft.com/office/drawing/2014/main" val="2669816226"/>
                        </a:ext>
                      </a:extLst>
                    </a:gridCol>
                  </a:tblGrid>
                  <a:tr h="410876">
                    <a:tc>
                      <a:txBody>
                        <a:bodyPr/>
                        <a:lstStyle/>
                        <a:p>
                          <a:endParaRPr lang="en-US" sz="2400" dirty="0"/>
                        </a:p>
                      </a:txBody>
                      <a:tcPr>
                        <a:solidFill>
                          <a:schemeClr val="bg2"/>
                        </a:solidFill>
                      </a:tcPr>
                    </a:tc>
                    <a:tc>
                      <a:txBody>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𝒂</m:t>
                                </m:r>
                                <m:r>
                                  <a:rPr lang="en-US" sz="2400" b="1" i="1" smtClean="0">
                                    <a:latin typeface="Cambria Math" panose="02040503050406030204" pitchFamily="18" charset="0"/>
                                  </a:rPr>
                                  <m:t> </m:t>
                                </m:r>
                              </m:oMath>
                            </m:oMathPara>
                          </a14:m>
                          <a:endParaRPr lang="en-US" sz="2400" dirty="0"/>
                        </a:p>
                      </a:txBody>
                      <a:tcPr/>
                    </a:tc>
                    <a:tc>
                      <a:txBody>
                        <a:bodyPr/>
                        <a:lstStyle/>
                        <a:p>
                          <a:r>
                            <a:rPr lang="en-US" sz="2400" dirty="0"/>
                            <a:t>b</a:t>
                          </a:r>
                        </a:p>
                      </a:txBody>
                      <a:tcPr/>
                    </a:tc>
                    <a:tc>
                      <a:txBody>
                        <a:bodyPr/>
                        <a:lstStyle/>
                        <a:p>
                          <a:r>
                            <a:rPr lang="en-US" sz="2400" dirty="0"/>
                            <a:t>c</a:t>
                          </a:r>
                        </a:p>
                      </a:txBody>
                      <a:tcPr/>
                    </a:tc>
                    <a:extLst>
                      <a:ext uri="{0D108BD9-81ED-4DB2-BD59-A6C34878D82A}">
                        <a16:rowId xmlns:a16="http://schemas.microsoft.com/office/drawing/2014/main" val="3051425953"/>
                      </a:ext>
                    </a:extLst>
                  </a:tr>
                  <a:tr h="410876">
                    <a:tc>
                      <a:txBody>
                        <a:bodyPr/>
                        <a:lstStyle/>
                        <a:p>
                          <a:r>
                            <a:rPr lang="en-US" sz="2400" b="0" dirty="0"/>
                            <a:t> </a:t>
                          </a:r>
                          <a14:m>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𝑎</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1</m:t>
                                  </m:r>
                                </m:sub>
                              </m:sSub>
                            </m:oMath>
                          </a14:m>
                          <a:endParaRPr lang="en-US" sz="2400" dirty="0"/>
                        </a:p>
                      </a:txBody>
                      <a:tcPr>
                        <a:solidFill>
                          <a:schemeClr val="accent1"/>
                        </a:solidFill>
                      </a:tcPr>
                    </a:tc>
                    <a:tc>
                      <a:txBody>
                        <a:bodyPr/>
                        <a:lstStyle/>
                        <a:p>
                          <a:r>
                            <a:rPr lang="en-US" sz="2400" dirty="0"/>
                            <a:t>1</a:t>
                          </a:r>
                        </a:p>
                      </a:txBody>
                      <a:tcPr/>
                    </a:tc>
                    <a:tc>
                      <a:txBody>
                        <a:bodyPr/>
                        <a:lstStyle/>
                        <a:p>
                          <a:r>
                            <a:rPr lang="en-US" sz="2400" dirty="0"/>
                            <a:t>0</a:t>
                          </a:r>
                        </a:p>
                      </a:txBody>
                      <a:tcPr/>
                    </a:tc>
                    <a:tc>
                      <a:txBody>
                        <a:bodyPr/>
                        <a:lstStyle/>
                        <a:p>
                          <a:r>
                            <a:rPr lang="en-US" sz="2400" dirty="0"/>
                            <a:t>0</a:t>
                          </a:r>
                        </a:p>
                      </a:txBody>
                      <a:tcPr/>
                    </a:tc>
                    <a:extLst>
                      <a:ext uri="{0D108BD9-81ED-4DB2-BD59-A6C34878D82A}">
                        <a16:rowId xmlns:a16="http://schemas.microsoft.com/office/drawing/2014/main" val="1604134001"/>
                      </a:ext>
                    </a:extLst>
                  </a:tr>
                  <a:tr h="410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t> </a:t>
                          </a:r>
                          <a14:m>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𝑏</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2</m:t>
                                  </m:r>
                                </m:sub>
                              </m:sSub>
                            </m:oMath>
                          </a14:m>
                          <a:endParaRPr lang="en-US" sz="2400" dirty="0"/>
                        </a:p>
                      </a:txBody>
                      <a:tcPr>
                        <a:solidFill>
                          <a:schemeClr val="accent1"/>
                        </a:solidFill>
                      </a:tcPr>
                    </a:tc>
                    <a:tc>
                      <a:txBody>
                        <a:bodyPr/>
                        <a:lstStyle/>
                        <a:p>
                          <a:r>
                            <a:rPr lang="en-US" sz="2400" dirty="0"/>
                            <a:t>0</a:t>
                          </a:r>
                        </a:p>
                      </a:txBody>
                      <a:tcPr/>
                    </a:tc>
                    <a:tc>
                      <a:txBody>
                        <a:bodyPr/>
                        <a:lstStyle/>
                        <a:p>
                          <a:r>
                            <a:rPr lang="en-US" sz="2400" dirty="0"/>
                            <a:t>1</a:t>
                          </a:r>
                        </a:p>
                      </a:txBody>
                      <a:tcPr/>
                    </a:tc>
                    <a:tc>
                      <a:txBody>
                        <a:bodyPr/>
                        <a:lstStyle/>
                        <a:p>
                          <a:r>
                            <a:rPr lang="en-US" sz="2400" dirty="0"/>
                            <a:t>1</a:t>
                          </a:r>
                        </a:p>
                      </a:txBody>
                      <a:tcPr/>
                    </a:tc>
                    <a:extLst>
                      <a:ext uri="{0D108BD9-81ED-4DB2-BD59-A6C34878D82A}">
                        <a16:rowId xmlns:a16="http://schemas.microsoft.com/office/drawing/2014/main" val="996440718"/>
                      </a:ext>
                    </a:extLst>
                  </a:tr>
                  <a:tr h="410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t> </a:t>
                          </a:r>
                          <a14:m>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𝑐</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3</m:t>
                                  </m:r>
                                </m:sub>
                              </m:sSub>
                            </m:oMath>
                          </a14:m>
                          <a:endParaRPr lang="en-US" sz="2400" dirty="0"/>
                        </a:p>
                      </a:txBody>
                      <a:tcPr>
                        <a:solidFill>
                          <a:schemeClr val="accent1"/>
                        </a:solidFill>
                      </a:tcPr>
                    </a:tc>
                    <a:tc>
                      <a:txBody>
                        <a:bodyPr/>
                        <a:lstStyle/>
                        <a:p>
                          <a:r>
                            <a:rPr lang="en-US" sz="2400" dirty="0"/>
                            <a:t>0</a:t>
                          </a:r>
                        </a:p>
                      </a:txBody>
                      <a:tcPr/>
                    </a:tc>
                    <a:tc>
                      <a:txBody>
                        <a:bodyPr/>
                        <a:lstStyle/>
                        <a:p>
                          <a:r>
                            <a:rPr lang="en-US" sz="2400" dirty="0"/>
                            <a:t>0</a:t>
                          </a:r>
                        </a:p>
                      </a:txBody>
                      <a:tcPr/>
                    </a:tc>
                    <a:tc>
                      <a:txBody>
                        <a:bodyPr/>
                        <a:lstStyle/>
                        <a:p>
                          <a:r>
                            <a:rPr lang="en-US" sz="2400" dirty="0"/>
                            <a:t>0</a:t>
                          </a:r>
                        </a:p>
                      </a:txBody>
                      <a:tcPr/>
                    </a:tc>
                    <a:extLst>
                      <a:ext uri="{0D108BD9-81ED-4DB2-BD59-A6C34878D82A}">
                        <a16:rowId xmlns:a16="http://schemas.microsoft.com/office/drawing/2014/main" val="1772150298"/>
                      </a:ext>
                    </a:extLst>
                  </a:tr>
                  <a:tr h="410876">
                    <a:tc>
                      <a:txBody>
                        <a:bodyPr/>
                        <a:lstStyle/>
                        <a:p>
                          <a:r>
                            <a:rPr lang="en-US" sz="2400" dirty="0">
                              <a:solidFill>
                                <a:schemeClr val="bg2"/>
                              </a:solidFill>
                            </a:rPr>
                            <a:t>  </a:t>
                          </a:r>
                        </a:p>
                      </a:txBody>
                      <a:tcPr>
                        <a:solidFill>
                          <a:schemeClr val="accent2"/>
                        </a:solidFill>
                      </a:tcPr>
                    </a:tc>
                    <a:tc>
                      <a:txBody>
                        <a:bodyPr/>
                        <a:lstStyle/>
                        <a:p>
                          <a:endParaRPr lang="en-US" sz="2400" dirty="0">
                            <a:solidFill>
                              <a:schemeClr val="bg2"/>
                            </a:solidFill>
                          </a:endParaRPr>
                        </a:p>
                      </a:txBody>
                      <a:tcPr>
                        <a:solidFill>
                          <a:schemeClr val="accent2"/>
                        </a:solidFill>
                      </a:tcPr>
                    </a:tc>
                    <a:tc>
                      <a:txBody>
                        <a:bodyPr/>
                        <a:lstStyle/>
                        <a:p>
                          <a:r>
                            <a:rPr lang="en-US" sz="2400" dirty="0">
                              <a:solidFill>
                                <a:schemeClr val="bg2"/>
                              </a:solidFill>
                            </a:rPr>
                            <a:t> </a:t>
                          </a:r>
                        </a:p>
                      </a:txBody>
                      <a:tcPr>
                        <a:solidFill>
                          <a:schemeClr val="accent2"/>
                        </a:solidFill>
                      </a:tcPr>
                    </a:tc>
                    <a:tc>
                      <a:txBody>
                        <a:bodyPr/>
                        <a:lstStyle/>
                        <a:p>
                          <a:endParaRPr lang="en-US" sz="2400" dirty="0">
                            <a:solidFill>
                              <a:schemeClr val="bg2"/>
                            </a:solidFill>
                          </a:endParaRPr>
                        </a:p>
                      </a:txBody>
                      <a:tcPr>
                        <a:solidFill>
                          <a:schemeClr val="accent2"/>
                        </a:solidFill>
                      </a:tcPr>
                    </a:tc>
                    <a:extLst>
                      <a:ext uri="{0D108BD9-81ED-4DB2-BD59-A6C34878D82A}">
                        <a16:rowId xmlns:a16="http://schemas.microsoft.com/office/drawing/2014/main" val="1341918866"/>
                      </a:ext>
                    </a:extLst>
                  </a:tr>
                </a:tbl>
              </a:graphicData>
            </a:graphic>
          </p:graphicFrame>
        </mc:Choice>
        <mc:Fallback xmlns="">
          <p:graphicFrame>
            <p:nvGraphicFramePr>
              <p:cNvPr id="12" name="Table 11">
                <a:extLst>
                  <a:ext uri="{FF2B5EF4-FFF2-40B4-BE49-F238E27FC236}">
                    <a16:creationId xmlns:a16="http://schemas.microsoft.com/office/drawing/2014/main" id="{1786382F-6B45-446F-9165-A84149996D5F}"/>
                  </a:ext>
                </a:extLst>
              </p:cNvPr>
              <p:cNvGraphicFramePr>
                <a:graphicFrameLocks noGrp="1"/>
              </p:cNvGraphicFramePr>
              <p:nvPr>
                <p:extLst>
                  <p:ext uri="{D42A27DB-BD31-4B8C-83A1-F6EECF244321}">
                    <p14:modId xmlns:p14="http://schemas.microsoft.com/office/powerpoint/2010/main" val="62506003"/>
                  </p:ext>
                </p:extLst>
              </p:nvPr>
            </p:nvGraphicFramePr>
            <p:xfrm>
              <a:off x="222191" y="4297362"/>
              <a:ext cx="3209513" cy="2286000"/>
            </p:xfrm>
            <a:graphic>
              <a:graphicData uri="http://schemas.openxmlformats.org/drawingml/2006/table">
                <a:tbl>
                  <a:tblPr firstRow="1" bandRow="1">
                    <a:tableStyleId>{69012ECD-51FC-41F1-AA8D-1B2483CD663E}</a:tableStyleId>
                  </a:tblPr>
                  <a:tblGrid>
                    <a:gridCol w="1629389">
                      <a:extLst>
                        <a:ext uri="{9D8B030D-6E8A-4147-A177-3AD203B41FA5}">
                          <a16:colId xmlns:a16="http://schemas.microsoft.com/office/drawing/2014/main" val="2118407201"/>
                        </a:ext>
                      </a:extLst>
                    </a:gridCol>
                    <a:gridCol w="537691">
                      <a:extLst>
                        <a:ext uri="{9D8B030D-6E8A-4147-A177-3AD203B41FA5}">
                          <a16:colId xmlns:a16="http://schemas.microsoft.com/office/drawing/2014/main" val="1828616642"/>
                        </a:ext>
                      </a:extLst>
                    </a:gridCol>
                    <a:gridCol w="543517">
                      <a:extLst>
                        <a:ext uri="{9D8B030D-6E8A-4147-A177-3AD203B41FA5}">
                          <a16:colId xmlns:a16="http://schemas.microsoft.com/office/drawing/2014/main" val="4019515837"/>
                        </a:ext>
                      </a:extLst>
                    </a:gridCol>
                    <a:gridCol w="498916">
                      <a:extLst>
                        <a:ext uri="{9D8B030D-6E8A-4147-A177-3AD203B41FA5}">
                          <a16:colId xmlns:a16="http://schemas.microsoft.com/office/drawing/2014/main" val="2669816226"/>
                        </a:ext>
                      </a:extLst>
                    </a:gridCol>
                  </a:tblGrid>
                  <a:tr h="457200">
                    <a:tc>
                      <a:txBody>
                        <a:bodyPr/>
                        <a:lstStyle/>
                        <a:p>
                          <a:endParaRPr lang="en-US" sz="2400" dirty="0"/>
                        </a:p>
                      </a:txBody>
                      <a:tcPr>
                        <a:solidFill>
                          <a:schemeClr val="bg2"/>
                        </a:solidFill>
                      </a:tcPr>
                    </a:tc>
                    <a:tc>
                      <a:txBody>
                        <a:bodyPr/>
                        <a:lstStyle/>
                        <a:p>
                          <a:endParaRPr lang="en-US"/>
                        </a:p>
                      </a:txBody>
                      <a:tcPr>
                        <a:blipFill>
                          <a:blip r:embed="rId8"/>
                          <a:stretch>
                            <a:fillRect l="-305682" t="-9333" r="-196591" b="-404000"/>
                          </a:stretch>
                        </a:blipFill>
                      </a:tcPr>
                    </a:tc>
                    <a:tc>
                      <a:txBody>
                        <a:bodyPr/>
                        <a:lstStyle/>
                        <a:p>
                          <a:r>
                            <a:rPr lang="en-US" sz="2400" dirty="0"/>
                            <a:t>b</a:t>
                          </a:r>
                        </a:p>
                      </a:txBody>
                      <a:tcPr/>
                    </a:tc>
                    <a:tc>
                      <a:txBody>
                        <a:bodyPr/>
                        <a:lstStyle/>
                        <a:p>
                          <a:r>
                            <a:rPr lang="en-US" sz="2400" dirty="0"/>
                            <a:t>c</a:t>
                          </a:r>
                        </a:p>
                      </a:txBody>
                      <a:tcPr/>
                    </a:tc>
                    <a:extLst>
                      <a:ext uri="{0D108BD9-81ED-4DB2-BD59-A6C34878D82A}">
                        <a16:rowId xmlns:a16="http://schemas.microsoft.com/office/drawing/2014/main" val="3051425953"/>
                      </a:ext>
                    </a:extLst>
                  </a:tr>
                  <a:tr h="457200">
                    <a:tc>
                      <a:txBody>
                        <a:bodyPr/>
                        <a:lstStyle/>
                        <a:p>
                          <a:endParaRPr lang="en-US"/>
                        </a:p>
                      </a:txBody>
                      <a:tcPr>
                        <a:blipFill>
                          <a:blip r:embed="rId8"/>
                          <a:stretch>
                            <a:fillRect l="-373" t="-109333" r="-97388" b="-304000"/>
                          </a:stretch>
                        </a:blipFill>
                      </a:tcPr>
                    </a:tc>
                    <a:tc>
                      <a:txBody>
                        <a:bodyPr/>
                        <a:lstStyle/>
                        <a:p>
                          <a:r>
                            <a:rPr lang="en-US" sz="2400" dirty="0"/>
                            <a:t>1</a:t>
                          </a:r>
                        </a:p>
                      </a:txBody>
                      <a:tcPr/>
                    </a:tc>
                    <a:tc>
                      <a:txBody>
                        <a:bodyPr/>
                        <a:lstStyle/>
                        <a:p>
                          <a:r>
                            <a:rPr lang="en-US" sz="2400" dirty="0"/>
                            <a:t>0</a:t>
                          </a:r>
                        </a:p>
                      </a:txBody>
                      <a:tcPr/>
                    </a:tc>
                    <a:tc>
                      <a:txBody>
                        <a:bodyPr/>
                        <a:lstStyle/>
                        <a:p>
                          <a:r>
                            <a:rPr lang="en-US" sz="2400" dirty="0"/>
                            <a:t>0</a:t>
                          </a:r>
                        </a:p>
                      </a:txBody>
                      <a:tcPr/>
                    </a:tc>
                    <a:extLst>
                      <a:ext uri="{0D108BD9-81ED-4DB2-BD59-A6C34878D82A}">
                        <a16:rowId xmlns:a16="http://schemas.microsoft.com/office/drawing/2014/main" val="1604134001"/>
                      </a:ext>
                    </a:extLst>
                  </a:tr>
                  <a:tr h="457200">
                    <a:tc>
                      <a:txBody>
                        <a:bodyPr/>
                        <a:lstStyle/>
                        <a:p>
                          <a:endParaRPr lang="en-US"/>
                        </a:p>
                      </a:txBody>
                      <a:tcPr>
                        <a:blipFill>
                          <a:blip r:embed="rId8"/>
                          <a:stretch>
                            <a:fillRect l="-373" t="-206579" r="-97388" b="-200000"/>
                          </a:stretch>
                        </a:blipFill>
                      </a:tcPr>
                    </a:tc>
                    <a:tc>
                      <a:txBody>
                        <a:bodyPr/>
                        <a:lstStyle/>
                        <a:p>
                          <a:r>
                            <a:rPr lang="en-US" sz="2400" dirty="0"/>
                            <a:t>0</a:t>
                          </a:r>
                        </a:p>
                      </a:txBody>
                      <a:tcPr/>
                    </a:tc>
                    <a:tc>
                      <a:txBody>
                        <a:bodyPr/>
                        <a:lstStyle/>
                        <a:p>
                          <a:r>
                            <a:rPr lang="en-US" sz="2400" dirty="0"/>
                            <a:t>1</a:t>
                          </a:r>
                        </a:p>
                      </a:txBody>
                      <a:tcPr/>
                    </a:tc>
                    <a:tc>
                      <a:txBody>
                        <a:bodyPr/>
                        <a:lstStyle/>
                        <a:p>
                          <a:r>
                            <a:rPr lang="en-US" sz="2400" dirty="0"/>
                            <a:t>1</a:t>
                          </a:r>
                        </a:p>
                      </a:txBody>
                      <a:tcPr/>
                    </a:tc>
                    <a:extLst>
                      <a:ext uri="{0D108BD9-81ED-4DB2-BD59-A6C34878D82A}">
                        <a16:rowId xmlns:a16="http://schemas.microsoft.com/office/drawing/2014/main" val="996440718"/>
                      </a:ext>
                    </a:extLst>
                  </a:tr>
                  <a:tr h="457200">
                    <a:tc>
                      <a:txBody>
                        <a:bodyPr/>
                        <a:lstStyle/>
                        <a:p>
                          <a:endParaRPr lang="en-US"/>
                        </a:p>
                      </a:txBody>
                      <a:tcPr>
                        <a:blipFill>
                          <a:blip r:embed="rId8"/>
                          <a:stretch>
                            <a:fillRect l="-373" t="-310667" r="-97388" b="-102667"/>
                          </a:stretch>
                        </a:blipFill>
                      </a:tcPr>
                    </a:tc>
                    <a:tc>
                      <a:txBody>
                        <a:bodyPr/>
                        <a:lstStyle/>
                        <a:p>
                          <a:r>
                            <a:rPr lang="en-US" sz="2400" dirty="0"/>
                            <a:t>0</a:t>
                          </a:r>
                        </a:p>
                      </a:txBody>
                      <a:tcPr/>
                    </a:tc>
                    <a:tc>
                      <a:txBody>
                        <a:bodyPr/>
                        <a:lstStyle/>
                        <a:p>
                          <a:r>
                            <a:rPr lang="en-US" sz="2400" dirty="0"/>
                            <a:t>0</a:t>
                          </a:r>
                        </a:p>
                      </a:txBody>
                      <a:tcPr/>
                    </a:tc>
                    <a:tc>
                      <a:txBody>
                        <a:bodyPr/>
                        <a:lstStyle/>
                        <a:p>
                          <a:r>
                            <a:rPr lang="en-US" sz="2400" dirty="0"/>
                            <a:t>0</a:t>
                          </a:r>
                        </a:p>
                      </a:txBody>
                      <a:tcPr/>
                    </a:tc>
                    <a:extLst>
                      <a:ext uri="{0D108BD9-81ED-4DB2-BD59-A6C34878D82A}">
                        <a16:rowId xmlns:a16="http://schemas.microsoft.com/office/drawing/2014/main" val="1772150298"/>
                      </a:ext>
                    </a:extLst>
                  </a:tr>
                  <a:tr h="457200">
                    <a:tc>
                      <a:txBody>
                        <a:bodyPr/>
                        <a:lstStyle/>
                        <a:p>
                          <a:r>
                            <a:rPr lang="en-US" sz="2400" dirty="0">
                              <a:solidFill>
                                <a:schemeClr val="bg2"/>
                              </a:solidFill>
                            </a:rPr>
                            <a:t>  </a:t>
                          </a:r>
                        </a:p>
                      </a:txBody>
                      <a:tcPr>
                        <a:solidFill>
                          <a:schemeClr val="accent2"/>
                        </a:solidFill>
                      </a:tcPr>
                    </a:tc>
                    <a:tc>
                      <a:txBody>
                        <a:bodyPr/>
                        <a:lstStyle/>
                        <a:p>
                          <a:endParaRPr lang="en-US" sz="2400" dirty="0">
                            <a:solidFill>
                              <a:schemeClr val="bg2"/>
                            </a:solidFill>
                          </a:endParaRPr>
                        </a:p>
                      </a:txBody>
                      <a:tcPr>
                        <a:solidFill>
                          <a:schemeClr val="accent2"/>
                        </a:solidFill>
                      </a:tcPr>
                    </a:tc>
                    <a:tc>
                      <a:txBody>
                        <a:bodyPr/>
                        <a:lstStyle/>
                        <a:p>
                          <a:r>
                            <a:rPr lang="en-US" sz="2400" dirty="0">
                              <a:solidFill>
                                <a:schemeClr val="bg2"/>
                              </a:solidFill>
                            </a:rPr>
                            <a:t> </a:t>
                          </a:r>
                        </a:p>
                      </a:txBody>
                      <a:tcPr>
                        <a:solidFill>
                          <a:schemeClr val="accent2"/>
                        </a:solidFill>
                      </a:tcPr>
                    </a:tc>
                    <a:tc>
                      <a:txBody>
                        <a:bodyPr/>
                        <a:lstStyle/>
                        <a:p>
                          <a:endParaRPr lang="en-US" sz="2400" dirty="0">
                            <a:solidFill>
                              <a:schemeClr val="bg2"/>
                            </a:solidFill>
                          </a:endParaRPr>
                        </a:p>
                      </a:txBody>
                      <a:tcPr>
                        <a:solidFill>
                          <a:schemeClr val="accent2"/>
                        </a:solidFill>
                      </a:tcPr>
                    </a:tc>
                    <a:extLst>
                      <a:ext uri="{0D108BD9-81ED-4DB2-BD59-A6C34878D82A}">
                        <a16:rowId xmlns:a16="http://schemas.microsoft.com/office/drawing/2014/main" val="1341918866"/>
                      </a:ext>
                    </a:extLst>
                  </a:tr>
                </a:tbl>
              </a:graphicData>
            </a:graphic>
          </p:graphicFrame>
        </mc:Fallback>
      </mc:AlternateContent>
      <p:pic>
        <p:nvPicPr>
          <p:cNvPr id="14" name="Picture 13" descr="Georg Cantor">
            <a:extLst>
              <a:ext uri="{FF2B5EF4-FFF2-40B4-BE49-F238E27FC236}">
                <a16:creationId xmlns:a16="http://schemas.microsoft.com/office/drawing/2014/main" id="{16BB3E37-B1D6-4BF5-8AD3-238B2DB6EA6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40994" y="91115"/>
            <a:ext cx="1391337" cy="1823850"/>
          </a:xfrm>
          <a:prstGeom prst="rect">
            <a:avLst/>
          </a:prstGeom>
        </p:spPr>
      </p:pic>
    </p:spTree>
    <p:extLst>
      <p:ext uri="{BB962C8B-B14F-4D97-AF65-F5344CB8AC3E}">
        <p14:creationId xmlns:p14="http://schemas.microsoft.com/office/powerpoint/2010/main" val="2434460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26EE0AFE-4F9B-49C9-85CF-FD5F02E61D61}"/>
                  </a:ext>
                </a:extLst>
              </p:cNvPr>
              <p:cNvSpPr txBox="1">
                <a:spLocks/>
              </p:cNvSpPr>
              <p:nvPr/>
            </p:nvSpPr>
            <p:spPr>
              <a:xfrm>
                <a:off x="2567608" y="3933056"/>
                <a:ext cx="9624392" cy="280831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r>
                  <a:rPr lang="en-US" dirty="0"/>
                  <a:t>Say they gave you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1</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𝑎</m:t>
                        </m:r>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2</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e>
                    </m:d>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3</m:t>
                        </m:r>
                      </m:sub>
                    </m:sSub>
                    <m:r>
                      <a:rPr lang="en-US" b="0" i="1" smtClean="0">
                        <a:latin typeface="Cambria Math" panose="02040503050406030204" pitchFamily="18" charset="0"/>
                      </a:rPr>
                      <m:t>=∅. </m:t>
                    </m:r>
                  </m:oMath>
                </a14:m>
                <a:r>
                  <a:rPr lang="en-US" dirty="0"/>
                  <a:t> Here is how you can construct a set in </a:t>
                </a:r>
                <a:r>
                  <a:rPr lang="en-US" dirty="0">
                    <a:latin typeface="Brush Script MT" panose="03060802040406070304" pitchFamily="66" charset="0"/>
                  </a:rPr>
                  <a:t>P</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𝐴</m:t>
                        </m:r>
                      </m:e>
                    </m:d>
                  </m:oMath>
                </a14:m>
                <a:r>
                  <a:rPr lang="en-US" dirty="0"/>
                  <a:t> which is not in the list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3</m:t>
                        </m:r>
                      </m:sub>
                    </m:sSub>
                  </m:oMath>
                </a14:m>
                <a:r>
                  <a:rPr lang="en-US" dirty="0"/>
                  <a:t>.</a:t>
                </a:r>
              </a:p>
              <a:p>
                <a:pPr lvl="3"/>
                <a:r>
                  <a:rPr lang="en-US" dirty="0"/>
                  <a:t>Make a table with rows marked by elements of A </a:t>
                </a:r>
              </a:p>
              <a:p>
                <a:pPr lvl="3"/>
                <a:r>
                  <a:rPr lang="en-US" dirty="0"/>
                  <a:t>To represent a set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latin typeface="Brush Script MT" panose="03060802040406070304" pitchFamily="66" charset="0"/>
                  </a:rPr>
                  <a:t> P</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𝐴</m:t>
                        </m:r>
                      </m:e>
                    </m:d>
                  </m:oMath>
                </a14:m>
                <a:r>
                  <a:rPr lang="en-US" dirty="0"/>
                  <a:t>, use its characteristic string:  say for every element of the universe of S, A, if it is in S or not.</a:t>
                </a:r>
              </a:p>
              <a:p>
                <a:pPr lvl="2"/>
                <a:r>
                  <a:rPr lang="en-US" dirty="0"/>
                  <a:t>Now, the diagonal set is D={c} is in </a:t>
                </a:r>
                <a:r>
                  <a:rPr lang="en-US" dirty="0">
                    <a:latin typeface="Brush Script MT" panose="03060802040406070304" pitchFamily="66" charset="0"/>
                  </a:rPr>
                  <a:t>P</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𝐴</m:t>
                        </m:r>
                      </m:e>
                    </m:d>
                  </m:oMath>
                </a14:m>
                <a:r>
                  <a:rPr lang="en-US" dirty="0"/>
                  <a:t>,  but it is not one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3</m:t>
                        </m:r>
                      </m:sub>
                    </m:sSub>
                  </m:oMath>
                </a14:m>
                <a:r>
                  <a:rPr lang="en-US" dirty="0"/>
                  <a:t>.</a:t>
                </a:r>
              </a:p>
              <a:p>
                <a:pPr lvl="2"/>
                <a:r>
                  <a:rPr lang="en-US" dirty="0"/>
                  <a:t>Therefore, </a:t>
                </a:r>
                <a14:m>
                  <m:oMath xmlns:m="http://schemas.openxmlformats.org/officeDocument/2006/math">
                    <m:r>
                      <a:rPr lang="en-US" b="0" i="1" smtClean="0">
                        <a:latin typeface="Cambria Math" panose="02040503050406030204" pitchFamily="18" charset="0"/>
                      </a:rPr>
                      <m:t>𝑓</m:t>
                    </m:r>
                  </m:oMath>
                </a14:m>
                <a:r>
                  <a:rPr lang="en-US" dirty="0"/>
                  <a:t> cannot be a bijection! And this works for any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3</m:t>
                        </m:r>
                      </m:sub>
                    </m:sSub>
                  </m:oMath>
                </a14:m>
                <a:r>
                  <a:rPr lang="en-US" dirty="0"/>
                  <a:t>.</a:t>
                </a:r>
              </a:p>
              <a:p>
                <a:pPr lvl="2"/>
                <a:endParaRPr lang="en-US" dirty="0"/>
              </a:p>
              <a:p>
                <a:pPr lvl="2"/>
                <a:endParaRPr lang="en-US" dirty="0"/>
              </a:p>
              <a:p>
                <a:pPr lvl="2"/>
                <a:endParaRPr lang="en-US" dirty="0"/>
              </a:p>
              <a:p>
                <a:pPr lvl="2"/>
                <a:endParaRPr lang="en-US" dirty="0"/>
              </a:p>
            </p:txBody>
          </p:sp>
        </mc:Choice>
        <mc:Fallback xmlns="">
          <p:sp>
            <p:nvSpPr>
              <p:cNvPr id="9" name="Content Placeholder 2">
                <a:extLst>
                  <a:ext uri="{FF2B5EF4-FFF2-40B4-BE49-F238E27FC236}">
                    <a16:creationId xmlns:a16="http://schemas.microsoft.com/office/drawing/2014/main" id="{26EE0AFE-4F9B-49C9-85CF-FD5F02E61D61}"/>
                  </a:ext>
                </a:extLst>
              </p:cNvPr>
              <p:cNvSpPr txBox="1">
                <a:spLocks noRot="1" noChangeAspect="1" noMove="1" noResize="1" noEditPoints="1" noAdjustHandles="1" noChangeArrowheads="1" noChangeShapeType="1" noTextEdit="1"/>
              </p:cNvSpPr>
              <p:nvPr/>
            </p:nvSpPr>
            <p:spPr>
              <a:xfrm>
                <a:off x="2567608" y="3933056"/>
                <a:ext cx="9624392" cy="2808312"/>
              </a:xfrm>
              <a:prstGeom prst="rect">
                <a:avLst/>
              </a:prstGeom>
              <a:blipFill>
                <a:blip r:embed="rId5"/>
                <a:stretch>
                  <a:fillRect t="-1518" b="-868"/>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5167FEEF-B8B9-47F7-B2C3-87DBBA9DBC85}"/>
              </a:ext>
            </a:extLst>
          </p:cNvPr>
          <p:cNvSpPr>
            <a:spLocks noGrp="1"/>
          </p:cNvSpPr>
          <p:nvPr>
            <p:ph type="title"/>
          </p:nvPr>
        </p:nvSpPr>
        <p:spPr/>
        <p:txBody>
          <a:bodyPr/>
          <a:lstStyle/>
          <a:p>
            <a:r>
              <a:rPr lang="en-US" dirty="0"/>
              <a:t>Diagonalization</a:t>
            </a:r>
          </a:p>
        </p:txBody>
      </p:sp>
      <p:pic>
        <p:nvPicPr>
          <p:cNvPr id="7" name="Picture 6">
            <a:extLst>
              <a:ext uri="{FF2B5EF4-FFF2-40B4-BE49-F238E27FC236}">
                <a16:creationId xmlns:a16="http://schemas.microsoft.com/office/drawing/2014/main" id="{C883A348-5A3E-4695-87D1-1E2E09EA10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8617"/>
            <a:ext cx="1034984" cy="944423"/>
          </a:xfrm>
          <a:prstGeom prst="rect">
            <a:avLst/>
          </a:prstGeom>
        </p:spPr>
      </p:pic>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94632D46-9D9E-4AC5-900C-5214A63D1A95}"/>
                  </a:ext>
                </a:extLst>
              </p:cNvPr>
              <p:cNvSpPr txBox="1">
                <a:spLocks/>
              </p:cNvSpPr>
              <p:nvPr/>
            </p:nvSpPr>
            <p:spPr>
              <a:xfrm>
                <a:off x="222190" y="1575644"/>
                <a:ext cx="11850473" cy="250142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t>Let A={</a:t>
                </a:r>
                <a:r>
                  <a:rPr lang="en-US" dirty="0" err="1"/>
                  <a:t>a,b,c</a:t>
                </a:r>
                <a:r>
                  <a:rPr lang="en-US" dirty="0"/>
                  <a:t>}.  </a:t>
                </a:r>
                <a:r>
                  <a:rPr lang="en-US" dirty="0">
                    <a:latin typeface="Brush Script MT" panose="03060802040406070304" pitchFamily="66" charset="0"/>
                  </a:rPr>
                  <a:t>P</a:t>
                </a:r>
                <a14:m>
                  <m:oMath xmlns:m="http://schemas.openxmlformats.org/officeDocument/2006/math">
                    <m:d>
                      <m:dPr>
                        <m:ctrlPr>
                          <a:rPr lang="en-US" i="1" smtClean="0">
                            <a:latin typeface="Cambria Math" panose="02040503050406030204" pitchFamily="18" charset="0"/>
                          </a:rPr>
                        </m:ctrlPr>
                      </m:dPr>
                      <m:e>
                        <m:r>
                          <a:rPr lang="en-US" i="1" smtClean="0">
                            <a:latin typeface="Cambria Math" panose="02040503050406030204" pitchFamily="18" charset="0"/>
                          </a:rPr>
                          <m:t>𝐴</m:t>
                        </m:r>
                      </m:e>
                    </m:d>
                    <m:r>
                      <a:rPr lang="en-US" i="1" smtClean="0">
                        <a:latin typeface="Cambria Math" panose="02040503050406030204" pitchFamily="18" charset="0"/>
                      </a:rPr>
                      <m:t>={∅, </m:t>
                    </m:r>
                    <m:d>
                      <m:dPr>
                        <m:begChr m:val="{"/>
                        <m:endChr m:val="}"/>
                        <m:ctrlPr>
                          <a:rPr lang="en-US" i="1" smtClean="0">
                            <a:latin typeface="Cambria Math" panose="02040503050406030204" pitchFamily="18" charset="0"/>
                          </a:rPr>
                        </m:ctrlPr>
                      </m:dPr>
                      <m:e>
                        <m:r>
                          <a:rPr lang="en-US" i="1" smtClean="0">
                            <a:latin typeface="Cambria Math" panose="02040503050406030204" pitchFamily="18" charset="0"/>
                          </a:rPr>
                          <m:t>𝑎</m:t>
                        </m:r>
                      </m:e>
                    </m:d>
                    <m:r>
                      <a:rPr lang="en-US" i="1"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i="1" smtClean="0">
                            <a:latin typeface="Cambria Math" panose="02040503050406030204" pitchFamily="18" charset="0"/>
                          </a:rPr>
                          <m:t>𝑏</m:t>
                        </m:r>
                      </m:e>
                    </m:d>
                    <m:r>
                      <a:rPr lang="en-US" i="1"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i="1" smtClean="0">
                            <a:latin typeface="Cambria Math" panose="02040503050406030204" pitchFamily="18" charset="0"/>
                          </a:rPr>
                          <m:t>𝑐</m:t>
                        </m:r>
                      </m:e>
                    </m:d>
                    <m:r>
                      <a:rPr lang="en-US" i="1"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i="1" smtClean="0">
                            <a:latin typeface="Cambria Math" panose="02040503050406030204" pitchFamily="18" charset="0"/>
                          </a:rPr>
                          <m:t>𝑎</m:t>
                        </m:r>
                        <m:r>
                          <a:rPr lang="en-US" i="1" smtClean="0">
                            <a:latin typeface="Cambria Math" panose="02040503050406030204" pitchFamily="18" charset="0"/>
                          </a:rPr>
                          <m:t>,</m:t>
                        </m:r>
                        <m:r>
                          <a:rPr lang="en-US" i="1" smtClean="0">
                            <a:latin typeface="Cambria Math" panose="02040503050406030204" pitchFamily="18" charset="0"/>
                          </a:rPr>
                          <m:t>𝑏</m:t>
                        </m:r>
                      </m:e>
                    </m:d>
                    <m:r>
                      <a:rPr lang="en-US" i="1"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i="1" smtClean="0">
                            <a:latin typeface="Cambria Math" panose="02040503050406030204" pitchFamily="18" charset="0"/>
                          </a:rPr>
                          <m:t>𝑎</m:t>
                        </m:r>
                        <m:r>
                          <a:rPr lang="en-US" i="1" smtClean="0">
                            <a:latin typeface="Cambria Math" panose="02040503050406030204" pitchFamily="18" charset="0"/>
                          </a:rPr>
                          <m:t>,</m:t>
                        </m:r>
                        <m:r>
                          <a:rPr lang="en-US" i="1" smtClean="0">
                            <a:latin typeface="Cambria Math" panose="02040503050406030204" pitchFamily="18" charset="0"/>
                          </a:rPr>
                          <m:t>𝑐</m:t>
                        </m:r>
                      </m:e>
                    </m:d>
                    <m:r>
                      <a:rPr lang="en-US" i="1"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i="1" smtClean="0">
                            <a:latin typeface="Cambria Math" panose="02040503050406030204" pitchFamily="18" charset="0"/>
                          </a:rPr>
                          <m:t>𝑏</m:t>
                        </m:r>
                        <m:r>
                          <a:rPr lang="en-US" i="1" smtClean="0">
                            <a:latin typeface="Cambria Math" panose="02040503050406030204" pitchFamily="18" charset="0"/>
                          </a:rPr>
                          <m:t>,</m:t>
                        </m:r>
                        <m:r>
                          <a:rPr lang="en-US" i="1" smtClean="0">
                            <a:latin typeface="Cambria Math" panose="02040503050406030204" pitchFamily="18" charset="0"/>
                          </a:rPr>
                          <m:t>𝑐</m:t>
                        </m:r>
                      </m:e>
                    </m:d>
                    <m:r>
                      <a:rPr lang="en-US" i="1"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i="1" smtClean="0">
                            <a:latin typeface="Cambria Math" panose="02040503050406030204" pitchFamily="18" charset="0"/>
                          </a:rPr>
                          <m:t>𝑎</m:t>
                        </m:r>
                        <m:r>
                          <a:rPr lang="en-US" i="1" smtClean="0">
                            <a:latin typeface="Cambria Math" panose="02040503050406030204" pitchFamily="18" charset="0"/>
                          </a:rPr>
                          <m:t>,</m:t>
                        </m:r>
                        <m:r>
                          <a:rPr lang="en-US" i="1" smtClean="0">
                            <a:latin typeface="Cambria Math" panose="02040503050406030204" pitchFamily="18" charset="0"/>
                          </a:rPr>
                          <m:t>𝑏</m:t>
                        </m:r>
                        <m:r>
                          <a:rPr lang="en-US" i="1" smtClean="0">
                            <a:latin typeface="Cambria Math" panose="02040503050406030204" pitchFamily="18" charset="0"/>
                          </a:rPr>
                          <m:t>,</m:t>
                        </m:r>
                        <m:r>
                          <a:rPr lang="en-US" i="1" smtClean="0">
                            <a:latin typeface="Cambria Math" panose="02040503050406030204" pitchFamily="18" charset="0"/>
                          </a:rPr>
                          <m:t>𝑐</m:t>
                        </m:r>
                      </m:e>
                    </m:d>
                    <m:r>
                      <a:rPr lang="en-US" i="1" smtClean="0">
                        <a:latin typeface="Cambria Math" panose="02040503050406030204" pitchFamily="18" charset="0"/>
                      </a:rPr>
                      <m:t>}  </m:t>
                    </m:r>
                  </m:oMath>
                </a14:m>
                <a:endParaRPr lang="en-US" dirty="0"/>
              </a:p>
              <a:p>
                <a:pPr lvl="1"/>
                <a:r>
                  <a:rPr lang="en-US" dirty="0"/>
                  <a:t>Let’s show that |A| &lt; |</a:t>
                </a:r>
                <a:r>
                  <a:rPr lang="en-US" dirty="0">
                    <a:latin typeface="Brush Script MT" panose="03060802040406070304" pitchFamily="66" charset="0"/>
                  </a:rPr>
                  <a:t>P</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𝐴</m:t>
                        </m:r>
                      </m:e>
                    </m:d>
                    <m:r>
                      <a:rPr lang="en-US" i="1" smtClean="0">
                        <a:latin typeface="Cambria Math" panose="02040503050406030204" pitchFamily="18" charset="0"/>
                      </a:rPr>
                      <m:t>|</m:t>
                    </m:r>
                  </m:oMath>
                </a14:m>
                <a:endParaRPr lang="en-US" dirty="0"/>
              </a:p>
              <a:p>
                <a:pPr lvl="2"/>
                <a:r>
                  <a:rPr lang="en-US" dirty="0"/>
                  <a:t>Imagine that someone is trying to convince you that |A| = |</a:t>
                </a:r>
                <a:r>
                  <a:rPr lang="en-US" dirty="0">
                    <a:latin typeface="Brush Script MT" panose="03060802040406070304" pitchFamily="66" charset="0"/>
                  </a:rPr>
                  <a:t>P</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𝐴</m:t>
                        </m:r>
                      </m:e>
                    </m:d>
                    <m:r>
                      <a:rPr lang="en-US" i="1">
                        <a:latin typeface="Cambria Math" panose="02040503050406030204" pitchFamily="18" charset="0"/>
                      </a:rPr>
                      <m:t>|</m:t>
                    </m:r>
                    <m:r>
                      <a:rPr lang="en-US" b="0" i="1" smtClean="0">
                        <a:latin typeface="Cambria Math" panose="02040503050406030204" pitchFamily="18" charset="0"/>
                      </a:rPr>
                      <m:t>. </m:t>
                    </m:r>
                  </m:oMath>
                </a14:m>
                <a:r>
                  <a:rPr lang="en-US" dirty="0"/>
                  <a:t>Then they should give you a bijection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 </m:t>
                    </m:r>
                  </m:oMath>
                </a14:m>
                <a:r>
                  <a:rPr lang="en-US" dirty="0">
                    <a:latin typeface="Brush Script MT" panose="03060802040406070304" pitchFamily="66" charset="0"/>
                  </a:rPr>
                  <a:t>P</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𝐴</m:t>
                        </m:r>
                      </m:e>
                    </m:d>
                  </m:oMath>
                </a14:m>
                <a:endParaRPr lang="en-US" dirty="0"/>
              </a:p>
              <a:p>
                <a:pPr lvl="3"/>
                <a:r>
                  <a:rPr lang="en-US" dirty="0"/>
                  <a:t>That is,</a:t>
                </a:r>
                <a:r>
                  <a:rPr lang="en-US" b="0" dirty="0"/>
                  <a:t> give you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3</m:t>
                        </m:r>
                      </m:sub>
                    </m:sSub>
                    <m:r>
                      <a:rPr lang="en-US" i="1">
                        <a:latin typeface="Cambria Math" panose="02040503050406030204" pitchFamily="18" charset="0"/>
                      </a:rPr>
                      <m:t>∈</m:t>
                    </m:r>
                  </m:oMath>
                </a14:m>
                <a:r>
                  <a:rPr lang="en-US" dirty="0">
                    <a:latin typeface="Brush Script MT" panose="03060802040406070304" pitchFamily="66" charset="0"/>
                  </a:rPr>
                  <a:t> P</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𝐴</m:t>
                        </m:r>
                      </m:e>
                    </m:d>
                  </m:oMath>
                </a14:m>
                <a:r>
                  <a:rPr lang="en-US" b="0" dirty="0"/>
                  <a:t> such that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1</m:t>
                        </m:r>
                      </m:sub>
                    </m:sSub>
                    <m:r>
                      <a:rPr lang="en-US" b="0" i="1" smtClean="0">
                        <a:latin typeface="Cambria Math" panose="02040503050406030204" pitchFamily="18" charset="0"/>
                      </a:rPr>
                      <m:t>, </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𝑏</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2</m:t>
                        </m:r>
                      </m:sub>
                    </m:sSub>
                    <m:r>
                      <a:rPr lang="en-US" b="0" i="1" smtClean="0">
                        <a:latin typeface="Cambria Math" panose="02040503050406030204" pitchFamily="18" charset="0"/>
                      </a:rPr>
                      <m:t>, </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𝑐</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3</m:t>
                        </m:r>
                      </m:sub>
                    </m:sSub>
                  </m:oMath>
                </a14:m>
                <a:r>
                  <a:rPr lang="en-US" dirty="0"/>
                  <a:t> and there is nothing in </a:t>
                </a:r>
                <a:r>
                  <a:rPr lang="en-US" dirty="0">
                    <a:latin typeface="Brush Script MT" panose="03060802040406070304" pitchFamily="66" charset="0"/>
                  </a:rPr>
                  <a:t>P</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𝐴</m:t>
                        </m:r>
                      </m:e>
                    </m:d>
                  </m:oMath>
                </a14:m>
                <a:r>
                  <a:rPr lang="en-US" dirty="0"/>
                  <a:t> except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3</m:t>
                        </m:r>
                      </m:sub>
                    </m:sSub>
                  </m:oMath>
                </a14:m>
                <a:r>
                  <a:rPr lang="en-US" dirty="0"/>
                  <a:t>.  </a:t>
                </a:r>
              </a:p>
              <a:p>
                <a:pPr lvl="2"/>
                <a:endParaRPr lang="en-US" dirty="0"/>
              </a:p>
              <a:p>
                <a:pPr lvl="2"/>
                <a:endParaRPr lang="en-US" dirty="0"/>
              </a:p>
            </p:txBody>
          </p:sp>
        </mc:Choice>
        <mc:Fallback xmlns="">
          <p:sp>
            <p:nvSpPr>
              <p:cNvPr id="8" name="Content Placeholder 2">
                <a:extLst>
                  <a:ext uri="{FF2B5EF4-FFF2-40B4-BE49-F238E27FC236}">
                    <a16:creationId xmlns:a16="http://schemas.microsoft.com/office/drawing/2014/main" id="{94632D46-9D9E-4AC5-900C-5214A63D1A95}"/>
                  </a:ext>
                </a:extLst>
              </p:cNvPr>
              <p:cNvSpPr txBox="1">
                <a:spLocks noRot="1" noChangeAspect="1" noMove="1" noResize="1" noEditPoints="1" noAdjustHandles="1" noChangeArrowheads="1" noChangeShapeType="1" noTextEdit="1"/>
              </p:cNvSpPr>
              <p:nvPr/>
            </p:nvSpPr>
            <p:spPr>
              <a:xfrm>
                <a:off x="222190" y="1575644"/>
                <a:ext cx="11850473" cy="2501428"/>
              </a:xfrm>
              <a:prstGeom prst="rect">
                <a:avLst/>
              </a:prstGeom>
              <a:blipFill>
                <a:blip r:embed="rId7"/>
                <a:stretch>
                  <a:fillRect t="-4136" r="-154" b="-24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1" name="Table 10">
                <a:extLst>
                  <a:ext uri="{FF2B5EF4-FFF2-40B4-BE49-F238E27FC236}">
                    <a16:creationId xmlns:a16="http://schemas.microsoft.com/office/drawing/2014/main" id="{FE8B1D42-7652-4BCF-B02A-61B62019599A}"/>
                  </a:ext>
                </a:extLst>
              </p:cNvPr>
              <p:cNvGraphicFramePr>
                <a:graphicFrameLocks noGrp="1"/>
              </p:cNvGraphicFramePr>
              <p:nvPr/>
            </p:nvGraphicFramePr>
            <p:xfrm>
              <a:off x="222191" y="4297362"/>
              <a:ext cx="3209513" cy="2286000"/>
            </p:xfrm>
            <a:graphic>
              <a:graphicData uri="http://schemas.openxmlformats.org/drawingml/2006/table">
                <a:tbl>
                  <a:tblPr firstRow="1" bandRow="1">
                    <a:tableStyleId>{69012ECD-51FC-41F1-AA8D-1B2483CD663E}</a:tableStyleId>
                  </a:tblPr>
                  <a:tblGrid>
                    <a:gridCol w="1629389">
                      <a:extLst>
                        <a:ext uri="{9D8B030D-6E8A-4147-A177-3AD203B41FA5}">
                          <a16:colId xmlns:a16="http://schemas.microsoft.com/office/drawing/2014/main" val="2118407201"/>
                        </a:ext>
                      </a:extLst>
                    </a:gridCol>
                    <a:gridCol w="537691">
                      <a:extLst>
                        <a:ext uri="{9D8B030D-6E8A-4147-A177-3AD203B41FA5}">
                          <a16:colId xmlns:a16="http://schemas.microsoft.com/office/drawing/2014/main" val="1828616642"/>
                        </a:ext>
                      </a:extLst>
                    </a:gridCol>
                    <a:gridCol w="543517">
                      <a:extLst>
                        <a:ext uri="{9D8B030D-6E8A-4147-A177-3AD203B41FA5}">
                          <a16:colId xmlns:a16="http://schemas.microsoft.com/office/drawing/2014/main" val="4019515837"/>
                        </a:ext>
                      </a:extLst>
                    </a:gridCol>
                    <a:gridCol w="498916">
                      <a:extLst>
                        <a:ext uri="{9D8B030D-6E8A-4147-A177-3AD203B41FA5}">
                          <a16:colId xmlns:a16="http://schemas.microsoft.com/office/drawing/2014/main" val="2669816226"/>
                        </a:ext>
                      </a:extLst>
                    </a:gridCol>
                  </a:tblGrid>
                  <a:tr h="410876">
                    <a:tc>
                      <a:txBody>
                        <a:bodyPr/>
                        <a:lstStyle/>
                        <a:p>
                          <a:endParaRPr lang="en-US" sz="2400" dirty="0"/>
                        </a:p>
                      </a:txBody>
                      <a:tcPr>
                        <a:solidFill>
                          <a:schemeClr val="bg2"/>
                        </a:solidFill>
                      </a:tcPr>
                    </a:tc>
                    <a:tc>
                      <a:txBody>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𝒂</m:t>
                                </m:r>
                                <m:r>
                                  <a:rPr lang="en-US" sz="2400" b="1" i="1" smtClean="0">
                                    <a:latin typeface="Cambria Math" panose="02040503050406030204" pitchFamily="18" charset="0"/>
                                  </a:rPr>
                                  <m:t> </m:t>
                                </m:r>
                              </m:oMath>
                            </m:oMathPara>
                          </a14:m>
                          <a:endParaRPr lang="en-US" sz="2400" dirty="0"/>
                        </a:p>
                      </a:txBody>
                      <a:tcPr/>
                    </a:tc>
                    <a:tc>
                      <a:txBody>
                        <a:bodyPr/>
                        <a:lstStyle/>
                        <a:p>
                          <a:r>
                            <a:rPr lang="en-US" sz="2400" dirty="0"/>
                            <a:t>b</a:t>
                          </a:r>
                        </a:p>
                      </a:txBody>
                      <a:tcPr/>
                    </a:tc>
                    <a:tc>
                      <a:txBody>
                        <a:bodyPr/>
                        <a:lstStyle/>
                        <a:p>
                          <a:r>
                            <a:rPr lang="en-US" sz="2400" dirty="0"/>
                            <a:t>c</a:t>
                          </a:r>
                        </a:p>
                      </a:txBody>
                      <a:tcPr/>
                    </a:tc>
                    <a:extLst>
                      <a:ext uri="{0D108BD9-81ED-4DB2-BD59-A6C34878D82A}">
                        <a16:rowId xmlns:a16="http://schemas.microsoft.com/office/drawing/2014/main" val="3051425953"/>
                      </a:ext>
                    </a:extLst>
                  </a:tr>
                  <a:tr h="410876">
                    <a:tc>
                      <a:txBody>
                        <a:bodyPr/>
                        <a:lstStyle/>
                        <a:p>
                          <a:r>
                            <a:rPr lang="en-US" sz="2400" b="0" dirty="0"/>
                            <a:t> </a:t>
                          </a:r>
                          <a14:m>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𝑎</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1</m:t>
                                  </m:r>
                                </m:sub>
                              </m:sSub>
                            </m:oMath>
                          </a14:m>
                          <a:endParaRPr lang="en-US" sz="2400" dirty="0"/>
                        </a:p>
                      </a:txBody>
                      <a:tcPr>
                        <a:solidFill>
                          <a:schemeClr val="accent1"/>
                        </a:solidFill>
                      </a:tcPr>
                    </a:tc>
                    <a:tc>
                      <a:txBody>
                        <a:bodyPr/>
                        <a:lstStyle/>
                        <a:p>
                          <a:r>
                            <a:rPr lang="en-US" sz="2400" dirty="0"/>
                            <a:t>1</a:t>
                          </a:r>
                        </a:p>
                      </a:txBody>
                      <a:tcPr>
                        <a:solidFill>
                          <a:schemeClr val="accent3"/>
                        </a:solidFill>
                      </a:tcPr>
                    </a:tc>
                    <a:tc>
                      <a:txBody>
                        <a:bodyPr/>
                        <a:lstStyle/>
                        <a:p>
                          <a:r>
                            <a:rPr lang="en-US" sz="2400" dirty="0"/>
                            <a:t>0</a:t>
                          </a:r>
                        </a:p>
                      </a:txBody>
                      <a:tcPr/>
                    </a:tc>
                    <a:tc>
                      <a:txBody>
                        <a:bodyPr/>
                        <a:lstStyle/>
                        <a:p>
                          <a:r>
                            <a:rPr lang="en-US" sz="2400" dirty="0"/>
                            <a:t>0</a:t>
                          </a:r>
                        </a:p>
                      </a:txBody>
                      <a:tcPr/>
                    </a:tc>
                    <a:extLst>
                      <a:ext uri="{0D108BD9-81ED-4DB2-BD59-A6C34878D82A}">
                        <a16:rowId xmlns:a16="http://schemas.microsoft.com/office/drawing/2014/main" val="1604134001"/>
                      </a:ext>
                    </a:extLst>
                  </a:tr>
                  <a:tr h="410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t> </a:t>
                          </a:r>
                          <a14:m>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𝑏</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2</m:t>
                                  </m:r>
                                </m:sub>
                              </m:sSub>
                            </m:oMath>
                          </a14:m>
                          <a:endParaRPr lang="en-US" sz="2400" dirty="0"/>
                        </a:p>
                      </a:txBody>
                      <a:tcPr>
                        <a:solidFill>
                          <a:schemeClr val="accent1"/>
                        </a:solidFill>
                      </a:tcPr>
                    </a:tc>
                    <a:tc>
                      <a:txBody>
                        <a:bodyPr/>
                        <a:lstStyle/>
                        <a:p>
                          <a:r>
                            <a:rPr lang="en-US" sz="2400" dirty="0"/>
                            <a:t>0</a:t>
                          </a:r>
                        </a:p>
                      </a:txBody>
                      <a:tcPr/>
                    </a:tc>
                    <a:tc>
                      <a:txBody>
                        <a:bodyPr/>
                        <a:lstStyle/>
                        <a:p>
                          <a:r>
                            <a:rPr lang="en-US" sz="2400" dirty="0"/>
                            <a:t>1</a:t>
                          </a:r>
                        </a:p>
                      </a:txBody>
                      <a:tcPr>
                        <a:solidFill>
                          <a:schemeClr val="accent3"/>
                        </a:solidFill>
                      </a:tcPr>
                    </a:tc>
                    <a:tc>
                      <a:txBody>
                        <a:bodyPr/>
                        <a:lstStyle/>
                        <a:p>
                          <a:r>
                            <a:rPr lang="en-US" sz="2400" dirty="0"/>
                            <a:t>1</a:t>
                          </a:r>
                        </a:p>
                      </a:txBody>
                      <a:tcPr/>
                    </a:tc>
                    <a:extLst>
                      <a:ext uri="{0D108BD9-81ED-4DB2-BD59-A6C34878D82A}">
                        <a16:rowId xmlns:a16="http://schemas.microsoft.com/office/drawing/2014/main" val="996440718"/>
                      </a:ext>
                    </a:extLst>
                  </a:tr>
                  <a:tr h="410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t> </a:t>
                          </a:r>
                          <a14:m>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𝑐</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3</m:t>
                                  </m:r>
                                </m:sub>
                              </m:sSub>
                            </m:oMath>
                          </a14:m>
                          <a:endParaRPr lang="en-US" sz="2400" dirty="0"/>
                        </a:p>
                      </a:txBody>
                      <a:tcPr>
                        <a:solidFill>
                          <a:schemeClr val="accent1"/>
                        </a:solidFill>
                      </a:tcPr>
                    </a:tc>
                    <a:tc>
                      <a:txBody>
                        <a:bodyPr/>
                        <a:lstStyle/>
                        <a:p>
                          <a:r>
                            <a:rPr lang="en-US" sz="2400" dirty="0"/>
                            <a:t>0</a:t>
                          </a:r>
                        </a:p>
                      </a:txBody>
                      <a:tcPr/>
                    </a:tc>
                    <a:tc>
                      <a:txBody>
                        <a:bodyPr/>
                        <a:lstStyle/>
                        <a:p>
                          <a:r>
                            <a:rPr lang="en-US" sz="2400" dirty="0"/>
                            <a:t>0</a:t>
                          </a:r>
                        </a:p>
                      </a:txBody>
                      <a:tcPr/>
                    </a:tc>
                    <a:tc>
                      <a:txBody>
                        <a:bodyPr/>
                        <a:lstStyle/>
                        <a:p>
                          <a:r>
                            <a:rPr lang="en-US" sz="2400" dirty="0"/>
                            <a:t>0</a:t>
                          </a:r>
                        </a:p>
                      </a:txBody>
                      <a:tcPr>
                        <a:solidFill>
                          <a:schemeClr val="accent3"/>
                        </a:solidFill>
                      </a:tcPr>
                    </a:tc>
                    <a:extLst>
                      <a:ext uri="{0D108BD9-81ED-4DB2-BD59-A6C34878D82A}">
                        <a16:rowId xmlns:a16="http://schemas.microsoft.com/office/drawing/2014/main" val="1772150298"/>
                      </a:ext>
                    </a:extLst>
                  </a:tr>
                  <a:tr h="410876">
                    <a:tc>
                      <a:txBody>
                        <a:bodyPr/>
                        <a:lstStyle/>
                        <a:p>
                          <a:r>
                            <a:rPr lang="en-US" sz="2400" b="1" dirty="0">
                              <a:solidFill>
                                <a:schemeClr val="tx1"/>
                              </a:solidFill>
                            </a:rPr>
                            <a:t>D</a:t>
                          </a:r>
                        </a:p>
                      </a:txBody>
                      <a:tcPr>
                        <a:solidFill>
                          <a:schemeClr val="accent2"/>
                        </a:solidFill>
                      </a:tcPr>
                    </a:tc>
                    <a:tc>
                      <a:txBody>
                        <a:bodyPr/>
                        <a:lstStyle/>
                        <a:p>
                          <a:r>
                            <a:rPr lang="en-US" sz="2400" b="1" dirty="0">
                              <a:solidFill>
                                <a:schemeClr val="tx1"/>
                              </a:solidFill>
                            </a:rPr>
                            <a:t>0</a:t>
                          </a:r>
                        </a:p>
                      </a:txBody>
                      <a:tcPr>
                        <a:solidFill>
                          <a:schemeClr val="accent2"/>
                        </a:solidFill>
                      </a:tcPr>
                    </a:tc>
                    <a:tc>
                      <a:txBody>
                        <a:bodyPr/>
                        <a:lstStyle/>
                        <a:p>
                          <a:r>
                            <a:rPr lang="en-US" sz="2400" b="1" dirty="0">
                              <a:solidFill>
                                <a:schemeClr val="tx1"/>
                              </a:solidFill>
                            </a:rPr>
                            <a:t>0</a:t>
                          </a:r>
                        </a:p>
                      </a:txBody>
                      <a:tcPr>
                        <a:solidFill>
                          <a:schemeClr val="accent2"/>
                        </a:solidFill>
                      </a:tcPr>
                    </a:tc>
                    <a:tc>
                      <a:txBody>
                        <a:bodyPr/>
                        <a:lstStyle/>
                        <a:p>
                          <a:r>
                            <a:rPr lang="en-US" sz="2400" b="1" dirty="0">
                              <a:solidFill>
                                <a:schemeClr val="tx1"/>
                              </a:solidFill>
                            </a:rPr>
                            <a:t>1</a:t>
                          </a:r>
                        </a:p>
                      </a:txBody>
                      <a:tcPr>
                        <a:solidFill>
                          <a:schemeClr val="accent2"/>
                        </a:solidFill>
                      </a:tcPr>
                    </a:tc>
                    <a:extLst>
                      <a:ext uri="{0D108BD9-81ED-4DB2-BD59-A6C34878D82A}">
                        <a16:rowId xmlns:a16="http://schemas.microsoft.com/office/drawing/2014/main" val="1341918866"/>
                      </a:ext>
                    </a:extLst>
                  </a:tr>
                </a:tbl>
              </a:graphicData>
            </a:graphic>
          </p:graphicFrame>
        </mc:Choice>
        <mc:Fallback xmlns="">
          <p:graphicFrame>
            <p:nvGraphicFramePr>
              <p:cNvPr id="11" name="Table 10">
                <a:extLst>
                  <a:ext uri="{FF2B5EF4-FFF2-40B4-BE49-F238E27FC236}">
                    <a16:creationId xmlns:a16="http://schemas.microsoft.com/office/drawing/2014/main" id="{FE8B1D42-7652-4BCF-B02A-61B62019599A}"/>
                  </a:ext>
                </a:extLst>
              </p:cNvPr>
              <p:cNvGraphicFramePr>
                <a:graphicFrameLocks noGrp="1"/>
              </p:cNvGraphicFramePr>
              <p:nvPr>
                <p:extLst>
                  <p:ext uri="{D42A27DB-BD31-4B8C-83A1-F6EECF244321}">
                    <p14:modId xmlns:p14="http://schemas.microsoft.com/office/powerpoint/2010/main" val="1051374569"/>
                  </p:ext>
                </p:extLst>
              </p:nvPr>
            </p:nvGraphicFramePr>
            <p:xfrm>
              <a:off x="222191" y="4297362"/>
              <a:ext cx="3209513" cy="2286000"/>
            </p:xfrm>
            <a:graphic>
              <a:graphicData uri="http://schemas.openxmlformats.org/drawingml/2006/table">
                <a:tbl>
                  <a:tblPr firstRow="1" bandRow="1">
                    <a:tableStyleId>{69012ECD-51FC-41F1-AA8D-1B2483CD663E}</a:tableStyleId>
                  </a:tblPr>
                  <a:tblGrid>
                    <a:gridCol w="1629389">
                      <a:extLst>
                        <a:ext uri="{9D8B030D-6E8A-4147-A177-3AD203B41FA5}">
                          <a16:colId xmlns:a16="http://schemas.microsoft.com/office/drawing/2014/main" val="2118407201"/>
                        </a:ext>
                      </a:extLst>
                    </a:gridCol>
                    <a:gridCol w="537691">
                      <a:extLst>
                        <a:ext uri="{9D8B030D-6E8A-4147-A177-3AD203B41FA5}">
                          <a16:colId xmlns:a16="http://schemas.microsoft.com/office/drawing/2014/main" val="1828616642"/>
                        </a:ext>
                      </a:extLst>
                    </a:gridCol>
                    <a:gridCol w="543517">
                      <a:extLst>
                        <a:ext uri="{9D8B030D-6E8A-4147-A177-3AD203B41FA5}">
                          <a16:colId xmlns:a16="http://schemas.microsoft.com/office/drawing/2014/main" val="4019515837"/>
                        </a:ext>
                      </a:extLst>
                    </a:gridCol>
                    <a:gridCol w="498916">
                      <a:extLst>
                        <a:ext uri="{9D8B030D-6E8A-4147-A177-3AD203B41FA5}">
                          <a16:colId xmlns:a16="http://schemas.microsoft.com/office/drawing/2014/main" val="2669816226"/>
                        </a:ext>
                      </a:extLst>
                    </a:gridCol>
                  </a:tblGrid>
                  <a:tr h="457200">
                    <a:tc>
                      <a:txBody>
                        <a:bodyPr/>
                        <a:lstStyle/>
                        <a:p>
                          <a:endParaRPr lang="en-US" sz="2400" dirty="0"/>
                        </a:p>
                      </a:txBody>
                      <a:tcPr>
                        <a:solidFill>
                          <a:schemeClr val="bg2"/>
                        </a:solidFill>
                      </a:tcPr>
                    </a:tc>
                    <a:tc>
                      <a:txBody>
                        <a:bodyPr/>
                        <a:lstStyle/>
                        <a:p>
                          <a:endParaRPr lang="en-US"/>
                        </a:p>
                      </a:txBody>
                      <a:tcPr>
                        <a:blipFill>
                          <a:blip r:embed="rId8"/>
                          <a:stretch>
                            <a:fillRect l="-305682" t="-9333" r="-196591" b="-432000"/>
                          </a:stretch>
                        </a:blipFill>
                      </a:tcPr>
                    </a:tc>
                    <a:tc>
                      <a:txBody>
                        <a:bodyPr/>
                        <a:lstStyle/>
                        <a:p>
                          <a:r>
                            <a:rPr lang="en-US" sz="2400" dirty="0"/>
                            <a:t>b</a:t>
                          </a:r>
                        </a:p>
                      </a:txBody>
                      <a:tcPr/>
                    </a:tc>
                    <a:tc>
                      <a:txBody>
                        <a:bodyPr/>
                        <a:lstStyle/>
                        <a:p>
                          <a:r>
                            <a:rPr lang="en-US" sz="2400" dirty="0"/>
                            <a:t>c</a:t>
                          </a:r>
                        </a:p>
                      </a:txBody>
                      <a:tcPr/>
                    </a:tc>
                    <a:extLst>
                      <a:ext uri="{0D108BD9-81ED-4DB2-BD59-A6C34878D82A}">
                        <a16:rowId xmlns:a16="http://schemas.microsoft.com/office/drawing/2014/main" val="3051425953"/>
                      </a:ext>
                    </a:extLst>
                  </a:tr>
                  <a:tr h="457200">
                    <a:tc>
                      <a:txBody>
                        <a:bodyPr/>
                        <a:lstStyle/>
                        <a:p>
                          <a:endParaRPr lang="en-US"/>
                        </a:p>
                      </a:txBody>
                      <a:tcPr>
                        <a:blipFill>
                          <a:blip r:embed="rId8"/>
                          <a:stretch>
                            <a:fillRect l="-373" t="-109333" r="-97388" b="-332000"/>
                          </a:stretch>
                        </a:blipFill>
                      </a:tcPr>
                    </a:tc>
                    <a:tc>
                      <a:txBody>
                        <a:bodyPr/>
                        <a:lstStyle/>
                        <a:p>
                          <a:r>
                            <a:rPr lang="en-US" sz="2400" dirty="0"/>
                            <a:t>1</a:t>
                          </a:r>
                        </a:p>
                      </a:txBody>
                      <a:tcPr>
                        <a:solidFill>
                          <a:schemeClr val="accent3"/>
                        </a:solidFill>
                      </a:tcPr>
                    </a:tc>
                    <a:tc>
                      <a:txBody>
                        <a:bodyPr/>
                        <a:lstStyle/>
                        <a:p>
                          <a:r>
                            <a:rPr lang="en-US" sz="2400" dirty="0"/>
                            <a:t>0</a:t>
                          </a:r>
                        </a:p>
                      </a:txBody>
                      <a:tcPr/>
                    </a:tc>
                    <a:tc>
                      <a:txBody>
                        <a:bodyPr/>
                        <a:lstStyle/>
                        <a:p>
                          <a:r>
                            <a:rPr lang="en-US" sz="2400" dirty="0"/>
                            <a:t>0</a:t>
                          </a:r>
                        </a:p>
                      </a:txBody>
                      <a:tcPr/>
                    </a:tc>
                    <a:extLst>
                      <a:ext uri="{0D108BD9-81ED-4DB2-BD59-A6C34878D82A}">
                        <a16:rowId xmlns:a16="http://schemas.microsoft.com/office/drawing/2014/main" val="1604134001"/>
                      </a:ext>
                    </a:extLst>
                  </a:tr>
                  <a:tr h="457200">
                    <a:tc>
                      <a:txBody>
                        <a:bodyPr/>
                        <a:lstStyle/>
                        <a:p>
                          <a:endParaRPr lang="en-US"/>
                        </a:p>
                      </a:txBody>
                      <a:tcPr>
                        <a:blipFill>
                          <a:blip r:embed="rId8"/>
                          <a:stretch>
                            <a:fillRect l="-373" t="-206579" r="-97388" b="-227632"/>
                          </a:stretch>
                        </a:blipFill>
                      </a:tcPr>
                    </a:tc>
                    <a:tc>
                      <a:txBody>
                        <a:bodyPr/>
                        <a:lstStyle/>
                        <a:p>
                          <a:r>
                            <a:rPr lang="en-US" sz="2400" dirty="0"/>
                            <a:t>0</a:t>
                          </a:r>
                        </a:p>
                      </a:txBody>
                      <a:tcPr/>
                    </a:tc>
                    <a:tc>
                      <a:txBody>
                        <a:bodyPr/>
                        <a:lstStyle/>
                        <a:p>
                          <a:r>
                            <a:rPr lang="en-US" sz="2400" dirty="0"/>
                            <a:t>1</a:t>
                          </a:r>
                        </a:p>
                      </a:txBody>
                      <a:tcPr>
                        <a:solidFill>
                          <a:schemeClr val="accent3"/>
                        </a:solidFill>
                      </a:tcPr>
                    </a:tc>
                    <a:tc>
                      <a:txBody>
                        <a:bodyPr/>
                        <a:lstStyle/>
                        <a:p>
                          <a:r>
                            <a:rPr lang="en-US" sz="2400" dirty="0"/>
                            <a:t>1</a:t>
                          </a:r>
                        </a:p>
                      </a:txBody>
                      <a:tcPr/>
                    </a:tc>
                    <a:extLst>
                      <a:ext uri="{0D108BD9-81ED-4DB2-BD59-A6C34878D82A}">
                        <a16:rowId xmlns:a16="http://schemas.microsoft.com/office/drawing/2014/main" val="996440718"/>
                      </a:ext>
                    </a:extLst>
                  </a:tr>
                  <a:tr h="457200">
                    <a:tc>
                      <a:txBody>
                        <a:bodyPr/>
                        <a:lstStyle/>
                        <a:p>
                          <a:endParaRPr lang="en-US"/>
                        </a:p>
                      </a:txBody>
                      <a:tcPr>
                        <a:blipFill>
                          <a:blip r:embed="rId8"/>
                          <a:stretch>
                            <a:fillRect l="-373" t="-310667" r="-97388" b="-130667"/>
                          </a:stretch>
                        </a:blipFill>
                      </a:tcPr>
                    </a:tc>
                    <a:tc>
                      <a:txBody>
                        <a:bodyPr/>
                        <a:lstStyle/>
                        <a:p>
                          <a:r>
                            <a:rPr lang="en-US" sz="2400" dirty="0"/>
                            <a:t>0</a:t>
                          </a:r>
                        </a:p>
                      </a:txBody>
                      <a:tcPr/>
                    </a:tc>
                    <a:tc>
                      <a:txBody>
                        <a:bodyPr/>
                        <a:lstStyle/>
                        <a:p>
                          <a:r>
                            <a:rPr lang="en-US" sz="2400" dirty="0"/>
                            <a:t>0</a:t>
                          </a:r>
                        </a:p>
                      </a:txBody>
                      <a:tcPr/>
                    </a:tc>
                    <a:tc>
                      <a:txBody>
                        <a:bodyPr/>
                        <a:lstStyle/>
                        <a:p>
                          <a:r>
                            <a:rPr lang="en-US" sz="2400" dirty="0"/>
                            <a:t>0</a:t>
                          </a:r>
                        </a:p>
                      </a:txBody>
                      <a:tcPr>
                        <a:solidFill>
                          <a:schemeClr val="accent3"/>
                        </a:solidFill>
                      </a:tcPr>
                    </a:tc>
                    <a:extLst>
                      <a:ext uri="{0D108BD9-81ED-4DB2-BD59-A6C34878D82A}">
                        <a16:rowId xmlns:a16="http://schemas.microsoft.com/office/drawing/2014/main" val="1772150298"/>
                      </a:ext>
                    </a:extLst>
                  </a:tr>
                  <a:tr h="457200">
                    <a:tc>
                      <a:txBody>
                        <a:bodyPr/>
                        <a:lstStyle/>
                        <a:p>
                          <a:r>
                            <a:rPr lang="en-US" sz="2400" b="1" dirty="0">
                              <a:solidFill>
                                <a:schemeClr val="tx1"/>
                              </a:solidFill>
                            </a:rPr>
                            <a:t>D</a:t>
                          </a:r>
                        </a:p>
                      </a:txBody>
                      <a:tcPr>
                        <a:solidFill>
                          <a:schemeClr val="accent2"/>
                        </a:solidFill>
                      </a:tcPr>
                    </a:tc>
                    <a:tc>
                      <a:txBody>
                        <a:bodyPr/>
                        <a:lstStyle/>
                        <a:p>
                          <a:r>
                            <a:rPr lang="en-US" sz="2400" b="1" dirty="0">
                              <a:solidFill>
                                <a:schemeClr val="tx1"/>
                              </a:solidFill>
                            </a:rPr>
                            <a:t>0</a:t>
                          </a:r>
                        </a:p>
                      </a:txBody>
                      <a:tcPr>
                        <a:solidFill>
                          <a:schemeClr val="accent2"/>
                        </a:solidFill>
                      </a:tcPr>
                    </a:tc>
                    <a:tc>
                      <a:txBody>
                        <a:bodyPr/>
                        <a:lstStyle/>
                        <a:p>
                          <a:r>
                            <a:rPr lang="en-US" sz="2400" b="1" dirty="0">
                              <a:solidFill>
                                <a:schemeClr val="tx1"/>
                              </a:solidFill>
                            </a:rPr>
                            <a:t>0</a:t>
                          </a:r>
                        </a:p>
                      </a:txBody>
                      <a:tcPr>
                        <a:solidFill>
                          <a:schemeClr val="accent2"/>
                        </a:solidFill>
                      </a:tcPr>
                    </a:tc>
                    <a:tc>
                      <a:txBody>
                        <a:bodyPr/>
                        <a:lstStyle/>
                        <a:p>
                          <a:r>
                            <a:rPr lang="en-US" sz="2400" b="1" dirty="0">
                              <a:solidFill>
                                <a:schemeClr val="tx1"/>
                              </a:solidFill>
                            </a:rPr>
                            <a:t>1</a:t>
                          </a:r>
                        </a:p>
                      </a:txBody>
                      <a:tcPr>
                        <a:solidFill>
                          <a:schemeClr val="accent2"/>
                        </a:solidFill>
                      </a:tcPr>
                    </a:tc>
                    <a:extLst>
                      <a:ext uri="{0D108BD9-81ED-4DB2-BD59-A6C34878D82A}">
                        <a16:rowId xmlns:a16="http://schemas.microsoft.com/office/drawing/2014/main" val="1341918866"/>
                      </a:ext>
                    </a:extLst>
                  </a:tr>
                </a:tbl>
              </a:graphicData>
            </a:graphic>
          </p:graphicFrame>
        </mc:Fallback>
      </mc:AlternateContent>
      <p:pic>
        <p:nvPicPr>
          <p:cNvPr id="10" name="Picture 9" descr="Georg Cantor">
            <a:extLst>
              <a:ext uri="{FF2B5EF4-FFF2-40B4-BE49-F238E27FC236}">
                <a16:creationId xmlns:a16="http://schemas.microsoft.com/office/drawing/2014/main" id="{136ED747-A6A2-43C1-B48D-4A10F39C1A0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40994" y="91115"/>
            <a:ext cx="1391337" cy="1823850"/>
          </a:xfrm>
          <a:prstGeom prst="rect">
            <a:avLst/>
          </a:prstGeom>
        </p:spPr>
      </p:pic>
    </p:spTree>
    <p:extLst>
      <p:ext uri="{BB962C8B-B14F-4D97-AF65-F5344CB8AC3E}">
        <p14:creationId xmlns:p14="http://schemas.microsoft.com/office/powerpoint/2010/main" val="10576005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91DE49B2-CFFA-4467-9238-A1E4953C7D74}"/>
                  </a:ext>
                </a:extLst>
              </p:cNvPr>
              <p:cNvSpPr>
                <a:spLocks noGrp="1"/>
              </p:cNvSpPr>
              <p:nvPr>
                <p:ph type="title"/>
              </p:nvPr>
            </p:nvSpPr>
            <p:spPr/>
            <p:txBody>
              <a:bodyPr/>
              <a:lstStyle/>
              <a:p>
                <a:r>
                  <a:rPr lang="en-US" dirty="0"/>
                  <a:t>Diagonalization: </a:t>
                </a:r>
                <a14:m>
                  <m:oMath xmlns:m="http://schemas.openxmlformats.org/officeDocument/2006/math">
                    <m:r>
                      <a:rPr lang="en-CA" i="1">
                        <a:latin typeface="Cambria Math"/>
                      </a:rPr>
                      <m:t>ℝ</m:t>
                    </m:r>
                  </m:oMath>
                </a14:m>
                <a:endParaRPr lang="en-US" dirty="0"/>
              </a:p>
            </p:txBody>
          </p:sp>
        </mc:Choice>
        <mc:Fallback xmlns="">
          <p:sp>
            <p:nvSpPr>
              <p:cNvPr id="2" name="Title 1">
                <a:extLst>
                  <a:ext uri="{FF2B5EF4-FFF2-40B4-BE49-F238E27FC236}">
                    <a16:creationId xmlns:a16="http://schemas.microsoft.com/office/drawing/2014/main" id="{91DE49B2-CFFA-4467-9238-A1E4953C7D74}"/>
                  </a:ext>
                </a:extLst>
              </p:cNvPr>
              <p:cNvSpPr>
                <a:spLocks noGrp="1" noRot="1" noChangeAspect="1" noMove="1" noResize="1" noEditPoints="1" noAdjustHandles="1" noChangeArrowheads="1" noChangeShapeType="1" noTextEdit="1"/>
              </p:cNvSpPr>
              <p:nvPr>
                <p:ph type="title"/>
              </p:nvPr>
            </p:nvSpPr>
            <p:spPr>
              <a:blipFill>
                <a:blip r:embed="rId5"/>
                <a:stretch>
                  <a:fillRect b="-85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69CA377-0584-4413-A139-B2F98077AF6B}"/>
                  </a:ext>
                </a:extLst>
              </p:cNvPr>
              <p:cNvSpPr>
                <a:spLocks noGrp="1"/>
              </p:cNvSpPr>
              <p:nvPr>
                <p:ph idx="1"/>
              </p:nvPr>
            </p:nvSpPr>
            <p:spPr>
              <a:xfrm>
                <a:off x="211357" y="1263595"/>
                <a:ext cx="10972800" cy="5611855"/>
              </a:xfrm>
            </p:spPr>
            <p:txBody>
              <a:bodyPr>
                <a:normAutofit fontScale="92500" lnSpcReduction="10000"/>
              </a:bodyPr>
              <a:lstStyle/>
              <a:p>
                <a14:m>
                  <m:oMath xmlns:m="http://schemas.openxmlformats.org/officeDocument/2006/math">
                    <m:r>
                      <a:rPr lang="en-CA" i="1" smtClean="0">
                        <a:latin typeface="Cambria Math"/>
                      </a:rPr>
                      <m:t>ℝ</m:t>
                    </m:r>
                  </m:oMath>
                </a14:m>
                <a:r>
                  <a:rPr lang="en-US" dirty="0"/>
                  <a:t> is uncountable. Even [0,1) interval of the real line is uncountable!</a:t>
                </a:r>
              </a:p>
              <a:p>
                <a:pPr lvl="1"/>
                <a:r>
                  <a:rPr lang="en-US" dirty="0"/>
                  <a:t>Reals may have infinite strings of digits after the decimal point.</a:t>
                </a:r>
              </a:p>
              <a:p>
                <a:pPr lvl="1"/>
                <a:r>
                  <a:rPr lang="en-US" dirty="0"/>
                  <a:t>Imagine if there were a numbered list of all reals in [0,1)</a:t>
                </a:r>
              </a:p>
              <a:p>
                <a:pPr lvl="2"/>
                <a14:m>
                  <m:oMath xmlns:m="http://schemas.openxmlformats.org/officeDocument/2006/math">
                    <m:sSub>
                      <m:sSubPr>
                        <m:ctrlPr>
                          <a:rPr lang="en-US" i="1">
                            <a:latin typeface="Cambria Math" panose="02040503050406030204" pitchFamily="18" charset="0"/>
                          </a:rPr>
                        </m:ctrlPr>
                      </m:sSubPr>
                      <m:e>
                        <m:r>
                          <a:rPr lang="en-US" i="1">
                            <a:latin typeface="Cambria Math"/>
                          </a:rPr>
                          <m:t>𝑎</m:t>
                        </m:r>
                      </m:e>
                      <m:sub>
                        <m:r>
                          <a:rPr lang="en-US" i="1">
                            <a:latin typeface="Cambria Math"/>
                          </a:rPr>
                          <m:t>1</m:t>
                        </m:r>
                      </m:sub>
                    </m:sSub>
                    <m:r>
                      <a:rPr lang="en-US" i="1">
                        <a:latin typeface="Cambria Math"/>
                      </a:rPr>
                      <m:t>,</m:t>
                    </m:r>
                    <m:sSub>
                      <m:sSubPr>
                        <m:ctrlPr>
                          <a:rPr lang="en-US" i="1">
                            <a:latin typeface="Cambria Math" panose="02040503050406030204" pitchFamily="18" charset="0"/>
                          </a:rPr>
                        </m:ctrlPr>
                      </m:sSubPr>
                      <m:e>
                        <m:r>
                          <a:rPr lang="en-US" i="1">
                            <a:latin typeface="Cambria Math"/>
                          </a:rPr>
                          <m:t>𝑎</m:t>
                        </m:r>
                      </m:e>
                      <m:sub>
                        <m:r>
                          <a:rPr lang="en-US" i="1">
                            <a:latin typeface="Cambria Math"/>
                          </a:rPr>
                          <m:t>2</m:t>
                        </m:r>
                      </m:sub>
                    </m:sSub>
                    <m:r>
                      <a:rPr lang="en-US" i="1">
                        <a:latin typeface="Cambria Math"/>
                      </a:rPr>
                      <m:t>,</m:t>
                    </m:r>
                    <m:sSub>
                      <m:sSubPr>
                        <m:ctrlPr>
                          <a:rPr lang="en-US" i="1">
                            <a:latin typeface="Cambria Math" panose="02040503050406030204" pitchFamily="18" charset="0"/>
                          </a:rPr>
                        </m:ctrlPr>
                      </m:sSubPr>
                      <m:e>
                        <m:r>
                          <a:rPr lang="en-US" i="1">
                            <a:latin typeface="Cambria Math"/>
                          </a:rPr>
                          <m:t>𝑎</m:t>
                        </m:r>
                      </m:e>
                      <m:sub>
                        <m:r>
                          <a:rPr lang="en-US" i="1">
                            <a:latin typeface="Cambria Math"/>
                          </a:rPr>
                          <m:t>3</m:t>
                        </m:r>
                      </m:sub>
                    </m:sSub>
                    <m:r>
                      <a:rPr lang="en-US" i="1">
                        <a:latin typeface="Cambria Math"/>
                      </a:rPr>
                      <m:t>,…</m:t>
                    </m:r>
                  </m:oMath>
                </a14:m>
                <a:r>
                  <a:rPr lang="en-US" dirty="0"/>
                  <a:t>  </a:t>
                </a:r>
              </a:p>
              <a:p>
                <a:pPr lvl="1"/>
                <a:r>
                  <a:rPr lang="en-CA" dirty="0"/>
                  <a:t>For example: </a:t>
                </a:r>
              </a:p>
              <a:p>
                <a:pPr lvl="2"/>
                <a14:m>
                  <m:oMath xmlns:m="http://schemas.openxmlformats.org/officeDocument/2006/math">
                    <m:sSub>
                      <m:sSubPr>
                        <m:ctrlPr>
                          <a:rPr lang="en-CA" i="1">
                            <a:latin typeface="Cambria Math" panose="02040503050406030204" pitchFamily="18" charset="0"/>
                          </a:rPr>
                        </m:ctrlPr>
                      </m:sSubPr>
                      <m:e>
                        <m:r>
                          <a:rPr lang="en-CA" i="1">
                            <a:latin typeface="Cambria Math"/>
                          </a:rPr>
                          <m:t>𝑎</m:t>
                        </m:r>
                      </m:e>
                      <m:sub>
                        <m:r>
                          <a:rPr lang="en-CA" i="1" smtClean="0">
                            <a:latin typeface="Cambria Math"/>
                          </a:rPr>
                          <m:t>1</m:t>
                        </m:r>
                      </m:sub>
                    </m:sSub>
                  </m:oMath>
                </a14:m>
                <a:r>
                  <a:rPr lang="en-US" dirty="0"/>
                  <a:t> = 0.23145…</a:t>
                </a:r>
              </a:p>
              <a:p>
                <a:pPr lvl="2"/>
                <a14:m>
                  <m:oMath xmlns:m="http://schemas.openxmlformats.org/officeDocument/2006/math">
                    <m:sSub>
                      <m:sSubPr>
                        <m:ctrlPr>
                          <a:rPr lang="en-CA" i="1">
                            <a:latin typeface="Cambria Math" panose="02040503050406030204" pitchFamily="18" charset="0"/>
                          </a:rPr>
                        </m:ctrlPr>
                      </m:sSubPr>
                      <m:e>
                        <m:r>
                          <a:rPr lang="en-CA" i="1">
                            <a:latin typeface="Cambria Math"/>
                          </a:rPr>
                          <m:t>𝑎</m:t>
                        </m:r>
                      </m:e>
                      <m:sub>
                        <m:r>
                          <a:rPr lang="en-CA" i="1">
                            <a:latin typeface="Cambria Math"/>
                          </a:rPr>
                          <m:t>2</m:t>
                        </m:r>
                      </m:sub>
                    </m:sSub>
                  </m:oMath>
                </a14:m>
                <a:r>
                  <a:rPr lang="en-US" dirty="0"/>
                  <a:t> = 0.30000…</a:t>
                </a:r>
              </a:p>
              <a:p>
                <a:pPr lvl="2"/>
                <a:r>
                  <a:rPr lang="en-US" dirty="0"/>
                  <a:t>…</a:t>
                </a:r>
              </a:p>
              <a:p>
                <a:r>
                  <a:rPr lang="en-US" dirty="0"/>
                  <a:t>Let </a:t>
                </a:r>
                <a14:m>
                  <m:oMath xmlns:m="http://schemas.openxmlformats.org/officeDocument/2006/math">
                    <m:r>
                      <a:rPr lang="en-US" i="1" dirty="0" smtClean="0">
                        <a:latin typeface="Cambria Math" panose="02040503050406030204" pitchFamily="18" charset="0"/>
                      </a:rPr>
                      <m:t>𝑑</m:t>
                    </m:r>
                    <m:r>
                      <a:rPr lang="en-US" i="1" dirty="0" smtClean="0">
                        <a:latin typeface="Cambria Math" panose="02040503050406030204" pitchFamily="18" charset="0"/>
                      </a:rPr>
                      <m:t>[</m:t>
                    </m:r>
                    <m:r>
                      <a:rPr lang="en-US" i="1" dirty="0" err="1">
                        <a:latin typeface="Cambria Math" panose="02040503050406030204" pitchFamily="18" charset="0"/>
                      </a:rPr>
                      <m:t>𝑖</m:t>
                    </m:r>
                    <m:r>
                      <a:rPr lang="en-US" i="1" dirty="0">
                        <a:latin typeface="Cambria Math" panose="02040503050406030204" pitchFamily="18" charset="0"/>
                      </a:rPr>
                      <m:t>]=</m:t>
                    </m:r>
                    <m:sSub>
                      <m:sSubPr>
                        <m:ctrlPr>
                          <a:rPr lang="en-CA" i="1">
                            <a:latin typeface="Cambria Math" panose="02040503050406030204" pitchFamily="18" charset="0"/>
                          </a:rPr>
                        </m:ctrlPr>
                      </m:sSubPr>
                      <m:e>
                        <m:r>
                          <a:rPr lang="en-CA" i="1">
                            <a:latin typeface="Cambria Math" panose="02040503050406030204" pitchFamily="18" charset="0"/>
                          </a:rPr>
                          <m:t>(</m:t>
                        </m:r>
                        <m:r>
                          <a:rPr lang="en-CA" i="1">
                            <a:latin typeface="Cambria Math" panose="02040503050406030204" pitchFamily="18" charset="0"/>
                          </a:rPr>
                          <m:t>𝑎</m:t>
                        </m:r>
                      </m:e>
                      <m:sub>
                        <m:r>
                          <a:rPr lang="en-CA" i="1">
                            <a:latin typeface="Cambria Math" panose="02040503050406030204" pitchFamily="18" charset="0"/>
                          </a:rPr>
                          <m:t>𝑖</m:t>
                        </m:r>
                      </m:sub>
                    </m:sSub>
                    <m:d>
                      <m:dPr>
                        <m:begChr m:val="["/>
                        <m:endChr m:val="]"/>
                        <m:ctrlPr>
                          <a:rPr lang="en-CA" i="1">
                            <a:latin typeface="Cambria Math" panose="02040503050406030204" pitchFamily="18" charset="0"/>
                          </a:rPr>
                        </m:ctrlPr>
                      </m:dPr>
                      <m:e>
                        <m:r>
                          <a:rPr lang="en-CA" i="1">
                            <a:latin typeface="Cambria Math" panose="02040503050406030204" pitchFamily="18" charset="0"/>
                          </a:rPr>
                          <m:t>𝑖</m:t>
                        </m:r>
                      </m:e>
                    </m:d>
                    <m:r>
                      <a:rPr lang="en-CA" i="1">
                        <a:latin typeface="Cambria Math" panose="02040503050406030204" pitchFamily="18" charset="0"/>
                      </a:rPr>
                      <m:t>+1)</m:t>
                    </m:r>
                    <m:r>
                      <a:rPr lang="en-US" i="1">
                        <a:latin typeface="Cambria Math"/>
                      </a:rPr>
                      <m:t>  </m:t>
                    </m:r>
                    <m:r>
                      <a:rPr lang="en-US" i="1">
                        <a:latin typeface="Cambria Math"/>
                      </a:rPr>
                      <m:t>𝑚𝑜𝑑</m:t>
                    </m:r>
                    <m:r>
                      <a:rPr lang="en-US" i="1">
                        <a:latin typeface="Cambria Math"/>
                      </a:rPr>
                      <m:t> 10 </m:t>
                    </m:r>
                  </m:oMath>
                </a14:m>
                <a:r>
                  <a:rPr lang="en-US" dirty="0"/>
                  <a:t> </a:t>
                </a:r>
              </a:p>
              <a:p>
                <a:pPr lvl="2"/>
                <a:r>
                  <a:rPr lang="en-US" sz="2600" dirty="0"/>
                  <a:t>Here,  </a:t>
                </a:r>
                <a14:m>
                  <m:oMath xmlns:m="http://schemas.openxmlformats.org/officeDocument/2006/math">
                    <m:d>
                      <m:dPr>
                        <m:begChr m:val="["/>
                        <m:endChr m:val="]"/>
                        <m:ctrlPr>
                          <a:rPr lang="en-US" sz="2600" i="1">
                            <a:latin typeface="Cambria Math" panose="02040503050406030204" pitchFamily="18" charset="0"/>
                          </a:rPr>
                        </m:ctrlPr>
                      </m:dPr>
                      <m:e>
                        <m:r>
                          <a:rPr lang="en-US" sz="2600" i="1">
                            <a:latin typeface="Cambria Math"/>
                          </a:rPr>
                          <m:t>𝑖</m:t>
                        </m:r>
                      </m:e>
                    </m:d>
                  </m:oMath>
                </a14:m>
                <a:r>
                  <a:rPr lang="en-US" sz="2600" dirty="0"/>
                  <a:t> is </a:t>
                </a:r>
                <a14:m>
                  <m:oMath xmlns:m="http://schemas.openxmlformats.org/officeDocument/2006/math">
                    <m:sSup>
                      <m:sSupPr>
                        <m:ctrlPr>
                          <a:rPr lang="en-US" sz="2600" i="1">
                            <a:latin typeface="Cambria Math" panose="02040503050406030204" pitchFamily="18" charset="0"/>
                          </a:rPr>
                        </m:ctrlPr>
                      </m:sSupPr>
                      <m:e>
                        <m:r>
                          <a:rPr lang="en-US" sz="2600" i="1">
                            <a:latin typeface="Cambria Math"/>
                          </a:rPr>
                          <m:t>𝑖</m:t>
                        </m:r>
                      </m:e>
                      <m:sup>
                        <m:r>
                          <a:rPr lang="en-US" sz="2600" i="1">
                            <a:latin typeface="Cambria Math"/>
                          </a:rPr>
                          <m:t>𝑡h</m:t>
                        </m:r>
                      </m:sup>
                    </m:sSup>
                  </m:oMath>
                </a14:m>
                <a:r>
                  <a:rPr lang="en-US" sz="2600" dirty="0"/>
                  <a:t> digit.</a:t>
                </a:r>
              </a:p>
              <a:p>
                <a:pPr lvl="1"/>
                <a:r>
                  <a:rPr lang="en-US" dirty="0"/>
                  <a:t>This </a:t>
                </a:r>
                <a14:m>
                  <m:oMath xmlns:m="http://schemas.openxmlformats.org/officeDocument/2006/math">
                    <m:r>
                      <a:rPr lang="en-US" i="1" dirty="0" smtClean="0">
                        <a:latin typeface="Cambria Math" panose="02040503050406030204" pitchFamily="18" charset="0"/>
                      </a:rPr>
                      <m:t>𝑑</m:t>
                    </m:r>
                  </m:oMath>
                </a14:m>
                <a:r>
                  <a:rPr lang="en-US" dirty="0"/>
                  <a:t> is a valid real number!</a:t>
                </a:r>
              </a:p>
              <a:p>
                <a:r>
                  <a:rPr lang="en-US" dirty="0"/>
                  <a:t>But if number </a:t>
                </a:r>
                <a14:m>
                  <m:oMath xmlns:m="http://schemas.openxmlformats.org/officeDocument/2006/math">
                    <m:r>
                      <a:rPr lang="en-US" i="1" dirty="0" smtClean="0">
                        <a:latin typeface="Cambria Math" panose="02040503050406030204" pitchFamily="18" charset="0"/>
                      </a:rPr>
                      <m:t>𝑑</m:t>
                    </m:r>
                  </m:oMath>
                </a14:m>
                <a:r>
                  <a:rPr lang="en-US" dirty="0"/>
                  <a:t> were in the list, e.g. </a:t>
                </a:r>
                <a14:m>
                  <m:oMath xmlns:m="http://schemas.openxmlformats.org/officeDocument/2006/math">
                    <m:sSup>
                      <m:sSupPr>
                        <m:ctrlPr>
                          <a:rPr lang="en-US" i="1">
                            <a:latin typeface="Cambria Math" panose="02040503050406030204" pitchFamily="18" charset="0"/>
                          </a:rPr>
                        </m:ctrlPr>
                      </m:sSupPr>
                      <m:e>
                        <m:r>
                          <a:rPr lang="en-US" i="1">
                            <a:latin typeface="Cambria Math"/>
                          </a:rPr>
                          <m:t>𝑘</m:t>
                        </m:r>
                      </m:e>
                      <m:sup>
                        <m:r>
                          <a:rPr lang="en-US" i="1">
                            <a:latin typeface="Cambria Math"/>
                          </a:rPr>
                          <m:t>𝑡h</m:t>
                        </m:r>
                      </m:sup>
                    </m:sSup>
                  </m:oMath>
                </a14:m>
                <a:r>
                  <a:rPr lang="en-US" dirty="0"/>
                  <a:t>, a contradiction</a:t>
                </a:r>
              </a:p>
              <a:p>
                <a:pPr lvl="1"/>
                <a:r>
                  <a:rPr lang="en-US" dirty="0"/>
                  <a:t>It would have to differ from itself in </a:t>
                </a:r>
                <a14:m>
                  <m:oMath xmlns:m="http://schemas.openxmlformats.org/officeDocument/2006/math">
                    <m:sSup>
                      <m:sSupPr>
                        <m:ctrlPr>
                          <a:rPr lang="en-US" i="1">
                            <a:latin typeface="Cambria Math" panose="02040503050406030204" pitchFamily="18" charset="0"/>
                          </a:rPr>
                        </m:ctrlPr>
                      </m:sSupPr>
                      <m:e>
                        <m:r>
                          <a:rPr lang="en-US" i="1">
                            <a:latin typeface="Cambria Math"/>
                          </a:rPr>
                          <m:t>𝑘</m:t>
                        </m:r>
                      </m:e>
                      <m:sup>
                        <m:r>
                          <a:rPr lang="en-US" i="1">
                            <a:latin typeface="Cambria Math"/>
                          </a:rPr>
                          <m:t>𝑡h</m:t>
                        </m:r>
                      </m:sup>
                    </m:sSup>
                  </m:oMath>
                </a14:m>
                <a:r>
                  <a:rPr lang="en-US" dirty="0"/>
                  <a:t> place.  </a:t>
                </a:r>
              </a:p>
              <a:p>
                <a:endParaRPr lang="en-US" dirty="0"/>
              </a:p>
            </p:txBody>
          </p:sp>
        </mc:Choice>
        <mc:Fallback xmlns="">
          <p:sp>
            <p:nvSpPr>
              <p:cNvPr id="3" name="Content Placeholder 2">
                <a:extLst>
                  <a:ext uri="{FF2B5EF4-FFF2-40B4-BE49-F238E27FC236}">
                    <a16:creationId xmlns:a16="http://schemas.microsoft.com/office/drawing/2014/main" id="{069CA377-0584-4413-A139-B2F98077AF6B}"/>
                  </a:ext>
                </a:extLst>
              </p:cNvPr>
              <p:cNvSpPr>
                <a:spLocks noGrp="1" noRot="1" noChangeAspect="1" noMove="1" noResize="1" noEditPoints="1" noAdjustHandles="1" noChangeArrowheads="1" noChangeShapeType="1" noTextEdit="1"/>
              </p:cNvSpPr>
              <p:nvPr>
                <p:ph idx="1"/>
              </p:nvPr>
            </p:nvSpPr>
            <p:spPr>
              <a:xfrm>
                <a:off x="211357" y="1263595"/>
                <a:ext cx="10972800" cy="5611855"/>
              </a:xfrm>
              <a:blipFill>
                <a:blip r:embed="rId6"/>
                <a:stretch>
                  <a:fillRect l="-1167" t="-2172" r="-889" b="-24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E483ECA-8724-4925-B4C1-2DB37D50654E}"/>
                  </a:ext>
                </a:extLst>
              </p:cNvPr>
              <p:cNvGraphicFramePr>
                <a:graphicFrameLocks noGrp="1"/>
              </p:cNvGraphicFramePr>
              <p:nvPr/>
            </p:nvGraphicFramePr>
            <p:xfrm>
              <a:off x="5697757" y="2708920"/>
              <a:ext cx="6402248" cy="3169920"/>
            </p:xfrm>
            <a:graphic>
              <a:graphicData uri="http://schemas.openxmlformats.org/drawingml/2006/table">
                <a:tbl>
                  <a:tblPr firstRow="1" bandRow="1">
                    <a:tableStyleId>{5C22544A-7EE6-4342-B048-85BDC9FD1C3A}</a:tableStyleId>
                  </a:tblPr>
                  <a:tblGrid>
                    <a:gridCol w="688218">
                      <a:extLst>
                        <a:ext uri="{9D8B030D-6E8A-4147-A177-3AD203B41FA5}">
                          <a16:colId xmlns:a16="http://schemas.microsoft.com/office/drawing/2014/main" val="20000"/>
                        </a:ext>
                      </a:extLst>
                    </a:gridCol>
                    <a:gridCol w="820201">
                      <a:extLst>
                        <a:ext uri="{9D8B030D-6E8A-4147-A177-3AD203B41FA5}">
                          <a16:colId xmlns:a16="http://schemas.microsoft.com/office/drawing/2014/main" val="20001"/>
                        </a:ext>
                      </a:extLst>
                    </a:gridCol>
                    <a:gridCol w="848488">
                      <a:extLst>
                        <a:ext uri="{9D8B030D-6E8A-4147-A177-3AD203B41FA5}">
                          <a16:colId xmlns:a16="http://schemas.microsoft.com/office/drawing/2014/main" val="20002"/>
                        </a:ext>
                      </a:extLst>
                    </a:gridCol>
                    <a:gridCol w="754214">
                      <a:extLst>
                        <a:ext uri="{9D8B030D-6E8A-4147-A177-3AD203B41FA5}">
                          <a16:colId xmlns:a16="http://schemas.microsoft.com/office/drawing/2014/main" val="20003"/>
                        </a:ext>
                      </a:extLst>
                    </a:gridCol>
                    <a:gridCol w="745500">
                      <a:extLst>
                        <a:ext uri="{9D8B030D-6E8A-4147-A177-3AD203B41FA5}">
                          <a16:colId xmlns:a16="http://schemas.microsoft.com/office/drawing/2014/main" val="20004"/>
                        </a:ext>
                      </a:extLst>
                    </a:gridCol>
                    <a:gridCol w="857204">
                      <a:extLst>
                        <a:ext uri="{9D8B030D-6E8A-4147-A177-3AD203B41FA5}">
                          <a16:colId xmlns:a16="http://schemas.microsoft.com/office/drawing/2014/main" val="20005"/>
                        </a:ext>
                      </a:extLst>
                    </a:gridCol>
                    <a:gridCol w="519233">
                      <a:extLst>
                        <a:ext uri="{9D8B030D-6E8A-4147-A177-3AD203B41FA5}">
                          <a16:colId xmlns:a16="http://schemas.microsoft.com/office/drawing/2014/main" val="20006"/>
                        </a:ext>
                      </a:extLst>
                    </a:gridCol>
                    <a:gridCol w="603757">
                      <a:extLst>
                        <a:ext uri="{9D8B030D-6E8A-4147-A177-3AD203B41FA5}">
                          <a16:colId xmlns:a16="http://schemas.microsoft.com/office/drawing/2014/main" val="20007"/>
                        </a:ext>
                      </a:extLst>
                    </a:gridCol>
                    <a:gridCol w="357153">
                      <a:extLst>
                        <a:ext uri="{9D8B030D-6E8A-4147-A177-3AD203B41FA5}">
                          <a16:colId xmlns:a16="http://schemas.microsoft.com/office/drawing/2014/main" val="20008"/>
                        </a:ext>
                      </a:extLst>
                    </a:gridCol>
                    <a:gridCol w="208280">
                      <a:extLst>
                        <a:ext uri="{9D8B030D-6E8A-4147-A177-3AD203B41FA5}">
                          <a16:colId xmlns:a16="http://schemas.microsoft.com/office/drawing/2014/main" val="20009"/>
                        </a:ext>
                      </a:extLst>
                    </a:gridCol>
                  </a:tblGrid>
                  <a:tr h="352826">
                    <a:tc>
                      <a:txBody>
                        <a:bodyPr/>
                        <a:lstStyle/>
                        <a:p>
                          <a:r>
                            <a:rPr lang="en-CA" sz="2000" dirty="0"/>
                            <a:t>0.</a:t>
                          </a:r>
                        </a:p>
                      </a:txBody>
                      <a:tcPr/>
                    </a:tc>
                    <a:tc>
                      <a:txBody>
                        <a:bodyPr/>
                        <a:lstStyle/>
                        <a:p>
                          <a:r>
                            <a:rPr lang="en-CA" sz="2000" dirty="0"/>
                            <a:t>r[1]</a:t>
                          </a:r>
                        </a:p>
                      </a:txBody>
                      <a:tcPr/>
                    </a:tc>
                    <a:tc>
                      <a:txBody>
                        <a:bodyPr/>
                        <a:lstStyle/>
                        <a:p>
                          <a:r>
                            <a:rPr lang="en-CA" sz="2000" dirty="0"/>
                            <a:t>r[2]</a:t>
                          </a:r>
                        </a:p>
                      </a:txBody>
                      <a:tcPr/>
                    </a:tc>
                    <a:tc>
                      <a:txBody>
                        <a:bodyPr/>
                        <a:lstStyle/>
                        <a:p>
                          <a:r>
                            <a:rPr lang="en-CA" sz="2000" dirty="0"/>
                            <a:t>r[3]</a:t>
                          </a:r>
                        </a:p>
                      </a:txBody>
                      <a:tcPr/>
                    </a:tc>
                    <a:tc>
                      <a:txBody>
                        <a:bodyPr/>
                        <a:lstStyle/>
                        <a:p>
                          <a:r>
                            <a:rPr lang="en-CA" sz="2000" dirty="0"/>
                            <a:t>r[4]</a:t>
                          </a:r>
                        </a:p>
                      </a:txBody>
                      <a:tcPr/>
                    </a:tc>
                    <a:tc>
                      <a:txBody>
                        <a:bodyPr/>
                        <a:lstStyle/>
                        <a:p>
                          <a:r>
                            <a:rPr lang="en-CA" sz="2000" dirty="0"/>
                            <a:t>r[5]</a:t>
                          </a:r>
                        </a:p>
                      </a:txBody>
                      <a:tcPr/>
                    </a:tc>
                    <a:tc>
                      <a:txBody>
                        <a:bodyPr/>
                        <a:lstStyle/>
                        <a:p>
                          <a:r>
                            <a:rPr lang="en-CA" sz="2000" dirty="0"/>
                            <a:t>…</a:t>
                          </a:r>
                        </a:p>
                      </a:txBody>
                      <a:tcPr/>
                    </a:tc>
                    <a:tc>
                      <a:txBody>
                        <a:bodyPr/>
                        <a:lstStyle/>
                        <a:p>
                          <a:r>
                            <a:rPr lang="en-CA" sz="2000" dirty="0"/>
                            <a:t>r[k]</a:t>
                          </a:r>
                        </a:p>
                      </a:txBody>
                      <a:tcPr/>
                    </a:tc>
                    <a:tc>
                      <a:txBody>
                        <a:bodyPr/>
                        <a:lstStyle/>
                        <a:p>
                          <a:endParaRPr lang="en-CA" sz="2000"/>
                        </a:p>
                      </a:txBody>
                      <a:tcPr/>
                    </a:tc>
                    <a:tc>
                      <a:txBody>
                        <a:bodyPr/>
                        <a:lstStyle/>
                        <a:p>
                          <a:endParaRPr lang="en-CA" sz="2000" dirty="0"/>
                        </a:p>
                      </a:txBody>
                      <a:tcPr/>
                    </a:tc>
                    <a:extLst>
                      <a:ext uri="{0D108BD9-81ED-4DB2-BD59-A6C34878D82A}">
                        <a16:rowId xmlns:a16="http://schemas.microsoft.com/office/drawing/2014/main" val="10000"/>
                      </a:ext>
                    </a:extLst>
                  </a:tr>
                  <a:tr h="352826">
                    <a:tc>
                      <a:txBody>
                        <a:bodyPr/>
                        <a:lstStyle/>
                        <a:p>
                          <a:pPr/>
                          <a14:m>
                            <m:oMathPara xmlns:m="http://schemas.openxmlformats.org/officeDocument/2006/math">
                              <m:oMathParaPr>
                                <m:jc m:val="centerGroup"/>
                              </m:oMathParaPr>
                              <m:oMath xmlns:m="http://schemas.openxmlformats.org/officeDocument/2006/math">
                                <m:sSub>
                                  <m:sSubPr>
                                    <m:ctrlPr>
                                      <a:rPr lang="en-CA" sz="2000" b="0" i="1" smtClean="0">
                                        <a:latin typeface="Cambria Math" panose="02040503050406030204" pitchFamily="18" charset="0"/>
                                      </a:rPr>
                                    </m:ctrlPr>
                                  </m:sSubPr>
                                  <m:e>
                                    <m:r>
                                      <a:rPr lang="en-CA" sz="2000" b="0" i="1" smtClean="0">
                                        <a:latin typeface="Cambria Math"/>
                                      </a:rPr>
                                      <m:t>𝑎</m:t>
                                    </m:r>
                                  </m:e>
                                  <m:sub>
                                    <m:r>
                                      <a:rPr lang="en-US" sz="2000" b="0" i="1" smtClean="0">
                                        <a:latin typeface="Cambria Math" panose="02040503050406030204" pitchFamily="18" charset="0"/>
                                      </a:rPr>
                                      <m:t>1</m:t>
                                    </m:r>
                                  </m:sub>
                                </m:sSub>
                              </m:oMath>
                            </m:oMathPara>
                          </a14:m>
                          <a:endParaRPr lang="en-CA" sz="2000" dirty="0"/>
                        </a:p>
                      </a:txBody>
                      <a:tcPr>
                        <a:solidFill>
                          <a:schemeClr val="accent1"/>
                        </a:solidFill>
                      </a:tcPr>
                    </a:tc>
                    <a:tc>
                      <a:txBody>
                        <a:bodyPr/>
                        <a:lstStyle/>
                        <a:p>
                          <a:r>
                            <a:rPr lang="en-CA" sz="2000" dirty="0">
                              <a:solidFill>
                                <a:schemeClr val="tx2"/>
                              </a:solidFill>
                            </a:rPr>
                            <a:t>2</a:t>
                          </a:r>
                          <a:endParaRPr lang="en-CA" sz="2000" kern="1200" dirty="0">
                            <a:solidFill>
                              <a:srgbClr val="00B050"/>
                            </a:solidFill>
                            <a:latin typeface="+mn-lt"/>
                            <a:ea typeface="+mn-ea"/>
                            <a:cs typeface="+mn-cs"/>
                          </a:endParaRPr>
                        </a:p>
                      </a:txBody>
                      <a:tcPr>
                        <a:solidFill>
                          <a:schemeClr val="accent3"/>
                        </a:solidFill>
                      </a:tcPr>
                    </a:tc>
                    <a:tc>
                      <a:txBody>
                        <a:bodyPr/>
                        <a:lstStyle/>
                        <a:p>
                          <a:r>
                            <a:rPr lang="en-CA" sz="2000" dirty="0"/>
                            <a:t>3</a:t>
                          </a:r>
                        </a:p>
                      </a:txBody>
                      <a:tcPr/>
                    </a:tc>
                    <a:tc>
                      <a:txBody>
                        <a:bodyPr/>
                        <a:lstStyle/>
                        <a:p>
                          <a:r>
                            <a:rPr lang="en-CA" sz="2000" dirty="0"/>
                            <a:t>1</a:t>
                          </a:r>
                        </a:p>
                      </a:txBody>
                      <a:tcPr/>
                    </a:tc>
                    <a:tc>
                      <a:txBody>
                        <a:bodyPr/>
                        <a:lstStyle/>
                        <a:p>
                          <a:r>
                            <a:rPr lang="en-CA" sz="2000" dirty="0"/>
                            <a:t>4</a:t>
                          </a:r>
                        </a:p>
                      </a:txBody>
                      <a:tcPr/>
                    </a:tc>
                    <a:tc>
                      <a:txBody>
                        <a:bodyPr/>
                        <a:lstStyle/>
                        <a:p>
                          <a:r>
                            <a:rPr lang="en-CA" sz="2000" dirty="0"/>
                            <a:t>5</a:t>
                          </a:r>
                        </a:p>
                      </a:txBody>
                      <a:tcPr/>
                    </a:tc>
                    <a:tc>
                      <a:txBody>
                        <a:bodyPr/>
                        <a:lstStyle/>
                        <a:p>
                          <a:r>
                            <a:rPr lang="en-CA" sz="2000" dirty="0"/>
                            <a:t>…</a:t>
                          </a:r>
                        </a:p>
                      </a:txBody>
                      <a:tcPr/>
                    </a:tc>
                    <a:tc>
                      <a:txBody>
                        <a:bodyPr/>
                        <a:lstStyle/>
                        <a:p>
                          <a:endParaRPr lang="en-CA" sz="2000"/>
                        </a:p>
                      </a:txBody>
                      <a:tcPr/>
                    </a:tc>
                    <a:tc>
                      <a:txBody>
                        <a:bodyPr/>
                        <a:lstStyle/>
                        <a:p>
                          <a:endParaRPr lang="en-CA" sz="2000"/>
                        </a:p>
                      </a:txBody>
                      <a:tcPr/>
                    </a:tc>
                    <a:tc>
                      <a:txBody>
                        <a:bodyPr/>
                        <a:lstStyle/>
                        <a:p>
                          <a:endParaRPr lang="en-CA" sz="2000"/>
                        </a:p>
                      </a:txBody>
                      <a:tcPr/>
                    </a:tc>
                    <a:extLst>
                      <a:ext uri="{0D108BD9-81ED-4DB2-BD59-A6C34878D82A}">
                        <a16:rowId xmlns:a16="http://schemas.microsoft.com/office/drawing/2014/main" val="10001"/>
                      </a:ext>
                    </a:extLst>
                  </a:tr>
                  <a:tr h="352826">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2</m:t>
                                    </m:r>
                                  </m:sub>
                                </m:sSub>
                              </m:oMath>
                            </m:oMathPara>
                          </a14:m>
                          <a:endParaRPr lang="en-CA" sz="2000" dirty="0"/>
                        </a:p>
                      </a:txBody>
                      <a:tcPr>
                        <a:solidFill>
                          <a:schemeClr val="accent1"/>
                        </a:solidFill>
                      </a:tcPr>
                    </a:tc>
                    <a:tc>
                      <a:txBody>
                        <a:bodyPr/>
                        <a:lstStyle/>
                        <a:p>
                          <a:r>
                            <a:rPr lang="en-CA" sz="2000" dirty="0"/>
                            <a:t>3</a:t>
                          </a:r>
                        </a:p>
                      </a:txBody>
                      <a:tcPr/>
                    </a:tc>
                    <a:tc>
                      <a:txBody>
                        <a:bodyPr/>
                        <a:lstStyle/>
                        <a:p>
                          <a:pPr marL="0" algn="l" defTabSz="914400" rtl="0" eaLnBrk="1" latinLnBrk="0" hangingPunct="1"/>
                          <a:r>
                            <a:rPr lang="en-CA" sz="2000" kern="1200" dirty="0">
                              <a:solidFill>
                                <a:schemeClr val="tx2"/>
                              </a:solidFill>
                              <a:latin typeface="+mn-lt"/>
                              <a:ea typeface="+mn-ea"/>
                              <a:cs typeface="+mn-cs"/>
                            </a:rPr>
                            <a:t>0</a:t>
                          </a:r>
                        </a:p>
                      </a:txBody>
                      <a:tcPr>
                        <a:solidFill>
                          <a:schemeClr val="accent3"/>
                        </a:solidFill>
                      </a:tcPr>
                    </a:tc>
                    <a:tc>
                      <a:txBody>
                        <a:bodyPr/>
                        <a:lstStyle/>
                        <a:p>
                          <a:r>
                            <a:rPr lang="en-CA" sz="2000" dirty="0"/>
                            <a:t>0</a:t>
                          </a:r>
                        </a:p>
                      </a:txBody>
                      <a:tcPr/>
                    </a:tc>
                    <a:tc>
                      <a:txBody>
                        <a:bodyPr/>
                        <a:lstStyle/>
                        <a:p>
                          <a:r>
                            <a:rPr lang="en-CA" sz="2000" dirty="0"/>
                            <a:t>0</a:t>
                          </a:r>
                        </a:p>
                      </a:txBody>
                      <a:tcPr/>
                    </a:tc>
                    <a:tc>
                      <a:txBody>
                        <a:bodyPr/>
                        <a:lstStyle/>
                        <a:p>
                          <a:r>
                            <a:rPr lang="en-CA" sz="2000" dirty="0"/>
                            <a:t>0</a:t>
                          </a:r>
                        </a:p>
                      </a:txBody>
                      <a:tcPr/>
                    </a:tc>
                    <a:tc>
                      <a:txBody>
                        <a:bodyPr/>
                        <a:lstStyle/>
                        <a:p>
                          <a:r>
                            <a:rPr lang="en-CA" sz="2000" dirty="0"/>
                            <a:t>…</a:t>
                          </a:r>
                        </a:p>
                      </a:txBody>
                      <a:tcPr/>
                    </a:tc>
                    <a:tc>
                      <a:txBody>
                        <a:bodyPr/>
                        <a:lstStyle/>
                        <a:p>
                          <a:endParaRPr lang="en-CA" sz="2000"/>
                        </a:p>
                      </a:txBody>
                      <a:tcPr/>
                    </a:tc>
                    <a:tc>
                      <a:txBody>
                        <a:bodyPr/>
                        <a:lstStyle/>
                        <a:p>
                          <a:endParaRPr lang="en-CA" sz="2000" dirty="0"/>
                        </a:p>
                      </a:txBody>
                      <a:tcPr/>
                    </a:tc>
                    <a:tc>
                      <a:txBody>
                        <a:bodyPr/>
                        <a:lstStyle/>
                        <a:p>
                          <a:endParaRPr lang="en-CA" sz="2000"/>
                        </a:p>
                      </a:txBody>
                      <a:tcPr/>
                    </a:tc>
                    <a:extLst>
                      <a:ext uri="{0D108BD9-81ED-4DB2-BD59-A6C34878D82A}">
                        <a16:rowId xmlns:a16="http://schemas.microsoft.com/office/drawing/2014/main" val="10002"/>
                      </a:ext>
                    </a:extLst>
                  </a:tr>
                  <a:tr h="352826">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3</m:t>
                                    </m:r>
                                  </m:sub>
                                </m:sSub>
                              </m:oMath>
                            </m:oMathPara>
                          </a14:m>
                          <a:endParaRPr lang="en-CA" sz="2000" dirty="0"/>
                        </a:p>
                      </a:txBody>
                      <a:tcPr>
                        <a:solidFill>
                          <a:schemeClr val="accent1"/>
                        </a:solidFill>
                      </a:tcPr>
                    </a:tc>
                    <a:tc>
                      <a:txBody>
                        <a:bodyPr/>
                        <a:lstStyle/>
                        <a:p>
                          <a:r>
                            <a:rPr lang="en-CA" sz="2000" dirty="0"/>
                            <a:t>9</a:t>
                          </a:r>
                        </a:p>
                      </a:txBody>
                      <a:tcPr/>
                    </a:tc>
                    <a:tc>
                      <a:txBody>
                        <a:bodyPr/>
                        <a:lstStyle/>
                        <a:p>
                          <a:r>
                            <a:rPr lang="en-CA" sz="2000" dirty="0"/>
                            <a:t>9</a:t>
                          </a:r>
                        </a:p>
                      </a:txBody>
                      <a:tcPr/>
                    </a:tc>
                    <a:tc>
                      <a:txBody>
                        <a:bodyPr/>
                        <a:lstStyle/>
                        <a:p>
                          <a:r>
                            <a:rPr lang="en-CA" sz="2000" dirty="0">
                              <a:solidFill>
                                <a:schemeClr val="tx2"/>
                              </a:solidFill>
                            </a:rPr>
                            <a:t>9</a:t>
                          </a:r>
                        </a:p>
                      </a:txBody>
                      <a:tcPr>
                        <a:solidFill>
                          <a:schemeClr val="accent3"/>
                        </a:solidFill>
                      </a:tcPr>
                    </a:tc>
                    <a:tc>
                      <a:txBody>
                        <a:bodyPr/>
                        <a:lstStyle/>
                        <a:p>
                          <a:r>
                            <a:rPr lang="en-CA" sz="2000" dirty="0"/>
                            <a:t>9</a:t>
                          </a:r>
                        </a:p>
                      </a:txBody>
                      <a:tcPr/>
                    </a:tc>
                    <a:tc>
                      <a:txBody>
                        <a:bodyPr/>
                        <a:lstStyle/>
                        <a:p>
                          <a:r>
                            <a:rPr lang="en-CA" sz="2000" dirty="0"/>
                            <a:t>9</a:t>
                          </a:r>
                        </a:p>
                      </a:txBody>
                      <a:tcPr/>
                    </a:tc>
                    <a:tc>
                      <a:txBody>
                        <a:bodyPr/>
                        <a:lstStyle/>
                        <a:p>
                          <a:r>
                            <a:rPr lang="en-CA" sz="2000" dirty="0"/>
                            <a:t>…</a:t>
                          </a:r>
                        </a:p>
                      </a:txBody>
                      <a:tcPr/>
                    </a:tc>
                    <a:tc>
                      <a:txBody>
                        <a:bodyPr/>
                        <a:lstStyle/>
                        <a:p>
                          <a:endParaRPr lang="en-CA" sz="2000"/>
                        </a:p>
                      </a:txBody>
                      <a:tcPr/>
                    </a:tc>
                    <a:tc>
                      <a:txBody>
                        <a:bodyPr/>
                        <a:lstStyle/>
                        <a:p>
                          <a:endParaRPr lang="en-CA" sz="2000"/>
                        </a:p>
                      </a:txBody>
                      <a:tcPr/>
                    </a:tc>
                    <a:tc>
                      <a:txBody>
                        <a:bodyPr/>
                        <a:lstStyle/>
                        <a:p>
                          <a:endParaRPr lang="en-CA" sz="2000"/>
                        </a:p>
                      </a:txBody>
                      <a:tcPr/>
                    </a:tc>
                    <a:extLst>
                      <a:ext uri="{0D108BD9-81ED-4DB2-BD59-A6C34878D82A}">
                        <a16:rowId xmlns:a16="http://schemas.microsoft.com/office/drawing/2014/main" val="10003"/>
                      </a:ext>
                    </a:extLst>
                  </a:tr>
                  <a:tr h="352826">
                    <a:tc>
                      <a:txBody>
                        <a:bodyPr/>
                        <a:lstStyle/>
                        <a:p>
                          <a:r>
                            <a:rPr lang="en-CA" sz="2000" dirty="0"/>
                            <a:t>…</a:t>
                          </a:r>
                        </a:p>
                      </a:txBody>
                      <a:tcPr>
                        <a:solidFill>
                          <a:schemeClr val="accent1"/>
                        </a:solidFill>
                      </a:tcPr>
                    </a:tc>
                    <a:tc>
                      <a:txBody>
                        <a:bodyPr/>
                        <a:lstStyle/>
                        <a:p>
                          <a:endParaRPr lang="en-CA" sz="2000" dirty="0"/>
                        </a:p>
                      </a:txBody>
                      <a:tcPr/>
                    </a:tc>
                    <a:tc>
                      <a:txBody>
                        <a:bodyPr/>
                        <a:lstStyle/>
                        <a:p>
                          <a:endParaRPr lang="en-CA" sz="2000"/>
                        </a:p>
                      </a:txBody>
                      <a:tcPr/>
                    </a:tc>
                    <a:tc>
                      <a:txBody>
                        <a:bodyPr/>
                        <a:lstStyle/>
                        <a:p>
                          <a:endParaRPr lang="en-CA" sz="2000"/>
                        </a:p>
                      </a:txBody>
                      <a:tcPr/>
                    </a:tc>
                    <a:tc>
                      <a:txBody>
                        <a:bodyPr/>
                        <a:lstStyle/>
                        <a:p>
                          <a:endParaRPr lang="en-CA" sz="2000"/>
                        </a:p>
                      </a:txBody>
                      <a:tcPr/>
                    </a:tc>
                    <a:tc>
                      <a:txBody>
                        <a:bodyPr/>
                        <a:lstStyle/>
                        <a:p>
                          <a:endParaRPr lang="en-CA" sz="2000"/>
                        </a:p>
                      </a:txBody>
                      <a:tcPr/>
                    </a:tc>
                    <a:tc>
                      <a:txBody>
                        <a:bodyPr/>
                        <a:lstStyle/>
                        <a:p>
                          <a:endParaRPr lang="en-CA" sz="2000"/>
                        </a:p>
                      </a:txBody>
                      <a:tcPr/>
                    </a:tc>
                    <a:tc>
                      <a:txBody>
                        <a:bodyPr/>
                        <a:lstStyle/>
                        <a:p>
                          <a:endParaRPr lang="en-CA" sz="2000"/>
                        </a:p>
                      </a:txBody>
                      <a:tcPr/>
                    </a:tc>
                    <a:tc>
                      <a:txBody>
                        <a:bodyPr/>
                        <a:lstStyle/>
                        <a:p>
                          <a:endParaRPr lang="en-CA" sz="2000"/>
                        </a:p>
                      </a:txBody>
                      <a:tcPr/>
                    </a:tc>
                    <a:tc>
                      <a:txBody>
                        <a:bodyPr/>
                        <a:lstStyle/>
                        <a:p>
                          <a:endParaRPr lang="en-CA" sz="2000"/>
                        </a:p>
                      </a:txBody>
                      <a:tcPr/>
                    </a:tc>
                    <a:extLst>
                      <a:ext uri="{0D108BD9-81ED-4DB2-BD59-A6C34878D82A}">
                        <a16:rowId xmlns:a16="http://schemas.microsoft.com/office/drawing/2014/main" val="10004"/>
                      </a:ext>
                    </a:extLst>
                  </a:tr>
                  <a:tr h="352826">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𝑘</m:t>
                                    </m:r>
                                  </m:sub>
                                </m:sSub>
                              </m:oMath>
                            </m:oMathPara>
                          </a14:m>
                          <a:endParaRPr lang="en-CA" sz="2000" dirty="0"/>
                        </a:p>
                      </a:txBody>
                      <a:tcPr>
                        <a:solidFill>
                          <a:schemeClr val="accent1"/>
                        </a:solidFill>
                      </a:tcPr>
                    </a:tc>
                    <a:tc>
                      <a:txBody>
                        <a:bodyPr/>
                        <a:lstStyle/>
                        <a:p>
                          <a:r>
                            <a:rPr lang="en-CA" sz="2000" dirty="0"/>
                            <a:t>3</a:t>
                          </a:r>
                        </a:p>
                      </a:txBody>
                      <a:tcPr/>
                    </a:tc>
                    <a:tc>
                      <a:txBody>
                        <a:bodyPr/>
                        <a:lstStyle/>
                        <a:p>
                          <a:r>
                            <a:rPr lang="en-CA" sz="2000" dirty="0"/>
                            <a:t>1</a:t>
                          </a:r>
                        </a:p>
                      </a:txBody>
                      <a:tcPr/>
                    </a:tc>
                    <a:tc>
                      <a:txBody>
                        <a:bodyPr/>
                        <a:lstStyle/>
                        <a:p>
                          <a:r>
                            <a:rPr lang="en-CA" sz="2000" dirty="0"/>
                            <a:t>0</a:t>
                          </a:r>
                        </a:p>
                      </a:txBody>
                      <a:tcPr/>
                    </a:tc>
                    <a:tc>
                      <a:txBody>
                        <a:bodyPr/>
                        <a:lstStyle/>
                        <a:p>
                          <a:r>
                            <a:rPr lang="en-CA" sz="2000" dirty="0"/>
                            <a:t>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000" dirty="0"/>
                            <a:t>3</a:t>
                          </a:r>
                        </a:p>
                      </a:txBody>
                      <a:tcPr/>
                    </a:tc>
                    <a:tc>
                      <a:txBody>
                        <a:bodyPr/>
                        <a:lstStyle/>
                        <a:p>
                          <a:r>
                            <a:rPr lang="en-CA" sz="2000" dirty="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000" dirty="0">
                              <a:solidFill>
                                <a:schemeClr val="tx2"/>
                              </a:solidFill>
                            </a:rPr>
                            <a:t>5</a:t>
                          </a:r>
                        </a:p>
                      </a:txBody>
                      <a:tcPr>
                        <a:solidFill>
                          <a:schemeClr val="accent3"/>
                        </a:solidFill>
                      </a:tcPr>
                    </a:tc>
                    <a:tc>
                      <a:txBody>
                        <a:bodyPr/>
                        <a:lstStyle/>
                        <a:p>
                          <a:r>
                            <a:rPr lang="en-CA" sz="2000" dirty="0"/>
                            <a:t>…</a:t>
                          </a:r>
                        </a:p>
                      </a:txBody>
                      <a:tcPr/>
                    </a:tc>
                    <a:tc>
                      <a:txBody>
                        <a:bodyPr/>
                        <a:lstStyle/>
                        <a:p>
                          <a:endParaRPr lang="en-CA" sz="2000" dirty="0"/>
                        </a:p>
                      </a:txBody>
                      <a:tcPr/>
                    </a:tc>
                    <a:extLst>
                      <a:ext uri="{0D108BD9-81ED-4DB2-BD59-A6C34878D82A}">
                        <a16:rowId xmlns:a16="http://schemas.microsoft.com/office/drawing/2014/main" val="10005"/>
                      </a:ext>
                    </a:extLst>
                  </a:tr>
                  <a:tr h="352826">
                    <a:tc>
                      <a:txBody>
                        <a:bodyPr/>
                        <a:lstStyle/>
                        <a:p>
                          <a:r>
                            <a:rPr lang="en-CA" sz="2000" dirty="0"/>
                            <a:t>…</a:t>
                          </a:r>
                        </a:p>
                      </a:txBody>
                      <a:tcPr>
                        <a:solidFill>
                          <a:schemeClr val="accent1"/>
                        </a:solidFill>
                      </a:tcPr>
                    </a:tc>
                    <a:tc>
                      <a:txBody>
                        <a:bodyPr/>
                        <a:lstStyle/>
                        <a:p>
                          <a:endParaRPr lang="en-CA" sz="2000"/>
                        </a:p>
                      </a:txBody>
                      <a:tcPr/>
                    </a:tc>
                    <a:tc>
                      <a:txBody>
                        <a:bodyPr/>
                        <a:lstStyle/>
                        <a:p>
                          <a:endParaRPr lang="en-CA" sz="2000"/>
                        </a:p>
                      </a:txBody>
                      <a:tcPr/>
                    </a:tc>
                    <a:tc>
                      <a:txBody>
                        <a:bodyPr/>
                        <a:lstStyle/>
                        <a:p>
                          <a:endParaRPr lang="en-CA" sz="2000"/>
                        </a:p>
                      </a:txBody>
                      <a:tcPr/>
                    </a:tc>
                    <a:tc>
                      <a:txBody>
                        <a:bodyPr/>
                        <a:lstStyle/>
                        <a:p>
                          <a:endParaRPr lang="en-CA" sz="2000"/>
                        </a:p>
                      </a:txBody>
                      <a:tcPr/>
                    </a:tc>
                    <a:tc>
                      <a:txBody>
                        <a:bodyPr/>
                        <a:lstStyle/>
                        <a:p>
                          <a:endParaRPr lang="en-CA" sz="2000"/>
                        </a:p>
                      </a:txBody>
                      <a:tcPr/>
                    </a:tc>
                    <a:tc>
                      <a:txBody>
                        <a:bodyPr/>
                        <a:lstStyle/>
                        <a:p>
                          <a:endParaRPr lang="en-CA" sz="2000"/>
                        </a:p>
                      </a:txBody>
                      <a:tcPr/>
                    </a:tc>
                    <a:tc>
                      <a:txBody>
                        <a:bodyPr/>
                        <a:lstStyle/>
                        <a:p>
                          <a:endParaRPr lang="en-CA" sz="2000"/>
                        </a:p>
                      </a:txBody>
                      <a:tcPr/>
                    </a:tc>
                    <a:tc>
                      <a:txBody>
                        <a:bodyPr/>
                        <a:lstStyle/>
                        <a:p>
                          <a:endParaRPr lang="en-CA" sz="2000"/>
                        </a:p>
                      </a:txBody>
                      <a:tcPr/>
                    </a:tc>
                    <a:tc>
                      <a:txBody>
                        <a:bodyPr/>
                        <a:lstStyle/>
                        <a:p>
                          <a:endParaRPr lang="en-CA" sz="2000" dirty="0"/>
                        </a:p>
                      </a:txBody>
                      <a:tcPr/>
                    </a:tc>
                    <a:extLst>
                      <a:ext uri="{0D108BD9-81ED-4DB2-BD59-A6C34878D82A}">
                        <a16:rowId xmlns:a16="http://schemas.microsoft.com/office/drawing/2014/main" val="10006"/>
                      </a:ext>
                    </a:extLst>
                  </a:tr>
                  <a:tr h="352826">
                    <a:tc>
                      <a:txBody>
                        <a:bodyPr/>
                        <a:lstStyle/>
                        <a:p>
                          <a:r>
                            <a:rPr lang="en-CA" sz="2000" b="1" dirty="0"/>
                            <a:t>d</a:t>
                          </a:r>
                        </a:p>
                      </a:txBody>
                      <a:tcPr>
                        <a:solidFill>
                          <a:schemeClr val="accent2"/>
                        </a:solidFill>
                      </a:tcPr>
                    </a:tc>
                    <a:tc>
                      <a:txBody>
                        <a:bodyPr/>
                        <a:lstStyle/>
                        <a:p>
                          <a:r>
                            <a:rPr lang="en-CA" sz="2000" b="1" dirty="0"/>
                            <a:t>3</a:t>
                          </a:r>
                        </a:p>
                      </a:txBody>
                      <a:tcPr>
                        <a:solidFill>
                          <a:schemeClr val="accent2"/>
                        </a:solidFill>
                      </a:tcPr>
                    </a:tc>
                    <a:tc>
                      <a:txBody>
                        <a:bodyPr/>
                        <a:lstStyle/>
                        <a:p>
                          <a:r>
                            <a:rPr lang="en-CA" sz="2000" b="1" dirty="0"/>
                            <a:t>1</a:t>
                          </a:r>
                        </a:p>
                      </a:txBody>
                      <a:tcPr>
                        <a:solidFill>
                          <a:schemeClr val="accent2"/>
                        </a:solidFill>
                      </a:tcPr>
                    </a:tc>
                    <a:tc>
                      <a:txBody>
                        <a:bodyPr/>
                        <a:lstStyle/>
                        <a:p>
                          <a:r>
                            <a:rPr lang="en-CA" sz="2000" b="1" dirty="0"/>
                            <a:t>0</a:t>
                          </a:r>
                        </a:p>
                      </a:txBody>
                      <a:tcPr>
                        <a:solidFill>
                          <a:schemeClr val="accent2"/>
                        </a:solidFill>
                      </a:tcPr>
                    </a:tc>
                    <a:tc>
                      <a:txBody>
                        <a:bodyPr/>
                        <a:lstStyle/>
                        <a:p>
                          <a:r>
                            <a:rPr lang="en-CA" sz="2000" b="1" dirty="0"/>
                            <a:t>…</a:t>
                          </a:r>
                        </a:p>
                      </a:txBody>
                      <a:tcPr>
                        <a:solidFill>
                          <a:schemeClr val="accent2"/>
                        </a:solidFill>
                      </a:tcPr>
                    </a:tc>
                    <a:tc>
                      <a:txBody>
                        <a:bodyPr/>
                        <a:lstStyle/>
                        <a:p>
                          <a:r>
                            <a:rPr lang="en-CA" sz="2000" b="1" dirty="0"/>
                            <a:t>…</a:t>
                          </a:r>
                        </a:p>
                      </a:txBody>
                      <a:tcPr>
                        <a:solidFill>
                          <a:schemeClr val="accent2"/>
                        </a:solidFill>
                      </a:tcPr>
                    </a:tc>
                    <a:tc>
                      <a:txBody>
                        <a:bodyPr/>
                        <a:lstStyle/>
                        <a:p>
                          <a:r>
                            <a:rPr lang="en-CA" sz="2000" b="1" dirty="0"/>
                            <a:t>…</a:t>
                          </a:r>
                        </a:p>
                      </a:txBody>
                      <a:tcPr>
                        <a:solidFill>
                          <a:schemeClr val="accent2"/>
                        </a:solidFill>
                      </a:tcPr>
                    </a:tc>
                    <a:tc>
                      <a:txBody>
                        <a:bodyPr/>
                        <a:lstStyle/>
                        <a:p>
                          <a:r>
                            <a:rPr lang="en-CA" sz="2000" b="1" dirty="0"/>
                            <a:t>6</a:t>
                          </a:r>
                        </a:p>
                      </a:txBody>
                      <a:tcPr>
                        <a:solidFill>
                          <a:schemeClr val="accent2"/>
                        </a:solidFill>
                      </a:tcPr>
                    </a:tc>
                    <a:tc>
                      <a:txBody>
                        <a:bodyPr/>
                        <a:lstStyle/>
                        <a:p>
                          <a:r>
                            <a:rPr lang="en-CA" sz="2000" b="1" dirty="0"/>
                            <a:t>…</a:t>
                          </a:r>
                        </a:p>
                      </a:txBody>
                      <a:tcPr>
                        <a:solidFill>
                          <a:schemeClr val="accent2"/>
                        </a:solidFill>
                      </a:tcPr>
                    </a:tc>
                    <a:tc>
                      <a:txBody>
                        <a:bodyPr/>
                        <a:lstStyle/>
                        <a:p>
                          <a:endParaRPr lang="en-CA" sz="2000" b="1" dirty="0"/>
                        </a:p>
                      </a:txBody>
                      <a:tcPr>
                        <a:solidFill>
                          <a:schemeClr val="accent2"/>
                        </a:solidFill>
                      </a:tcPr>
                    </a:tc>
                    <a:extLst>
                      <a:ext uri="{0D108BD9-81ED-4DB2-BD59-A6C34878D82A}">
                        <a16:rowId xmlns:a16="http://schemas.microsoft.com/office/drawing/2014/main" val="10007"/>
                      </a:ext>
                    </a:extLst>
                  </a:tr>
                </a:tbl>
              </a:graphicData>
            </a:graphic>
          </p:graphicFrame>
        </mc:Choice>
        <mc:Fallback xmlns="">
          <p:graphicFrame>
            <p:nvGraphicFramePr>
              <p:cNvPr id="5" name="Table 4">
                <a:extLst>
                  <a:ext uri="{FF2B5EF4-FFF2-40B4-BE49-F238E27FC236}">
                    <a16:creationId xmlns:a16="http://schemas.microsoft.com/office/drawing/2014/main" id="{3E483ECA-8724-4925-B4C1-2DB37D50654E}"/>
                  </a:ext>
                </a:extLst>
              </p:cNvPr>
              <p:cNvGraphicFramePr>
                <a:graphicFrameLocks noGrp="1"/>
              </p:cNvGraphicFramePr>
              <p:nvPr>
                <p:extLst>
                  <p:ext uri="{D42A27DB-BD31-4B8C-83A1-F6EECF244321}">
                    <p14:modId xmlns:p14="http://schemas.microsoft.com/office/powerpoint/2010/main" val="2207938403"/>
                  </p:ext>
                </p:extLst>
              </p:nvPr>
            </p:nvGraphicFramePr>
            <p:xfrm>
              <a:off x="5697757" y="2708920"/>
              <a:ext cx="6402248" cy="3169920"/>
            </p:xfrm>
            <a:graphic>
              <a:graphicData uri="http://schemas.openxmlformats.org/drawingml/2006/table">
                <a:tbl>
                  <a:tblPr firstRow="1" bandRow="1">
                    <a:tableStyleId>{5C22544A-7EE6-4342-B048-85BDC9FD1C3A}</a:tableStyleId>
                  </a:tblPr>
                  <a:tblGrid>
                    <a:gridCol w="688218">
                      <a:extLst>
                        <a:ext uri="{9D8B030D-6E8A-4147-A177-3AD203B41FA5}">
                          <a16:colId xmlns:a16="http://schemas.microsoft.com/office/drawing/2014/main" val="20000"/>
                        </a:ext>
                      </a:extLst>
                    </a:gridCol>
                    <a:gridCol w="820201">
                      <a:extLst>
                        <a:ext uri="{9D8B030D-6E8A-4147-A177-3AD203B41FA5}">
                          <a16:colId xmlns:a16="http://schemas.microsoft.com/office/drawing/2014/main" val="20001"/>
                        </a:ext>
                      </a:extLst>
                    </a:gridCol>
                    <a:gridCol w="848488">
                      <a:extLst>
                        <a:ext uri="{9D8B030D-6E8A-4147-A177-3AD203B41FA5}">
                          <a16:colId xmlns:a16="http://schemas.microsoft.com/office/drawing/2014/main" val="20002"/>
                        </a:ext>
                      </a:extLst>
                    </a:gridCol>
                    <a:gridCol w="754214">
                      <a:extLst>
                        <a:ext uri="{9D8B030D-6E8A-4147-A177-3AD203B41FA5}">
                          <a16:colId xmlns:a16="http://schemas.microsoft.com/office/drawing/2014/main" val="20003"/>
                        </a:ext>
                      </a:extLst>
                    </a:gridCol>
                    <a:gridCol w="745500">
                      <a:extLst>
                        <a:ext uri="{9D8B030D-6E8A-4147-A177-3AD203B41FA5}">
                          <a16:colId xmlns:a16="http://schemas.microsoft.com/office/drawing/2014/main" val="20004"/>
                        </a:ext>
                      </a:extLst>
                    </a:gridCol>
                    <a:gridCol w="857204">
                      <a:extLst>
                        <a:ext uri="{9D8B030D-6E8A-4147-A177-3AD203B41FA5}">
                          <a16:colId xmlns:a16="http://schemas.microsoft.com/office/drawing/2014/main" val="20005"/>
                        </a:ext>
                      </a:extLst>
                    </a:gridCol>
                    <a:gridCol w="519233">
                      <a:extLst>
                        <a:ext uri="{9D8B030D-6E8A-4147-A177-3AD203B41FA5}">
                          <a16:colId xmlns:a16="http://schemas.microsoft.com/office/drawing/2014/main" val="20006"/>
                        </a:ext>
                      </a:extLst>
                    </a:gridCol>
                    <a:gridCol w="603757">
                      <a:extLst>
                        <a:ext uri="{9D8B030D-6E8A-4147-A177-3AD203B41FA5}">
                          <a16:colId xmlns:a16="http://schemas.microsoft.com/office/drawing/2014/main" val="20007"/>
                        </a:ext>
                      </a:extLst>
                    </a:gridCol>
                    <a:gridCol w="357153">
                      <a:extLst>
                        <a:ext uri="{9D8B030D-6E8A-4147-A177-3AD203B41FA5}">
                          <a16:colId xmlns:a16="http://schemas.microsoft.com/office/drawing/2014/main" val="20008"/>
                        </a:ext>
                      </a:extLst>
                    </a:gridCol>
                    <a:gridCol w="208280">
                      <a:extLst>
                        <a:ext uri="{9D8B030D-6E8A-4147-A177-3AD203B41FA5}">
                          <a16:colId xmlns:a16="http://schemas.microsoft.com/office/drawing/2014/main" val="20009"/>
                        </a:ext>
                      </a:extLst>
                    </a:gridCol>
                  </a:tblGrid>
                  <a:tr h="396240">
                    <a:tc>
                      <a:txBody>
                        <a:bodyPr/>
                        <a:lstStyle/>
                        <a:p>
                          <a:r>
                            <a:rPr lang="en-CA" sz="2000" dirty="0"/>
                            <a:t>0.</a:t>
                          </a:r>
                        </a:p>
                      </a:txBody>
                      <a:tcPr/>
                    </a:tc>
                    <a:tc>
                      <a:txBody>
                        <a:bodyPr/>
                        <a:lstStyle/>
                        <a:p>
                          <a:r>
                            <a:rPr lang="en-CA" sz="2000" dirty="0"/>
                            <a:t>r[1]</a:t>
                          </a:r>
                        </a:p>
                      </a:txBody>
                      <a:tcPr/>
                    </a:tc>
                    <a:tc>
                      <a:txBody>
                        <a:bodyPr/>
                        <a:lstStyle/>
                        <a:p>
                          <a:r>
                            <a:rPr lang="en-CA" sz="2000" dirty="0"/>
                            <a:t>r[2]</a:t>
                          </a:r>
                        </a:p>
                      </a:txBody>
                      <a:tcPr/>
                    </a:tc>
                    <a:tc>
                      <a:txBody>
                        <a:bodyPr/>
                        <a:lstStyle/>
                        <a:p>
                          <a:r>
                            <a:rPr lang="en-CA" sz="2000" dirty="0"/>
                            <a:t>r[3]</a:t>
                          </a:r>
                        </a:p>
                      </a:txBody>
                      <a:tcPr/>
                    </a:tc>
                    <a:tc>
                      <a:txBody>
                        <a:bodyPr/>
                        <a:lstStyle/>
                        <a:p>
                          <a:r>
                            <a:rPr lang="en-CA" sz="2000" dirty="0"/>
                            <a:t>r[4]</a:t>
                          </a:r>
                        </a:p>
                      </a:txBody>
                      <a:tcPr/>
                    </a:tc>
                    <a:tc>
                      <a:txBody>
                        <a:bodyPr/>
                        <a:lstStyle/>
                        <a:p>
                          <a:r>
                            <a:rPr lang="en-CA" sz="2000" dirty="0"/>
                            <a:t>r[5]</a:t>
                          </a:r>
                        </a:p>
                      </a:txBody>
                      <a:tcPr/>
                    </a:tc>
                    <a:tc>
                      <a:txBody>
                        <a:bodyPr/>
                        <a:lstStyle/>
                        <a:p>
                          <a:r>
                            <a:rPr lang="en-CA" sz="2000" dirty="0"/>
                            <a:t>…</a:t>
                          </a:r>
                        </a:p>
                      </a:txBody>
                      <a:tcPr/>
                    </a:tc>
                    <a:tc>
                      <a:txBody>
                        <a:bodyPr/>
                        <a:lstStyle/>
                        <a:p>
                          <a:r>
                            <a:rPr lang="en-CA" sz="2000" dirty="0"/>
                            <a:t>r[k]</a:t>
                          </a:r>
                        </a:p>
                      </a:txBody>
                      <a:tcPr/>
                    </a:tc>
                    <a:tc>
                      <a:txBody>
                        <a:bodyPr/>
                        <a:lstStyle/>
                        <a:p>
                          <a:endParaRPr lang="en-CA" sz="2000"/>
                        </a:p>
                      </a:txBody>
                      <a:tcPr/>
                    </a:tc>
                    <a:tc>
                      <a:txBody>
                        <a:bodyPr/>
                        <a:lstStyle/>
                        <a:p>
                          <a:endParaRPr lang="en-CA" sz="2000" dirty="0"/>
                        </a:p>
                      </a:txBody>
                      <a:tcPr/>
                    </a:tc>
                    <a:extLst>
                      <a:ext uri="{0D108BD9-81ED-4DB2-BD59-A6C34878D82A}">
                        <a16:rowId xmlns:a16="http://schemas.microsoft.com/office/drawing/2014/main" val="10000"/>
                      </a:ext>
                    </a:extLst>
                  </a:tr>
                  <a:tr h="396240">
                    <a:tc>
                      <a:txBody>
                        <a:bodyPr/>
                        <a:lstStyle/>
                        <a:p>
                          <a:endParaRPr lang="en-US"/>
                        </a:p>
                      </a:txBody>
                      <a:tcPr>
                        <a:blipFill>
                          <a:blip r:embed="rId7"/>
                          <a:stretch>
                            <a:fillRect l="-885" t="-107692" r="-834513" b="-627692"/>
                          </a:stretch>
                        </a:blipFill>
                      </a:tcPr>
                    </a:tc>
                    <a:tc>
                      <a:txBody>
                        <a:bodyPr/>
                        <a:lstStyle/>
                        <a:p>
                          <a:r>
                            <a:rPr lang="en-CA" sz="2000" dirty="0">
                              <a:solidFill>
                                <a:schemeClr val="tx2"/>
                              </a:solidFill>
                            </a:rPr>
                            <a:t>2</a:t>
                          </a:r>
                          <a:endParaRPr lang="en-CA" sz="2000" kern="1200" dirty="0">
                            <a:solidFill>
                              <a:srgbClr val="00B050"/>
                            </a:solidFill>
                            <a:latin typeface="+mn-lt"/>
                            <a:ea typeface="+mn-ea"/>
                            <a:cs typeface="+mn-cs"/>
                          </a:endParaRPr>
                        </a:p>
                      </a:txBody>
                      <a:tcPr>
                        <a:solidFill>
                          <a:schemeClr val="accent3"/>
                        </a:solidFill>
                      </a:tcPr>
                    </a:tc>
                    <a:tc>
                      <a:txBody>
                        <a:bodyPr/>
                        <a:lstStyle/>
                        <a:p>
                          <a:r>
                            <a:rPr lang="en-CA" sz="2000" dirty="0"/>
                            <a:t>3</a:t>
                          </a:r>
                        </a:p>
                      </a:txBody>
                      <a:tcPr/>
                    </a:tc>
                    <a:tc>
                      <a:txBody>
                        <a:bodyPr/>
                        <a:lstStyle/>
                        <a:p>
                          <a:r>
                            <a:rPr lang="en-CA" sz="2000" dirty="0"/>
                            <a:t>1</a:t>
                          </a:r>
                        </a:p>
                      </a:txBody>
                      <a:tcPr/>
                    </a:tc>
                    <a:tc>
                      <a:txBody>
                        <a:bodyPr/>
                        <a:lstStyle/>
                        <a:p>
                          <a:r>
                            <a:rPr lang="en-CA" sz="2000" dirty="0"/>
                            <a:t>4</a:t>
                          </a:r>
                        </a:p>
                      </a:txBody>
                      <a:tcPr/>
                    </a:tc>
                    <a:tc>
                      <a:txBody>
                        <a:bodyPr/>
                        <a:lstStyle/>
                        <a:p>
                          <a:r>
                            <a:rPr lang="en-CA" sz="2000" dirty="0"/>
                            <a:t>5</a:t>
                          </a:r>
                        </a:p>
                      </a:txBody>
                      <a:tcPr/>
                    </a:tc>
                    <a:tc>
                      <a:txBody>
                        <a:bodyPr/>
                        <a:lstStyle/>
                        <a:p>
                          <a:r>
                            <a:rPr lang="en-CA" sz="2000" dirty="0"/>
                            <a:t>…</a:t>
                          </a:r>
                        </a:p>
                      </a:txBody>
                      <a:tcPr/>
                    </a:tc>
                    <a:tc>
                      <a:txBody>
                        <a:bodyPr/>
                        <a:lstStyle/>
                        <a:p>
                          <a:endParaRPr lang="en-CA" sz="2000"/>
                        </a:p>
                      </a:txBody>
                      <a:tcPr/>
                    </a:tc>
                    <a:tc>
                      <a:txBody>
                        <a:bodyPr/>
                        <a:lstStyle/>
                        <a:p>
                          <a:endParaRPr lang="en-CA" sz="2000"/>
                        </a:p>
                      </a:txBody>
                      <a:tcPr/>
                    </a:tc>
                    <a:tc>
                      <a:txBody>
                        <a:bodyPr/>
                        <a:lstStyle/>
                        <a:p>
                          <a:endParaRPr lang="en-CA" sz="2000"/>
                        </a:p>
                      </a:txBody>
                      <a:tcPr/>
                    </a:tc>
                    <a:extLst>
                      <a:ext uri="{0D108BD9-81ED-4DB2-BD59-A6C34878D82A}">
                        <a16:rowId xmlns:a16="http://schemas.microsoft.com/office/drawing/2014/main" val="10001"/>
                      </a:ext>
                    </a:extLst>
                  </a:tr>
                  <a:tr h="396240">
                    <a:tc>
                      <a:txBody>
                        <a:bodyPr/>
                        <a:lstStyle/>
                        <a:p>
                          <a:endParaRPr lang="en-US"/>
                        </a:p>
                      </a:txBody>
                      <a:tcPr>
                        <a:blipFill>
                          <a:blip r:embed="rId7"/>
                          <a:stretch>
                            <a:fillRect l="-885" t="-207692" r="-834513" b="-527692"/>
                          </a:stretch>
                        </a:blipFill>
                      </a:tcPr>
                    </a:tc>
                    <a:tc>
                      <a:txBody>
                        <a:bodyPr/>
                        <a:lstStyle/>
                        <a:p>
                          <a:r>
                            <a:rPr lang="en-CA" sz="2000" dirty="0"/>
                            <a:t>3</a:t>
                          </a:r>
                        </a:p>
                      </a:txBody>
                      <a:tcPr/>
                    </a:tc>
                    <a:tc>
                      <a:txBody>
                        <a:bodyPr/>
                        <a:lstStyle/>
                        <a:p>
                          <a:pPr marL="0" algn="l" defTabSz="914400" rtl="0" eaLnBrk="1" latinLnBrk="0" hangingPunct="1"/>
                          <a:r>
                            <a:rPr lang="en-CA" sz="2000" kern="1200" dirty="0">
                              <a:solidFill>
                                <a:schemeClr val="tx2"/>
                              </a:solidFill>
                              <a:latin typeface="+mn-lt"/>
                              <a:ea typeface="+mn-ea"/>
                              <a:cs typeface="+mn-cs"/>
                            </a:rPr>
                            <a:t>0</a:t>
                          </a:r>
                        </a:p>
                      </a:txBody>
                      <a:tcPr>
                        <a:solidFill>
                          <a:schemeClr val="accent3"/>
                        </a:solidFill>
                      </a:tcPr>
                    </a:tc>
                    <a:tc>
                      <a:txBody>
                        <a:bodyPr/>
                        <a:lstStyle/>
                        <a:p>
                          <a:r>
                            <a:rPr lang="en-CA" sz="2000" dirty="0"/>
                            <a:t>0</a:t>
                          </a:r>
                        </a:p>
                      </a:txBody>
                      <a:tcPr/>
                    </a:tc>
                    <a:tc>
                      <a:txBody>
                        <a:bodyPr/>
                        <a:lstStyle/>
                        <a:p>
                          <a:r>
                            <a:rPr lang="en-CA" sz="2000" dirty="0"/>
                            <a:t>0</a:t>
                          </a:r>
                        </a:p>
                      </a:txBody>
                      <a:tcPr/>
                    </a:tc>
                    <a:tc>
                      <a:txBody>
                        <a:bodyPr/>
                        <a:lstStyle/>
                        <a:p>
                          <a:r>
                            <a:rPr lang="en-CA" sz="2000" dirty="0"/>
                            <a:t>0</a:t>
                          </a:r>
                        </a:p>
                      </a:txBody>
                      <a:tcPr/>
                    </a:tc>
                    <a:tc>
                      <a:txBody>
                        <a:bodyPr/>
                        <a:lstStyle/>
                        <a:p>
                          <a:r>
                            <a:rPr lang="en-CA" sz="2000" dirty="0"/>
                            <a:t>…</a:t>
                          </a:r>
                        </a:p>
                      </a:txBody>
                      <a:tcPr/>
                    </a:tc>
                    <a:tc>
                      <a:txBody>
                        <a:bodyPr/>
                        <a:lstStyle/>
                        <a:p>
                          <a:endParaRPr lang="en-CA" sz="2000"/>
                        </a:p>
                      </a:txBody>
                      <a:tcPr/>
                    </a:tc>
                    <a:tc>
                      <a:txBody>
                        <a:bodyPr/>
                        <a:lstStyle/>
                        <a:p>
                          <a:endParaRPr lang="en-CA" sz="2000" dirty="0"/>
                        </a:p>
                      </a:txBody>
                      <a:tcPr/>
                    </a:tc>
                    <a:tc>
                      <a:txBody>
                        <a:bodyPr/>
                        <a:lstStyle/>
                        <a:p>
                          <a:endParaRPr lang="en-CA" sz="2000"/>
                        </a:p>
                      </a:txBody>
                      <a:tcPr/>
                    </a:tc>
                    <a:extLst>
                      <a:ext uri="{0D108BD9-81ED-4DB2-BD59-A6C34878D82A}">
                        <a16:rowId xmlns:a16="http://schemas.microsoft.com/office/drawing/2014/main" val="10002"/>
                      </a:ext>
                    </a:extLst>
                  </a:tr>
                  <a:tr h="396240">
                    <a:tc>
                      <a:txBody>
                        <a:bodyPr/>
                        <a:lstStyle/>
                        <a:p>
                          <a:endParaRPr lang="en-US"/>
                        </a:p>
                      </a:txBody>
                      <a:tcPr>
                        <a:blipFill>
                          <a:blip r:embed="rId7"/>
                          <a:stretch>
                            <a:fillRect l="-885" t="-303030" r="-834513" b="-419697"/>
                          </a:stretch>
                        </a:blipFill>
                      </a:tcPr>
                    </a:tc>
                    <a:tc>
                      <a:txBody>
                        <a:bodyPr/>
                        <a:lstStyle/>
                        <a:p>
                          <a:r>
                            <a:rPr lang="en-CA" sz="2000" dirty="0"/>
                            <a:t>9</a:t>
                          </a:r>
                        </a:p>
                      </a:txBody>
                      <a:tcPr/>
                    </a:tc>
                    <a:tc>
                      <a:txBody>
                        <a:bodyPr/>
                        <a:lstStyle/>
                        <a:p>
                          <a:r>
                            <a:rPr lang="en-CA" sz="2000" dirty="0"/>
                            <a:t>9</a:t>
                          </a:r>
                        </a:p>
                      </a:txBody>
                      <a:tcPr/>
                    </a:tc>
                    <a:tc>
                      <a:txBody>
                        <a:bodyPr/>
                        <a:lstStyle/>
                        <a:p>
                          <a:r>
                            <a:rPr lang="en-CA" sz="2000" dirty="0">
                              <a:solidFill>
                                <a:schemeClr val="tx2"/>
                              </a:solidFill>
                            </a:rPr>
                            <a:t>9</a:t>
                          </a:r>
                        </a:p>
                      </a:txBody>
                      <a:tcPr>
                        <a:solidFill>
                          <a:schemeClr val="accent3"/>
                        </a:solidFill>
                      </a:tcPr>
                    </a:tc>
                    <a:tc>
                      <a:txBody>
                        <a:bodyPr/>
                        <a:lstStyle/>
                        <a:p>
                          <a:r>
                            <a:rPr lang="en-CA" sz="2000" dirty="0"/>
                            <a:t>9</a:t>
                          </a:r>
                        </a:p>
                      </a:txBody>
                      <a:tcPr/>
                    </a:tc>
                    <a:tc>
                      <a:txBody>
                        <a:bodyPr/>
                        <a:lstStyle/>
                        <a:p>
                          <a:r>
                            <a:rPr lang="en-CA" sz="2000" dirty="0"/>
                            <a:t>9</a:t>
                          </a:r>
                        </a:p>
                      </a:txBody>
                      <a:tcPr/>
                    </a:tc>
                    <a:tc>
                      <a:txBody>
                        <a:bodyPr/>
                        <a:lstStyle/>
                        <a:p>
                          <a:r>
                            <a:rPr lang="en-CA" sz="2000" dirty="0"/>
                            <a:t>…</a:t>
                          </a:r>
                        </a:p>
                      </a:txBody>
                      <a:tcPr/>
                    </a:tc>
                    <a:tc>
                      <a:txBody>
                        <a:bodyPr/>
                        <a:lstStyle/>
                        <a:p>
                          <a:endParaRPr lang="en-CA" sz="2000"/>
                        </a:p>
                      </a:txBody>
                      <a:tcPr/>
                    </a:tc>
                    <a:tc>
                      <a:txBody>
                        <a:bodyPr/>
                        <a:lstStyle/>
                        <a:p>
                          <a:endParaRPr lang="en-CA" sz="2000"/>
                        </a:p>
                      </a:txBody>
                      <a:tcPr/>
                    </a:tc>
                    <a:tc>
                      <a:txBody>
                        <a:bodyPr/>
                        <a:lstStyle/>
                        <a:p>
                          <a:endParaRPr lang="en-CA" sz="2000"/>
                        </a:p>
                      </a:txBody>
                      <a:tcPr/>
                    </a:tc>
                    <a:extLst>
                      <a:ext uri="{0D108BD9-81ED-4DB2-BD59-A6C34878D82A}">
                        <a16:rowId xmlns:a16="http://schemas.microsoft.com/office/drawing/2014/main" val="10003"/>
                      </a:ext>
                    </a:extLst>
                  </a:tr>
                  <a:tr h="396240">
                    <a:tc>
                      <a:txBody>
                        <a:bodyPr/>
                        <a:lstStyle/>
                        <a:p>
                          <a:r>
                            <a:rPr lang="en-CA" sz="2000" dirty="0"/>
                            <a:t>…</a:t>
                          </a:r>
                        </a:p>
                      </a:txBody>
                      <a:tcPr>
                        <a:solidFill>
                          <a:schemeClr val="accent1"/>
                        </a:solidFill>
                      </a:tcPr>
                    </a:tc>
                    <a:tc>
                      <a:txBody>
                        <a:bodyPr/>
                        <a:lstStyle/>
                        <a:p>
                          <a:endParaRPr lang="en-CA" sz="2000" dirty="0"/>
                        </a:p>
                      </a:txBody>
                      <a:tcPr/>
                    </a:tc>
                    <a:tc>
                      <a:txBody>
                        <a:bodyPr/>
                        <a:lstStyle/>
                        <a:p>
                          <a:endParaRPr lang="en-CA" sz="2000"/>
                        </a:p>
                      </a:txBody>
                      <a:tcPr/>
                    </a:tc>
                    <a:tc>
                      <a:txBody>
                        <a:bodyPr/>
                        <a:lstStyle/>
                        <a:p>
                          <a:endParaRPr lang="en-CA" sz="2000"/>
                        </a:p>
                      </a:txBody>
                      <a:tcPr/>
                    </a:tc>
                    <a:tc>
                      <a:txBody>
                        <a:bodyPr/>
                        <a:lstStyle/>
                        <a:p>
                          <a:endParaRPr lang="en-CA" sz="2000"/>
                        </a:p>
                      </a:txBody>
                      <a:tcPr/>
                    </a:tc>
                    <a:tc>
                      <a:txBody>
                        <a:bodyPr/>
                        <a:lstStyle/>
                        <a:p>
                          <a:endParaRPr lang="en-CA" sz="2000"/>
                        </a:p>
                      </a:txBody>
                      <a:tcPr/>
                    </a:tc>
                    <a:tc>
                      <a:txBody>
                        <a:bodyPr/>
                        <a:lstStyle/>
                        <a:p>
                          <a:endParaRPr lang="en-CA" sz="2000"/>
                        </a:p>
                      </a:txBody>
                      <a:tcPr/>
                    </a:tc>
                    <a:tc>
                      <a:txBody>
                        <a:bodyPr/>
                        <a:lstStyle/>
                        <a:p>
                          <a:endParaRPr lang="en-CA" sz="2000"/>
                        </a:p>
                      </a:txBody>
                      <a:tcPr/>
                    </a:tc>
                    <a:tc>
                      <a:txBody>
                        <a:bodyPr/>
                        <a:lstStyle/>
                        <a:p>
                          <a:endParaRPr lang="en-CA" sz="2000"/>
                        </a:p>
                      </a:txBody>
                      <a:tcPr/>
                    </a:tc>
                    <a:tc>
                      <a:txBody>
                        <a:bodyPr/>
                        <a:lstStyle/>
                        <a:p>
                          <a:endParaRPr lang="en-CA" sz="2000"/>
                        </a:p>
                      </a:txBody>
                      <a:tcPr/>
                    </a:tc>
                    <a:extLst>
                      <a:ext uri="{0D108BD9-81ED-4DB2-BD59-A6C34878D82A}">
                        <a16:rowId xmlns:a16="http://schemas.microsoft.com/office/drawing/2014/main" val="10004"/>
                      </a:ext>
                    </a:extLst>
                  </a:tr>
                  <a:tr h="396240">
                    <a:tc>
                      <a:txBody>
                        <a:bodyPr/>
                        <a:lstStyle/>
                        <a:p>
                          <a:endParaRPr lang="en-US"/>
                        </a:p>
                      </a:txBody>
                      <a:tcPr>
                        <a:blipFill>
                          <a:blip r:embed="rId7"/>
                          <a:stretch>
                            <a:fillRect l="-885" t="-509231" r="-834513" b="-226154"/>
                          </a:stretch>
                        </a:blipFill>
                      </a:tcPr>
                    </a:tc>
                    <a:tc>
                      <a:txBody>
                        <a:bodyPr/>
                        <a:lstStyle/>
                        <a:p>
                          <a:r>
                            <a:rPr lang="en-CA" sz="2000" dirty="0"/>
                            <a:t>3</a:t>
                          </a:r>
                        </a:p>
                      </a:txBody>
                      <a:tcPr/>
                    </a:tc>
                    <a:tc>
                      <a:txBody>
                        <a:bodyPr/>
                        <a:lstStyle/>
                        <a:p>
                          <a:r>
                            <a:rPr lang="en-CA" sz="2000" dirty="0"/>
                            <a:t>1</a:t>
                          </a:r>
                        </a:p>
                      </a:txBody>
                      <a:tcPr/>
                    </a:tc>
                    <a:tc>
                      <a:txBody>
                        <a:bodyPr/>
                        <a:lstStyle/>
                        <a:p>
                          <a:r>
                            <a:rPr lang="en-CA" sz="2000" dirty="0"/>
                            <a:t>0</a:t>
                          </a:r>
                        </a:p>
                      </a:txBody>
                      <a:tcPr/>
                    </a:tc>
                    <a:tc>
                      <a:txBody>
                        <a:bodyPr/>
                        <a:lstStyle/>
                        <a:p>
                          <a:r>
                            <a:rPr lang="en-CA" sz="2000" dirty="0"/>
                            <a:t>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000" dirty="0"/>
                            <a:t>3</a:t>
                          </a:r>
                        </a:p>
                      </a:txBody>
                      <a:tcPr/>
                    </a:tc>
                    <a:tc>
                      <a:txBody>
                        <a:bodyPr/>
                        <a:lstStyle/>
                        <a:p>
                          <a:r>
                            <a:rPr lang="en-CA" sz="2000" dirty="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000" dirty="0">
                              <a:solidFill>
                                <a:schemeClr val="tx2"/>
                              </a:solidFill>
                            </a:rPr>
                            <a:t>5</a:t>
                          </a:r>
                        </a:p>
                      </a:txBody>
                      <a:tcPr>
                        <a:solidFill>
                          <a:schemeClr val="accent3"/>
                        </a:solidFill>
                      </a:tcPr>
                    </a:tc>
                    <a:tc>
                      <a:txBody>
                        <a:bodyPr/>
                        <a:lstStyle/>
                        <a:p>
                          <a:r>
                            <a:rPr lang="en-CA" sz="2000" dirty="0"/>
                            <a:t>…</a:t>
                          </a:r>
                        </a:p>
                      </a:txBody>
                      <a:tcPr/>
                    </a:tc>
                    <a:tc>
                      <a:txBody>
                        <a:bodyPr/>
                        <a:lstStyle/>
                        <a:p>
                          <a:endParaRPr lang="en-CA" sz="2000" dirty="0"/>
                        </a:p>
                      </a:txBody>
                      <a:tcPr/>
                    </a:tc>
                    <a:extLst>
                      <a:ext uri="{0D108BD9-81ED-4DB2-BD59-A6C34878D82A}">
                        <a16:rowId xmlns:a16="http://schemas.microsoft.com/office/drawing/2014/main" val="10005"/>
                      </a:ext>
                    </a:extLst>
                  </a:tr>
                  <a:tr h="396240">
                    <a:tc>
                      <a:txBody>
                        <a:bodyPr/>
                        <a:lstStyle/>
                        <a:p>
                          <a:r>
                            <a:rPr lang="en-CA" sz="2000" dirty="0"/>
                            <a:t>…</a:t>
                          </a:r>
                        </a:p>
                      </a:txBody>
                      <a:tcPr>
                        <a:solidFill>
                          <a:schemeClr val="accent1"/>
                        </a:solidFill>
                      </a:tcPr>
                    </a:tc>
                    <a:tc>
                      <a:txBody>
                        <a:bodyPr/>
                        <a:lstStyle/>
                        <a:p>
                          <a:endParaRPr lang="en-CA" sz="2000"/>
                        </a:p>
                      </a:txBody>
                      <a:tcPr/>
                    </a:tc>
                    <a:tc>
                      <a:txBody>
                        <a:bodyPr/>
                        <a:lstStyle/>
                        <a:p>
                          <a:endParaRPr lang="en-CA" sz="2000"/>
                        </a:p>
                      </a:txBody>
                      <a:tcPr/>
                    </a:tc>
                    <a:tc>
                      <a:txBody>
                        <a:bodyPr/>
                        <a:lstStyle/>
                        <a:p>
                          <a:endParaRPr lang="en-CA" sz="2000"/>
                        </a:p>
                      </a:txBody>
                      <a:tcPr/>
                    </a:tc>
                    <a:tc>
                      <a:txBody>
                        <a:bodyPr/>
                        <a:lstStyle/>
                        <a:p>
                          <a:endParaRPr lang="en-CA" sz="2000"/>
                        </a:p>
                      </a:txBody>
                      <a:tcPr/>
                    </a:tc>
                    <a:tc>
                      <a:txBody>
                        <a:bodyPr/>
                        <a:lstStyle/>
                        <a:p>
                          <a:endParaRPr lang="en-CA" sz="2000"/>
                        </a:p>
                      </a:txBody>
                      <a:tcPr/>
                    </a:tc>
                    <a:tc>
                      <a:txBody>
                        <a:bodyPr/>
                        <a:lstStyle/>
                        <a:p>
                          <a:endParaRPr lang="en-CA" sz="2000"/>
                        </a:p>
                      </a:txBody>
                      <a:tcPr/>
                    </a:tc>
                    <a:tc>
                      <a:txBody>
                        <a:bodyPr/>
                        <a:lstStyle/>
                        <a:p>
                          <a:endParaRPr lang="en-CA" sz="2000"/>
                        </a:p>
                      </a:txBody>
                      <a:tcPr/>
                    </a:tc>
                    <a:tc>
                      <a:txBody>
                        <a:bodyPr/>
                        <a:lstStyle/>
                        <a:p>
                          <a:endParaRPr lang="en-CA" sz="2000"/>
                        </a:p>
                      </a:txBody>
                      <a:tcPr/>
                    </a:tc>
                    <a:tc>
                      <a:txBody>
                        <a:bodyPr/>
                        <a:lstStyle/>
                        <a:p>
                          <a:endParaRPr lang="en-CA" sz="2000" dirty="0"/>
                        </a:p>
                      </a:txBody>
                      <a:tcPr/>
                    </a:tc>
                    <a:extLst>
                      <a:ext uri="{0D108BD9-81ED-4DB2-BD59-A6C34878D82A}">
                        <a16:rowId xmlns:a16="http://schemas.microsoft.com/office/drawing/2014/main" val="10006"/>
                      </a:ext>
                    </a:extLst>
                  </a:tr>
                  <a:tr h="396240">
                    <a:tc>
                      <a:txBody>
                        <a:bodyPr/>
                        <a:lstStyle/>
                        <a:p>
                          <a:r>
                            <a:rPr lang="en-CA" sz="2000" b="1" dirty="0"/>
                            <a:t>d</a:t>
                          </a:r>
                        </a:p>
                      </a:txBody>
                      <a:tcPr>
                        <a:solidFill>
                          <a:schemeClr val="accent2"/>
                        </a:solidFill>
                      </a:tcPr>
                    </a:tc>
                    <a:tc>
                      <a:txBody>
                        <a:bodyPr/>
                        <a:lstStyle/>
                        <a:p>
                          <a:r>
                            <a:rPr lang="en-CA" sz="2000" b="1" dirty="0"/>
                            <a:t>3</a:t>
                          </a:r>
                        </a:p>
                      </a:txBody>
                      <a:tcPr>
                        <a:solidFill>
                          <a:schemeClr val="accent2"/>
                        </a:solidFill>
                      </a:tcPr>
                    </a:tc>
                    <a:tc>
                      <a:txBody>
                        <a:bodyPr/>
                        <a:lstStyle/>
                        <a:p>
                          <a:r>
                            <a:rPr lang="en-CA" sz="2000" b="1" dirty="0"/>
                            <a:t>1</a:t>
                          </a:r>
                        </a:p>
                      </a:txBody>
                      <a:tcPr>
                        <a:solidFill>
                          <a:schemeClr val="accent2"/>
                        </a:solidFill>
                      </a:tcPr>
                    </a:tc>
                    <a:tc>
                      <a:txBody>
                        <a:bodyPr/>
                        <a:lstStyle/>
                        <a:p>
                          <a:r>
                            <a:rPr lang="en-CA" sz="2000" b="1" dirty="0"/>
                            <a:t>0</a:t>
                          </a:r>
                        </a:p>
                      </a:txBody>
                      <a:tcPr>
                        <a:solidFill>
                          <a:schemeClr val="accent2"/>
                        </a:solidFill>
                      </a:tcPr>
                    </a:tc>
                    <a:tc>
                      <a:txBody>
                        <a:bodyPr/>
                        <a:lstStyle/>
                        <a:p>
                          <a:r>
                            <a:rPr lang="en-CA" sz="2000" b="1" dirty="0"/>
                            <a:t>…</a:t>
                          </a:r>
                        </a:p>
                      </a:txBody>
                      <a:tcPr>
                        <a:solidFill>
                          <a:schemeClr val="accent2"/>
                        </a:solidFill>
                      </a:tcPr>
                    </a:tc>
                    <a:tc>
                      <a:txBody>
                        <a:bodyPr/>
                        <a:lstStyle/>
                        <a:p>
                          <a:r>
                            <a:rPr lang="en-CA" sz="2000" b="1" dirty="0"/>
                            <a:t>…</a:t>
                          </a:r>
                        </a:p>
                      </a:txBody>
                      <a:tcPr>
                        <a:solidFill>
                          <a:schemeClr val="accent2"/>
                        </a:solidFill>
                      </a:tcPr>
                    </a:tc>
                    <a:tc>
                      <a:txBody>
                        <a:bodyPr/>
                        <a:lstStyle/>
                        <a:p>
                          <a:r>
                            <a:rPr lang="en-CA" sz="2000" b="1" dirty="0"/>
                            <a:t>…</a:t>
                          </a:r>
                        </a:p>
                      </a:txBody>
                      <a:tcPr>
                        <a:solidFill>
                          <a:schemeClr val="accent2"/>
                        </a:solidFill>
                      </a:tcPr>
                    </a:tc>
                    <a:tc>
                      <a:txBody>
                        <a:bodyPr/>
                        <a:lstStyle/>
                        <a:p>
                          <a:r>
                            <a:rPr lang="en-CA" sz="2000" b="1" dirty="0"/>
                            <a:t>6</a:t>
                          </a:r>
                        </a:p>
                      </a:txBody>
                      <a:tcPr>
                        <a:solidFill>
                          <a:schemeClr val="accent2"/>
                        </a:solidFill>
                      </a:tcPr>
                    </a:tc>
                    <a:tc>
                      <a:txBody>
                        <a:bodyPr/>
                        <a:lstStyle/>
                        <a:p>
                          <a:r>
                            <a:rPr lang="en-CA" sz="2000" b="1" dirty="0"/>
                            <a:t>…</a:t>
                          </a:r>
                        </a:p>
                      </a:txBody>
                      <a:tcPr>
                        <a:solidFill>
                          <a:schemeClr val="accent2"/>
                        </a:solidFill>
                      </a:tcPr>
                    </a:tc>
                    <a:tc>
                      <a:txBody>
                        <a:bodyPr/>
                        <a:lstStyle/>
                        <a:p>
                          <a:endParaRPr lang="en-CA" sz="2000" b="1" dirty="0"/>
                        </a:p>
                      </a:txBody>
                      <a:tcPr>
                        <a:solidFill>
                          <a:schemeClr val="accent2"/>
                        </a:solidFill>
                      </a:tcPr>
                    </a:tc>
                    <a:extLst>
                      <a:ext uri="{0D108BD9-81ED-4DB2-BD59-A6C34878D82A}">
                        <a16:rowId xmlns:a16="http://schemas.microsoft.com/office/drawing/2014/main" val="10007"/>
                      </a:ext>
                    </a:extLst>
                  </a:tr>
                </a:tbl>
              </a:graphicData>
            </a:graphic>
          </p:graphicFrame>
        </mc:Fallback>
      </mc:AlternateContent>
    </p:spTree>
    <p:extLst>
      <p:ext uri="{BB962C8B-B14F-4D97-AF65-F5344CB8AC3E}">
        <p14:creationId xmlns:p14="http://schemas.microsoft.com/office/powerpoint/2010/main" val="7374230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E49B2-CFFA-4467-9238-A1E4953C7D74}"/>
              </a:ext>
            </a:extLst>
          </p:cNvPr>
          <p:cNvSpPr>
            <a:spLocks noGrp="1"/>
          </p:cNvSpPr>
          <p:nvPr>
            <p:ph type="title"/>
          </p:nvPr>
        </p:nvSpPr>
        <p:spPr/>
        <p:txBody>
          <a:bodyPr/>
          <a:lstStyle/>
          <a:p>
            <a:r>
              <a:rPr lang="en-US" dirty="0"/>
              <a:t>Diagonalization: set of all languages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69CA377-0584-4413-A139-B2F98077AF6B}"/>
                  </a:ext>
                </a:extLst>
              </p:cNvPr>
              <p:cNvSpPr>
                <a:spLocks noGrp="1"/>
              </p:cNvSpPr>
              <p:nvPr>
                <p:ph idx="1"/>
              </p:nvPr>
            </p:nvSpPr>
            <p:spPr>
              <a:xfrm>
                <a:off x="211357" y="1263595"/>
                <a:ext cx="10972800" cy="1589339"/>
              </a:xfrm>
            </p:spPr>
            <p:txBody>
              <a:bodyPr>
                <a:normAutofit fontScale="85000" lnSpcReduction="20000"/>
              </a:bodyPr>
              <a:lstStyle/>
              <a:p>
                <a:r>
                  <a:rPr lang="en-US" dirty="0"/>
                  <a:t>Recall that a language is a set of finite strings over a finite alphabet: </a:t>
                </a:r>
              </a:p>
              <a:p>
                <a:pPr lvl="1"/>
                <a14:m>
                  <m:oMath xmlns:m="http://schemas.openxmlformats.org/officeDocument/2006/math">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e>
                      <m:sup>
                        <m:r>
                          <a:rPr lang="en-US" b="0" i="1" smtClean="0">
                            <a:latin typeface="Cambria Math" panose="02040503050406030204" pitchFamily="18" charset="0"/>
                          </a:rPr>
                          <m:t>∗</m:t>
                        </m:r>
                      </m:sup>
                    </m:sSup>
                    <m:r>
                      <a:rPr lang="en-US" b="0" i="1" smtClean="0">
                        <a:latin typeface="Cambria Math" panose="02040503050406030204" pitchFamily="18" charset="0"/>
                      </a:rPr>
                      <m:t>, </m:t>
                    </m:r>
                  </m:oMath>
                </a14:m>
                <a:r>
                  <a:rPr lang="en-US" dirty="0"/>
                  <a:t>English, PYTHON...  Each is countable. </a:t>
                </a:r>
              </a:p>
              <a:p>
                <a:r>
                  <a:rPr lang="en-US" i="1" dirty="0"/>
                  <a:t>Theorem</a:t>
                </a:r>
                <a:r>
                  <a:rPr lang="en-US" dirty="0"/>
                  <a:t>: Set of all languages is uncountable.</a:t>
                </a:r>
              </a:p>
              <a:p>
                <a:pPr lvl="1"/>
                <a:r>
                  <a:rPr lang="en-US" dirty="0"/>
                  <a:t>Here,  we’ll prove it for languages over</a:t>
                </a:r>
                <a14:m>
                  <m:oMath xmlns:m="http://schemas.openxmlformats.org/officeDocument/2006/math">
                    <m:r>
                      <a:rPr lang="en-US">
                        <a:latin typeface="Cambria Math" panose="02040503050406030204" pitchFamily="18" charset="0"/>
                      </a:rPr>
                      <m:t> </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0" smtClean="0">
                                <a:latin typeface="Cambria Math" panose="02040503050406030204" pitchFamily="18" charset="0"/>
                              </a:rPr>
                              <m:t>0,1</m:t>
                            </m:r>
                          </m:e>
                        </m:d>
                      </m:e>
                      <m:sup>
                        <m:r>
                          <a:rPr lang="en-US" b="0" i="0" smtClean="0">
                            <a:latin typeface="Cambria Math" panose="02040503050406030204" pitchFamily="18" charset="0"/>
                          </a:rPr>
                          <m:t>∗</m:t>
                        </m:r>
                      </m:sup>
                    </m:sSup>
                    <m:r>
                      <a:rPr lang="en-US" b="0" i="1" smtClean="0">
                        <a:latin typeface="Cambria Math" panose="02040503050406030204" pitchFamily="18" charset="0"/>
                      </a:rPr>
                      <m:t> </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069CA377-0584-4413-A139-B2F98077AF6B}"/>
                  </a:ext>
                </a:extLst>
              </p:cNvPr>
              <p:cNvSpPr>
                <a:spLocks noGrp="1" noRot="1" noChangeAspect="1" noMove="1" noResize="1" noEditPoints="1" noAdjustHandles="1" noChangeArrowheads="1" noChangeShapeType="1" noTextEdit="1"/>
              </p:cNvSpPr>
              <p:nvPr>
                <p:ph idx="1"/>
              </p:nvPr>
            </p:nvSpPr>
            <p:spPr>
              <a:xfrm>
                <a:off x="211357" y="1263595"/>
                <a:ext cx="10972800" cy="1589339"/>
              </a:xfrm>
              <a:blipFill>
                <a:blip r:embed="rId5"/>
                <a:stretch>
                  <a:fillRect l="-944" t="-7663" b="-76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815ECECC-E12B-4F79-AF3B-E1A9FD8171A9}"/>
                  </a:ext>
                </a:extLst>
              </p:cNvPr>
              <p:cNvGraphicFramePr>
                <a:graphicFrameLocks noGrp="1"/>
              </p:cNvGraphicFramePr>
              <p:nvPr/>
            </p:nvGraphicFramePr>
            <p:xfrm>
              <a:off x="7176120" y="1803024"/>
              <a:ext cx="4860767" cy="3209557"/>
            </p:xfrm>
            <a:graphic>
              <a:graphicData uri="http://schemas.openxmlformats.org/drawingml/2006/table">
                <a:tbl>
                  <a:tblPr firstRow="1" bandRow="1">
                    <a:tableStyleId>{5C22544A-7EE6-4342-B048-85BDC9FD1C3A}</a:tableStyleId>
                  </a:tblPr>
                  <a:tblGrid>
                    <a:gridCol w="506145">
                      <a:extLst>
                        <a:ext uri="{9D8B030D-6E8A-4147-A177-3AD203B41FA5}">
                          <a16:colId xmlns:a16="http://schemas.microsoft.com/office/drawing/2014/main" val="20000"/>
                        </a:ext>
                      </a:extLst>
                    </a:gridCol>
                    <a:gridCol w="603213">
                      <a:extLst>
                        <a:ext uri="{9D8B030D-6E8A-4147-A177-3AD203B41FA5}">
                          <a16:colId xmlns:a16="http://schemas.microsoft.com/office/drawing/2014/main" val="20001"/>
                        </a:ext>
                      </a:extLst>
                    </a:gridCol>
                    <a:gridCol w="624016">
                      <a:extLst>
                        <a:ext uri="{9D8B030D-6E8A-4147-A177-3AD203B41FA5}">
                          <a16:colId xmlns:a16="http://schemas.microsoft.com/office/drawing/2014/main" val="20002"/>
                        </a:ext>
                      </a:extLst>
                    </a:gridCol>
                    <a:gridCol w="613437">
                      <a:extLst>
                        <a:ext uri="{9D8B030D-6E8A-4147-A177-3AD203B41FA5}">
                          <a16:colId xmlns:a16="http://schemas.microsoft.com/office/drawing/2014/main" val="20003"/>
                        </a:ext>
                      </a:extLst>
                    </a:gridCol>
                    <a:gridCol w="625816">
                      <a:extLst>
                        <a:ext uri="{9D8B030D-6E8A-4147-A177-3AD203B41FA5}">
                          <a16:colId xmlns:a16="http://schemas.microsoft.com/office/drawing/2014/main" val="20004"/>
                        </a:ext>
                      </a:extLst>
                    </a:gridCol>
                    <a:gridCol w="547589">
                      <a:extLst>
                        <a:ext uri="{9D8B030D-6E8A-4147-A177-3AD203B41FA5}">
                          <a16:colId xmlns:a16="http://schemas.microsoft.com/office/drawing/2014/main" val="20005"/>
                        </a:ext>
                      </a:extLst>
                    </a:gridCol>
                    <a:gridCol w="331313">
                      <a:extLst>
                        <a:ext uri="{9D8B030D-6E8A-4147-A177-3AD203B41FA5}">
                          <a16:colId xmlns:a16="http://schemas.microsoft.com/office/drawing/2014/main" val="20006"/>
                        </a:ext>
                      </a:extLst>
                    </a:gridCol>
                    <a:gridCol w="540959">
                      <a:extLst>
                        <a:ext uri="{9D8B030D-6E8A-4147-A177-3AD203B41FA5}">
                          <a16:colId xmlns:a16="http://schemas.microsoft.com/office/drawing/2014/main" val="20007"/>
                        </a:ext>
                      </a:extLst>
                    </a:gridCol>
                    <a:gridCol w="216024">
                      <a:extLst>
                        <a:ext uri="{9D8B030D-6E8A-4147-A177-3AD203B41FA5}">
                          <a16:colId xmlns:a16="http://schemas.microsoft.com/office/drawing/2014/main" val="20008"/>
                        </a:ext>
                      </a:extLst>
                    </a:gridCol>
                    <a:gridCol w="252255">
                      <a:extLst>
                        <a:ext uri="{9D8B030D-6E8A-4147-A177-3AD203B41FA5}">
                          <a16:colId xmlns:a16="http://schemas.microsoft.com/office/drawing/2014/main" val="20009"/>
                        </a:ext>
                      </a:extLst>
                    </a:gridCol>
                  </a:tblGrid>
                  <a:tr h="435877">
                    <a:tc>
                      <a:txBody>
                        <a:bodyPr/>
                        <a:lstStyle/>
                        <a:p>
                          <a:endParaRPr lang="en-CA" sz="2000" dirty="0"/>
                        </a:p>
                      </a:txBody>
                      <a:tcPr/>
                    </a:tc>
                    <a:tc>
                      <a:txBody>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𝝀</m:t>
                                </m:r>
                              </m:oMath>
                            </m:oMathPara>
                          </a14:m>
                          <a:endParaRPr lang="en-CA" sz="2000" dirty="0"/>
                        </a:p>
                      </a:txBody>
                      <a:tcPr/>
                    </a:tc>
                    <a:tc>
                      <a:txBody>
                        <a:bodyPr/>
                        <a:lstStyle/>
                        <a:p>
                          <a:r>
                            <a:rPr lang="en-CA" sz="2000" dirty="0"/>
                            <a:t>0</a:t>
                          </a:r>
                        </a:p>
                      </a:txBody>
                      <a:tcPr/>
                    </a:tc>
                    <a:tc>
                      <a:txBody>
                        <a:bodyPr/>
                        <a:lstStyle/>
                        <a:p>
                          <a:r>
                            <a:rPr lang="en-CA" sz="2000" dirty="0"/>
                            <a:t>1</a:t>
                          </a:r>
                        </a:p>
                      </a:txBody>
                      <a:tcPr/>
                    </a:tc>
                    <a:tc>
                      <a:txBody>
                        <a:bodyPr/>
                        <a:lstStyle/>
                        <a:p>
                          <a:r>
                            <a:rPr lang="en-CA" sz="2000" dirty="0"/>
                            <a:t>00</a:t>
                          </a:r>
                        </a:p>
                      </a:txBody>
                      <a:tcPr/>
                    </a:tc>
                    <a:tc>
                      <a:txBody>
                        <a:bodyPr/>
                        <a:lstStyle/>
                        <a:p>
                          <a:r>
                            <a:rPr lang="en-CA" sz="2000" dirty="0"/>
                            <a:t>01</a:t>
                          </a:r>
                        </a:p>
                      </a:txBody>
                      <a:tcPr/>
                    </a:tc>
                    <a:tc>
                      <a:txBody>
                        <a:bodyPr/>
                        <a:lstStyle/>
                        <a:p>
                          <a:r>
                            <a:rPr lang="en-CA" sz="2000" dirty="0"/>
                            <a:t>…</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CA" sz="2000" b="1" i="1" smtClean="0">
                                        <a:latin typeface="Cambria Math" panose="02040503050406030204" pitchFamily="18" charset="0"/>
                                      </a:rPr>
                                    </m:ctrlPr>
                                  </m:sSubPr>
                                  <m:e>
                                    <m:r>
                                      <a:rPr lang="en-CA" sz="2000" b="1" i="1" smtClean="0">
                                        <a:latin typeface="Cambria Math"/>
                                      </a:rPr>
                                      <m:t>𝒔</m:t>
                                    </m:r>
                                  </m:e>
                                  <m:sub>
                                    <m:r>
                                      <a:rPr lang="en-CA" sz="2000" b="1" i="1" smtClean="0">
                                        <a:latin typeface="Cambria Math"/>
                                      </a:rPr>
                                      <m:t>𝒌</m:t>
                                    </m:r>
                                  </m:sub>
                                </m:sSub>
                              </m:oMath>
                            </m:oMathPara>
                          </a14:m>
                          <a:endParaRPr lang="en-CA" sz="2000" dirty="0"/>
                        </a:p>
                      </a:txBody>
                      <a:tcPr/>
                    </a:tc>
                    <a:tc>
                      <a:txBody>
                        <a:bodyPr/>
                        <a:lstStyle/>
                        <a:p>
                          <a:endParaRPr lang="en-CA" sz="2000"/>
                        </a:p>
                      </a:txBody>
                      <a:tcPr/>
                    </a:tc>
                    <a:tc>
                      <a:txBody>
                        <a:bodyPr/>
                        <a:lstStyle/>
                        <a:p>
                          <a:endParaRPr lang="en-CA" sz="2000"/>
                        </a:p>
                      </a:txBody>
                      <a:tcPr/>
                    </a:tc>
                    <a:extLst>
                      <a:ext uri="{0D108BD9-81ED-4DB2-BD59-A6C34878D82A}">
                        <a16:rowId xmlns:a16="http://schemas.microsoft.com/office/drawing/2014/main" val="10000"/>
                      </a:ext>
                    </a:extLst>
                  </a:tr>
                  <a:tr h="390577">
                    <a:tc>
                      <a:txBody>
                        <a:bodyPr/>
                        <a:lstStyle/>
                        <a:p>
                          <a:pPr/>
                          <a14:m>
                            <m:oMathPara xmlns:m="http://schemas.openxmlformats.org/officeDocument/2006/math">
                              <m:oMathParaPr>
                                <m:jc m:val="centerGroup"/>
                              </m:oMathParaPr>
                              <m:oMath xmlns:m="http://schemas.openxmlformats.org/officeDocument/2006/math">
                                <m:sSub>
                                  <m:sSubPr>
                                    <m:ctrlPr>
                                      <a:rPr lang="en-CA" sz="2000" b="0" i="1" smtClean="0">
                                        <a:latin typeface="Cambria Math" panose="02040503050406030204" pitchFamily="18" charset="0"/>
                                      </a:rPr>
                                    </m:ctrlPr>
                                  </m:sSubPr>
                                  <m:e>
                                    <m:r>
                                      <a:rPr lang="en-CA" sz="2000" b="0" i="1" smtClean="0">
                                        <a:latin typeface="Cambria Math"/>
                                      </a:rPr>
                                      <m:t>𝐿</m:t>
                                    </m:r>
                                  </m:e>
                                  <m:sub>
                                    <m:r>
                                      <a:rPr lang="en-US" sz="2000" b="0" i="1" smtClean="0">
                                        <a:latin typeface="Cambria Math" panose="02040503050406030204" pitchFamily="18" charset="0"/>
                                      </a:rPr>
                                      <m:t>1</m:t>
                                    </m:r>
                                  </m:sub>
                                </m:sSub>
                              </m:oMath>
                            </m:oMathPara>
                          </a14:m>
                          <a:endParaRPr lang="en-CA" sz="2000" dirty="0"/>
                        </a:p>
                      </a:txBody>
                      <a:tcPr>
                        <a:solidFill>
                          <a:schemeClr val="accent1"/>
                        </a:solidFill>
                      </a:tcPr>
                    </a:tc>
                    <a:tc>
                      <a:txBody>
                        <a:bodyPr/>
                        <a:lstStyle/>
                        <a:p>
                          <a:r>
                            <a:rPr lang="en-CA" sz="2000" kern="1200" dirty="0">
                              <a:solidFill>
                                <a:schemeClr val="tx2"/>
                              </a:solidFill>
                              <a:latin typeface="+mn-lt"/>
                              <a:ea typeface="+mn-ea"/>
                              <a:cs typeface="+mn-cs"/>
                            </a:rPr>
                            <a:t>yes</a:t>
                          </a:r>
                          <a:endParaRPr lang="en-CA" sz="2000" kern="1200" dirty="0">
                            <a:solidFill>
                              <a:srgbClr val="00B050"/>
                            </a:solidFill>
                            <a:latin typeface="+mn-lt"/>
                            <a:ea typeface="+mn-ea"/>
                            <a:cs typeface="+mn-cs"/>
                          </a:endParaRPr>
                        </a:p>
                      </a:txBody>
                      <a:tcPr>
                        <a:solidFill>
                          <a:schemeClr val="accent3"/>
                        </a:solidFill>
                      </a:tcPr>
                    </a:tc>
                    <a:tc>
                      <a:txBody>
                        <a:bodyPr/>
                        <a:lstStyle/>
                        <a:p>
                          <a:r>
                            <a:rPr lang="en-CA" sz="2000" dirty="0"/>
                            <a:t>yes</a:t>
                          </a:r>
                        </a:p>
                      </a:txBody>
                      <a:tcPr/>
                    </a:tc>
                    <a:tc>
                      <a:txBody>
                        <a:bodyPr/>
                        <a:lstStyle/>
                        <a:p>
                          <a:r>
                            <a:rPr lang="en-CA" sz="2000" dirty="0"/>
                            <a:t>no</a:t>
                          </a:r>
                        </a:p>
                      </a:txBody>
                      <a:tcPr/>
                    </a:tc>
                    <a:tc>
                      <a:txBody>
                        <a:bodyPr/>
                        <a:lstStyle/>
                        <a:p>
                          <a:r>
                            <a:rPr lang="en-CA" sz="2000" dirty="0"/>
                            <a:t>yes</a:t>
                          </a:r>
                          <a:r>
                            <a:rPr lang="en-CA" sz="2000" baseline="0" dirty="0"/>
                            <a:t> </a:t>
                          </a:r>
                          <a:endParaRPr lang="en-CA" sz="2000" dirty="0"/>
                        </a:p>
                      </a:txBody>
                      <a:tcPr/>
                    </a:tc>
                    <a:tc>
                      <a:txBody>
                        <a:bodyPr/>
                        <a:lstStyle/>
                        <a:p>
                          <a:r>
                            <a:rPr lang="en-CA" sz="2000" dirty="0"/>
                            <a:t>yes</a:t>
                          </a:r>
                        </a:p>
                      </a:txBody>
                      <a:tcPr/>
                    </a:tc>
                    <a:tc>
                      <a:txBody>
                        <a:bodyPr/>
                        <a:lstStyle/>
                        <a:p>
                          <a:r>
                            <a:rPr lang="en-CA" sz="2000" dirty="0"/>
                            <a:t>…</a:t>
                          </a:r>
                        </a:p>
                      </a:txBody>
                      <a:tcPr/>
                    </a:tc>
                    <a:tc>
                      <a:txBody>
                        <a:bodyPr/>
                        <a:lstStyle/>
                        <a:p>
                          <a:endParaRPr lang="en-CA" sz="2000"/>
                        </a:p>
                      </a:txBody>
                      <a:tcPr/>
                    </a:tc>
                    <a:tc>
                      <a:txBody>
                        <a:bodyPr/>
                        <a:lstStyle/>
                        <a:p>
                          <a:endParaRPr lang="en-CA" sz="2000"/>
                        </a:p>
                      </a:txBody>
                      <a:tcPr/>
                    </a:tc>
                    <a:tc>
                      <a:txBody>
                        <a:bodyPr/>
                        <a:lstStyle/>
                        <a:p>
                          <a:endParaRPr lang="en-CA" sz="2000"/>
                        </a:p>
                      </a:txBody>
                      <a:tcPr/>
                    </a:tc>
                    <a:extLst>
                      <a:ext uri="{0D108BD9-81ED-4DB2-BD59-A6C34878D82A}">
                        <a16:rowId xmlns:a16="http://schemas.microsoft.com/office/drawing/2014/main" val="10001"/>
                      </a:ext>
                    </a:extLst>
                  </a:tr>
                  <a:tr h="390577">
                    <a:tc>
                      <a:txBody>
                        <a:bodyPr/>
                        <a:lstStyle/>
                        <a:p>
                          <a:pPr/>
                          <a14:m>
                            <m:oMathPara xmlns:m="http://schemas.openxmlformats.org/officeDocument/2006/math">
                              <m:oMathParaPr>
                                <m:jc m:val="centerGroup"/>
                              </m:oMathParaPr>
                              <m:oMath xmlns:m="http://schemas.openxmlformats.org/officeDocument/2006/math">
                                <m:sSub>
                                  <m:sSubPr>
                                    <m:ctrlPr>
                                      <a:rPr lang="en-CA" sz="2000" b="0" i="1" smtClean="0">
                                        <a:latin typeface="Cambria Math" panose="02040503050406030204" pitchFamily="18" charset="0"/>
                                      </a:rPr>
                                    </m:ctrlPr>
                                  </m:sSubPr>
                                  <m:e>
                                    <m:r>
                                      <a:rPr lang="en-CA" sz="2000" b="0" i="1" smtClean="0">
                                        <a:latin typeface="Cambria Math"/>
                                      </a:rPr>
                                      <m:t>𝐿</m:t>
                                    </m:r>
                                  </m:e>
                                  <m:sub>
                                    <m:r>
                                      <a:rPr lang="en-US" sz="2000" b="0" i="1" smtClean="0">
                                        <a:latin typeface="Cambria Math" panose="02040503050406030204" pitchFamily="18" charset="0"/>
                                      </a:rPr>
                                      <m:t>2</m:t>
                                    </m:r>
                                  </m:sub>
                                </m:sSub>
                              </m:oMath>
                            </m:oMathPara>
                          </a14:m>
                          <a:endParaRPr lang="en-CA" sz="2000" dirty="0"/>
                        </a:p>
                      </a:txBody>
                      <a:tcPr>
                        <a:solidFill>
                          <a:schemeClr val="accent1"/>
                        </a:solidFill>
                      </a:tcPr>
                    </a:tc>
                    <a:tc>
                      <a:txBody>
                        <a:bodyPr/>
                        <a:lstStyle/>
                        <a:p>
                          <a:r>
                            <a:rPr lang="en-CA" sz="2000" dirty="0"/>
                            <a:t>yes</a:t>
                          </a:r>
                        </a:p>
                      </a:txBody>
                      <a:tcPr/>
                    </a:tc>
                    <a:tc>
                      <a:txBody>
                        <a:bodyPr/>
                        <a:lstStyle/>
                        <a:p>
                          <a:pPr marL="0" algn="l" defTabSz="914400" rtl="0" eaLnBrk="1" latinLnBrk="0" hangingPunct="1"/>
                          <a:r>
                            <a:rPr lang="en-CA" sz="2000" kern="1200" dirty="0">
                              <a:solidFill>
                                <a:schemeClr val="tx2"/>
                              </a:solidFill>
                              <a:latin typeface="+mn-lt"/>
                              <a:ea typeface="+mn-ea"/>
                              <a:cs typeface="+mn-cs"/>
                            </a:rPr>
                            <a:t>no</a:t>
                          </a:r>
                        </a:p>
                      </a:txBody>
                      <a:tcPr>
                        <a:solidFill>
                          <a:schemeClr val="accent3"/>
                        </a:solidFill>
                      </a:tcPr>
                    </a:tc>
                    <a:tc>
                      <a:txBody>
                        <a:bodyPr/>
                        <a:lstStyle/>
                        <a:p>
                          <a:r>
                            <a:rPr lang="en-CA" sz="2000" dirty="0"/>
                            <a:t>yes</a:t>
                          </a:r>
                        </a:p>
                      </a:txBody>
                      <a:tcPr/>
                    </a:tc>
                    <a:tc>
                      <a:txBody>
                        <a:bodyPr/>
                        <a:lstStyle/>
                        <a:p>
                          <a:r>
                            <a:rPr lang="en-CA" sz="2000" dirty="0"/>
                            <a:t>no</a:t>
                          </a:r>
                        </a:p>
                      </a:txBody>
                      <a:tcPr/>
                    </a:tc>
                    <a:tc>
                      <a:txBody>
                        <a:bodyPr/>
                        <a:lstStyle/>
                        <a:p>
                          <a:r>
                            <a:rPr lang="en-CA" sz="2000" dirty="0"/>
                            <a:t>yes</a:t>
                          </a:r>
                        </a:p>
                      </a:txBody>
                      <a:tcPr/>
                    </a:tc>
                    <a:tc>
                      <a:txBody>
                        <a:bodyPr/>
                        <a:lstStyle/>
                        <a:p>
                          <a:r>
                            <a:rPr lang="en-CA" sz="2000" dirty="0"/>
                            <a:t>…</a:t>
                          </a:r>
                        </a:p>
                      </a:txBody>
                      <a:tcPr/>
                    </a:tc>
                    <a:tc>
                      <a:txBody>
                        <a:bodyPr/>
                        <a:lstStyle/>
                        <a:p>
                          <a:endParaRPr lang="en-CA" sz="2000"/>
                        </a:p>
                      </a:txBody>
                      <a:tcPr/>
                    </a:tc>
                    <a:tc>
                      <a:txBody>
                        <a:bodyPr/>
                        <a:lstStyle/>
                        <a:p>
                          <a:endParaRPr lang="en-CA" sz="2000"/>
                        </a:p>
                      </a:txBody>
                      <a:tcPr/>
                    </a:tc>
                    <a:tc>
                      <a:txBody>
                        <a:bodyPr/>
                        <a:lstStyle/>
                        <a:p>
                          <a:endParaRPr lang="en-CA" sz="2000"/>
                        </a:p>
                      </a:txBody>
                      <a:tcPr/>
                    </a:tc>
                    <a:extLst>
                      <a:ext uri="{0D108BD9-81ED-4DB2-BD59-A6C34878D82A}">
                        <a16:rowId xmlns:a16="http://schemas.microsoft.com/office/drawing/2014/main" val="10002"/>
                      </a:ext>
                    </a:extLst>
                  </a:tr>
                  <a:tr h="390577">
                    <a:tc>
                      <a:txBody>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𝐿</m:t>
                                    </m:r>
                                  </m:e>
                                  <m:sub>
                                    <m:r>
                                      <a:rPr lang="en-US" sz="2000" b="0" i="1" smtClean="0">
                                        <a:latin typeface="Cambria Math" panose="02040503050406030204" pitchFamily="18" charset="0"/>
                                      </a:rPr>
                                      <m:t>3</m:t>
                                    </m:r>
                                  </m:sub>
                                </m:sSub>
                              </m:oMath>
                            </m:oMathPara>
                          </a14:m>
                          <a:endParaRPr lang="en-CA" sz="2000" dirty="0"/>
                        </a:p>
                      </a:txBody>
                      <a:tcPr>
                        <a:solidFill>
                          <a:schemeClr val="accent1"/>
                        </a:solidFill>
                      </a:tcPr>
                    </a:tc>
                    <a:tc>
                      <a:txBody>
                        <a:bodyPr/>
                        <a:lstStyle/>
                        <a:p>
                          <a:r>
                            <a:rPr lang="en-CA" sz="2000" dirty="0"/>
                            <a:t>no</a:t>
                          </a:r>
                        </a:p>
                      </a:txBody>
                      <a:tcPr/>
                    </a:tc>
                    <a:tc>
                      <a:txBody>
                        <a:bodyPr/>
                        <a:lstStyle/>
                        <a:p>
                          <a:r>
                            <a:rPr lang="en-CA" sz="2000" dirty="0"/>
                            <a:t>no</a:t>
                          </a:r>
                        </a:p>
                      </a:txBody>
                      <a:tcPr/>
                    </a:tc>
                    <a:tc>
                      <a:txBody>
                        <a:bodyPr/>
                        <a:lstStyle/>
                        <a:p>
                          <a:r>
                            <a:rPr lang="en-CA" sz="2000" dirty="0">
                              <a:solidFill>
                                <a:schemeClr val="tx2"/>
                              </a:solidFill>
                            </a:rPr>
                            <a:t>no</a:t>
                          </a:r>
                        </a:p>
                      </a:txBody>
                      <a:tcPr>
                        <a:solidFill>
                          <a:schemeClr val="accent3"/>
                        </a:solidFill>
                      </a:tcPr>
                    </a:tc>
                    <a:tc>
                      <a:txBody>
                        <a:bodyPr/>
                        <a:lstStyle/>
                        <a:p>
                          <a:r>
                            <a:rPr lang="en-CA" sz="2000" dirty="0"/>
                            <a:t>no</a:t>
                          </a:r>
                        </a:p>
                      </a:txBody>
                      <a:tcPr/>
                    </a:tc>
                    <a:tc>
                      <a:txBody>
                        <a:bodyPr/>
                        <a:lstStyle/>
                        <a:p>
                          <a:r>
                            <a:rPr lang="en-CA" sz="2000" dirty="0"/>
                            <a:t>no</a:t>
                          </a:r>
                        </a:p>
                      </a:txBody>
                      <a:tcPr/>
                    </a:tc>
                    <a:tc>
                      <a:txBody>
                        <a:bodyPr/>
                        <a:lstStyle/>
                        <a:p>
                          <a:r>
                            <a:rPr lang="en-CA" sz="2000" dirty="0"/>
                            <a:t>…</a:t>
                          </a:r>
                        </a:p>
                      </a:txBody>
                      <a:tcPr/>
                    </a:tc>
                    <a:tc>
                      <a:txBody>
                        <a:bodyPr/>
                        <a:lstStyle/>
                        <a:p>
                          <a:endParaRPr lang="en-CA" sz="2000" dirty="0"/>
                        </a:p>
                      </a:txBody>
                      <a:tcPr/>
                    </a:tc>
                    <a:tc>
                      <a:txBody>
                        <a:bodyPr/>
                        <a:lstStyle/>
                        <a:p>
                          <a:endParaRPr lang="en-CA" sz="2000" dirty="0"/>
                        </a:p>
                      </a:txBody>
                      <a:tcPr/>
                    </a:tc>
                    <a:tc>
                      <a:txBody>
                        <a:bodyPr/>
                        <a:lstStyle/>
                        <a:p>
                          <a:endParaRPr lang="en-CA" sz="2000" dirty="0"/>
                        </a:p>
                      </a:txBody>
                      <a:tcPr/>
                    </a:tc>
                    <a:extLst>
                      <a:ext uri="{0D108BD9-81ED-4DB2-BD59-A6C34878D82A}">
                        <a16:rowId xmlns:a16="http://schemas.microsoft.com/office/drawing/2014/main" val="10003"/>
                      </a:ext>
                    </a:extLst>
                  </a:tr>
                  <a:tr h="390577">
                    <a:tc>
                      <a:txBody>
                        <a:bodyPr/>
                        <a:lstStyle/>
                        <a:p>
                          <a:r>
                            <a:rPr lang="en-CA" sz="2000" dirty="0"/>
                            <a:t>…</a:t>
                          </a:r>
                        </a:p>
                      </a:txBody>
                      <a:tcPr>
                        <a:solidFill>
                          <a:schemeClr val="accent1"/>
                        </a:solidFill>
                      </a:tcPr>
                    </a:tc>
                    <a:tc>
                      <a:txBody>
                        <a:bodyPr/>
                        <a:lstStyle/>
                        <a:p>
                          <a:endParaRPr lang="en-CA" sz="2000" dirty="0"/>
                        </a:p>
                      </a:txBody>
                      <a:tcPr/>
                    </a:tc>
                    <a:tc>
                      <a:txBody>
                        <a:bodyPr/>
                        <a:lstStyle/>
                        <a:p>
                          <a:endParaRPr lang="en-CA" sz="2000"/>
                        </a:p>
                      </a:txBody>
                      <a:tcPr/>
                    </a:tc>
                    <a:tc>
                      <a:txBody>
                        <a:bodyPr/>
                        <a:lstStyle/>
                        <a:p>
                          <a:endParaRPr lang="en-CA" sz="2000" dirty="0"/>
                        </a:p>
                      </a:txBody>
                      <a:tcPr/>
                    </a:tc>
                    <a:tc>
                      <a:txBody>
                        <a:bodyPr/>
                        <a:lstStyle/>
                        <a:p>
                          <a:endParaRPr lang="en-CA" sz="2000" dirty="0"/>
                        </a:p>
                      </a:txBody>
                      <a:tcPr/>
                    </a:tc>
                    <a:tc>
                      <a:txBody>
                        <a:bodyPr/>
                        <a:lstStyle/>
                        <a:p>
                          <a:endParaRPr lang="en-CA" sz="2000" dirty="0"/>
                        </a:p>
                      </a:txBody>
                      <a:tcPr/>
                    </a:tc>
                    <a:tc>
                      <a:txBody>
                        <a:bodyPr/>
                        <a:lstStyle/>
                        <a:p>
                          <a:endParaRPr lang="en-CA" sz="2000"/>
                        </a:p>
                      </a:txBody>
                      <a:tcPr/>
                    </a:tc>
                    <a:tc>
                      <a:txBody>
                        <a:bodyPr/>
                        <a:lstStyle/>
                        <a:p>
                          <a:endParaRPr lang="en-CA" sz="2000"/>
                        </a:p>
                      </a:txBody>
                      <a:tcPr/>
                    </a:tc>
                    <a:tc>
                      <a:txBody>
                        <a:bodyPr/>
                        <a:lstStyle/>
                        <a:p>
                          <a:endParaRPr lang="en-CA" sz="2000"/>
                        </a:p>
                      </a:txBody>
                      <a:tcPr/>
                    </a:tc>
                    <a:tc>
                      <a:txBody>
                        <a:bodyPr/>
                        <a:lstStyle/>
                        <a:p>
                          <a:endParaRPr lang="en-CA" sz="2000"/>
                        </a:p>
                      </a:txBody>
                      <a:tcPr/>
                    </a:tc>
                    <a:extLst>
                      <a:ext uri="{0D108BD9-81ED-4DB2-BD59-A6C34878D82A}">
                        <a16:rowId xmlns:a16="http://schemas.microsoft.com/office/drawing/2014/main" val="10004"/>
                      </a:ext>
                    </a:extLst>
                  </a:tr>
                  <a:tr h="390577">
                    <a:tc>
                      <a:txBody>
                        <a:bodyPr/>
                        <a:lstStyle/>
                        <a:p>
                          <a:pPr/>
                          <a14:m>
                            <m:oMathPara xmlns:m="http://schemas.openxmlformats.org/officeDocument/2006/math">
                              <m:oMathParaPr>
                                <m:jc m:val="centerGroup"/>
                              </m:oMathParaPr>
                              <m:oMath xmlns:m="http://schemas.openxmlformats.org/officeDocument/2006/math">
                                <m:sSub>
                                  <m:sSubPr>
                                    <m:ctrlPr>
                                      <a:rPr lang="en-CA" sz="2000" b="0" i="1" smtClean="0">
                                        <a:latin typeface="Cambria Math" panose="02040503050406030204" pitchFamily="18" charset="0"/>
                                      </a:rPr>
                                    </m:ctrlPr>
                                  </m:sSubPr>
                                  <m:e>
                                    <m:r>
                                      <a:rPr lang="en-CA" sz="2000" b="0" i="1" smtClean="0">
                                        <a:latin typeface="Cambria Math"/>
                                      </a:rPr>
                                      <m:t>𝐿</m:t>
                                    </m:r>
                                  </m:e>
                                  <m:sub>
                                    <m:r>
                                      <a:rPr lang="en-CA" sz="2000" b="0" i="1" smtClean="0">
                                        <a:latin typeface="Cambria Math"/>
                                      </a:rPr>
                                      <m:t>𝑘</m:t>
                                    </m:r>
                                  </m:sub>
                                </m:sSub>
                              </m:oMath>
                            </m:oMathPara>
                          </a14:m>
                          <a:endParaRPr lang="en-CA" sz="2000" dirty="0"/>
                        </a:p>
                      </a:txBody>
                      <a:tcPr>
                        <a:solidFill>
                          <a:schemeClr val="accent1"/>
                        </a:solidFill>
                      </a:tcPr>
                    </a:tc>
                    <a:tc>
                      <a:txBody>
                        <a:bodyPr/>
                        <a:lstStyle/>
                        <a:p>
                          <a:r>
                            <a:rPr lang="en-CA" sz="2000" dirty="0"/>
                            <a:t>no</a:t>
                          </a:r>
                        </a:p>
                      </a:txBody>
                      <a:tcPr/>
                    </a:tc>
                    <a:tc>
                      <a:txBody>
                        <a:bodyPr/>
                        <a:lstStyle/>
                        <a:p>
                          <a:r>
                            <a:rPr lang="en-CA" sz="2000" dirty="0"/>
                            <a:t>yes</a:t>
                          </a:r>
                        </a:p>
                      </a:txBody>
                      <a:tcPr/>
                    </a:tc>
                    <a:tc>
                      <a:txBody>
                        <a:bodyPr/>
                        <a:lstStyle/>
                        <a:p>
                          <a:r>
                            <a:rPr lang="en-CA" sz="2000" dirty="0"/>
                            <a:t>yes</a:t>
                          </a:r>
                        </a:p>
                      </a:txBody>
                      <a:tcPr/>
                    </a:tc>
                    <a:tc>
                      <a:txBody>
                        <a:bodyPr/>
                        <a:lstStyle/>
                        <a:p>
                          <a:r>
                            <a:rPr lang="en-CA" sz="2000" dirty="0"/>
                            <a:t>no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000" dirty="0"/>
                            <a:t>yes</a:t>
                          </a:r>
                        </a:p>
                      </a:txBody>
                      <a:tcPr/>
                    </a:tc>
                    <a:tc>
                      <a:txBody>
                        <a:bodyPr/>
                        <a:lstStyle/>
                        <a:p>
                          <a:r>
                            <a:rPr lang="en-CA" sz="2000" dirty="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000" dirty="0">
                              <a:solidFill>
                                <a:schemeClr val="tx2"/>
                              </a:solidFill>
                            </a:rPr>
                            <a:t>yes</a:t>
                          </a:r>
                        </a:p>
                      </a:txBody>
                      <a:tcPr>
                        <a:solidFill>
                          <a:schemeClr val="accent3"/>
                        </a:solidFill>
                      </a:tcPr>
                    </a:tc>
                    <a:tc>
                      <a:txBody>
                        <a:bodyPr/>
                        <a:lstStyle/>
                        <a:p>
                          <a:r>
                            <a:rPr lang="en-CA" sz="2000" dirty="0"/>
                            <a:t>…</a:t>
                          </a:r>
                        </a:p>
                      </a:txBody>
                      <a:tcPr/>
                    </a:tc>
                    <a:tc>
                      <a:txBody>
                        <a:bodyPr/>
                        <a:lstStyle/>
                        <a:p>
                          <a:endParaRPr lang="en-CA" sz="2000" dirty="0"/>
                        </a:p>
                      </a:txBody>
                      <a:tcPr/>
                    </a:tc>
                    <a:extLst>
                      <a:ext uri="{0D108BD9-81ED-4DB2-BD59-A6C34878D82A}">
                        <a16:rowId xmlns:a16="http://schemas.microsoft.com/office/drawing/2014/main" val="10005"/>
                      </a:ext>
                    </a:extLst>
                  </a:tr>
                  <a:tr h="390577">
                    <a:tc>
                      <a:txBody>
                        <a:bodyPr/>
                        <a:lstStyle/>
                        <a:p>
                          <a:r>
                            <a:rPr lang="en-CA" sz="2000" dirty="0"/>
                            <a:t>…</a:t>
                          </a:r>
                        </a:p>
                      </a:txBody>
                      <a:tcPr>
                        <a:solidFill>
                          <a:schemeClr val="accent1"/>
                        </a:solidFill>
                      </a:tcPr>
                    </a:tc>
                    <a:tc>
                      <a:txBody>
                        <a:bodyPr/>
                        <a:lstStyle/>
                        <a:p>
                          <a:endParaRPr lang="en-CA" sz="2000"/>
                        </a:p>
                      </a:txBody>
                      <a:tcPr/>
                    </a:tc>
                    <a:tc>
                      <a:txBody>
                        <a:bodyPr/>
                        <a:lstStyle/>
                        <a:p>
                          <a:endParaRPr lang="en-CA" sz="2000"/>
                        </a:p>
                      </a:txBody>
                      <a:tcPr/>
                    </a:tc>
                    <a:tc>
                      <a:txBody>
                        <a:bodyPr/>
                        <a:lstStyle/>
                        <a:p>
                          <a:endParaRPr lang="en-CA" sz="2000"/>
                        </a:p>
                      </a:txBody>
                      <a:tcPr/>
                    </a:tc>
                    <a:tc>
                      <a:txBody>
                        <a:bodyPr/>
                        <a:lstStyle/>
                        <a:p>
                          <a:endParaRPr lang="en-CA" sz="2000"/>
                        </a:p>
                      </a:txBody>
                      <a:tcPr/>
                    </a:tc>
                    <a:tc>
                      <a:txBody>
                        <a:bodyPr/>
                        <a:lstStyle/>
                        <a:p>
                          <a:endParaRPr lang="en-CA" sz="2000"/>
                        </a:p>
                      </a:txBody>
                      <a:tcPr/>
                    </a:tc>
                    <a:tc>
                      <a:txBody>
                        <a:bodyPr/>
                        <a:lstStyle/>
                        <a:p>
                          <a:endParaRPr lang="en-CA" sz="2000" dirty="0"/>
                        </a:p>
                      </a:txBody>
                      <a:tcPr/>
                    </a:tc>
                    <a:tc>
                      <a:txBody>
                        <a:bodyPr/>
                        <a:lstStyle/>
                        <a:p>
                          <a:endParaRPr lang="en-CA" sz="2000" dirty="0"/>
                        </a:p>
                      </a:txBody>
                      <a:tcPr/>
                    </a:tc>
                    <a:tc>
                      <a:txBody>
                        <a:bodyPr/>
                        <a:lstStyle/>
                        <a:p>
                          <a:endParaRPr lang="en-CA" sz="2000" dirty="0"/>
                        </a:p>
                      </a:txBody>
                      <a:tcPr/>
                    </a:tc>
                    <a:tc>
                      <a:txBody>
                        <a:bodyPr/>
                        <a:lstStyle/>
                        <a:p>
                          <a:endParaRPr lang="en-CA" sz="2000" dirty="0"/>
                        </a:p>
                      </a:txBody>
                      <a:tcPr/>
                    </a:tc>
                    <a:extLst>
                      <a:ext uri="{0D108BD9-81ED-4DB2-BD59-A6C34878D82A}">
                        <a16:rowId xmlns:a16="http://schemas.microsoft.com/office/drawing/2014/main" val="10006"/>
                      </a:ext>
                    </a:extLst>
                  </a:tr>
                  <a:tr h="390577">
                    <a:tc>
                      <a:txBody>
                        <a:bodyPr/>
                        <a:lstStyle/>
                        <a:p>
                          <a:r>
                            <a:rPr lang="en-CA" sz="2000" dirty="0">
                              <a:solidFill>
                                <a:schemeClr val="bg1"/>
                              </a:solidFill>
                            </a:rPr>
                            <a:t>D</a:t>
                          </a:r>
                        </a:p>
                      </a:txBody>
                      <a:tcPr>
                        <a:solidFill>
                          <a:schemeClr val="accent2"/>
                        </a:solidFill>
                      </a:tcPr>
                    </a:tc>
                    <a:tc>
                      <a:txBody>
                        <a:bodyPr/>
                        <a:lstStyle/>
                        <a:p>
                          <a:r>
                            <a:rPr lang="en-CA" sz="2000" dirty="0">
                              <a:solidFill>
                                <a:schemeClr val="bg1"/>
                              </a:solidFill>
                            </a:rPr>
                            <a:t>no</a:t>
                          </a:r>
                        </a:p>
                      </a:txBody>
                      <a:tcPr>
                        <a:solidFill>
                          <a:schemeClr val="accent2"/>
                        </a:solidFill>
                      </a:tcPr>
                    </a:tc>
                    <a:tc>
                      <a:txBody>
                        <a:bodyPr/>
                        <a:lstStyle/>
                        <a:p>
                          <a:r>
                            <a:rPr lang="en-CA" sz="2000" dirty="0">
                              <a:solidFill>
                                <a:schemeClr val="bg1"/>
                              </a:solidFill>
                            </a:rPr>
                            <a:t>yes</a:t>
                          </a:r>
                        </a:p>
                      </a:txBody>
                      <a:tcPr>
                        <a:solidFill>
                          <a:schemeClr val="accent2"/>
                        </a:solidFill>
                      </a:tcPr>
                    </a:tc>
                    <a:tc>
                      <a:txBody>
                        <a:bodyPr/>
                        <a:lstStyle/>
                        <a:p>
                          <a:r>
                            <a:rPr lang="en-CA" sz="2000" dirty="0">
                              <a:solidFill>
                                <a:schemeClr val="bg1"/>
                              </a:solidFill>
                            </a:rPr>
                            <a:t>yes</a:t>
                          </a:r>
                        </a:p>
                      </a:txBody>
                      <a:tcPr>
                        <a:solidFill>
                          <a:schemeClr val="accent2"/>
                        </a:solidFill>
                      </a:tcPr>
                    </a:tc>
                    <a:tc>
                      <a:txBody>
                        <a:bodyPr/>
                        <a:lstStyle/>
                        <a:p>
                          <a:r>
                            <a:rPr lang="en-CA" sz="2000" dirty="0">
                              <a:solidFill>
                                <a:schemeClr val="bg1"/>
                              </a:solidFill>
                            </a:rPr>
                            <a:t>…</a:t>
                          </a:r>
                        </a:p>
                      </a:txBody>
                      <a:tcPr>
                        <a:solidFill>
                          <a:schemeClr val="accent2"/>
                        </a:solidFill>
                      </a:tcPr>
                    </a:tc>
                    <a:tc>
                      <a:txBody>
                        <a:bodyPr/>
                        <a:lstStyle/>
                        <a:p>
                          <a:r>
                            <a:rPr lang="en-CA" sz="2000" dirty="0">
                              <a:solidFill>
                                <a:schemeClr val="bg1"/>
                              </a:solidFill>
                            </a:rPr>
                            <a:t>…</a:t>
                          </a:r>
                        </a:p>
                      </a:txBody>
                      <a:tcPr>
                        <a:solidFill>
                          <a:schemeClr val="accent2"/>
                        </a:solidFill>
                      </a:tcPr>
                    </a:tc>
                    <a:tc>
                      <a:txBody>
                        <a:bodyPr/>
                        <a:lstStyle/>
                        <a:p>
                          <a:r>
                            <a:rPr lang="en-CA" sz="2000" dirty="0">
                              <a:solidFill>
                                <a:schemeClr val="bg1"/>
                              </a:solidFill>
                            </a:rPr>
                            <a:t>…</a:t>
                          </a:r>
                        </a:p>
                      </a:txBody>
                      <a:tcPr>
                        <a:solidFill>
                          <a:schemeClr val="accent2"/>
                        </a:solidFill>
                      </a:tcPr>
                    </a:tc>
                    <a:tc>
                      <a:txBody>
                        <a:bodyPr/>
                        <a:lstStyle/>
                        <a:p>
                          <a:r>
                            <a:rPr lang="en-CA" sz="2000" dirty="0">
                              <a:solidFill>
                                <a:schemeClr val="bg1"/>
                              </a:solidFill>
                            </a:rPr>
                            <a:t>no</a:t>
                          </a:r>
                        </a:p>
                      </a:txBody>
                      <a:tcPr>
                        <a:solidFill>
                          <a:schemeClr val="accent2"/>
                        </a:solidFill>
                      </a:tcPr>
                    </a:tc>
                    <a:tc>
                      <a:txBody>
                        <a:bodyPr/>
                        <a:lstStyle/>
                        <a:p>
                          <a:r>
                            <a:rPr lang="en-CA" sz="2000" dirty="0">
                              <a:solidFill>
                                <a:schemeClr val="bg1"/>
                              </a:solidFill>
                            </a:rPr>
                            <a:t>…</a:t>
                          </a:r>
                        </a:p>
                      </a:txBody>
                      <a:tcPr>
                        <a:solidFill>
                          <a:schemeClr val="accent2"/>
                        </a:solidFill>
                      </a:tcPr>
                    </a:tc>
                    <a:tc>
                      <a:txBody>
                        <a:bodyPr/>
                        <a:lstStyle/>
                        <a:p>
                          <a:endParaRPr lang="en-CA" sz="2000" dirty="0">
                            <a:solidFill>
                              <a:schemeClr val="bg1"/>
                            </a:solidFill>
                          </a:endParaRPr>
                        </a:p>
                      </a:txBody>
                      <a:tcPr>
                        <a:solidFill>
                          <a:schemeClr val="accent2"/>
                        </a:solidFill>
                      </a:tcPr>
                    </a:tc>
                    <a:extLst>
                      <a:ext uri="{0D108BD9-81ED-4DB2-BD59-A6C34878D82A}">
                        <a16:rowId xmlns:a16="http://schemas.microsoft.com/office/drawing/2014/main" val="10007"/>
                      </a:ext>
                    </a:extLst>
                  </a:tr>
                </a:tbl>
              </a:graphicData>
            </a:graphic>
          </p:graphicFrame>
        </mc:Choice>
        <mc:Fallback xmlns="">
          <p:graphicFrame>
            <p:nvGraphicFramePr>
              <p:cNvPr id="6" name="Table 5">
                <a:extLst>
                  <a:ext uri="{FF2B5EF4-FFF2-40B4-BE49-F238E27FC236}">
                    <a16:creationId xmlns:a16="http://schemas.microsoft.com/office/drawing/2014/main" id="{815ECECC-E12B-4F79-AF3B-E1A9FD8171A9}"/>
                  </a:ext>
                </a:extLst>
              </p:cNvPr>
              <p:cNvGraphicFramePr>
                <a:graphicFrameLocks noGrp="1"/>
              </p:cNvGraphicFramePr>
              <p:nvPr>
                <p:extLst>
                  <p:ext uri="{D42A27DB-BD31-4B8C-83A1-F6EECF244321}">
                    <p14:modId xmlns:p14="http://schemas.microsoft.com/office/powerpoint/2010/main" val="371358287"/>
                  </p:ext>
                </p:extLst>
              </p:nvPr>
            </p:nvGraphicFramePr>
            <p:xfrm>
              <a:off x="7176120" y="1803024"/>
              <a:ext cx="4860767" cy="3209557"/>
            </p:xfrm>
            <a:graphic>
              <a:graphicData uri="http://schemas.openxmlformats.org/drawingml/2006/table">
                <a:tbl>
                  <a:tblPr firstRow="1" bandRow="1">
                    <a:tableStyleId>{5C22544A-7EE6-4342-B048-85BDC9FD1C3A}</a:tableStyleId>
                  </a:tblPr>
                  <a:tblGrid>
                    <a:gridCol w="506145">
                      <a:extLst>
                        <a:ext uri="{9D8B030D-6E8A-4147-A177-3AD203B41FA5}">
                          <a16:colId xmlns:a16="http://schemas.microsoft.com/office/drawing/2014/main" val="20000"/>
                        </a:ext>
                      </a:extLst>
                    </a:gridCol>
                    <a:gridCol w="603213">
                      <a:extLst>
                        <a:ext uri="{9D8B030D-6E8A-4147-A177-3AD203B41FA5}">
                          <a16:colId xmlns:a16="http://schemas.microsoft.com/office/drawing/2014/main" val="20001"/>
                        </a:ext>
                      </a:extLst>
                    </a:gridCol>
                    <a:gridCol w="624016">
                      <a:extLst>
                        <a:ext uri="{9D8B030D-6E8A-4147-A177-3AD203B41FA5}">
                          <a16:colId xmlns:a16="http://schemas.microsoft.com/office/drawing/2014/main" val="20002"/>
                        </a:ext>
                      </a:extLst>
                    </a:gridCol>
                    <a:gridCol w="613437">
                      <a:extLst>
                        <a:ext uri="{9D8B030D-6E8A-4147-A177-3AD203B41FA5}">
                          <a16:colId xmlns:a16="http://schemas.microsoft.com/office/drawing/2014/main" val="20003"/>
                        </a:ext>
                      </a:extLst>
                    </a:gridCol>
                    <a:gridCol w="625816">
                      <a:extLst>
                        <a:ext uri="{9D8B030D-6E8A-4147-A177-3AD203B41FA5}">
                          <a16:colId xmlns:a16="http://schemas.microsoft.com/office/drawing/2014/main" val="20004"/>
                        </a:ext>
                      </a:extLst>
                    </a:gridCol>
                    <a:gridCol w="547589">
                      <a:extLst>
                        <a:ext uri="{9D8B030D-6E8A-4147-A177-3AD203B41FA5}">
                          <a16:colId xmlns:a16="http://schemas.microsoft.com/office/drawing/2014/main" val="20005"/>
                        </a:ext>
                      </a:extLst>
                    </a:gridCol>
                    <a:gridCol w="331313">
                      <a:extLst>
                        <a:ext uri="{9D8B030D-6E8A-4147-A177-3AD203B41FA5}">
                          <a16:colId xmlns:a16="http://schemas.microsoft.com/office/drawing/2014/main" val="20006"/>
                        </a:ext>
                      </a:extLst>
                    </a:gridCol>
                    <a:gridCol w="540959">
                      <a:extLst>
                        <a:ext uri="{9D8B030D-6E8A-4147-A177-3AD203B41FA5}">
                          <a16:colId xmlns:a16="http://schemas.microsoft.com/office/drawing/2014/main" val="20007"/>
                        </a:ext>
                      </a:extLst>
                    </a:gridCol>
                    <a:gridCol w="216024">
                      <a:extLst>
                        <a:ext uri="{9D8B030D-6E8A-4147-A177-3AD203B41FA5}">
                          <a16:colId xmlns:a16="http://schemas.microsoft.com/office/drawing/2014/main" val="20008"/>
                        </a:ext>
                      </a:extLst>
                    </a:gridCol>
                    <a:gridCol w="252255">
                      <a:extLst>
                        <a:ext uri="{9D8B030D-6E8A-4147-A177-3AD203B41FA5}">
                          <a16:colId xmlns:a16="http://schemas.microsoft.com/office/drawing/2014/main" val="20009"/>
                        </a:ext>
                      </a:extLst>
                    </a:gridCol>
                  </a:tblGrid>
                  <a:tr h="435877">
                    <a:tc>
                      <a:txBody>
                        <a:bodyPr/>
                        <a:lstStyle/>
                        <a:p>
                          <a:endParaRPr lang="en-CA" sz="2000" dirty="0"/>
                        </a:p>
                      </a:txBody>
                      <a:tcPr/>
                    </a:tc>
                    <a:tc>
                      <a:txBody>
                        <a:bodyPr/>
                        <a:lstStyle/>
                        <a:p>
                          <a:endParaRPr lang="en-US"/>
                        </a:p>
                      </a:txBody>
                      <a:tcPr>
                        <a:blipFill>
                          <a:blip r:embed="rId6"/>
                          <a:stretch>
                            <a:fillRect l="-84848" t="-6944" r="-626263" b="-656944"/>
                          </a:stretch>
                        </a:blipFill>
                      </a:tcPr>
                    </a:tc>
                    <a:tc>
                      <a:txBody>
                        <a:bodyPr/>
                        <a:lstStyle/>
                        <a:p>
                          <a:r>
                            <a:rPr lang="en-CA" sz="2000" dirty="0"/>
                            <a:t>0</a:t>
                          </a:r>
                        </a:p>
                      </a:txBody>
                      <a:tcPr/>
                    </a:tc>
                    <a:tc>
                      <a:txBody>
                        <a:bodyPr/>
                        <a:lstStyle/>
                        <a:p>
                          <a:r>
                            <a:rPr lang="en-CA" sz="2000" dirty="0"/>
                            <a:t>1</a:t>
                          </a:r>
                        </a:p>
                      </a:txBody>
                      <a:tcPr/>
                    </a:tc>
                    <a:tc>
                      <a:txBody>
                        <a:bodyPr/>
                        <a:lstStyle/>
                        <a:p>
                          <a:r>
                            <a:rPr lang="en-CA" sz="2000" dirty="0"/>
                            <a:t>00</a:t>
                          </a:r>
                        </a:p>
                      </a:txBody>
                      <a:tcPr/>
                    </a:tc>
                    <a:tc>
                      <a:txBody>
                        <a:bodyPr/>
                        <a:lstStyle/>
                        <a:p>
                          <a:r>
                            <a:rPr lang="en-CA" sz="2000" dirty="0"/>
                            <a:t>01</a:t>
                          </a:r>
                        </a:p>
                      </a:txBody>
                      <a:tcPr/>
                    </a:tc>
                    <a:tc>
                      <a:txBody>
                        <a:bodyPr/>
                        <a:lstStyle/>
                        <a:p>
                          <a:r>
                            <a:rPr lang="en-CA" sz="2000" dirty="0"/>
                            <a:t>…</a:t>
                          </a:r>
                        </a:p>
                      </a:txBody>
                      <a:tcPr/>
                    </a:tc>
                    <a:tc>
                      <a:txBody>
                        <a:bodyPr/>
                        <a:lstStyle/>
                        <a:p>
                          <a:endParaRPr lang="en-US"/>
                        </a:p>
                      </a:txBody>
                      <a:tcPr>
                        <a:blipFill>
                          <a:blip r:embed="rId6"/>
                          <a:stretch>
                            <a:fillRect l="-711236" t="-6944" r="-91011" b="-656944"/>
                          </a:stretch>
                        </a:blipFill>
                      </a:tcPr>
                    </a:tc>
                    <a:tc>
                      <a:txBody>
                        <a:bodyPr/>
                        <a:lstStyle/>
                        <a:p>
                          <a:endParaRPr lang="en-CA" sz="2000"/>
                        </a:p>
                      </a:txBody>
                      <a:tcPr/>
                    </a:tc>
                    <a:tc>
                      <a:txBody>
                        <a:bodyPr/>
                        <a:lstStyle/>
                        <a:p>
                          <a:endParaRPr lang="en-CA" sz="2000"/>
                        </a:p>
                      </a:txBody>
                      <a:tcPr/>
                    </a:tc>
                    <a:extLst>
                      <a:ext uri="{0D108BD9-81ED-4DB2-BD59-A6C34878D82A}">
                        <a16:rowId xmlns:a16="http://schemas.microsoft.com/office/drawing/2014/main" val="10000"/>
                      </a:ext>
                    </a:extLst>
                  </a:tr>
                  <a:tr h="396240">
                    <a:tc>
                      <a:txBody>
                        <a:bodyPr/>
                        <a:lstStyle/>
                        <a:p>
                          <a:endParaRPr lang="en-US"/>
                        </a:p>
                      </a:txBody>
                      <a:tcPr>
                        <a:blipFill>
                          <a:blip r:embed="rId6"/>
                          <a:stretch>
                            <a:fillRect l="-1205" t="-118462" r="-866265" b="-627692"/>
                          </a:stretch>
                        </a:blipFill>
                      </a:tcPr>
                    </a:tc>
                    <a:tc>
                      <a:txBody>
                        <a:bodyPr/>
                        <a:lstStyle/>
                        <a:p>
                          <a:r>
                            <a:rPr lang="en-CA" sz="2000" kern="1200" dirty="0">
                              <a:solidFill>
                                <a:schemeClr val="tx2"/>
                              </a:solidFill>
                              <a:latin typeface="+mn-lt"/>
                              <a:ea typeface="+mn-ea"/>
                              <a:cs typeface="+mn-cs"/>
                            </a:rPr>
                            <a:t>yes</a:t>
                          </a:r>
                          <a:endParaRPr lang="en-CA" sz="2000" kern="1200" dirty="0">
                            <a:solidFill>
                              <a:srgbClr val="00B050"/>
                            </a:solidFill>
                            <a:latin typeface="+mn-lt"/>
                            <a:ea typeface="+mn-ea"/>
                            <a:cs typeface="+mn-cs"/>
                          </a:endParaRPr>
                        </a:p>
                      </a:txBody>
                      <a:tcPr>
                        <a:solidFill>
                          <a:schemeClr val="accent3"/>
                        </a:solidFill>
                      </a:tcPr>
                    </a:tc>
                    <a:tc>
                      <a:txBody>
                        <a:bodyPr/>
                        <a:lstStyle/>
                        <a:p>
                          <a:r>
                            <a:rPr lang="en-CA" sz="2000" dirty="0"/>
                            <a:t>yes</a:t>
                          </a:r>
                        </a:p>
                      </a:txBody>
                      <a:tcPr/>
                    </a:tc>
                    <a:tc>
                      <a:txBody>
                        <a:bodyPr/>
                        <a:lstStyle/>
                        <a:p>
                          <a:r>
                            <a:rPr lang="en-CA" sz="2000" dirty="0"/>
                            <a:t>no</a:t>
                          </a:r>
                        </a:p>
                      </a:txBody>
                      <a:tcPr/>
                    </a:tc>
                    <a:tc>
                      <a:txBody>
                        <a:bodyPr/>
                        <a:lstStyle/>
                        <a:p>
                          <a:r>
                            <a:rPr lang="en-CA" sz="2000" dirty="0"/>
                            <a:t>yes</a:t>
                          </a:r>
                          <a:r>
                            <a:rPr lang="en-CA" sz="2000" baseline="0" dirty="0"/>
                            <a:t> </a:t>
                          </a:r>
                          <a:endParaRPr lang="en-CA" sz="2000" dirty="0"/>
                        </a:p>
                      </a:txBody>
                      <a:tcPr/>
                    </a:tc>
                    <a:tc>
                      <a:txBody>
                        <a:bodyPr/>
                        <a:lstStyle/>
                        <a:p>
                          <a:r>
                            <a:rPr lang="en-CA" sz="2000" dirty="0"/>
                            <a:t>yes</a:t>
                          </a:r>
                        </a:p>
                      </a:txBody>
                      <a:tcPr/>
                    </a:tc>
                    <a:tc>
                      <a:txBody>
                        <a:bodyPr/>
                        <a:lstStyle/>
                        <a:p>
                          <a:r>
                            <a:rPr lang="en-CA" sz="2000" dirty="0"/>
                            <a:t>…</a:t>
                          </a:r>
                        </a:p>
                      </a:txBody>
                      <a:tcPr/>
                    </a:tc>
                    <a:tc>
                      <a:txBody>
                        <a:bodyPr/>
                        <a:lstStyle/>
                        <a:p>
                          <a:endParaRPr lang="en-CA" sz="2000"/>
                        </a:p>
                      </a:txBody>
                      <a:tcPr/>
                    </a:tc>
                    <a:tc>
                      <a:txBody>
                        <a:bodyPr/>
                        <a:lstStyle/>
                        <a:p>
                          <a:endParaRPr lang="en-CA" sz="2000"/>
                        </a:p>
                      </a:txBody>
                      <a:tcPr/>
                    </a:tc>
                    <a:tc>
                      <a:txBody>
                        <a:bodyPr/>
                        <a:lstStyle/>
                        <a:p>
                          <a:endParaRPr lang="en-CA" sz="2000"/>
                        </a:p>
                      </a:txBody>
                      <a:tcPr/>
                    </a:tc>
                    <a:extLst>
                      <a:ext uri="{0D108BD9-81ED-4DB2-BD59-A6C34878D82A}">
                        <a16:rowId xmlns:a16="http://schemas.microsoft.com/office/drawing/2014/main" val="10001"/>
                      </a:ext>
                    </a:extLst>
                  </a:tr>
                  <a:tr h="396240">
                    <a:tc>
                      <a:txBody>
                        <a:bodyPr/>
                        <a:lstStyle/>
                        <a:p>
                          <a:endParaRPr lang="en-US"/>
                        </a:p>
                      </a:txBody>
                      <a:tcPr>
                        <a:blipFill>
                          <a:blip r:embed="rId6"/>
                          <a:stretch>
                            <a:fillRect l="-1205" t="-218462" r="-866265" b="-527692"/>
                          </a:stretch>
                        </a:blipFill>
                      </a:tcPr>
                    </a:tc>
                    <a:tc>
                      <a:txBody>
                        <a:bodyPr/>
                        <a:lstStyle/>
                        <a:p>
                          <a:r>
                            <a:rPr lang="en-CA" sz="2000" dirty="0"/>
                            <a:t>yes</a:t>
                          </a:r>
                        </a:p>
                      </a:txBody>
                      <a:tcPr/>
                    </a:tc>
                    <a:tc>
                      <a:txBody>
                        <a:bodyPr/>
                        <a:lstStyle/>
                        <a:p>
                          <a:pPr marL="0" algn="l" defTabSz="914400" rtl="0" eaLnBrk="1" latinLnBrk="0" hangingPunct="1"/>
                          <a:r>
                            <a:rPr lang="en-CA" sz="2000" kern="1200" dirty="0">
                              <a:solidFill>
                                <a:schemeClr val="tx2"/>
                              </a:solidFill>
                              <a:latin typeface="+mn-lt"/>
                              <a:ea typeface="+mn-ea"/>
                              <a:cs typeface="+mn-cs"/>
                            </a:rPr>
                            <a:t>no</a:t>
                          </a:r>
                        </a:p>
                      </a:txBody>
                      <a:tcPr>
                        <a:solidFill>
                          <a:schemeClr val="accent3"/>
                        </a:solidFill>
                      </a:tcPr>
                    </a:tc>
                    <a:tc>
                      <a:txBody>
                        <a:bodyPr/>
                        <a:lstStyle/>
                        <a:p>
                          <a:r>
                            <a:rPr lang="en-CA" sz="2000" dirty="0"/>
                            <a:t>yes</a:t>
                          </a:r>
                        </a:p>
                      </a:txBody>
                      <a:tcPr/>
                    </a:tc>
                    <a:tc>
                      <a:txBody>
                        <a:bodyPr/>
                        <a:lstStyle/>
                        <a:p>
                          <a:r>
                            <a:rPr lang="en-CA" sz="2000" dirty="0"/>
                            <a:t>no</a:t>
                          </a:r>
                        </a:p>
                      </a:txBody>
                      <a:tcPr/>
                    </a:tc>
                    <a:tc>
                      <a:txBody>
                        <a:bodyPr/>
                        <a:lstStyle/>
                        <a:p>
                          <a:r>
                            <a:rPr lang="en-CA" sz="2000" dirty="0"/>
                            <a:t>yes</a:t>
                          </a:r>
                        </a:p>
                      </a:txBody>
                      <a:tcPr/>
                    </a:tc>
                    <a:tc>
                      <a:txBody>
                        <a:bodyPr/>
                        <a:lstStyle/>
                        <a:p>
                          <a:r>
                            <a:rPr lang="en-CA" sz="2000" dirty="0"/>
                            <a:t>…</a:t>
                          </a:r>
                        </a:p>
                      </a:txBody>
                      <a:tcPr/>
                    </a:tc>
                    <a:tc>
                      <a:txBody>
                        <a:bodyPr/>
                        <a:lstStyle/>
                        <a:p>
                          <a:endParaRPr lang="en-CA" sz="2000"/>
                        </a:p>
                      </a:txBody>
                      <a:tcPr/>
                    </a:tc>
                    <a:tc>
                      <a:txBody>
                        <a:bodyPr/>
                        <a:lstStyle/>
                        <a:p>
                          <a:endParaRPr lang="en-CA" sz="2000"/>
                        </a:p>
                      </a:txBody>
                      <a:tcPr/>
                    </a:tc>
                    <a:tc>
                      <a:txBody>
                        <a:bodyPr/>
                        <a:lstStyle/>
                        <a:p>
                          <a:endParaRPr lang="en-CA" sz="2000"/>
                        </a:p>
                      </a:txBody>
                      <a:tcPr/>
                    </a:tc>
                    <a:extLst>
                      <a:ext uri="{0D108BD9-81ED-4DB2-BD59-A6C34878D82A}">
                        <a16:rowId xmlns:a16="http://schemas.microsoft.com/office/drawing/2014/main" val="10002"/>
                      </a:ext>
                    </a:extLst>
                  </a:tr>
                  <a:tr h="396240">
                    <a:tc>
                      <a:txBody>
                        <a:bodyPr/>
                        <a:lstStyle/>
                        <a:p>
                          <a:endParaRPr lang="en-US"/>
                        </a:p>
                      </a:txBody>
                      <a:tcPr>
                        <a:blipFill>
                          <a:blip r:embed="rId6"/>
                          <a:stretch>
                            <a:fillRect l="-1205" t="-318462" r="-866265" b="-427692"/>
                          </a:stretch>
                        </a:blipFill>
                      </a:tcPr>
                    </a:tc>
                    <a:tc>
                      <a:txBody>
                        <a:bodyPr/>
                        <a:lstStyle/>
                        <a:p>
                          <a:r>
                            <a:rPr lang="en-CA" sz="2000" dirty="0"/>
                            <a:t>no</a:t>
                          </a:r>
                        </a:p>
                      </a:txBody>
                      <a:tcPr/>
                    </a:tc>
                    <a:tc>
                      <a:txBody>
                        <a:bodyPr/>
                        <a:lstStyle/>
                        <a:p>
                          <a:r>
                            <a:rPr lang="en-CA" sz="2000" dirty="0"/>
                            <a:t>no</a:t>
                          </a:r>
                        </a:p>
                      </a:txBody>
                      <a:tcPr/>
                    </a:tc>
                    <a:tc>
                      <a:txBody>
                        <a:bodyPr/>
                        <a:lstStyle/>
                        <a:p>
                          <a:r>
                            <a:rPr lang="en-CA" sz="2000" dirty="0">
                              <a:solidFill>
                                <a:schemeClr val="tx2"/>
                              </a:solidFill>
                            </a:rPr>
                            <a:t>no</a:t>
                          </a:r>
                        </a:p>
                      </a:txBody>
                      <a:tcPr>
                        <a:solidFill>
                          <a:schemeClr val="accent3"/>
                        </a:solidFill>
                      </a:tcPr>
                    </a:tc>
                    <a:tc>
                      <a:txBody>
                        <a:bodyPr/>
                        <a:lstStyle/>
                        <a:p>
                          <a:r>
                            <a:rPr lang="en-CA" sz="2000" dirty="0"/>
                            <a:t>no</a:t>
                          </a:r>
                        </a:p>
                      </a:txBody>
                      <a:tcPr/>
                    </a:tc>
                    <a:tc>
                      <a:txBody>
                        <a:bodyPr/>
                        <a:lstStyle/>
                        <a:p>
                          <a:r>
                            <a:rPr lang="en-CA" sz="2000" dirty="0"/>
                            <a:t>no</a:t>
                          </a:r>
                        </a:p>
                      </a:txBody>
                      <a:tcPr/>
                    </a:tc>
                    <a:tc>
                      <a:txBody>
                        <a:bodyPr/>
                        <a:lstStyle/>
                        <a:p>
                          <a:r>
                            <a:rPr lang="en-CA" sz="2000" dirty="0"/>
                            <a:t>…</a:t>
                          </a:r>
                        </a:p>
                      </a:txBody>
                      <a:tcPr/>
                    </a:tc>
                    <a:tc>
                      <a:txBody>
                        <a:bodyPr/>
                        <a:lstStyle/>
                        <a:p>
                          <a:endParaRPr lang="en-CA" sz="2000" dirty="0"/>
                        </a:p>
                      </a:txBody>
                      <a:tcPr/>
                    </a:tc>
                    <a:tc>
                      <a:txBody>
                        <a:bodyPr/>
                        <a:lstStyle/>
                        <a:p>
                          <a:endParaRPr lang="en-CA" sz="2000" dirty="0"/>
                        </a:p>
                      </a:txBody>
                      <a:tcPr/>
                    </a:tc>
                    <a:tc>
                      <a:txBody>
                        <a:bodyPr/>
                        <a:lstStyle/>
                        <a:p>
                          <a:endParaRPr lang="en-CA" sz="2000" dirty="0"/>
                        </a:p>
                      </a:txBody>
                      <a:tcPr/>
                    </a:tc>
                    <a:extLst>
                      <a:ext uri="{0D108BD9-81ED-4DB2-BD59-A6C34878D82A}">
                        <a16:rowId xmlns:a16="http://schemas.microsoft.com/office/drawing/2014/main" val="10003"/>
                      </a:ext>
                    </a:extLst>
                  </a:tr>
                  <a:tr h="396240">
                    <a:tc>
                      <a:txBody>
                        <a:bodyPr/>
                        <a:lstStyle/>
                        <a:p>
                          <a:r>
                            <a:rPr lang="en-CA" sz="2000" dirty="0"/>
                            <a:t>…</a:t>
                          </a:r>
                        </a:p>
                      </a:txBody>
                      <a:tcPr>
                        <a:solidFill>
                          <a:schemeClr val="accent1"/>
                        </a:solidFill>
                      </a:tcPr>
                    </a:tc>
                    <a:tc>
                      <a:txBody>
                        <a:bodyPr/>
                        <a:lstStyle/>
                        <a:p>
                          <a:endParaRPr lang="en-CA" sz="2000" dirty="0"/>
                        </a:p>
                      </a:txBody>
                      <a:tcPr/>
                    </a:tc>
                    <a:tc>
                      <a:txBody>
                        <a:bodyPr/>
                        <a:lstStyle/>
                        <a:p>
                          <a:endParaRPr lang="en-CA" sz="2000"/>
                        </a:p>
                      </a:txBody>
                      <a:tcPr/>
                    </a:tc>
                    <a:tc>
                      <a:txBody>
                        <a:bodyPr/>
                        <a:lstStyle/>
                        <a:p>
                          <a:endParaRPr lang="en-CA" sz="2000" dirty="0"/>
                        </a:p>
                      </a:txBody>
                      <a:tcPr/>
                    </a:tc>
                    <a:tc>
                      <a:txBody>
                        <a:bodyPr/>
                        <a:lstStyle/>
                        <a:p>
                          <a:endParaRPr lang="en-CA" sz="2000" dirty="0"/>
                        </a:p>
                      </a:txBody>
                      <a:tcPr/>
                    </a:tc>
                    <a:tc>
                      <a:txBody>
                        <a:bodyPr/>
                        <a:lstStyle/>
                        <a:p>
                          <a:endParaRPr lang="en-CA" sz="2000" dirty="0"/>
                        </a:p>
                      </a:txBody>
                      <a:tcPr/>
                    </a:tc>
                    <a:tc>
                      <a:txBody>
                        <a:bodyPr/>
                        <a:lstStyle/>
                        <a:p>
                          <a:endParaRPr lang="en-CA" sz="2000"/>
                        </a:p>
                      </a:txBody>
                      <a:tcPr/>
                    </a:tc>
                    <a:tc>
                      <a:txBody>
                        <a:bodyPr/>
                        <a:lstStyle/>
                        <a:p>
                          <a:endParaRPr lang="en-CA" sz="2000"/>
                        </a:p>
                      </a:txBody>
                      <a:tcPr/>
                    </a:tc>
                    <a:tc>
                      <a:txBody>
                        <a:bodyPr/>
                        <a:lstStyle/>
                        <a:p>
                          <a:endParaRPr lang="en-CA" sz="2000"/>
                        </a:p>
                      </a:txBody>
                      <a:tcPr/>
                    </a:tc>
                    <a:tc>
                      <a:txBody>
                        <a:bodyPr/>
                        <a:lstStyle/>
                        <a:p>
                          <a:endParaRPr lang="en-CA" sz="2000"/>
                        </a:p>
                      </a:txBody>
                      <a:tcPr/>
                    </a:tc>
                    <a:extLst>
                      <a:ext uri="{0D108BD9-81ED-4DB2-BD59-A6C34878D82A}">
                        <a16:rowId xmlns:a16="http://schemas.microsoft.com/office/drawing/2014/main" val="10004"/>
                      </a:ext>
                    </a:extLst>
                  </a:tr>
                  <a:tr h="396240">
                    <a:tc>
                      <a:txBody>
                        <a:bodyPr/>
                        <a:lstStyle/>
                        <a:p>
                          <a:endParaRPr lang="en-US"/>
                        </a:p>
                      </a:txBody>
                      <a:tcPr>
                        <a:blipFill>
                          <a:blip r:embed="rId6"/>
                          <a:stretch>
                            <a:fillRect l="-1205" t="-510606" r="-866265" b="-222727"/>
                          </a:stretch>
                        </a:blipFill>
                      </a:tcPr>
                    </a:tc>
                    <a:tc>
                      <a:txBody>
                        <a:bodyPr/>
                        <a:lstStyle/>
                        <a:p>
                          <a:r>
                            <a:rPr lang="en-CA" sz="2000" dirty="0"/>
                            <a:t>no</a:t>
                          </a:r>
                        </a:p>
                      </a:txBody>
                      <a:tcPr/>
                    </a:tc>
                    <a:tc>
                      <a:txBody>
                        <a:bodyPr/>
                        <a:lstStyle/>
                        <a:p>
                          <a:r>
                            <a:rPr lang="en-CA" sz="2000" dirty="0"/>
                            <a:t>yes</a:t>
                          </a:r>
                        </a:p>
                      </a:txBody>
                      <a:tcPr/>
                    </a:tc>
                    <a:tc>
                      <a:txBody>
                        <a:bodyPr/>
                        <a:lstStyle/>
                        <a:p>
                          <a:r>
                            <a:rPr lang="en-CA" sz="2000" dirty="0"/>
                            <a:t>yes</a:t>
                          </a:r>
                        </a:p>
                      </a:txBody>
                      <a:tcPr/>
                    </a:tc>
                    <a:tc>
                      <a:txBody>
                        <a:bodyPr/>
                        <a:lstStyle/>
                        <a:p>
                          <a:r>
                            <a:rPr lang="en-CA" sz="2000" dirty="0"/>
                            <a:t>no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000" dirty="0"/>
                            <a:t>yes</a:t>
                          </a:r>
                        </a:p>
                      </a:txBody>
                      <a:tcPr/>
                    </a:tc>
                    <a:tc>
                      <a:txBody>
                        <a:bodyPr/>
                        <a:lstStyle/>
                        <a:p>
                          <a:r>
                            <a:rPr lang="en-CA" sz="2000" dirty="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000" dirty="0">
                              <a:solidFill>
                                <a:schemeClr val="tx2"/>
                              </a:solidFill>
                            </a:rPr>
                            <a:t>yes</a:t>
                          </a:r>
                        </a:p>
                      </a:txBody>
                      <a:tcPr>
                        <a:solidFill>
                          <a:schemeClr val="accent3"/>
                        </a:solidFill>
                      </a:tcPr>
                    </a:tc>
                    <a:tc>
                      <a:txBody>
                        <a:bodyPr/>
                        <a:lstStyle/>
                        <a:p>
                          <a:r>
                            <a:rPr lang="en-CA" sz="2000" dirty="0"/>
                            <a:t>…</a:t>
                          </a:r>
                        </a:p>
                      </a:txBody>
                      <a:tcPr/>
                    </a:tc>
                    <a:tc>
                      <a:txBody>
                        <a:bodyPr/>
                        <a:lstStyle/>
                        <a:p>
                          <a:endParaRPr lang="en-CA" sz="2000" dirty="0"/>
                        </a:p>
                      </a:txBody>
                      <a:tcPr/>
                    </a:tc>
                    <a:extLst>
                      <a:ext uri="{0D108BD9-81ED-4DB2-BD59-A6C34878D82A}">
                        <a16:rowId xmlns:a16="http://schemas.microsoft.com/office/drawing/2014/main" val="10005"/>
                      </a:ext>
                    </a:extLst>
                  </a:tr>
                  <a:tr h="396240">
                    <a:tc>
                      <a:txBody>
                        <a:bodyPr/>
                        <a:lstStyle/>
                        <a:p>
                          <a:r>
                            <a:rPr lang="en-CA" sz="2000" dirty="0"/>
                            <a:t>…</a:t>
                          </a:r>
                        </a:p>
                      </a:txBody>
                      <a:tcPr>
                        <a:solidFill>
                          <a:schemeClr val="accent1"/>
                        </a:solidFill>
                      </a:tcPr>
                    </a:tc>
                    <a:tc>
                      <a:txBody>
                        <a:bodyPr/>
                        <a:lstStyle/>
                        <a:p>
                          <a:endParaRPr lang="en-CA" sz="2000"/>
                        </a:p>
                      </a:txBody>
                      <a:tcPr/>
                    </a:tc>
                    <a:tc>
                      <a:txBody>
                        <a:bodyPr/>
                        <a:lstStyle/>
                        <a:p>
                          <a:endParaRPr lang="en-CA" sz="2000"/>
                        </a:p>
                      </a:txBody>
                      <a:tcPr/>
                    </a:tc>
                    <a:tc>
                      <a:txBody>
                        <a:bodyPr/>
                        <a:lstStyle/>
                        <a:p>
                          <a:endParaRPr lang="en-CA" sz="2000"/>
                        </a:p>
                      </a:txBody>
                      <a:tcPr/>
                    </a:tc>
                    <a:tc>
                      <a:txBody>
                        <a:bodyPr/>
                        <a:lstStyle/>
                        <a:p>
                          <a:endParaRPr lang="en-CA" sz="2000"/>
                        </a:p>
                      </a:txBody>
                      <a:tcPr/>
                    </a:tc>
                    <a:tc>
                      <a:txBody>
                        <a:bodyPr/>
                        <a:lstStyle/>
                        <a:p>
                          <a:endParaRPr lang="en-CA" sz="2000"/>
                        </a:p>
                      </a:txBody>
                      <a:tcPr/>
                    </a:tc>
                    <a:tc>
                      <a:txBody>
                        <a:bodyPr/>
                        <a:lstStyle/>
                        <a:p>
                          <a:endParaRPr lang="en-CA" sz="2000" dirty="0"/>
                        </a:p>
                      </a:txBody>
                      <a:tcPr/>
                    </a:tc>
                    <a:tc>
                      <a:txBody>
                        <a:bodyPr/>
                        <a:lstStyle/>
                        <a:p>
                          <a:endParaRPr lang="en-CA" sz="2000" dirty="0"/>
                        </a:p>
                      </a:txBody>
                      <a:tcPr/>
                    </a:tc>
                    <a:tc>
                      <a:txBody>
                        <a:bodyPr/>
                        <a:lstStyle/>
                        <a:p>
                          <a:endParaRPr lang="en-CA" sz="2000" dirty="0"/>
                        </a:p>
                      </a:txBody>
                      <a:tcPr/>
                    </a:tc>
                    <a:tc>
                      <a:txBody>
                        <a:bodyPr/>
                        <a:lstStyle/>
                        <a:p>
                          <a:endParaRPr lang="en-CA" sz="2000" dirty="0"/>
                        </a:p>
                      </a:txBody>
                      <a:tcPr/>
                    </a:tc>
                    <a:extLst>
                      <a:ext uri="{0D108BD9-81ED-4DB2-BD59-A6C34878D82A}">
                        <a16:rowId xmlns:a16="http://schemas.microsoft.com/office/drawing/2014/main" val="10006"/>
                      </a:ext>
                    </a:extLst>
                  </a:tr>
                  <a:tr h="396240">
                    <a:tc>
                      <a:txBody>
                        <a:bodyPr/>
                        <a:lstStyle/>
                        <a:p>
                          <a:r>
                            <a:rPr lang="en-CA" sz="2000" dirty="0">
                              <a:solidFill>
                                <a:schemeClr val="bg1"/>
                              </a:solidFill>
                            </a:rPr>
                            <a:t>D</a:t>
                          </a:r>
                        </a:p>
                      </a:txBody>
                      <a:tcPr>
                        <a:solidFill>
                          <a:schemeClr val="accent2"/>
                        </a:solidFill>
                      </a:tcPr>
                    </a:tc>
                    <a:tc>
                      <a:txBody>
                        <a:bodyPr/>
                        <a:lstStyle/>
                        <a:p>
                          <a:r>
                            <a:rPr lang="en-CA" sz="2000" dirty="0">
                              <a:solidFill>
                                <a:schemeClr val="bg1"/>
                              </a:solidFill>
                            </a:rPr>
                            <a:t>no</a:t>
                          </a:r>
                        </a:p>
                      </a:txBody>
                      <a:tcPr>
                        <a:solidFill>
                          <a:schemeClr val="accent2"/>
                        </a:solidFill>
                      </a:tcPr>
                    </a:tc>
                    <a:tc>
                      <a:txBody>
                        <a:bodyPr/>
                        <a:lstStyle/>
                        <a:p>
                          <a:r>
                            <a:rPr lang="en-CA" sz="2000" dirty="0">
                              <a:solidFill>
                                <a:schemeClr val="bg1"/>
                              </a:solidFill>
                            </a:rPr>
                            <a:t>yes</a:t>
                          </a:r>
                        </a:p>
                      </a:txBody>
                      <a:tcPr>
                        <a:solidFill>
                          <a:schemeClr val="accent2"/>
                        </a:solidFill>
                      </a:tcPr>
                    </a:tc>
                    <a:tc>
                      <a:txBody>
                        <a:bodyPr/>
                        <a:lstStyle/>
                        <a:p>
                          <a:r>
                            <a:rPr lang="en-CA" sz="2000" dirty="0">
                              <a:solidFill>
                                <a:schemeClr val="bg1"/>
                              </a:solidFill>
                            </a:rPr>
                            <a:t>yes</a:t>
                          </a:r>
                        </a:p>
                      </a:txBody>
                      <a:tcPr>
                        <a:solidFill>
                          <a:schemeClr val="accent2"/>
                        </a:solidFill>
                      </a:tcPr>
                    </a:tc>
                    <a:tc>
                      <a:txBody>
                        <a:bodyPr/>
                        <a:lstStyle/>
                        <a:p>
                          <a:r>
                            <a:rPr lang="en-CA" sz="2000" dirty="0">
                              <a:solidFill>
                                <a:schemeClr val="bg1"/>
                              </a:solidFill>
                            </a:rPr>
                            <a:t>…</a:t>
                          </a:r>
                        </a:p>
                      </a:txBody>
                      <a:tcPr>
                        <a:solidFill>
                          <a:schemeClr val="accent2"/>
                        </a:solidFill>
                      </a:tcPr>
                    </a:tc>
                    <a:tc>
                      <a:txBody>
                        <a:bodyPr/>
                        <a:lstStyle/>
                        <a:p>
                          <a:r>
                            <a:rPr lang="en-CA" sz="2000" dirty="0">
                              <a:solidFill>
                                <a:schemeClr val="bg1"/>
                              </a:solidFill>
                            </a:rPr>
                            <a:t>…</a:t>
                          </a:r>
                        </a:p>
                      </a:txBody>
                      <a:tcPr>
                        <a:solidFill>
                          <a:schemeClr val="accent2"/>
                        </a:solidFill>
                      </a:tcPr>
                    </a:tc>
                    <a:tc>
                      <a:txBody>
                        <a:bodyPr/>
                        <a:lstStyle/>
                        <a:p>
                          <a:r>
                            <a:rPr lang="en-CA" sz="2000" dirty="0">
                              <a:solidFill>
                                <a:schemeClr val="bg1"/>
                              </a:solidFill>
                            </a:rPr>
                            <a:t>…</a:t>
                          </a:r>
                        </a:p>
                      </a:txBody>
                      <a:tcPr>
                        <a:solidFill>
                          <a:schemeClr val="accent2"/>
                        </a:solidFill>
                      </a:tcPr>
                    </a:tc>
                    <a:tc>
                      <a:txBody>
                        <a:bodyPr/>
                        <a:lstStyle/>
                        <a:p>
                          <a:r>
                            <a:rPr lang="en-CA" sz="2000" dirty="0">
                              <a:solidFill>
                                <a:schemeClr val="bg1"/>
                              </a:solidFill>
                            </a:rPr>
                            <a:t>no</a:t>
                          </a:r>
                        </a:p>
                      </a:txBody>
                      <a:tcPr>
                        <a:solidFill>
                          <a:schemeClr val="accent2"/>
                        </a:solidFill>
                      </a:tcPr>
                    </a:tc>
                    <a:tc>
                      <a:txBody>
                        <a:bodyPr/>
                        <a:lstStyle/>
                        <a:p>
                          <a:r>
                            <a:rPr lang="en-CA" sz="2000" dirty="0">
                              <a:solidFill>
                                <a:schemeClr val="bg1"/>
                              </a:solidFill>
                            </a:rPr>
                            <a:t>…</a:t>
                          </a:r>
                        </a:p>
                      </a:txBody>
                      <a:tcPr>
                        <a:solidFill>
                          <a:schemeClr val="accent2"/>
                        </a:solidFill>
                      </a:tcPr>
                    </a:tc>
                    <a:tc>
                      <a:txBody>
                        <a:bodyPr/>
                        <a:lstStyle/>
                        <a:p>
                          <a:endParaRPr lang="en-CA" sz="2000" dirty="0">
                            <a:solidFill>
                              <a:schemeClr val="bg1"/>
                            </a:solidFill>
                          </a:endParaRPr>
                        </a:p>
                      </a:txBody>
                      <a:tcPr>
                        <a:solidFill>
                          <a:schemeClr val="accent2"/>
                        </a:solidFill>
                      </a:tcPr>
                    </a:tc>
                    <a:extLst>
                      <a:ext uri="{0D108BD9-81ED-4DB2-BD59-A6C34878D82A}">
                        <a16:rowId xmlns:a16="http://schemas.microsoft.com/office/drawing/2014/main" val="10007"/>
                      </a:ext>
                    </a:extLst>
                  </a:tr>
                </a:tbl>
              </a:graphicData>
            </a:graphic>
          </p:graphicFrame>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C3F61CD2-79CB-4BF5-8AE2-8ABCFDA1ADE2}"/>
                  </a:ext>
                </a:extLst>
              </p:cNvPr>
              <p:cNvSpPr txBox="1">
                <a:spLocks/>
              </p:cNvSpPr>
              <p:nvPr/>
            </p:nvSpPr>
            <p:spPr>
              <a:xfrm>
                <a:off x="-384720" y="2852935"/>
                <a:ext cx="7776864" cy="2448273"/>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t>Encode a language L by its “characteristic string”</a:t>
                </a:r>
              </a:p>
              <a:p>
                <a:pPr lvl="2"/>
                <a:r>
                  <a:rPr lang="en-US" dirty="0"/>
                  <a:t>Put “yes” if string </a:t>
                </a:r>
                <a14:m>
                  <m:oMath xmlns:m="http://schemas.openxmlformats.org/officeDocument/2006/math">
                    <m:r>
                      <a:rPr lang="en-CA" i="1">
                        <a:latin typeface="Cambria Math"/>
                      </a:rPr>
                      <m:t>𝑠</m:t>
                    </m:r>
                    <m:r>
                      <a:rPr lang="en-CA" i="1">
                        <a:latin typeface="Cambria Math"/>
                      </a:rPr>
                      <m:t>∈</m:t>
                    </m:r>
                    <m:r>
                      <a:rPr lang="en-CA" i="1">
                        <a:latin typeface="Cambria Math"/>
                      </a:rPr>
                      <m:t>𝐿</m:t>
                    </m:r>
                    <m:r>
                      <a:rPr lang="en-CA" i="1">
                        <a:latin typeface="Cambria Math"/>
                      </a:rPr>
                      <m:t>,</m:t>
                    </m:r>
                  </m:oMath>
                </a14:m>
                <a:r>
                  <a:rPr lang="en-US" dirty="0"/>
                  <a:t>  “no” if </a:t>
                </a:r>
                <a14:m>
                  <m:oMath xmlns:m="http://schemas.openxmlformats.org/officeDocument/2006/math">
                    <m:r>
                      <a:rPr lang="en-CA" i="1">
                        <a:latin typeface="Cambria Math"/>
                      </a:rPr>
                      <m:t>𝑠</m:t>
                    </m:r>
                    <m:r>
                      <a:rPr lang="en-CA" i="1">
                        <a:latin typeface="Cambria Math"/>
                      </a:rPr>
                      <m:t>∉</m:t>
                    </m:r>
                    <m:r>
                      <a:rPr lang="en-CA" i="1">
                        <a:latin typeface="Cambria Math"/>
                      </a:rPr>
                      <m:t>𝐿</m:t>
                    </m:r>
                    <m:r>
                      <a:rPr lang="en-CA" i="1">
                        <a:latin typeface="Cambria Math"/>
                      </a:rPr>
                      <m:t> </m:t>
                    </m:r>
                  </m:oMath>
                </a14:m>
                <a:endParaRPr lang="en-US" dirty="0"/>
              </a:p>
              <a:p>
                <a:pPr lvl="1"/>
                <a:r>
                  <a:rPr lang="en-US" dirty="0"/>
                  <a:t>Let language D  be: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s</m:t>
                        </m:r>
                      </m:e>
                      <m:sub>
                        <m:r>
                          <m:rPr>
                            <m:sty m:val="p"/>
                          </m:rPr>
                          <a:rPr lang="en-US" b="0" i="0" smtClean="0">
                            <a:latin typeface="Cambria Math" panose="02040503050406030204" pitchFamily="18" charset="0"/>
                          </a:rPr>
                          <m:t>i</m:t>
                        </m:r>
                      </m:sub>
                    </m:sSub>
                    <m:r>
                      <a:rPr lang="en-US" b="0" i="0" smtClean="0">
                        <a:latin typeface="Cambria Math" panose="02040503050406030204" pitchFamily="18" charset="0"/>
                      </a:rPr>
                      <m:t> </m:t>
                    </m:r>
                    <m:r>
                      <a:rPr lang="en-CA" i="1">
                        <a:latin typeface="Cambria Math"/>
                      </a:rPr>
                      <m:t>∈</m:t>
                    </m:r>
                    <m:r>
                      <m:rPr>
                        <m:sty m:val="p"/>
                      </m:rPr>
                      <a:rPr lang="en-CA">
                        <a:latin typeface="Cambria Math"/>
                      </a:rPr>
                      <m:t>D</m:t>
                    </m:r>
                  </m:oMath>
                </a14:m>
                <a:r>
                  <a:rPr lang="en-US" dirty="0"/>
                  <a:t>  </a:t>
                </a:r>
                <a:r>
                  <a:rPr lang="en-US" dirty="0" err="1"/>
                  <a:t>iff</a:t>
                </a:r>
                <a:r>
                  <a:rPr lang="en-US" dirty="0"/>
                  <a:t>  </a:t>
                </a:r>
                <a14:m>
                  <m:oMath xmlns:m="http://schemas.openxmlformats.org/officeDocument/2006/math">
                    <m:sSub>
                      <m:sSubPr>
                        <m:ctrlPr>
                          <a:rPr lang="en-US" b="0" i="1" smtClean="0">
                            <a:latin typeface="Cambria Math" panose="02040503050406030204" pitchFamily="18" charset="0"/>
                          </a:rPr>
                        </m:ctrlPr>
                      </m:sSubPr>
                      <m:e>
                        <m:r>
                          <a:rPr lang="en-CA" i="1">
                            <a:latin typeface="Cambria Math"/>
                          </a:rPr>
                          <m:t>𝑠</m:t>
                        </m:r>
                      </m:e>
                      <m:sub>
                        <m:r>
                          <a:rPr lang="en-US" b="0" i="1" smtClean="0">
                            <a:latin typeface="Cambria Math" panose="02040503050406030204" pitchFamily="18" charset="0"/>
                          </a:rPr>
                          <m:t>𝑖</m:t>
                        </m:r>
                      </m:sub>
                    </m:sSub>
                    <m:r>
                      <a:rPr lang="en-CA" i="1">
                        <a:latin typeface="Cambria Math"/>
                      </a:rPr>
                      <m:t>∉</m:t>
                    </m:r>
                    <m:sSub>
                      <m:sSubPr>
                        <m:ctrlPr>
                          <a:rPr lang="en-CA" i="1">
                            <a:latin typeface="Cambria Math" panose="02040503050406030204" pitchFamily="18" charset="0"/>
                          </a:rPr>
                        </m:ctrlPr>
                      </m:sSubPr>
                      <m:e>
                        <m:r>
                          <a:rPr lang="en-CA" i="1">
                            <a:latin typeface="Cambria Math"/>
                          </a:rPr>
                          <m:t>𝐿</m:t>
                        </m:r>
                      </m:e>
                      <m:sub>
                        <m:r>
                          <a:rPr lang="en-US" b="0" i="1" smtClean="0">
                            <a:latin typeface="Cambria Math" panose="02040503050406030204" pitchFamily="18" charset="0"/>
                          </a:rPr>
                          <m:t>𝑖</m:t>
                        </m:r>
                      </m:sub>
                    </m:sSub>
                  </m:oMath>
                </a14:m>
                <a:endParaRPr lang="en-US" dirty="0"/>
              </a:p>
              <a:p>
                <a:pPr lvl="1"/>
                <a:r>
                  <a:rPr lang="en-US" dirty="0"/>
                  <a:t>If D were in the list, e.g.  </a:t>
                </a:r>
                <a14:m>
                  <m:oMath xmlns:m="http://schemas.openxmlformats.org/officeDocument/2006/math">
                    <m:sSub>
                      <m:sSubPr>
                        <m:ctrlPr>
                          <a:rPr lang="en-CA" i="1">
                            <a:latin typeface="Cambria Math" panose="02040503050406030204" pitchFamily="18" charset="0"/>
                          </a:rPr>
                        </m:ctrlPr>
                      </m:sSubPr>
                      <m:e>
                        <m:r>
                          <a:rPr lang="en-CA" i="1">
                            <a:latin typeface="Cambria Math"/>
                          </a:rPr>
                          <m:t>𝐿</m:t>
                        </m:r>
                      </m:e>
                      <m:sub>
                        <m:r>
                          <a:rPr lang="en-CA" i="1">
                            <a:latin typeface="Cambria Math"/>
                          </a:rPr>
                          <m:t>𝑘</m:t>
                        </m:r>
                      </m:sub>
                    </m:sSub>
                  </m:oMath>
                </a14:m>
                <a:r>
                  <a:rPr lang="en-US" dirty="0"/>
                  <a:t>, contradiction:</a:t>
                </a:r>
              </a:p>
              <a:p>
                <a:pPr lvl="2"/>
                <a:r>
                  <a:rPr lang="en-US" dirty="0"/>
                  <a:t>It would have to differ from itself in </a:t>
                </a:r>
                <a14:m>
                  <m:oMath xmlns:m="http://schemas.openxmlformats.org/officeDocument/2006/math">
                    <m:sSup>
                      <m:sSupPr>
                        <m:ctrlPr>
                          <a:rPr lang="en-US" i="1">
                            <a:latin typeface="Cambria Math" panose="02040503050406030204" pitchFamily="18" charset="0"/>
                          </a:rPr>
                        </m:ctrlPr>
                      </m:sSupPr>
                      <m:e>
                        <m:r>
                          <a:rPr lang="en-US" i="1">
                            <a:latin typeface="Cambria Math"/>
                          </a:rPr>
                          <m:t>𝑘</m:t>
                        </m:r>
                      </m:e>
                      <m:sup>
                        <m:r>
                          <a:rPr lang="en-US" i="1">
                            <a:latin typeface="Cambria Math"/>
                          </a:rPr>
                          <m:t>𝑡h</m:t>
                        </m:r>
                      </m:sup>
                    </m:sSup>
                  </m:oMath>
                </a14:m>
                <a:r>
                  <a:rPr lang="en-US" dirty="0"/>
                  <a:t> place.  </a:t>
                </a:r>
              </a:p>
              <a:p>
                <a:endParaRPr lang="en-US" dirty="0"/>
              </a:p>
            </p:txBody>
          </p:sp>
        </mc:Choice>
        <mc:Fallback xmlns="">
          <p:sp>
            <p:nvSpPr>
              <p:cNvPr id="7" name="Content Placeholder 2">
                <a:extLst>
                  <a:ext uri="{FF2B5EF4-FFF2-40B4-BE49-F238E27FC236}">
                    <a16:creationId xmlns:a16="http://schemas.microsoft.com/office/drawing/2014/main" id="{C3F61CD2-79CB-4BF5-8AE2-8ABCFDA1ADE2}"/>
                  </a:ext>
                </a:extLst>
              </p:cNvPr>
              <p:cNvSpPr txBox="1">
                <a:spLocks noRot="1" noChangeAspect="1" noMove="1" noResize="1" noEditPoints="1" noAdjustHandles="1" noChangeArrowheads="1" noChangeShapeType="1" noTextEdit="1"/>
              </p:cNvSpPr>
              <p:nvPr/>
            </p:nvSpPr>
            <p:spPr>
              <a:xfrm>
                <a:off x="-384720" y="2852935"/>
                <a:ext cx="7776864" cy="2448273"/>
              </a:xfrm>
              <a:prstGeom prst="rect">
                <a:avLst/>
              </a:prstGeom>
              <a:blipFill>
                <a:blip r:embed="rId7"/>
                <a:stretch>
                  <a:fillRect t="-19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7278AF39-4C85-4327-8508-79D8427FEBC2}"/>
                  </a:ext>
                </a:extLst>
              </p:cNvPr>
              <p:cNvSpPr txBox="1">
                <a:spLocks/>
              </p:cNvSpPr>
              <p:nvPr/>
            </p:nvSpPr>
            <p:spPr>
              <a:xfrm>
                <a:off x="263352" y="5099451"/>
                <a:ext cx="11377264" cy="1661349"/>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So there is a language for which there is no Python program which would correctly print “yes” on strings in the language, and “no” otherwise.  </a:t>
                </a:r>
              </a:p>
              <a:p>
                <a:r>
                  <a:rPr lang="en-US" dirty="0"/>
                  <a:t>In general, for any set A,  finite or infinite,  its </a:t>
                </a:r>
                <a:r>
                  <a:rPr lang="en-US" dirty="0" err="1"/>
                  <a:t>powerset</a:t>
                </a:r>
                <a:r>
                  <a:rPr lang="en-US" dirty="0"/>
                  <a:t> </a:t>
                </a:r>
                <a14:m>
                  <m:oMath xmlns:m="http://schemas.openxmlformats.org/officeDocument/2006/math">
                    <m:r>
                      <a:rPr lang="en-CA" i="1">
                        <a:latin typeface="Cambria Math"/>
                      </a:rPr>
                      <m:t>𝑃</m:t>
                    </m:r>
                    <m:d>
                      <m:dPr>
                        <m:ctrlPr>
                          <a:rPr lang="en-CA" i="1">
                            <a:latin typeface="Cambria Math" panose="02040503050406030204" pitchFamily="18" charset="0"/>
                          </a:rPr>
                        </m:ctrlPr>
                      </m:dPr>
                      <m:e>
                        <m:r>
                          <a:rPr lang="en-CA" i="1">
                            <a:latin typeface="Cambria Math"/>
                          </a:rPr>
                          <m:t>𝐴</m:t>
                        </m:r>
                      </m:e>
                    </m:d>
                  </m:oMath>
                </a14:m>
                <a:r>
                  <a:rPr lang="en-US" dirty="0"/>
                  <a:t> is larger than A: that is, |A| &lt; </a:t>
                </a:r>
                <a14:m>
                  <m:oMath xmlns:m="http://schemas.openxmlformats.org/officeDocument/2006/math">
                    <m:r>
                      <a:rPr lang="en-CA" i="1">
                        <a:latin typeface="Cambria Math"/>
                      </a:rPr>
                      <m:t>𝑃</m:t>
                    </m:r>
                    <m:r>
                      <a:rPr lang="en-CA" i="1">
                        <a:latin typeface="Cambria Math"/>
                      </a:rPr>
                      <m:t>(</m:t>
                    </m:r>
                    <m:r>
                      <a:rPr lang="en-CA" i="1">
                        <a:latin typeface="Cambria Math"/>
                      </a:rPr>
                      <m:t>𝐴</m:t>
                    </m:r>
                    <m:r>
                      <a:rPr lang="en-CA" i="1">
                        <a:latin typeface="Cambria Math"/>
                      </a:rPr>
                      <m:t>)</m:t>
                    </m:r>
                  </m:oMath>
                </a14:m>
                <a:endParaRPr lang="en-US" dirty="0"/>
              </a:p>
              <a:p>
                <a:endParaRPr lang="en-US" dirty="0"/>
              </a:p>
            </p:txBody>
          </p:sp>
        </mc:Choice>
        <mc:Fallback xmlns="">
          <p:sp>
            <p:nvSpPr>
              <p:cNvPr id="8" name="Content Placeholder 2">
                <a:extLst>
                  <a:ext uri="{FF2B5EF4-FFF2-40B4-BE49-F238E27FC236}">
                    <a16:creationId xmlns:a16="http://schemas.microsoft.com/office/drawing/2014/main" id="{7278AF39-4C85-4327-8508-79D8427FEBC2}"/>
                  </a:ext>
                </a:extLst>
              </p:cNvPr>
              <p:cNvSpPr txBox="1">
                <a:spLocks noRot="1" noChangeAspect="1" noMove="1" noResize="1" noEditPoints="1" noAdjustHandles="1" noChangeArrowheads="1" noChangeShapeType="1" noTextEdit="1"/>
              </p:cNvSpPr>
              <p:nvPr/>
            </p:nvSpPr>
            <p:spPr>
              <a:xfrm>
                <a:off x="263352" y="5099451"/>
                <a:ext cx="11377264" cy="1661349"/>
              </a:xfrm>
              <a:prstGeom prst="rect">
                <a:avLst/>
              </a:prstGeom>
              <a:blipFill>
                <a:blip r:embed="rId8"/>
                <a:stretch>
                  <a:fillRect l="-911" t="-5882" r="-161" b="-9559"/>
                </a:stretch>
              </a:blipFill>
            </p:spPr>
            <p:txBody>
              <a:bodyPr/>
              <a:lstStyle/>
              <a:p>
                <a:r>
                  <a:rPr lang="en-US">
                    <a:noFill/>
                  </a:rPr>
                  <a:t> </a:t>
                </a:r>
              </a:p>
            </p:txBody>
          </p:sp>
        </mc:Fallback>
      </mc:AlternateContent>
    </p:spTree>
    <p:extLst>
      <p:ext uri="{BB962C8B-B14F-4D97-AF65-F5344CB8AC3E}">
        <p14:creationId xmlns:p14="http://schemas.microsoft.com/office/powerpoint/2010/main" val="40652705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5554-701F-409D-9445-AB3079D5B000}"/>
              </a:ext>
            </a:extLst>
          </p:cNvPr>
          <p:cNvSpPr>
            <a:spLocks noGrp="1"/>
          </p:cNvSpPr>
          <p:nvPr>
            <p:ph type="title"/>
          </p:nvPr>
        </p:nvSpPr>
        <p:spPr>
          <a:xfrm>
            <a:off x="609600" y="-106548"/>
            <a:ext cx="10972800" cy="1143000"/>
          </a:xfrm>
        </p:spPr>
        <p:txBody>
          <a:bodyPr/>
          <a:lstStyle/>
          <a:p>
            <a:r>
              <a:rPr lang="en-US" dirty="0"/>
              <a:t>The Halting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05A915E-ABCD-45F9-A96E-F0A9692E1890}"/>
                  </a:ext>
                </a:extLst>
              </p:cNvPr>
              <p:cNvSpPr>
                <a:spLocks noGrp="1"/>
              </p:cNvSpPr>
              <p:nvPr>
                <p:ph idx="1"/>
              </p:nvPr>
            </p:nvSpPr>
            <p:spPr>
              <a:xfrm>
                <a:off x="128877" y="1137161"/>
                <a:ext cx="11965897" cy="5604207"/>
              </a:xfrm>
            </p:spPr>
            <p:txBody>
              <a:bodyPr>
                <a:noAutofit/>
              </a:bodyPr>
              <a:lstStyle/>
              <a:p>
                <a:pPr marL="0" indent="0">
                  <a:buNone/>
                </a:pPr>
                <a:r>
                  <a:rPr lang="en-US" sz="2400" dirty="0"/>
                  <a:t>A specific example of unsolvable language:  the </a:t>
                </a:r>
                <a:r>
                  <a:rPr lang="en-US" sz="2400" b="1" dirty="0"/>
                  <a:t>Halting problem, </a:t>
                </a:r>
                <a:r>
                  <a:rPr lang="en-US" sz="2400" dirty="0"/>
                  <a:t>due to Alan Turing</a:t>
                </a:r>
              </a:p>
              <a:p>
                <a:pPr marL="457200" lvl="1" indent="0">
                  <a:buNone/>
                </a:pPr>
                <a14:m>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𝐿</m:t>
                        </m:r>
                      </m:e>
                      <m:sub>
                        <m:r>
                          <a:rPr lang="en-US" sz="2400" b="0" i="1" dirty="0" smtClean="0">
                            <a:latin typeface="Cambria Math" panose="02040503050406030204" pitchFamily="18" charset="0"/>
                          </a:rPr>
                          <m:t>𝐻𝐴𝐿𝑇</m:t>
                        </m:r>
                      </m:sub>
                    </m:sSub>
                    <m:r>
                      <a:rPr lang="en-US" sz="2400" i="1" dirty="0" smtClean="0">
                        <a:latin typeface="Cambria Math" panose="02040503050406030204" pitchFamily="18" charset="0"/>
                      </a:rPr>
                      <m:t>={(</m:t>
                    </m:r>
                    <m:r>
                      <a:rPr lang="en-US" sz="2400" i="1" dirty="0" err="1" smtClean="0">
                        <a:latin typeface="Cambria Math" panose="02040503050406030204" pitchFamily="18" charset="0"/>
                      </a:rPr>
                      <m:t>𝑃𝑟𝑜𝑔</m:t>
                    </m:r>
                    <m:r>
                      <a:rPr lang="en-US" sz="2400" i="1" dirty="0" err="1" smtClean="0">
                        <a:latin typeface="Cambria Math" panose="02040503050406030204" pitchFamily="18" charset="0"/>
                      </a:rPr>
                      <m:t>,</m:t>
                    </m:r>
                    <m:r>
                      <a:rPr lang="en-US" sz="2400" i="1" dirty="0" err="1" smtClean="0">
                        <a:latin typeface="Cambria Math" panose="02040503050406030204" pitchFamily="18" charset="0"/>
                      </a:rPr>
                      <m:t>𝑥</m:t>
                    </m:r>
                    <m:r>
                      <a:rPr lang="en-US" sz="2400" i="1" dirty="0" smtClean="0">
                        <a:latin typeface="Cambria Math" panose="02040503050406030204" pitchFamily="18" charset="0"/>
                      </a:rPr>
                      <m:t>)  </m:t>
                    </m:r>
                  </m:oMath>
                </a14:m>
                <a:r>
                  <a:rPr lang="en-US" sz="2400" dirty="0"/>
                  <a:t>|</a:t>
                </a:r>
                <a:r>
                  <a:rPr lang="en-US" sz="2400" i="1" dirty="0"/>
                  <a:t> </a:t>
                </a:r>
                <a:r>
                  <a:rPr lang="en-US" sz="2400" dirty="0"/>
                  <a:t>program </a:t>
                </a:r>
                <a14:m>
                  <m:oMath xmlns:m="http://schemas.openxmlformats.org/officeDocument/2006/math">
                    <m:r>
                      <a:rPr lang="en-US" sz="2400" i="1" dirty="0" smtClean="0">
                        <a:latin typeface="Cambria Math" panose="02040503050406030204" pitchFamily="18" charset="0"/>
                      </a:rPr>
                      <m:t>𝑃𝑟𝑜𝑔</m:t>
                    </m:r>
                  </m:oMath>
                </a14:m>
                <a:r>
                  <a:rPr lang="en-US" sz="2400" dirty="0"/>
                  <a:t> stops when ran with input </a:t>
                </a:r>
                <a14:m>
                  <m:oMath xmlns:m="http://schemas.openxmlformats.org/officeDocument/2006/math">
                    <m:r>
                      <a:rPr lang="en-US" sz="2400" i="1" dirty="0" smtClean="0">
                        <a:latin typeface="Cambria Math" panose="02040503050406030204" pitchFamily="18" charset="0"/>
                      </a:rPr>
                      <m:t>𝑥</m:t>
                    </m:r>
                  </m:oMath>
                </a14:m>
                <a:r>
                  <a:rPr lang="en-US" sz="2400" dirty="0"/>
                  <a:t>} </a:t>
                </a:r>
              </a:p>
              <a:p>
                <a:pPr lvl="2"/>
                <a14:m>
                  <m:oMath xmlns:m="http://schemas.openxmlformats.org/officeDocument/2006/math">
                    <m:r>
                      <a:rPr lang="en-US" sz="2000" i="1" dirty="0" smtClean="0">
                        <a:latin typeface="Cambria Math" panose="02040503050406030204" pitchFamily="18" charset="0"/>
                      </a:rPr>
                      <m:t>𝑃𝑟𝑜𝑔</m:t>
                    </m:r>
                  </m:oMath>
                </a14:m>
                <a:r>
                  <a:rPr lang="en-US" sz="2000" dirty="0"/>
                  <a:t> is a piece of code, e.g. in Python, and  </a:t>
                </a:r>
                <a14:m>
                  <m:oMath xmlns:m="http://schemas.openxmlformats.org/officeDocument/2006/math">
                    <m:r>
                      <a:rPr lang="en-US" sz="2000" b="0" i="1" smtClean="0">
                        <a:latin typeface="Cambria Math" panose="02040503050406030204" pitchFamily="18" charset="0"/>
                      </a:rPr>
                      <m:t>𝑥</m:t>
                    </m:r>
                  </m:oMath>
                </a14:m>
                <a:r>
                  <a:rPr lang="en-US" sz="2000" dirty="0"/>
                  <a:t> can be any string. </a:t>
                </a:r>
              </a:p>
              <a:p>
                <a:r>
                  <a:rPr lang="en-US" sz="2400" dirty="0"/>
                  <a:t>Suppose there is a program Halt(</a:t>
                </a:r>
                <a:r>
                  <a:rPr lang="en-US" sz="2400" dirty="0" err="1"/>
                  <a:t>Prog,x</a:t>
                </a:r>
                <a:r>
                  <a:rPr lang="en-US" sz="2400" dirty="0"/>
                  <a:t>) </a:t>
                </a:r>
              </a:p>
              <a:p>
                <a:pPr lvl="1"/>
                <a:r>
                  <a:rPr lang="en-US" sz="2000" dirty="0"/>
                  <a:t>which always stops </a:t>
                </a:r>
              </a:p>
              <a:p>
                <a:pPr lvl="1"/>
                <a:r>
                  <a:rPr lang="en-US" sz="2000" dirty="0"/>
                  <a:t>and outputs “yes” if Prog stops on x, </a:t>
                </a:r>
              </a:p>
              <a:p>
                <a:pPr lvl="1"/>
                <a:r>
                  <a:rPr lang="en-US" sz="2000" dirty="0"/>
                  <a:t>and  “no” otherwise.  </a:t>
                </a:r>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r>
                  <a:rPr lang="en-US" sz="2400" dirty="0">
                    <a:effectLst>
                      <a:outerShdw blurRad="38100" dist="38100" dir="2700000" algn="tl">
                        <a:srgbClr val="000000">
                          <a:alpha val="43137"/>
                        </a:srgbClr>
                      </a:outerShdw>
                    </a:effectLst>
                  </a:rPr>
                  <a:t>There is no program that always stops and gives the right answer to the Halting problem.    </a:t>
                </a:r>
              </a:p>
            </p:txBody>
          </p:sp>
        </mc:Choice>
        <mc:Fallback xmlns="">
          <p:sp>
            <p:nvSpPr>
              <p:cNvPr id="3" name="Content Placeholder 2">
                <a:extLst>
                  <a:ext uri="{FF2B5EF4-FFF2-40B4-BE49-F238E27FC236}">
                    <a16:creationId xmlns:a16="http://schemas.microsoft.com/office/drawing/2014/main" id="{605A915E-ABCD-45F9-A96E-F0A9692E1890}"/>
                  </a:ext>
                </a:extLst>
              </p:cNvPr>
              <p:cNvSpPr>
                <a:spLocks noGrp="1" noRot="1" noChangeAspect="1" noMove="1" noResize="1" noEditPoints="1" noAdjustHandles="1" noChangeArrowheads="1" noChangeShapeType="1" noTextEdit="1"/>
              </p:cNvSpPr>
              <p:nvPr>
                <p:ph idx="1"/>
              </p:nvPr>
            </p:nvSpPr>
            <p:spPr>
              <a:xfrm>
                <a:off x="128877" y="1137161"/>
                <a:ext cx="11965897" cy="5604207"/>
              </a:xfrm>
              <a:blipFill>
                <a:blip r:embed="rId6"/>
                <a:stretch>
                  <a:fillRect l="-764" t="-871"/>
                </a:stretch>
              </a:blipFill>
            </p:spPr>
            <p:txBody>
              <a:bodyPr/>
              <a:lstStyle/>
              <a:p>
                <a:r>
                  <a:rPr lang="en-US">
                    <a:noFill/>
                  </a:rPr>
                  <a:t> </a:t>
                </a:r>
              </a:p>
            </p:txBody>
          </p:sp>
        </mc:Fallback>
      </mc:AlternateContent>
      <p:pic>
        <p:nvPicPr>
          <p:cNvPr id="6" name="Picture 5" descr="Ouroboros  &#10;&#10;https://commons.wikimedia.org/wiki/File:Ouroboros.png">
            <a:extLst>
              <a:ext uri="{FF2B5EF4-FFF2-40B4-BE49-F238E27FC236}">
                <a16:creationId xmlns:a16="http://schemas.microsoft.com/office/drawing/2014/main" id="{E15673A2-99E9-49AA-9A5D-3A7238D28F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4370" y="76771"/>
            <a:ext cx="961446" cy="1020530"/>
          </a:xfrm>
          <a:prstGeom prst="rect">
            <a:avLst/>
          </a:prstGeom>
        </p:spPr>
      </p:pic>
      <p:pic>
        <p:nvPicPr>
          <p:cNvPr id="9" name="Picture 8" descr="Alan Turing &#10;&#10;https://en.wikipedia.org/wiki/Alan_Turing#/media/File:Alan_Turing_Aged_16.jpg">
            <a:extLst>
              <a:ext uri="{FF2B5EF4-FFF2-40B4-BE49-F238E27FC236}">
                <a16:creationId xmlns:a16="http://schemas.microsoft.com/office/drawing/2014/main" id="{C2D949C4-D228-4263-B29F-5AE36C83974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09824" y="116631"/>
            <a:ext cx="1126090" cy="1533151"/>
          </a:xfrm>
          <a:prstGeom prst="rect">
            <a:avLst/>
          </a:prstGeom>
        </p:spPr>
      </p:pic>
      <p:grpSp>
        <p:nvGrpSpPr>
          <p:cNvPr id="16" name="Group 15">
            <a:extLst>
              <a:ext uri="{FF2B5EF4-FFF2-40B4-BE49-F238E27FC236}">
                <a16:creationId xmlns:a16="http://schemas.microsoft.com/office/drawing/2014/main" id="{AD842666-D148-4CFB-BC2C-72133FC6FE31}"/>
              </a:ext>
            </a:extLst>
          </p:cNvPr>
          <p:cNvGrpSpPr/>
          <p:nvPr/>
        </p:nvGrpSpPr>
        <p:grpSpPr>
          <a:xfrm>
            <a:off x="342951" y="4095249"/>
            <a:ext cx="2764276" cy="1931880"/>
            <a:chOff x="342951" y="4095249"/>
            <a:chExt cx="2764276" cy="1931880"/>
          </a:xfrm>
        </p:grpSpPr>
        <p:sp>
          <p:nvSpPr>
            <p:cNvPr id="11" name="Rectangle 10">
              <a:extLst>
                <a:ext uri="{FF2B5EF4-FFF2-40B4-BE49-F238E27FC236}">
                  <a16:creationId xmlns:a16="http://schemas.microsoft.com/office/drawing/2014/main" id="{CADC8C09-3219-4019-906D-178143D30C8A}"/>
                </a:ext>
              </a:extLst>
            </p:cNvPr>
            <p:cNvSpPr/>
            <p:nvPr/>
          </p:nvSpPr>
          <p:spPr>
            <a:xfrm>
              <a:off x="886775" y="5253946"/>
              <a:ext cx="797758" cy="71750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Halt</a:t>
              </a:r>
            </a:p>
          </p:txBody>
        </p:sp>
        <p:sp>
          <p:nvSpPr>
            <p:cNvPr id="12" name="Cylinder 11">
              <a:extLst>
                <a:ext uri="{FF2B5EF4-FFF2-40B4-BE49-F238E27FC236}">
                  <a16:creationId xmlns:a16="http://schemas.microsoft.com/office/drawing/2014/main" id="{2006C28A-0755-4968-97DE-08DC122BE782}"/>
                </a:ext>
              </a:extLst>
            </p:cNvPr>
            <p:cNvSpPr/>
            <p:nvPr/>
          </p:nvSpPr>
          <p:spPr>
            <a:xfrm rot="6814328">
              <a:off x="1601771" y="5459382"/>
              <a:ext cx="321827" cy="449747"/>
            </a:xfrm>
            <a:prstGeom prst="ca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AC8BB84B-FD04-426A-8BFB-41570AC7415F}"/>
                </a:ext>
              </a:extLst>
            </p:cNvPr>
            <p:cNvSpPr/>
            <p:nvPr/>
          </p:nvSpPr>
          <p:spPr>
            <a:xfrm flipV="1">
              <a:off x="965625" y="4922502"/>
              <a:ext cx="589082" cy="357666"/>
            </a:xfrm>
            <a:prstGeom prst="trapezoi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9453CF4-0FA1-44DA-A504-8A59A3A61CC5}"/>
                </a:ext>
              </a:extLst>
            </p:cNvPr>
            <p:cNvSpPr/>
            <p:nvPr/>
          </p:nvSpPr>
          <p:spPr>
            <a:xfrm>
              <a:off x="972963" y="4840206"/>
              <a:ext cx="554431" cy="21232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CEA0F07-A531-451A-A67A-09D0C4B26BC8}"/>
                </a:ext>
              </a:extLst>
            </p:cNvPr>
            <p:cNvSpPr/>
            <p:nvPr/>
          </p:nvSpPr>
          <p:spPr>
            <a:xfrm>
              <a:off x="342951" y="4095249"/>
              <a:ext cx="858836" cy="469383"/>
            </a:xfrm>
            <a:prstGeom prst="ellips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Prog</a:t>
              </a:r>
            </a:p>
          </p:txBody>
        </p:sp>
        <p:sp>
          <p:nvSpPr>
            <p:cNvPr id="17" name="Oval 16">
              <a:extLst>
                <a:ext uri="{FF2B5EF4-FFF2-40B4-BE49-F238E27FC236}">
                  <a16:creationId xmlns:a16="http://schemas.microsoft.com/office/drawing/2014/main" id="{F8F00C89-E3B7-4E9F-BB92-70906AF5FD70}"/>
                </a:ext>
              </a:extLst>
            </p:cNvPr>
            <p:cNvSpPr/>
            <p:nvPr/>
          </p:nvSpPr>
          <p:spPr>
            <a:xfrm>
              <a:off x="2287647" y="5436726"/>
              <a:ext cx="819580" cy="59040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Yes</a:t>
              </a:r>
            </a:p>
            <a:p>
              <a:pPr algn="ctr"/>
              <a:r>
                <a:rPr lang="en-US" dirty="0">
                  <a:solidFill>
                    <a:schemeClr val="tx1"/>
                  </a:solidFill>
                </a:rPr>
                <a:t> no</a:t>
              </a:r>
            </a:p>
          </p:txBody>
        </p:sp>
        <p:sp>
          <p:nvSpPr>
            <p:cNvPr id="18" name="Arrow: Down 17">
              <a:extLst>
                <a:ext uri="{FF2B5EF4-FFF2-40B4-BE49-F238E27FC236}">
                  <a16:creationId xmlns:a16="http://schemas.microsoft.com/office/drawing/2014/main" id="{BE1AC60B-D30F-4092-BE8A-F6D83502067F}"/>
                </a:ext>
              </a:extLst>
            </p:cNvPr>
            <p:cNvSpPr/>
            <p:nvPr/>
          </p:nvSpPr>
          <p:spPr>
            <a:xfrm rot="19570248">
              <a:off x="729625" y="4594828"/>
              <a:ext cx="432048" cy="275493"/>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8B17BA7B-4984-45CC-8754-C14D499575F9}"/>
                </a:ext>
              </a:extLst>
            </p:cNvPr>
            <p:cNvSpPr/>
            <p:nvPr/>
          </p:nvSpPr>
          <p:spPr>
            <a:xfrm rot="16200000">
              <a:off x="1970167" y="5618065"/>
              <a:ext cx="360965" cy="227726"/>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DB63C6F-4B58-417A-AB41-7FCBCB3999D9}"/>
                </a:ext>
              </a:extLst>
            </p:cNvPr>
            <p:cNvSpPr/>
            <p:nvPr/>
          </p:nvSpPr>
          <p:spPr>
            <a:xfrm>
              <a:off x="1476117" y="4107117"/>
              <a:ext cx="775489" cy="469383"/>
            </a:xfrm>
            <a:prstGeom prst="ellips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a:t>
              </a:r>
            </a:p>
          </p:txBody>
        </p:sp>
        <p:sp>
          <p:nvSpPr>
            <p:cNvPr id="41" name="Arrow: Down 40">
              <a:extLst>
                <a:ext uri="{FF2B5EF4-FFF2-40B4-BE49-F238E27FC236}">
                  <a16:creationId xmlns:a16="http://schemas.microsoft.com/office/drawing/2014/main" id="{A1C5079C-ACA4-4DD8-A39E-883EB18F8F67}"/>
                </a:ext>
              </a:extLst>
            </p:cNvPr>
            <p:cNvSpPr/>
            <p:nvPr/>
          </p:nvSpPr>
          <p:spPr>
            <a:xfrm rot="2838204">
              <a:off x="1555995" y="4754150"/>
              <a:ext cx="432048" cy="275493"/>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2125DF59-B69A-41DE-AADA-A46B2FEC9171}"/>
              </a:ext>
            </a:extLst>
          </p:cNvPr>
          <p:cNvSpPr txBox="1"/>
          <p:nvPr/>
        </p:nvSpPr>
        <p:spPr>
          <a:xfrm>
            <a:off x="6425576" y="2390524"/>
            <a:ext cx="5287047" cy="1200329"/>
          </a:xfrm>
          <a:prstGeom prst="rect">
            <a:avLst/>
          </a:prstGeom>
          <a:noFill/>
        </p:spPr>
        <p:txBody>
          <a:bodyPr wrap="square" rtlCol="0">
            <a:spAutoFit/>
          </a:bodyPr>
          <a:lstStyle/>
          <a:p>
            <a:r>
              <a:rPr lang="en-US" sz="2400" dirty="0"/>
              <a:t>Then there is a program </a:t>
            </a:r>
            <a:r>
              <a:rPr lang="en-US" sz="2400" dirty="0" err="1"/>
              <a:t>Diag</a:t>
            </a:r>
            <a:r>
              <a:rPr lang="en-US" sz="2400" dirty="0"/>
              <a:t>(Prog)</a:t>
            </a:r>
          </a:p>
          <a:p>
            <a:r>
              <a:rPr lang="en-US" sz="2400" dirty="0"/>
              <a:t>Which stops if Prog loops on x=“Prog”</a:t>
            </a:r>
          </a:p>
          <a:p>
            <a:r>
              <a:rPr lang="en-US" sz="2400" dirty="0"/>
              <a:t>And loops if Prog stops on x=“Prog”</a:t>
            </a:r>
          </a:p>
        </p:txBody>
      </p:sp>
      <p:sp>
        <p:nvSpPr>
          <p:cNvPr id="53" name="TextBox 52">
            <a:extLst>
              <a:ext uri="{FF2B5EF4-FFF2-40B4-BE49-F238E27FC236}">
                <a16:creationId xmlns:a16="http://schemas.microsoft.com/office/drawing/2014/main" id="{3BBB23BC-AF8A-40C7-BD2D-0DAB308D1D53}"/>
              </a:ext>
            </a:extLst>
          </p:cNvPr>
          <p:cNvSpPr txBox="1"/>
          <p:nvPr/>
        </p:nvSpPr>
        <p:spPr>
          <a:xfrm>
            <a:off x="8669151" y="4234591"/>
            <a:ext cx="2415422" cy="461665"/>
          </a:xfrm>
          <a:prstGeom prst="rect">
            <a:avLst/>
          </a:prstGeom>
          <a:noFill/>
        </p:spPr>
        <p:txBody>
          <a:bodyPr wrap="square" rtlCol="0">
            <a:spAutoFit/>
          </a:bodyPr>
          <a:lstStyle/>
          <a:p>
            <a:r>
              <a:rPr lang="en-US" sz="2400" dirty="0">
                <a:solidFill>
                  <a:srgbClr val="FF0000"/>
                </a:solidFill>
              </a:rPr>
              <a:t>Contradiction! </a:t>
            </a:r>
          </a:p>
        </p:txBody>
      </p:sp>
      <p:pic>
        <p:nvPicPr>
          <p:cNvPr id="54" name="Picture 2" descr="Barber geniuscoloringkids.com">
            <a:extLst>
              <a:ext uri="{FF2B5EF4-FFF2-40B4-BE49-F238E27FC236}">
                <a16:creationId xmlns:a16="http://schemas.microsoft.com/office/drawing/2014/main" id="{F94085E4-D950-4A82-83F5-B1553E70654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285144" y="4468223"/>
            <a:ext cx="797758" cy="813598"/>
          </a:xfrm>
          <a:prstGeom prst="rect">
            <a:avLst/>
          </a:prstGeom>
          <a:noFill/>
          <a:extLst>
            <a:ext uri="{909E8E84-426E-40DD-AFC4-6F175D3DCCD1}">
              <a14:hiddenFill xmlns:a14="http://schemas.microsoft.com/office/drawing/2010/main">
                <a:solidFill>
                  <a:srgbClr val="FFFFFF"/>
                </a:solidFill>
              </a14:hiddenFill>
            </a:ext>
          </a:extLst>
        </p:spPr>
      </p:pic>
      <p:grpSp>
        <p:nvGrpSpPr>
          <p:cNvPr id="58" name="Group 57">
            <a:extLst>
              <a:ext uri="{FF2B5EF4-FFF2-40B4-BE49-F238E27FC236}">
                <a16:creationId xmlns:a16="http://schemas.microsoft.com/office/drawing/2014/main" id="{8176219B-9E7C-4A57-BBF8-BB3931982F86}"/>
              </a:ext>
            </a:extLst>
          </p:cNvPr>
          <p:cNvGrpSpPr/>
          <p:nvPr/>
        </p:nvGrpSpPr>
        <p:grpSpPr>
          <a:xfrm>
            <a:off x="4076929" y="3141227"/>
            <a:ext cx="4069792" cy="2996985"/>
            <a:chOff x="4679403" y="2579046"/>
            <a:chExt cx="4069792" cy="3414891"/>
          </a:xfrm>
        </p:grpSpPr>
        <p:sp>
          <p:nvSpPr>
            <p:cNvPr id="32" name="Rectangle 31">
              <a:extLst>
                <a:ext uri="{FF2B5EF4-FFF2-40B4-BE49-F238E27FC236}">
                  <a16:creationId xmlns:a16="http://schemas.microsoft.com/office/drawing/2014/main" id="{3C0B42D4-BC4D-418D-B521-5A34ED778576}"/>
                </a:ext>
              </a:extLst>
            </p:cNvPr>
            <p:cNvSpPr/>
            <p:nvPr/>
          </p:nvSpPr>
          <p:spPr>
            <a:xfrm>
              <a:off x="4679403" y="3756108"/>
              <a:ext cx="3618950" cy="2237829"/>
            </a:xfrm>
            <a:prstGeom prst="rect">
              <a:avLst/>
            </a:prstGeom>
            <a:solidFill>
              <a:srgbClr val="92D05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a:p>
              <a:pPr algn="ctr"/>
              <a:endParaRPr lang="en-US" sz="2800" dirty="0"/>
            </a:p>
            <a:p>
              <a:pPr algn="ctr"/>
              <a:endParaRPr lang="en-US" sz="2800" dirty="0"/>
            </a:p>
            <a:p>
              <a:pPr algn="ctr"/>
              <a:endParaRPr lang="en-US" sz="2800" dirty="0"/>
            </a:p>
            <a:p>
              <a:pPr algn="ctr"/>
              <a:endParaRPr lang="en-US" sz="2800" dirty="0"/>
            </a:p>
            <a:p>
              <a:pPr algn="ct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Diag</a:t>
              </a:r>
              <a:endParaRPr lang="en-US" sz="2800" b="1" dirty="0">
                <a:effectLst>
                  <a:outerShdw blurRad="38100" dist="38100" dir="2700000" algn="tl">
                    <a:srgbClr val="000000">
                      <a:alpha val="43137"/>
                    </a:srgbClr>
                  </a:outerShdw>
                </a:effectLst>
              </a:endParaRPr>
            </a:p>
            <a:p>
              <a:pPr algn="ctr"/>
              <a:endParaRPr lang="en-US" sz="2800" b="1" dirty="0">
                <a:effectLst>
                  <a:outerShdw blurRad="38100" dist="38100" dir="2700000" algn="tl">
                    <a:srgbClr val="000000">
                      <a:alpha val="43137"/>
                    </a:srgbClr>
                  </a:outerShdw>
                </a:effectLst>
              </a:endParaRPr>
            </a:p>
            <a:p>
              <a:pPr algn="ctr"/>
              <a:endParaRPr lang="en-US" sz="2800" b="1" dirty="0">
                <a:effectLst>
                  <a:outerShdw blurRad="38100" dist="38100" dir="2700000" algn="tl">
                    <a:srgbClr val="000000">
                      <a:alpha val="43137"/>
                    </a:srgbClr>
                  </a:outerShdw>
                </a:effectLst>
              </a:endParaRPr>
            </a:p>
            <a:p>
              <a:pPr algn="ctr"/>
              <a:endParaRPr lang="en-US" sz="2800" b="1" dirty="0">
                <a:effectLst>
                  <a:outerShdw blurRad="38100" dist="38100" dir="2700000" algn="tl">
                    <a:srgbClr val="000000">
                      <a:alpha val="43137"/>
                    </a:srgbClr>
                  </a:outerShdw>
                </a:effectLst>
              </a:endParaRPr>
            </a:p>
            <a:p>
              <a:pPr algn="ctr"/>
              <a:endParaRPr lang="en-US" sz="2800" b="1" dirty="0">
                <a:effectLst>
                  <a:outerShdw blurRad="38100" dist="38100" dir="2700000" algn="tl">
                    <a:srgbClr val="000000">
                      <a:alpha val="43137"/>
                    </a:srgbClr>
                  </a:outerShdw>
                </a:effectLst>
              </a:endParaRPr>
            </a:p>
            <a:p>
              <a:pPr algn="ctr"/>
              <a:endParaRPr lang="en-US" sz="2800" b="1" dirty="0">
                <a:effectLst>
                  <a:outerShdw blurRad="38100" dist="38100" dir="2700000" algn="tl">
                    <a:srgbClr val="000000">
                      <a:alpha val="43137"/>
                    </a:srgbClr>
                  </a:outerShdw>
                </a:effectLst>
              </a:endParaRPr>
            </a:p>
            <a:p>
              <a:pPr algn="ctr"/>
              <a:r>
                <a:rPr lang="en-US" sz="2800" dirty="0"/>
                <a:t> </a:t>
              </a:r>
            </a:p>
          </p:txBody>
        </p:sp>
        <p:sp>
          <p:nvSpPr>
            <p:cNvPr id="19" name="Arrow: Down 18">
              <a:extLst>
                <a:ext uri="{FF2B5EF4-FFF2-40B4-BE49-F238E27FC236}">
                  <a16:creationId xmlns:a16="http://schemas.microsoft.com/office/drawing/2014/main" id="{4BA5AF67-923A-4C18-B49E-5E3BDB97A2F2}"/>
                </a:ext>
              </a:extLst>
            </p:cNvPr>
            <p:cNvSpPr/>
            <p:nvPr/>
          </p:nvSpPr>
          <p:spPr>
            <a:xfrm>
              <a:off x="5915523" y="3083417"/>
              <a:ext cx="432048" cy="208596"/>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DE6872E-B721-4CCC-925B-39ADD6250C62}"/>
                </a:ext>
              </a:extLst>
            </p:cNvPr>
            <p:cNvSpPr/>
            <p:nvPr/>
          </p:nvSpPr>
          <p:spPr>
            <a:xfrm>
              <a:off x="5361659" y="4966750"/>
              <a:ext cx="797758" cy="67022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Halt</a:t>
              </a:r>
            </a:p>
          </p:txBody>
        </p:sp>
        <p:sp>
          <p:nvSpPr>
            <p:cNvPr id="23" name="Cylinder 22">
              <a:extLst>
                <a:ext uri="{FF2B5EF4-FFF2-40B4-BE49-F238E27FC236}">
                  <a16:creationId xmlns:a16="http://schemas.microsoft.com/office/drawing/2014/main" id="{2069ECF0-CA08-4B8C-B675-701E87A17BF9}"/>
                </a:ext>
              </a:extLst>
            </p:cNvPr>
            <p:cNvSpPr/>
            <p:nvPr/>
          </p:nvSpPr>
          <p:spPr>
            <a:xfrm rot="6814328">
              <a:off x="6091501" y="5162465"/>
              <a:ext cx="300616" cy="449747"/>
            </a:xfrm>
            <a:prstGeom prst="ca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11608D51-65EF-445A-B443-8C31EA01E7A1}"/>
                </a:ext>
              </a:extLst>
            </p:cNvPr>
            <p:cNvSpPr/>
            <p:nvPr/>
          </p:nvSpPr>
          <p:spPr>
            <a:xfrm flipV="1">
              <a:off x="5440509" y="4635305"/>
              <a:ext cx="589082" cy="334093"/>
            </a:xfrm>
            <a:prstGeom prst="trapezoi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D70E6E16-BD81-4E7A-A41B-96C86E01DAD3}"/>
                </a:ext>
              </a:extLst>
            </p:cNvPr>
            <p:cNvSpPr/>
            <p:nvPr/>
          </p:nvSpPr>
          <p:spPr>
            <a:xfrm>
              <a:off x="5447847" y="4553009"/>
              <a:ext cx="554431" cy="198326"/>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E9445F3-3330-4E0C-A4F4-FBED84CDA830}"/>
                </a:ext>
              </a:extLst>
            </p:cNvPr>
            <p:cNvSpPr/>
            <p:nvPr/>
          </p:nvSpPr>
          <p:spPr>
            <a:xfrm>
              <a:off x="4817835" y="3808052"/>
              <a:ext cx="858836" cy="438447"/>
            </a:xfrm>
            <a:prstGeom prst="ellips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Prog</a:t>
              </a:r>
            </a:p>
          </p:txBody>
        </p:sp>
        <p:sp>
          <p:nvSpPr>
            <p:cNvPr id="27" name="Oval 26">
              <a:extLst>
                <a:ext uri="{FF2B5EF4-FFF2-40B4-BE49-F238E27FC236}">
                  <a16:creationId xmlns:a16="http://schemas.microsoft.com/office/drawing/2014/main" id="{B397E7DE-2C37-49A1-98E8-175F731609C5}"/>
                </a:ext>
              </a:extLst>
            </p:cNvPr>
            <p:cNvSpPr/>
            <p:nvPr/>
          </p:nvSpPr>
          <p:spPr>
            <a:xfrm>
              <a:off x="6683899" y="5425251"/>
              <a:ext cx="819580" cy="37356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a:t>
              </a:r>
            </a:p>
          </p:txBody>
        </p:sp>
        <p:sp>
          <p:nvSpPr>
            <p:cNvPr id="28" name="Arrow: Down 27">
              <a:extLst>
                <a:ext uri="{FF2B5EF4-FFF2-40B4-BE49-F238E27FC236}">
                  <a16:creationId xmlns:a16="http://schemas.microsoft.com/office/drawing/2014/main" id="{7F1D0915-6F1F-448C-9E9C-1E5BD5B16E3D}"/>
                </a:ext>
              </a:extLst>
            </p:cNvPr>
            <p:cNvSpPr/>
            <p:nvPr/>
          </p:nvSpPr>
          <p:spPr>
            <a:xfrm rot="19570248">
              <a:off x="5199455" y="4309169"/>
              <a:ext cx="432048" cy="257336"/>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E50DE3AE-3CA4-48BE-88C9-34ABE6EC50D1}"/>
                </a:ext>
              </a:extLst>
            </p:cNvPr>
            <p:cNvSpPr/>
            <p:nvPr/>
          </p:nvSpPr>
          <p:spPr>
            <a:xfrm rot="2838204">
              <a:off x="5883062" y="4304090"/>
              <a:ext cx="403573" cy="275493"/>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5F9C849-1A81-4376-87AD-66308137BE3B}"/>
                </a:ext>
              </a:extLst>
            </p:cNvPr>
            <p:cNvSpPr/>
            <p:nvPr/>
          </p:nvSpPr>
          <p:spPr>
            <a:xfrm>
              <a:off x="5846777" y="3819920"/>
              <a:ext cx="879714" cy="438447"/>
            </a:xfrm>
            <a:prstGeom prst="ellips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Prog</a:t>
              </a:r>
            </a:p>
          </p:txBody>
        </p:sp>
        <p:sp>
          <p:nvSpPr>
            <p:cNvPr id="34" name="Trapezoid 33">
              <a:extLst>
                <a:ext uri="{FF2B5EF4-FFF2-40B4-BE49-F238E27FC236}">
                  <a16:creationId xmlns:a16="http://schemas.microsoft.com/office/drawing/2014/main" id="{7E8412BE-7B87-409F-9B21-AEF77AAD3C78}"/>
                </a:ext>
              </a:extLst>
            </p:cNvPr>
            <p:cNvSpPr/>
            <p:nvPr/>
          </p:nvSpPr>
          <p:spPr>
            <a:xfrm flipV="1">
              <a:off x="5437784" y="3392883"/>
              <a:ext cx="1384406" cy="341910"/>
            </a:xfrm>
            <a:prstGeom prst="trapezoi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6D7907F-9BC7-4217-9616-6112E187F200}"/>
                </a:ext>
              </a:extLst>
            </p:cNvPr>
            <p:cNvSpPr/>
            <p:nvPr/>
          </p:nvSpPr>
          <p:spPr>
            <a:xfrm>
              <a:off x="5445122" y="3311650"/>
              <a:ext cx="1377068" cy="216225"/>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CC2A207-E6AE-4204-AFED-13C1B4CAB141}"/>
                </a:ext>
              </a:extLst>
            </p:cNvPr>
            <p:cNvSpPr/>
            <p:nvPr/>
          </p:nvSpPr>
          <p:spPr>
            <a:xfrm>
              <a:off x="5662048" y="2579046"/>
              <a:ext cx="858836" cy="469383"/>
            </a:xfrm>
            <a:prstGeom prst="ellips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Prog</a:t>
              </a:r>
            </a:p>
          </p:txBody>
        </p:sp>
        <p:sp>
          <p:nvSpPr>
            <p:cNvPr id="43" name="Arrow: Down 42">
              <a:extLst>
                <a:ext uri="{FF2B5EF4-FFF2-40B4-BE49-F238E27FC236}">
                  <a16:creationId xmlns:a16="http://schemas.microsoft.com/office/drawing/2014/main" id="{61B84EC7-70A6-49E6-BFDA-57D2E91DA91C}"/>
                </a:ext>
              </a:extLst>
            </p:cNvPr>
            <p:cNvSpPr/>
            <p:nvPr/>
          </p:nvSpPr>
          <p:spPr>
            <a:xfrm rot="16200000">
              <a:off x="6435312" y="5286853"/>
              <a:ext cx="337175" cy="227726"/>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Arrow: Down 47">
              <a:extLst>
                <a:ext uri="{FF2B5EF4-FFF2-40B4-BE49-F238E27FC236}">
                  <a16:creationId xmlns:a16="http://schemas.microsoft.com/office/drawing/2014/main" id="{4F84FE3F-FB59-47BA-BC2E-386EE5611F8B}"/>
                </a:ext>
              </a:extLst>
            </p:cNvPr>
            <p:cNvSpPr/>
            <p:nvPr/>
          </p:nvSpPr>
          <p:spPr>
            <a:xfrm rot="13304389">
              <a:off x="7441609" y="4702180"/>
              <a:ext cx="360965" cy="212718"/>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4C42461C-9167-443F-BE05-FB0E6E606170}"/>
                </a:ext>
              </a:extLst>
            </p:cNvPr>
            <p:cNvSpPr/>
            <p:nvPr/>
          </p:nvSpPr>
          <p:spPr>
            <a:xfrm>
              <a:off x="6706392" y="4953845"/>
              <a:ext cx="819580" cy="36071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Yes</a:t>
              </a:r>
            </a:p>
          </p:txBody>
        </p:sp>
        <p:sp>
          <p:nvSpPr>
            <p:cNvPr id="4" name="Arrow: Curved Up 3">
              <a:extLst>
                <a:ext uri="{FF2B5EF4-FFF2-40B4-BE49-F238E27FC236}">
                  <a16:creationId xmlns:a16="http://schemas.microsoft.com/office/drawing/2014/main" id="{E6AD63FD-9207-425B-9EDC-E66E0D19FAF5}"/>
                </a:ext>
              </a:extLst>
            </p:cNvPr>
            <p:cNvSpPr/>
            <p:nvPr/>
          </p:nvSpPr>
          <p:spPr>
            <a:xfrm>
              <a:off x="7700694" y="4364042"/>
              <a:ext cx="495454" cy="37388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Arrow: Curved Up 50">
              <a:extLst>
                <a:ext uri="{FF2B5EF4-FFF2-40B4-BE49-F238E27FC236}">
                  <a16:creationId xmlns:a16="http://schemas.microsoft.com/office/drawing/2014/main" id="{B3D5F2D4-49C3-4B89-AF59-421483CA8282}"/>
                </a:ext>
              </a:extLst>
            </p:cNvPr>
            <p:cNvSpPr/>
            <p:nvPr/>
          </p:nvSpPr>
          <p:spPr>
            <a:xfrm rot="10514740">
              <a:off x="7659055" y="3908745"/>
              <a:ext cx="495454" cy="37388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ylinder 32">
              <a:extLst>
                <a:ext uri="{FF2B5EF4-FFF2-40B4-BE49-F238E27FC236}">
                  <a16:creationId xmlns:a16="http://schemas.microsoft.com/office/drawing/2014/main" id="{22363793-B6A1-4706-BFFF-2E7C6E7A0238}"/>
                </a:ext>
              </a:extLst>
            </p:cNvPr>
            <p:cNvSpPr/>
            <p:nvPr/>
          </p:nvSpPr>
          <p:spPr>
            <a:xfrm rot="6814328">
              <a:off x="7958715" y="5214235"/>
              <a:ext cx="617822" cy="709882"/>
            </a:xfrm>
            <a:prstGeom prst="ca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rrow: Down 43">
              <a:extLst>
                <a:ext uri="{FF2B5EF4-FFF2-40B4-BE49-F238E27FC236}">
                  <a16:creationId xmlns:a16="http://schemas.microsoft.com/office/drawing/2014/main" id="{B94CC8A0-6B31-4B67-BD32-8C0009686CCC}"/>
                </a:ext>
              </a:extLst>
            </p:cNvPr>
            <p:cNvSpPr/>
            <p:nvPr/>
          </p:nvSpPr>
          <p:spPr>
            <a:xfrm rot="16200000">
              <a:off x="7650489" y="5409976"/>
              <a:ext cx="337175" cy="433816"/>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B696A8A5-36F3-418A-94DA-2BD85729A883}"/>
                </a:ext>
              </a:extLst>
            </p:cNvPr>
            <p:cNvSpPr/>
            <p:nvPr/>
          </p:nvSpPr>
          <p:spPr>
            <a:xfrm>
              <a:off x="8468459" y="5569176"/>
              <a:ext cx="280736" cy="302768"/>
            </a:xfrm>
            <a:prstGeom prst="ellips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56" name="TextBox 55">
            <a:extLst>
              <a:ext uri="{FF2B5EF4-FFF2-40B4-BE49-F238E27FC236}">
                <a16:creationId xmlns:a16="http://schemas.microsoft.com/office/drawing/2014/main" id="{BB03C379-2D19-4BBC-B228-55D31E99F3E1}"/>
              </a:ext>
            </a:extLst>
          </p:cNvPr>
          <p:cNvSpPr txBox="1"/>
          <p:nvPr/>
        </p:nvSpPr>
        <p:spPr>
          <a:xfrm>
            <a:off x="8676235" y="4672005"/>
            <a:ext cx="2659276" cy="830997"/>
          </a:xfrm>
          <a:prstGeom prst="rect">
            <a:avLst/>
          </a:prstGeom>
          <a:noFill/>
        </p:spPr>
        <p:txBody>
          <a:bodyPr wrap="square" rtlCol="0">
            <a:spAutoFit/>
          </a:bodyPr>
          <a:lstStyle/>
          <a:p>
            <a:r>
              <a:rPr lang="en-US" sz="2400" dirty="0"/>
              <a:t>Such program </a:t>
            </a:r>
            <a:r>
              <a:rPr lang="en-US" sz="2400" dirty="0" err="1"/>
              <a:t>Diag</a:t>
            </a:r>
            <a:r>
              <a:rPr lang="en-US" sz="2400" dirty="0"/>
              <a:t> cannot exist. </a:t>
            </a:r>
          </a:p>
        </p:txBody>
      </p:sp>
      <p:sp>
        <p:nvSpPr>
          <p:cNvPr id="57" name="TextBox 56">
            <a:extLst>
              <a:ext uri="{FF2B5EF4-FFF2-40B4-BE49-F238E27FC236}">
                <a16:creationId xmlns:a16="http://schemas.microsoft.com/office/drawing/2014/main" id="{3D7BAD9B-624A-41D8-9CE9-E9B33129FAAC}"/>
              </a:ext>
            </a:extLst>
          </p:cNvPr>
          <p:cNvSpPr txBox="1"/>
          <p:nvPr/>
        </p:nvSpPr>
        <p:spPr>
          <a:xfrm>
            <a:off x="9241383" y="5397565"/>
            <a:ext cx="2659276" cy="830997"/>
          </a:xfrm>
          <a:prstGeom prst="rect">
            <a:avLst/>
          </a:prstGeom>
          <a:noFill/>
        </p:spPr>
        <p:txBody>
          <a:bodyPr wrap="square" rtlCol="0">
            <a:spAutoFit/>
          </a:bodyPr>
          <a:lstStyle/>
          <a:p>
            <a:r>
              <a:rPr lang="en-US" sz="2400" dirty="0"/>
              <a:t>So a program Halt </a:t>
            </a:r>
          </a:p>
          <a:p>
            <a:r>
              <a:rPr lang="en-US" sz="2400" dirty="0"/>
              <a:t>cannot exist</a:t>
            </a:r>
          </a:p>
        </p:txBody>
      </p:sp>
      <p:sp>
        <p:nvSpPr>
          <p:cNvPr id="10" name="Rectangle 9">
            <a:extLst>
              <a:ext uri="{FF2B5EF4-FFF2-40B4-BE49-F238E27FC236}">
                <a16:creationId xmlns:a16="http://schemas.microsoft.com/office/drawing/2014/main" id="{B0C5821A-1668-498C-9611-F28E0445CAA5}"/>
              </a:ext>
            </a:extLst>
          </p:cNvPr>
          <p:cNvSpPr/>
          <p:nvPr/>
        </p:nvSpPr>
        <p:spPr>
          <a:xfrm>
            <a:off x="7784216" y="3687373"/>
            <a:ext cx="3662637" cy="4314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What should </a:t>
            </a:r>
            <a:r>
              <a:rPr lang="en-US" sz="2400" dirty="0" err="1"/>
              <a:t>Diag</a:t>
            </a:r>
            <a:r>
              <a:rPr lang="en-US" sz="2400" dirty="0"/>
              <a:t>(</a:t>
            </a:r>
            <a:r>
              <a:rPr lang="en-US" sz="2400" dirty="0" err="1"/>
              <a:t>Diag</a:t>
            </a:r>
            <a:r>
              <a:rPr lang="en-US" sz="2400" dirty="0"/>
              <a:t>) do? </a:t>
            </a:r>
          </a:p>
        </p:txBody>
      </p:sp>
    </p:spTree>
    <p:custDataLst>
      <p:tags r:id="rId1"/>
    </p:custDataLst>
    <p:extLst>
      <p:ext uri="{BB962C8B-B14F-4D97-AF65-F5344CB8AC3E}">
        <p14:creationId xmlns:p14="http://schemas.microsoft.com/office/powerpoint/2010/main" val="329467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3" grpId="0"/>
      <p:bldP spid="56" grpId="0"/>
      <p:bldP spid="57" grpId="0"/>
      <p:bldP spid="10"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Puzzle: playing poker</a:t>
            </a:r>
          </a:p>
        </p:txBody>
      </p:sp>
      <p:sp>
        <p:nvSpPr>
          <p:cNvPr id="3" name="Content Placeholder 2"/>
          <p:cNvSpPr>
            <a:spLocks noGrp="1"/>
          </p:cNvSpPr>
          <p:nvPr>
            <p:ph idx="1"/>
          </p:nvPr>
        </p:nvSpPr>
        <p:spPr>
          <a:xfrm>
            <a:off x="0" y="1600200"/>
            <a:ext cx="8040216" cy="4997152"/>
          </a:xfrm>
        </p:spPr>
        <p:txBody>
          <a:bodyPr>
            <a:normAutofit fontScale="92500" lnSpcReduction="10000"/>
          </a:bodyPr>
          <a:lstStyle/>
          <a:p>
            <a:r>
              <a:rPr lang="en-CA" dirty="0"/>
              <a:t>There are 52 cards in a standard deck; 4 suits of 13 ranks each. </a:t>
            </a:r>
          </a:p>
          <a:p>
            <a:r>
              <a:rPr lang="en-CA" dirty="0"/>
              <a:t>In poker, some 5-card combinations (“hands”) are special:</a:t>
            </a:r>
          </a:p>
          <a:p>
            <a:pPr lvl="1"/>
            <a:r>
              <a:rPr lang="en-CA" dirty="0"/>
              <a:t>For example, a “three of a kind” consists of three cards with the same rank, together with two arbitrary cards.</a:t>
            </a:r>
          </a:p>
          <a:p>
            <a:r>
              <a:rPr lang="en-CA" dirty="0"/>
              <a:t>What are the chances to get </a:t>
            </a:r>
          </a:p>
          <a:p>
            <a:pPr lvl="1"/>
            <a:r>
              <a:rPr lang="en-CA" dirty="0"/>
              <a:t>a three of a kind hand? </a:t>
            </a:r>
          </a:p>
          <a:p>
            <a:pPr lvl="1"/>
            <a:r>
              <a:rPr lang="en-CA" dirty="0"/>
              <a:t>A two pairs hand (5 cards with 2 same-rank pairs)? </a:t>
            </a:r>
          </a:p>
          <a:p>
            <a:pPr lvl="1"/>
            <a:r>
              <a:rPr lang="en-CA" dirty="0"/>
              <a:t>Other hands?... </a:t>
            </a:r>
          </a:p>
        </p:txBody>
      </p:sp>
      <p:pic>
        <p:nvPicPr>
          <p:cNvPr id="2050" name="Picture 2" descr="Image result for poker hands combin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6200" y="4538895"/>
            <a:ext cx="4211027" cy="208880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poker card de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7971" y="2204864"/>
            <a:ext cx="4229256" cy="174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222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Cartesian products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51384" y="1600200"/>
                <a:ext cx="11593288" cy="5141168"/>
              </a:xfrm>
            </p:spPr>
            <p:txBody>
              <a:bodyPr>
                <a:normAutofit/>
              </a:bodyPr>
              <a:lstStyle/>
              <a:p>
                <a:r>
                  <a:rPr lang="en-US" dirty="0"/>
                  <a:t>When a sequence is Cartesian product of n copies of the same set: </a:t>
                </a:r>
              </a:p>
              <a:p>
                <a:pPr lvl="1"/>
                <a:r>
                  <a:rPr lang="en-US" dirty="0"/>
                  <a:t>How many possible PINs consisting of 4 digits are there? </a:t>
                </a:r>
              </a:p>
              <a:p>
                <a:pPr lvl="2"/>
                <a:r>
                  <a:rPr lang="en-US" dirty="0"/>
                  <a:t>Use the rule of product. Each of the digits has 10 possibilities (0…9), and picking a digit for one position does not affect others.  10*10*10*10=</a:t>
                </a:r>
                <a14:m>
                  <m:oMath xmlns:m="http://schemas.openxmlformats.org/officeDocument/2006/math">
                    <m:sSup>
                      <m:sSupPr>
                        <m:ctrlPr>
                          <a:rPr lang="en-CA" b="0" i="1" smtClean="0">
                            <a:latin typeface="Cambria Math" panose="02040503050406030204" pitchFamily="18" charset="0"/>
                          </a:rPr>
                        </m:ctrlPr>
                      </m:sSupPr>
                      <m:e>
                        <m:r>
                          <a:rPr lang="en-CA" b="0" i="1" smtClean="0">
                            <a:latin typeface="Cambria Math"/>
                          </a:rPr>
                          <m:t>10</m:t>
                        </m:r>
                      </m:e>
                      <m:sup>
                        <m:r>
                          <a:rPr lang="en-CA" b="0" i="1" smtClean="0">
                            <a:latin typeface="Cambria Math"/>
                          </a:rPr>
                          <m:t>4</m:t>
                        </m:r>
                      </m:sup>
                    </m:sSup>
                    <m:r>
                      <a:rPr lang="en-CA" b="0" i="1" smtClean="0">
                        <a:latin typeface="Cambria Math"/>
                      </a:rPr>
                      <m:t>=10,000</m:t>
                    </m:r>
                  </m:oMath>
                </a14:m>
                <a:r>
                  <a:rPr lang="en-US" dirty="0"/>
                  <a:t>.</a:t>
                </a:r>
              </a:p>
              <a:p>
                <a:pPr lvl="3"/>
                <a:r>
                  <a:rPr lang="en-US" dirty="0"/>
                  <a:t>So by the Pigeon Hole Principle, there are (lots of)  people at MUN that have the same PINs. </a:t>
                </a:r>
              </a:p>
              <a:p>
                <a:pPr lvl="1"/>
                <a:r>
                  <a:rPr lang="en-US" dirty="0"/>
                  <a:t>How many rows does a truth table on n variables have? </a:t>
                </a:r>
              </a:p>
              <a:p>
                <a:pPr lvl="2"/>
                <a:r>
                  <a:rPr lang="en-US" dirty="0"/>
                  <a:t>Each variable has 2 possibilities. So </a:t>
                </a:r>
                <a14:m>
                  <m:oMath xmlns:m="http://schemas.openxmlformats.org/officeDocument/2006/math">
                    <m:sSup>
                      <m:sSupPr>
                        <m:ctrlPr>
                          <a:rPr lang="en-CA" b="0" i="1" smtClean="0">
                            <a:latin typeface="Cambria Math" panose="02040503050406030204" pitchFamily="18" charset="0"/>
                          </a:rPr>
                        </m:ctrlPr>
                      </m:sSupPr>
                      <m:e>
                        <m:r>
                          <a:rPr lang="en-CA" b="0" i="1" smtClean="0">
                            <a:latin typeface="Cambria Math"/>
                          </a:rPr>
                          <m:t>2</m:t>
                        </m:r>
                      </m:e>
                      <m:sup>
                        <m:r>
                          <a:rPr lang="en-CA" b="0" i="1" smtClean="0">
                            <a:latin typeface="Cambria Math"/>
                          </a:rPr>
                          <m:t>𝑛</m:t>
                        </m:r>
                      </m:sup>
                    </m:sSup>
                  </m:oMath>
                </a14:m>
                <a:r>
                  <a:rPr lang="en-US" dirty="0"/>
                  <a:t>. </a:t>
                </a:r>
              </a:p>
              <a:p>
                <a:r>
                  <a:rPr lang="en-US" dirty="0"/>
                  <a:t>In general, if there are n independent places in the sequence, and m possibilities for each place, get </a:t>
                </a:r>
                <a14:m>
                  <m:oMath xmlns:m="http://schemas.openxmlformats.org/officeDocument/2006/math">
                    <m:sSup>
                      <m:sSupPr>
                        <m:ctrlPr>
                          <a:rPr lang="en-CA" b="0" i="1" smtClean="0">
                            <a:latin typeface="Cambria Math" panose="02040503050406030204" pitchFamily="18" charset="0"/>
                          </a:rPr>
                        </m:ctrlPr>
                      </m:sSupPr>
                      <m:e>
                        <m:r>
                          <a:rPr lang="en-CA" b="0" i="1" smtClean="0">
                            <a:latin typeface="Cambria Math"/>
                          </a:rPr>
                          <m:t>𝑚</m:t>
                        </m:r>
                      </m:e>
                      <m:sup>
                        <m:r>
                          <a:rPr lang="en-CA" b="0" i="1" smtClean="0">
                            <a:latin typeface="Cambria Math"/>
                          </a:rPr>
                          <m:t>𝑛</m:t>
                        </m:r>
                      </m:sup>
                    </m:sSup>
                  </m:oMath>
                </a14:m>
                <a:r>
                  <a:rPr lang="en-US" dirty="0"/>
                  <a:t> possible sequences.</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51384" y="1600200"/>
                <a:ext cx="11593288" cy="5141168"/>
              </a:xfrm>
              <a:blipFill>
                <a:blip r:embed="rId5"/>
                <a:stretch>
                  <a:fillRect l="-1209" t="-1542" r="-1157"/>
                </a:stretch>
              </a:blipFill>
            </p:spPr>
            <p:txBody>
              <a:bodyPr/>
              <a:lstStyle/>
              <a:p>
                <a:r>
                  <a:rPr lang="en-US">
                    <a:noFill/>
                  </a:rPr>
                  <a:t> </a:t>
                </a:r>
              </a:p>
            </p:txBody>
          </p:sp>
        </mc:Fallback>
      </mc:AlternateContent>
      <p:sp>
        <p:nvSpPr>
          <p:cNvPr id="6" name="AutoShape 2" descr="Image result for atm machine near m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8" name="Picture 2" descr="Image result for square chocolate bar">
            <a:extLst>
              <a:ext uri="{FF2B5EF4-FFF2-40B4-BE49-F238E27FC236}">
                <a16:creationId xmlns:a16="http://schemas.microsoft.com/office/drawing/2014/main" id="{E231BBA3-5A49-46BC-9BAC-9FAD990384E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942387" cy="9361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A393910-3FD3-4C40-B19D-5781019C3CA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36560" y="52388"/>
            <a:ext cx="942388" cy="990358"/>
          </a:xfrm>
          <a:prstGeom prst="rect">
            <a:avLst/>
          </a:prstGeom>
        </p:spPr>
      </p:pic>
      <p:pic>
        <p:nvPicPr>
          <p:cNvPr id="5" name="Picture 4" descr="ATM &#10;&#10;https://pixabay.com/illustrations/atm-vector-banking-bank-cartoon-2384676/">
            <a:extLst>
              <a:ext uri="{FF2B5EF4-FFF2-40B4-BE49-F238E27FC236}">
                <a16:creationId xmlns:a16="http://schemas.microsoft.com/office/drawing/2014/main" id="{265EC15B-031A-42FB-9FAF-BB2754CA3E4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9336" y="2852936"/>
            <a:ext cx="1412776" cy="1412776"/>
          </a:xfrm>
          <a:prstGeom prst="rect">
            <a:avLst/>
          </a:prstGeom>
        </p:spPr>
      </p:pic>
    </p:spTree>
    <p:extLst>
      <p:ext uri="{BB962C8B-B14F-4D97-AF65-F5344CB8AC3E}">
        <p14:creationId xmlns:p14="http://schemas.microsoft.com/office/powerpoint/2010/main" val="374938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1" y="803325"/>
            <a:ext cx="5314536" cy="1325563"/>
          </a:xfrm>
        </p:spPr>
        <p:txBody>
          <a:bodyPr>
            <a:normAutofit/>
          </a:bodyPr>
          <a:lstStyle/>
          <a:p>
            <a:r>
              <a:rPr lang="en-US"/>
              <a:t>Cartesian products</a:t>
            </a:r>
            <a:endParaRPr lang="en-US" dirty="0"/>
          </a:p>
        </p:txBody>
      </p:sp>
      <p:sp>
        <p:nvSpPr>
          <p:cNvPr id="3" name="Content Placeholder 2"/>
          <p:cNvSpPr>
            <a:spLocks noGrp="1"/>
          </p:cNvSpPr>
          <p:nvPr>
            <p:ph idx="1"/>
          </p:nvPr>
        </p:nvSpPr>
        <p:spPr>
          <a:xfrm>
            <a:off x="119336" y="2636912"/>
            <a:ext cx="7344816" cy="4060369"/>
          </a:xfrm>
        </p:spPr>
        <p:txBody>
          <a:bodyPr anchor="t">
            <a:normAutofit fontScale="92500" lnSpcReduction="20000"/>
          </a:bodyPr>
          <a:lstStyle/>
          <a:p>
            <a:pPr>
              <a:lnSpc>
                <a:spcPct val="90000"/>
              </a:lnSpc>
            </a:pPr>
            <a:r>
              <a:rPr lang="en-US" sz="3000" dirty="0"/>
              <a:t>Cartesian product of n different sets:  </a:t>
            </a:r>
          </a:p>
          <a:p>
            <a:pPr lvl="1">
              <a:lnSpc>
                <a:spcPct val="90000"/>
              </a:lnSpc>
            </a:pPr>
            <a:r>
              <a:rPr lang="en-US" sz="3000" dirty="0"/>
              <a:t>Multiply together sizes of these sets. </a:t>
            </a:r>
          </a:p>
          <a:p>
            <a:pPr lvl="2">
              <a:lnSpc>
                <a:spcPct val="90000"/>
              </a:lnSpc>
            </a:pPr>
            <a:r>
              <a:rPr lang="en-US" sz="2600" dirty="0"/>
              <a:t>Holds for same sizes too, of course. </a:t>
            </a:r>
          </a:p>
          <a:p>
            <a:pPr lvl="1">
              <a:lnSpc>
                <a:spcPct val="90000"/>
              </a:lnSpc>
            </a:pPr>
            <a:endParaRPr lang="en-US" sz="3000" dirty="0"/>
          </a:p>
          <a:p>
            <a:pPr lvl="1">
              <a:lnSpc>
                <a:spcPct val="90000"/>
              </a:lnSpc>
            </a:pPr>
            <a:endParaRPr lang="en-US" sz="3000" dirty="0"/>
          </a:p>
          <a:p>
            <a:pPr>
              <a:lnSpc>
                <a:spcPct val="90000"/>
              </a:lnSpc>
            </a:pPr>
            <a:r>
              <a:rPr lang="en-US" sz="3000" dirty="0"/>
              <a:t>How many different dishes can you make from:  </a:t>
            </a:r>
          </a:p>
          <a:p>
            <a:pPr lvl="1">
              <a:lnSpc>
                <a:spcPct val="90000"/>
              </a:lnSpc>
            </a:pPr>
            <a:r>
              <a:rPr lang="en-US" sz="2600" dirty="0"/>
              <a:t>3 types of protein (meat, chicken, falafel)  </a:t>
            </a:r>
          </a:p>
          <a:p>
            <a:pPr lvl="1">
              <a:lnSpc>
                <a:spcPct val="90000"/>
              </a:lnSpc>
            </a:pPr>
            <a:r>
              <a:rPr lang="en-US" sz="2600" dirty="0"/>
              <a:t>2 types of starch (noodles, rice)</a:t>
            </a:r>
          </a:p>
          <a:p>
            <a:pPr lvl="1">
              <a:lnSpc>
                <a:spcPct val="90000"/>
              </a:lnSpc>
            </a:pPr>
            <a:r>
              <a:rPr lang="en-US" sz="2600" dirty="0"/>
              <a:t>4 types of sauces</a:t>
            </a:r>
          </a:p>
          <a:p>
            <a:pPr marL="457200" lvl="1" indent="0">
              <a:lnSpc>
                <a:spcPct val="90000"/>
              </a:lnSpc>
              <a:buNone/>
            </a:pPr>
            <a:r>
              <a:rPr lang="en-US" sz="2600" dirty="0"/>
              <a:t>  </a:t>
            </a:r>
          </a:p>
          <a:p>
            <a:pPr marL="457200" lvl="1" indent="0">
              <a:lnSpc>
                <a:spcPct val="90000"/>
              </a:lnSpc>
              <a:buNone/>
            </a:pPr>
            <a:r>
              <a:rPr lang="en-US" sz="3000" dirty="0"/>
              <a:t>3*2*4. </a:t>
            </a:r>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bowl of noodles with pesto&#10;&#10;">
            <a:extLst>
              <a:ext uri="{FF2B5EF4-FFF2-40B4-BE49-F238E27FC236}">
                <a16:creationId xmlns:a16="http://schemas.microsoft.com/office/drawing/2014/main" id="{658F7021-B45A-4019-818A-E32F09A27CD0}"/>
              </a:ext>
            </a:extLst>
          </p:cNvPr>
          <p:cNvPicPr>
            <a:picLocks noChangeAspect="1"/>
          </p:cNvPicPr>
          <p:nvPr/>
        </p:nvPicPr>
        <p:blipFill rotWithShape="1">
          <a:blip r:embed="rId3">
            <a:extLst>
              <a:ext uri="{28A0092B-C50C-407E-A947-70E740481C1C}">
                <a14:useLocalDpi xmlns:a14="http://schemas.microsoft.com/office/drawing/2010/main" val="0"/>
              </a:ext>
            </a:extLst>
          </a:blip>
          <a:srcRect l="5673" r="30093"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6" name="AutoShape 2" descr="Image result for atm machine near m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184311390"/>
      </p:ext>
    </p:extLst>
  </p:cSld>
  <p:clrMapOvr>
    <a:overrideClrMapping bg1="dk1" tx1="lt1" bg2="dk2" tx2="lt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TIMING" val="|3.7|6.1|32|29.4|14.4"/>
</p:tagLst>
</file>

<file path=ppt/tags/tag10.xml><?xml version="1.0" encoding="utf-8"?>
<p:tagLst xmlns:a="http://schemas.openxmlformats.org/drawingml/2006/main" xmlns:r="http://schemas.openxmlformats.org/officeDocument/2006/relationships" xmlns:p="http://schemas.openxmlformats.org/presentationml/2006/main">
  <p:tag name="TIMING" val="|51.1"/>
</p:tagLst>
</file>

<file path=ppt/tags/tag11.xml><?xml version="1.0" encoding="utf-8"?>
<p:tagLst xmlns:a="http://schemas.openxmlformats.org/drawingml/2006/main" xmlns:r="http://schemas.openxmlformats.org/officeDocument/2006/relationships" xmlns:p="http://schemas.openxmlformats.org/presentationml/2006/main">
  <p:tag name="TIMING" val="|60.1|11.6"/>
</p:tagLst>
</file>

<file path=ppt/tags/tag12.xml><?xml version="1.0" encoding="utf-8"?>
<p:tagLst xmlns:a="http://schemas.openxmlformats.org/drawingml/2006/main" xmlns:r="http://schemas.openxmlformats.org/officeDocument/2006/relationships" xmlns:p="http://schemas.openxmlformats.org/presentationml/2006/main">
  <p:tag name="TIMING" val="|4.6|110.8|112.1|115.2|49"/>
</p:tagLst>
</file>

<file path=ppt/tags/tag13.xml><?xml version="1.0" encoding="utf-8"?>
<p:tagLst xmlns:a="http://schemas.openxmlformats.org/drawingml/2006/main" xmlns:r="http://schemas.openxmlformats.org/officeDocument/2006/relationships" xmlns:p="http://schemas.openxmlformats.org/presentationml/2006/main">
  <p:tag name="TIMING" val="|42.2"/>
</p:tagLst>
</file>

<file path=ppt/tags/tag14.xml><?xml version="1.0" encoding="utf-8"?>
<p:tagLst xmlns:a="http://schemas.openxmlformats.org/drawingml/2006/main" xmlns:r="http://schemas.openxmlformats.org/officeDocument/2006/relationships" xmlns:p="http://schemas.openxmlformats.org/presentationml/2006/main">
  <p:tag name="TIMING" val="|99.3|37|120.6|18.2|42.4"/>
</p:tagLst>
</file>

<file path=ppt/tags/tag2.xml><?xml version="1.0" encoding="utf-8"?>
<p:tagLst xmlns:a="http://schemas.openxmlformats.org/drawingml/2006/main" xmlns:r="http://schemas.openxmlformats.org/officeDocument/2006/relationships" xmlns:p="http://schemas.openxmlformats.org/presentationml/2006/main">
  <p:tag name="TIMING" val="|16|24.7|48.7"/>
</p:tagLst>
</file>

<file path=ppt/tags/tag3.xml><?xml version="1.0" encoding="utf-8"?>
<p:tagLst xmlns:a="http://schemas.openxmlformats.org/drawingml/2006/main" xmlns:r="http://schemas.openxmlformats.org/officeDocument/2006/relationships" xmlns:p="http://schemas.openxmlformats.org/presentationml/2006/main">
  <p:tag name="TIMING" val="|1|41.2"/>
</p:tagLst>
</file>

<file path=ppt/tags/tag4.xml><?xml version="1.0" encoding="utf-8"?>
<p:tagLst xmlns:a="http://schemas.openxmlformats.org/drawingml/2006/main" xmlns:r="http://schemas.openxmlformats.org/officeDocument/2006/relationships" xmlns:p="http://schemas.openxmlformats.org/presentationml/2006/main">
  <p:tag name="TIMING" val="|3.2|6.4|12.5|16.7|41.8|13.5"/>
</p:tagLst>
</file>

<file path=ppt/tags/tag5.xml><?xml version="1.0" encoding="utf-8"?>
<p:tagLst xmlns:a="http://schemas.openxmlformats.org/drawingml/2006/main" xmlns:r="http://schemas.openxmlformats.org/officeDocument/2006/relationships" xmlns:p="http://schemas.openxmlformats.org/presentationml/2006/main">
  <p:tag name="TIMING" val="|208.7"/>
</p:tagLst>
</file>

<file path=ppt/tags/tag6.xml><?xml version="1.0" encoding="utf-8"?>
<p:tagLst xmlns:a="http://schemas.openxmlformats.org/drawingml/2006/main" xmlns:r="http://schemas.openxmlformats.org/officeDocument/2006/relationships" xmlns:p="http://schemas.openxmlformats.org/presentationml/2006/main">
  <p:tag name="TIMING" val="|14.8|43.4|64"/>
</p:tagLst>
</file>

<file path=ppt/tags/tag7.xml><?xml version="1.0" encoding="utf-8"?>
<p:tagLst xmlns:a="http://schemas.openxmlformats.org/drawingml/2006/main" xmlns:r="http://schemas.openxmlformats.org/officeDocument/2006/relationships" xmlns:p="http://schemas.openxmlformats.org/presentationml/2006/main">
  <p:tag name="TIMING" val="|8|69.3"/>
</p:tagLst>
</file>

<file path=ppt/tags/tag8.xml><?xml version="1.0" encoding="utf-8"?>
<p:tagLst xmlns:a="http://schemas.openxmlformats.org/drawingml/2006/main" xmlns:r="http://schemas.openxmlformats.org/officeDocument/2006/relationships" xmlns:p="http://schemas.openxmlformats.org/presentationml/2006/main">
  <p:tag name="TIMING" val="|152.7|33.9|80.7|33.5"/>
</p:tagLst>
</file>

<file path=ppt/tags/tag9.xml><?xml version="1.0" encoding="utf-8"?>
<p:tagLst xmlns:a="http://schemas.openxmlformats.org/drawingml/2006/main" xmlns:r="http://schemas.openxmlformats.org/officeDocument/2006/relationships" xmlns:p="http://schemas.openxmlformats.org/presentationml/2006/main">
  <p:tag name="TIMING" val="|59.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2633</TotalTime>
  <Words>7943</Words>
  <Application>Microsoft Office PowerPoint</Application>
  <PresentationFormat>Widescreen</PresentationFormat>
  <Paragraphs>1225</Paragraphs>
  <Slides>78</Slides>
  <Notes>53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78</vt:i4>
      </vt:variant>
    </vt:vector>
  </HeadingPairs>
  <TitlesOfParts>
    <vt:vector size="83" baseType="lpstr">
      <vt:lpstr>Brush Script MT</vt:lpstr>
      <vt:lpstr>Calibri</vt:lpstr>
      <vt:lpstr>Arial</vt:lpstr>
      <vt:lpstr>Cambria Math</vt:lpstr>
      <vt:lpstr>Office Theme</vt:lpstr>
      <vt:lpstr>PowerPoint Presentation</vt:lpstr>
      <vt:lpstr>Puzzle: chocolate squares</vt:lpstr>
      <vt:lpstr>Puzzle: chocolate squares</vt:lpstr>
      <vt:lpstr>Puzzle: chocolate squares</vt:lpstr>
      <vt:lpstr>Combinatorics</vt:lpstr>
      <vt:lpstr>Combinatorics</vt:lpstr>
      <vt:lpstr>Rules of sum and product</vt:lpstr>
      <vt:lpstr>Cartesian products</vt:lpstr>
      <vt:lpstr>Cartesian products</vt:lpstr>
      <vt:lpstr>Assigning offices example</vt:lpstr>
      <vt:lpstr>PowerPoint Presentation</vt:lpstr>
      <vt:lpstr>Assigning offices example</vt:lpstr>
      <vt:lpstr>Permutations</vt:lpstr>
      <vt:lpstr>r-Permutations.</vt:lpstr>
      <vt:lpstr>r-Permutations.</vt:lpstr>
      <vt:lpstr>r-Permutations.</vt:lpstr>
      <vt:lpstr>Combinations. </vt:lpstr>
      <vt:lpstr>Combinations. </vt:lpstr>
      <vt:lpstr>Coffee ordering puzzle</vt:lpstr>
      <vt:lpstr>PowerPoint Presentation</vt:lpstr>
      <vt:lpstr>Coffee ordering puzzle</vt:lpstr>
      <vt:lpstr>Coffee ordering: smaller puzzle</vt:lpstr>
      <vt:lpstr>Coffee ordering: smaller puzzle</vt:lpstr>
      <vt:lpstr>Coffee ordering: smaller puzzle</vt:lpstr>
      <vt:lpstr>Combinations with repetition</vt:lpstr>
      <vt:lpstr>Summary</vt:lpstr>
      <vt:lpstr>Puzzle: misspelling OSOYOOS</vt:lpstr>
      <vt:lpstr>PowerPoint Presentation</vt:lpstr>
      <vt:lpstr>Puzzle: misspelling OSOYOOS</vt:lpstr>
      <vt:lpstr>Puzzle: misspelling OSOYOOS</vt:lpstr>
      <vt:lpstr>Puzzle: misspelling OSOYOOS</vt:lpstr>
      <vt:lpstr>PowerPoint Presentation</vt:lpstr>
      <vt:lpstr>Binomial coefficients</vt:lpstr>
      <vt:lpstr>Pascal’s identity and triangle</vt:lpstr>
      <vt:lpstr>Binomial theorem</vt:lpstr>
      <vt:lpstr>Enrollment puzzle </vt:lpstr>
      <vt:lpstr>PowerPoint Presentation</vt:lpstr>
      <vt:lpstr>Size (cardinality)</vt:lpstr>
      <vt:lpstr>Enrollment puzzle </vt:lpstr>
      <vt:lpstr>Enrollment puzzle </vt:lpstr>
      <vt:lpstr>Rule of inclusion-exclusion</vt:lpstr>
      <vt:lpstr>Rule of inclusion-exclusion</vt:lpstr>
      <vt:lpstr>Rule of inclusion-exclusion</vt:lpstr>
      <vt:lpstr>Rule of inclusion-exclusion</vt:lpstr>
      <vt:lpstr>Rule of inclusion-exclusion</vt:lpstr>
      <vt:lpstr>Rule of inclusion-exclusion</vt:lpstr>
      <vt:lpstr>PowerPoint Presentation</vt:lpstr>
      <vt:lpstr>Functions</vt:lpstr>
      <vt:lpstr>Functions</vt:lpstr>
      <vt:lpstr>Functions</vt:lpstr>
      <vt:lpstr>Functions</vt:lpstr>
      <vt:lpstr>Barbers club puzzle</vt:lpstr>
      <vt:lpstr>PowerPoint Presentation</vt:lpstr>
      <vt:lpstr>Barbers club puzzle</vt:lpstr>
      <vt:lpstr>Cardinalities of infinite sets</vt:lpstr>
      <vt:lpstr>Countable sets</vt:lpstr>
      <vt:lpstr>Set of all integers is countable</vt:lpstr>
      <vt:lpstr>Cardinality and subsets</vt:lpstr>
      <vt:lpstr>PowerPoint Presentation</vt:lpstr>
      <vt:lpstr>   Counting finite strings</vt:lpstr>
      <vt:lpstr>   Set {a,b}^∗ is countable</vt:lpstr>
      <vt:lpstr>  </vt:lpstr>
      <vt:lpstr>   Set of all finite binary strings is countable</vt:lpstr>
      <vt:lpstr>PowerPoint Presentation</vt:lpstr>
      <vt:lpstr>Useful properties of countable sets</vt:lpstr>
      <vt:lpstr>Cartesian product of sets</vt:lpstr>
      <vt:lpstr>Set of all rational numbers is countable</vt:lpstr>
      <vt:lpstr>PowerPoint Presentation</vt:lpstr>
      <vt:lpstr>PowerPoint Presentation</vt:lpstr>
      <vt:lpstr>PowerPoint Presentation</vt:lpstr>
      <vt:lpstr>PowerPoint Presentation</vt:lpstr>
      <vt:lpstr>Uncountable sets </vt:lpstr>
      <vt:lpstr>Diagonalization</vt:lpstr>
      <vt:lpstr>Diagonalization</vt:lpstr>
      <vt:lpstr>Diagonalization: R</vt:lpstr>
      <vt:lpstr>Diagonalization: set of all languages</vt:lpstr>
      <vt:lpstr>The Halting problem</vt:lpstr>
      <vt:lpstr>Puzzle: playing poker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COMP1002 Unit 8</dc:title>
  <dc:creator>Antonina Kolokolova</dc:creator>
  <cp:lastModifiedBy>Antonina Kolokolova</cp:lastModifiedBy>
  <cp:revision>64</cp:revision>
  <dcterms:created xsi:type="dcterms:W3CDTF">2019-07-27T03:39:01Z</dcterms:created>
  <dcterms:modified xsi:type="dcterms:W3CDTF">2020-12-01T22:26:08Z</dcterms:modified>
</cp:coreProperties>
</file>