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9.xml" ContentType="application/vnd.openxmlformats-officedocument.presentationml.tags+xml"/>
  <Override PartName="/ppt/notesSlides/notesSlide33.xml" ContentType="application/vnd.openxmlformats-officedocument.presentationml.notesSlide+xml"/>
  <Override PartName="/ppt/tags/tag1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669" r:id="rId2"/>
    <p:sldId id="675" r:id="rId3"/>
    <p:sldId id="679" r:id="rId4"/>
    <p:sldId id="678" r:id="rId5"/>
    <p:sldId id="682" r:id="rId6"/>
    <p:sldId id="680" r:id="rId7"/>
    <p:sldId id="683" r:id="rId8"/>
    <p:sldId id="641" r:id="rId9"/>
    <p:sldId id="684" r:id="rId10"/>
    <p:sldId id="690" r:id="rId11"/>
    <p:sldId id="691" r:id="rId12"/>
    <p:sldId id="692" r:id="rId13"/>
    <p:sldId id="693" r:id="rId14"/>
    <p:sldId id="685" r:id="rId15"/>
    <p:sldId id="694" r:id="rId16"/>
    <p:sldId id="695" r:id="rId17"/>
    <p:sldId id="696" r:id="rId18"/>
    <p:sldId id="697" r:id="rId19"/>
    <p:sldId id="698" r:id="rId20"/>
    <p:sldId id="699" r:id="rId21"/>
    <p:sldId id="700" r:id="rId22"/>
    <p:sldId id="701" r:id="rId23"/>
    <p:sldId id="702" r:id="rId24"/>
    <p:sldId id="686" r:id="rId25"/>
    <p:sldId id="703" r:id="rId26"/>
    <p:sldId id="704" r:id="rId27"/>
    <p:sldId id="643" r:id="rId28"/>
    <p:sldId id="645" r:id="rId29"/>
    <p:sldId id="705" r:id="rId30"/>
    <p:sldId id="646" r:id="rId31"/>
    <p:sldId id="706" r:id="rId32"/>
    <p:sldId id="644" r:id="rId33"/>
    <p:sldId id="647" r:id="rId34"/>
    <p:sldId id="687" r:id="rId35"/>
    <p:sldId id="648" r:id="rId36"/>
    <p:sldId id="659" r:id="rId37"/>
    <p:sldId id="660" r:id="rId38"/>
    <p:sldId id="661" r:id="rId39"/>
    <p:sldId id="662" r:id="rId40"/>
    <p:sldId id="677" r:id="rId41"/>
    <p:sldId id="688" r:id="rId42"/>
    <p:sldId id="707" r:id="rId43"/>
    <p:sldId id="663" r:id="rId44"/>
    <p:sldId id="708" r:id="rId45"/>
    <p:sldId id="709" r:id="rId46"/>
    <p:sldId id="710" r:id="rId47"/>
    <p:sldId id="711" r:id="rId48"/>
    <p:sldId id="667" r:id="rId49"/>
    <p:sldId id="668" r:id="rId50"/>
    <p:sldId id="712" r:id="rId51"/>
    <p:sldId id="676" r:id="rId52"/>
    <p:sldId id="670" r:id="rId53"/>
    <p:sldId id="689" r:id="rId54"/>
    <p:sldId id="713" r:id="rId55"/>
    <p:sldId id="665" r:id="rId56"/>
    <p:sldId id="672" r:id="rId57"/>
    <p:sldId id="714" r:id="rId58"/>
    <p:sldId id="673" r:id="rId59"/>
    <p:sldId id="674" r:id="rId60"/>
    <p:sldId id="715" r:id="rId61"/>
    <p:sldId id="716" r:id="rId62"/>
    <p:sldId id="717" r:id="rId63"/>
  </p:sldIdLst>
  <p:sldSz cx="12192000" cy="6858000"/>
  <p:notesSz cx="7315200" cy="96012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mbria Math" panose="02040503050406030204" pitchFamily="18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3" autoAdjust="0"/>
    <p:restoredTop sz="90327" autoAdjust="0"/>
  </p:normalViewPr>
  <p:slideViewPr>
    <p:cSldViewPr>
      <p:cViewPr varScale="1">
        <p:scale>
          <a:sx n="59" d="100"/>
          <a:sy n="59" d="100"/>
        </p:scale>
        <p:origin x="48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24C5B19-AEE5-4D5B-8770-F3BA67B914A3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BAFC8FE-A058-4C7E-9878-C9356C62AD8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240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7695188-19D4-4B42-A91C-DF4EC944095C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87CBE28-3F96-4D2B-AE04-4E436BF26DA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288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6739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7182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5889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817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9188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568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0573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62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2075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1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80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852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7408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3489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813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007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725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3446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3407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2653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9774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5831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0267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6666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88430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8945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04421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0596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95900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9732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34072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3566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8953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557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98013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0271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778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521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139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4666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4666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321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E8560-AC65-4E8F-AC8B-2576C31D3D52}" type="datetimeFigureOut">
              <a:rPr lang="en-CA" smtClean="0"/>
              <a:pPr/>
              <a:t>2020-12-16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0.png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hyperlink" Target="http://www.cs.unm.edu/~joel/PaperFoldingFractal/paper.html" TargetMode="External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27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33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34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NULL"/><Relationship Id="rId9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31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41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7" Type="http://schemas.openxmlformats.org/officeDocument/2006/relationships/image" Target="../media/image90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81.png"/><Relationship Id="rId11" Type="http://schemas.openxmlformats.org/officeDocument/2006/relationships/image" Target="../media/image13.png"/><Relationship Id="rId5" Type="http://schemas.openxmlformats.org/officeDocument/2006/relationships/image" Target="../media/image71.png"/><Relationship Id="rId10" Type="http://schemas.openxmlformats.org/officeDocument/2006/relationships/image" Target="../media/image121.png"/><Relationship Id="rId9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61.png"/><Relationship Id="rId12" Type="http://schemas.openxmlformats.org/officeDocument/2006/relationships/image" Target="../media/image2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51.png"/><Relationship Id="rId11" Type="http://schemas.openxmlformats.org/officeDocument/2006/relationships/image" Target="../media/image201.PNG"/><Relationship Id="rId10" Type="http://schemas.openxmlformats.org/officeDocument/2006/relationships/image" Target="../media/image191.png"/><Relationship Id="rId9" Type="http://schemas.openxmlformats.org/officeDocument/2006/relationships/image" Target="../media/image18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9" Type="http://schemas.openxmlformats.org/officeDocument/2006/relationships/image" Target="../media/image2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.png"/><Relationship Id="rId10" Type="http://schemas.openxmlformats.org/officeDocument/2006/relationships/image" Target="../media/image390.png"/><Relationship Id="rId9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F346-183E-4428-83B8-C88C9AF20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193EB-0050-4AB7-8BEF-6705DD8E68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57CD4-F069-416F-AE9B-CCF95DC7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18154A-7BAA-4643-A1D2-07D1C4792C3A}"/>
              </a:ext>
            </a:extLst>
          </p:cNvPr>
          <p:cNvSpPr/>
          <p:nvPr/>
        </p:nvSpPr>
        <p:spPr>
          <a:xfrm>
            <a:off x="839416" y="764704"/>
            <a:ext cx="10438184" cy="2592288"/>
          </a:xfrm>
          <a:prstGeom prst="roundRect">
            <a:avLst/>
          </a:prstGeom>
          <a:solidFill>
            <a:srgbClr val="00B050">
              <a:alpha val="9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Unit 7</a:t>
            </a:r>
          </a:p>
          <a:p>
            <a:pPr algn="ctr"/>
            <a:r>
              <a:rPr lang="en-US" sz="6000" dirty="0"/>
              <a:t>Recursive definitions</a:t>
            </a:r>
          </a:p>
        </p:txBody>
      </p:sp>
    </p:spTree>
    <p:extLst>
      <p:ext uri="{BB962C8B-B14F-4D97-AF65-F5344CB8AC3E}">
        <p14:creationId xmlns:p14="http://schemas.microsoft.com/office/powerpoint/2010/main" val="101971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of Hanoi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7408" y="3542731"/>
                <a:ext cx="10657184" cy="262515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Rules of the game: </a:t>
                </a:r>
              </a:p>
              <a:p>
                <a:pPr lvl="1"/>
                <a:r>
                  <a:rPr lang="en-US" dirty="0"/>
                  <a:t>Start with all disks on the first peg. </a:t>
                </a:r>
              </a:p>
              <a:p>
                <a:pPr lvl="1"/>
                <a:r>
                  <a:rPr lang="en-US" dirty="0"/>
                  <a:t>At any step, can move a disk to another peg, as long as it is not placed on top of a smaller disk. </a:t>
                </a:r>
              </a:p>
              <a:p>
                <a:pPr lvl="1"/>
                <a:r>
                  <a:rPr lang="en-US" dirty="0"/>
                  <a:t>Goal:  move the whole tower onto the second peg. </a:t>
                </a:r>
              </a:p>
              <a:p>
                <a:r>
                  <a:rPr lang="en-US" dirty="0"/>
                  <a:t>Question:  how many steps are needed to move the tower of 8 disks? How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disks?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7408" y="3542731"/>
                <a:ext cx="10657184" cy="2625155"/>
              </a:xfrm>
              <a:blipFill>
                <a:blip r:embed="rId5"/>
                <a:stretch>
                  <a:fillRect l="-973" t="-4872" b="-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2" descr="Image result for canadian penn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canadian penny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canadian penny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Image result for 3 pence coin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Image result for 3 pence coin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Image result for 3 pence coin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tower of hanoi t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6" y="1340769"/>
            <a:ext cx="2726705" cy="181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ower of hanoi to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139825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146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3426-9975-45D7-BC66-8CBBEB629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of Hanoi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F2D5A-BF39-4523-A1DC-BB3D062F8C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636912"/>
                <a:ext cx="10972800" cy="410445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Let us call the number of moves needed to transfer n disks H(n). </a:t>
                </a:r>
              </a:p>
              <a:p>
                <a:pPr lvl="1"/>
                <a:r>
                  <a:rPr lang="en-US" dirty="0"/>
                  <a:t>From any peg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/>
                  <a:t> to any peg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𝑗</m:t>
                    </m:r>
                    <m:r>
                      <a:rPr lang="en-US" i="1">
                        <a:latin typeface="Cambria Math"/>
                      </a:rPr>
                      <m:t>≠</m:t>
                    </m:r>
                    <m:r>
                      <a:rPr lang="en-US" i="1">
                        <a:latin typeface="Cambria Math"/>
                      </a:rPr>
                      <m:t>𝑖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would take the same number of steps.</a:t>
                </a:r>
              </a:p>
              <a:p>
                <a:r>
                  <a:rPr lang="en-US" dirty="0"/>
                  <a:t>Basis:  only one disk can be transferred in one step. </a:t>
                </a:r>
              </a:p>
              <a:p>
                <a:pPr lvl="1"/>
                <a:r>
                  <a:rPr lang="en-US" dirty="0"/>
                  <a:t>So H(1) = 1 </a:t>
                </a:r>
              </a:p>
              <a:p>
                <a:r>
                  <a:rPr lang="en-US" dirty="0"/>
                  <a:t>Recursion:  to transfer n disks from peg 1 to peg 2. </a:t>
                </a:r>
              </a:p>
              <a:p>
                <a:pPr lvl="1"/>
                <a:r>
                  <a:rPr lang="en-US" dirty="0"/>
                  <a:t>To transfer n-1 disks from peg 1 to peg 3 need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𝐻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𝑛</m:t>
                    </m:r>
                    <m:r>
                      <a:rPr lang="en-US" i="1">
                        <a:latin typeface="Cambria Math"/>
                      </a:rPr>
                      <m:t>−1)</m:t>
                    </m:r>
                  </m:oMath>
                </a14:m>
                <a:r>
                  <a:rPr lang="en-US" dirty="0"/>
                  <a:t>  steps.  </a:t>
                </a:r>
              </a:p>
              <a:p>
                <a:pPr lvl="1"/>
                <a:r>
                  <a:rPr lang="en-US" dirty="0"/>
                  <a:t>To transfer the remaining disk to peg 2, need 1 step. </a:t>
                </a:r>
              </a:p>
              <a:p>
                <a:pPr lvl="1"/>
                <a:r>
                  <a:rPr lang="en-US" dirty="0"/>
                  <a:t>To transfer n-1 disks from peg 3 to peg 2 need  H(n-1) steps again. </a:t>
                </a:r>
              </a:p>
              <a:p>
                <a:pPr lvl="1"/>
                <a:r>
                  <a:rPr lang="en-US" dirty="0"/>
                  <a:t>So  H(n) = 2H(n-1)+1   (recurrence).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F2D5A-BF39-4523-A1DC-BB3D062F8C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636912"/>
                <a:ext cx="10972800" cy="4104456"/>
              </a:xfrm>
              <a:blipFill>
                <a:blip r:embed="rId5"/>
                <a:stretch>
                  <a:fillRect l="-1111" t="-3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Image result for tower of hanoi toy">
            <a:extLst>
              <a:ext uri="{FF2B5EF4-FFF2-40B4-BE49-F238E27FC236}">
                <a16:creationId xmlns:a16="http://schemas.microsoft.com/office/drawing/2014/main" id="{7742C41C-640A-4D4E-8911-87C69A660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1923936" cy="12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ower of hanoi toy">
            <a:extLst>
              <a:ext uri="{FF2B5EF4-FFF2-40B4-BE49-F238E27FC236}">
                <a16:creationId xmlns:a16="http://schemas.microsoft.com/office/drawing/2014/main" id="{44629322-4ED3-4BF2-9C3E-42269E346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404664"/>
            <a:ext cx="2016224" cy="154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65BFB8-56CF-4755-A080-F318E4DD046A}"/>
              </a:ext>
            </a:extLst>
          </p:cNvPr>
          <p:cNvSpPr txBox="1">
            <a:spLocks/>
          </p:cNvSpPr>
          <p:nvPr/>
        </p:nvSpPr>
        <p:spPr>
          <a:xfrm>
            <a:off x="1703512" y="1177550"/>
            <a:ext cx="9937104" cy="13873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Rules of the game: </a:t>
            </a:r>
          </a:p>
          <a:p>
            <a:pPr lvl="1"/>
            <a:r>
              <a:rPr lang="en-US" sz="1800" dirty="0"/>
              <a:t>Start with all disks on the first peg. </a:t>
            </a:r>
          </a:p>
          <a:p>
            <a:pPr lvl="1"/>
            <a:r>
              <a:rPr lang="en-US" sz="1800" dirty="0"/>
              <a:t>At any step, can move a disk to another peg, as long as it is not placed on top of a smaller disk. </a:t>
            </a:r>
          </a:p>
          <a:p>
            <a:pPr lvl="1"/>
            <a:r>
              <a:rPr lang="en-US" sz="1800" dirty="0"/>
              <a:t>Goal:  move the whole tower onto the second peg.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572E3C-0A74-41B6-A70A-3574FB3860FF}"/>
              </a:ext>
            </a:extLst>
          </p:cNvPr>
          <p:cNvSpPr/>
          <p:nvPr/>
        </p:nvSpPr>
        <p:spPr>
          <a:xfrm>
            <a:off x="6600056" y="6178326"/>
            <a:ext cx="547260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But how many steps does it really take? </a:t>
            </a:r>
          </a:p>
        </p:txBody>
      </p:sp>
    </p:spTree>
    <p:extLst>
      <p:ext uri="{BB962C8B-B14F-4D97-AF65-F5344CB8AC3E}">
        <p14:creationId xmlns:p14="http://schemas.microsoft.com/office/powerpoint/2010/main" val="4213855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DEC0-4239-45FF-A10F-5873E0C6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form of a recurrence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C5D9FB-36AF-4096-A98E-D37FC442CD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463064" cy="492514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Tower of Hanoi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+1=2( 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+1 = 4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+2+1=4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             = 4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+3=8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+7=16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+15=32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+31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=64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+63=128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+127=128∗1+127=255</m:t>
                    </m:r>
                  </m:oMath>
                </a14:m>
                <a:endParaRPr lang="en-US" b="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A </a:t>
                </a:r>
                <a:r>
                  <a:rPr lang="en-US" b="1" dirty="0"/>
                  <a:t>closed form </a:t>
                </a:r>
                <a:r>
                  <a:rPr lang="en-US" dirty="0"/>
                  <a:t>of a recurrence relation is an expression that defines </a:t>
                </a:r>
                <a:r>
                  <a:rPr lang="en-CA" dirty="0"/>
                  <a:t>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CA" dirty="0"/>
                  <a:t> element in a sequence in terms of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directly. </a:t>
                </a:r>
              </a:p>
              <a:p>
                <a:pPr lvl="1"/>
                <a:r>
                  <a:rPr lang="en-US" dirty="0"/>
                  <a:t>Often use recurrence relations and their closed forms to describe performance of (especially recursive) algorithms.</a:t>
                </a:r>
              </a:p>
              <a:p>
                <a:pPr lvl="1"/>
                <a:r>
                  <a:rPr lang="en-US" dirty="0"/>
                  <a:t>A closed form of the Tower of Hanoi recurrence is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𝑖</m:t>
                        </m:r>
                        <m:r>
                          <a:rPr lang="en-CA" i="1">
                            <a:latin typeface="Cambria Math"/>
                          </a:rPr>
                          <m:t>=0</m:t>
                        </m:r>
                      </m:sub>
                      <m:sup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−1</m:t>
                        </m:r>
                      </m:sup>
                    </m:sSubSup>
                    <m:r>
                      <a:rPr lang="en-CA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−1</m:t>
                    </m:r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C5D9FB-36AF-4096-A98E-D37FC442CD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463064" cy="4925143"/>
              </a:xfrm>
              <a:blipFill>
                <a:blip r:embed="rId4"/>
                <a:stretch>
                  <a:fillRect l="-1064" t="-1487" r="-1543" b="-1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Image result for tower of hanoi toy">
            <a:extLst>
              <a:ext uri="{FF2B5EF4-FFF2-40B4-BE49-F238E27FC236}">
                <a16:creationId xmlns:a16="http://schemas.microsoft.com/office/drawing/2014/main" id="{034E5735-9857-4A60-98B6-5356F248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415" y="0"/>
            <a:ext cx="1646585" cy="8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21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1AAF6-5585-4C76-9D2D-8543786E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recurrences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4857B6-B591-4FC3-846B-EA2E1C83F6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35072" cy="506915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CA" dirty="0"/>
                  <a:t>Solving a recurrence: finding a closed form. </a:t>
                </a:r>
              </a:p>
              <a:p>
                <a:pPr lvl="1"/>
                <a:r>
                  <a:rPr lang="en-CA" dirty="0"/>
                  <a:t>Solving  the recurrence H(n)=2H(n-1)+1 </a:t>
                </a:r>
              </a:p>
              <a:p>
                <a:pPr marL="457200" lvl="1" indent="0">
                  <a:buNone/>
                </a:pPr>
                <a:r>
                  <a:rPr lang="en-CA" dirty="0"/>
                  <a:t>H(n)  </a:t>
                </a:r>
                <a14:m>
                  <m:oMath xmlns:m="http://schemas.openxmlformats.org/officeDocument/2006/math">
                    <m:r>
                      <a:rPr lang="en-CA">
                        <a:latin typeface="Cambria Math"/>
                      </a:rPr>
                      <m:t>= </m:t>
                    </m:r>
                    <m:r>
                      <a:rPr lang="en-CA" i="1">
                        <a:latin typeface="Cambria Math"/>
                      </a:rPr>
                      <m:t>2⋅</m:t>
                    </m:r>
                    <m:r>
                      <a:rPr lang="en-CA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−1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+1</m:t>
                    </m:r>
                    <m:r>
                      <a:rPr lang="en-CA" sz="2600" i="1">
                        <a:latin typeface="Cambria Math"/>
                      </a:rPr>
                      <m:t>=2</m:t>
                    </m:r>
                    <m:d>
                      <m:d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600" i="1">
                            <a:latin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en-CA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600" i="1">
                                <a:latin typeface="Cambria Math"/>
                              </a:rPr>
                              <m:t>𝑛</m:t>
                            </m:r>
                            <m:r>
                              <a:rPr lang="en-CA" sz="2600" i="1">
                                <a:latin typeface="Cambria Math"/>
                              </a:rPr>
                              <m:t>−2</m:t>
                            </m:r>
                          </m:e>
                        </m:d>
                        <m:r>
                          <a:rPr lang="en-CA" sz="2600" i="1">
                            <a:latin typeface="Cambria Math"/>
                          </a:rPr>
                          <m:t>+1</m:t>
                        </m:r>
                      </m:e>
                    </m:d>
                    <m:r>
                      <a:rPr lang="en-CA" sz="2600" i="1">
                        <a:latin typeface="Cambria Math"/>
                      </a:rPr>
                      <m:t>+1 </m:t>
                    </m:r>
                    <m:r>
                      <a:rPr lang="en-CA" sz="2600">
                        <a:latin typeface="Cambria Math"/>
                      </a:rPr>
                      <m:t> </m:t>
                    </m:r>
                  </m:oMath>
                </a14:m>
                <a:r>
                  <a:rPr lang="en-CA" sz="260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6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2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 sz="2600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600" i="1">
                            <a:latin typeface="Cambria Math"/>
                          </a:rPr>
                          <m:t>𝑛</m:t>
                        </m:r>
                        <m:r>
                          <a:rPr lang="en-CA" sz="2600" i="1">
                            <a:latin typeface="Cambria Math"/>
                          </a:rPr>
                          <m:t>−2</m:t>
                        </m:r>
                      </m:e>
                    </m:d>
                    <m:r>
                      <a:rPr lang="en-CA" sz="2600" i="1">
                        <a:latin typeface="Cambria Math"/>
                      </a:rPr>
                      <m:t>+2+1</m:t>
                    </m:r>
                  </m:oMath>
                </a14:m>
                <a:endParaRPr lang="en-CA" sz="2600" dirty="0"/>
              </a:p>
              <a:p>
                <a:pPr marL="0" indent="0">
                  <a:buNone/>
                </a:pPr>
                <a:r>
                  <a:rPr lang="en-CA" sz="2600" dirty="0"/>
                  <a:t>	    </a:t>
                </a:r>
                <a14:m>
                  <m:oMath xmlns:m="http://schemas.openxmlformats.org/officeDocument/2006/math">
                    <m:r>
                      <a:rPr lang="en-CA" sz="2600" i="1">
                        <a:latin typeface="Cambria Math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6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26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CA" sz="2600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600" i="1">
                            <a:latin typeface="Cambria Math"/>
                          </a:rPr>
                          <m:t>𝑛</m:t>
                        </m:r>
                        <m:r>
                          <a:rPr lang="en-CA" sz="2600" i="1">
                            <a:latin typeface="Cambria Math"/>
                          </a:rPr>
                          <m:t>−3</m:t>
                        </m:r>
                      </m:e>
                    </m:d>
                    <m:r>
                      <a:rPr lang="en-CA" sz="26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6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2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 sz="2600" i="1">
                        <a:latin typeface="Cambria Math"/>
                      </a:rPr>
                      <m:t>+2+1 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6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2600" i="1">
                            <a:latin typeface="Cambria Math"/>
                          </a:rPr>
                          <m:t>4 </m:t>
                        </m:r>
                      </m:sup>
                    </m:sSup>
                    <m:r>
                      <a:rPr lang="en-CA" sz="2600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600" i="1">
                            <a:latin typeface="Cambria Math"/>
                          </a:rPr>
                          <m:t>𝑛</m:t>
                        </m:r>
                        <m:r>
                          <a:rPr lang="en-CA" sz="2600" i="1">
                            <a:latin typeface="Cambria Math"/>
                          </a:rPr>
                          <m:t>−4</m:t>
                        </m:r>
                      </m:e>
                    </m:d>
                    <m:r>
                      <a:rPr lang="en-CA" sz="26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6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26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CA" sz="26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6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2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CA" sz="2600" i="1">
                        <a:latin typeface="Cambria Math"/>
                      </a:rPr>
                      <m:t>+1… </m:t>
                    </m:r>
                  </m:oMath>
                </a14:m>
                <a:r>
                  <a:rPr lang="en-CA" sz="2600" dirty="0"/>
                  <a:t> </a:t>
                </a:r>
              </a:p>
              <a:p>
                <a:pPr marL="457200" lvl="1" indent="0">
                  <a:buNone/>
                </a:pPr>
                <a:endParaRPr lang="en-CA" dirty="0"/>
              </a:p>
              <a:p>
                <a:r>
                  <a:rPr lang="en-CA" sz="3000" dirty="0"/>
                  <a:t>Closed form of the Tower of Hanoi recurrence: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𝑖</m:t>
                        </m:r>
                        <m:r>
                          <a:rPr lang="en-CA" i="1">
                            <a:latin typeface="Cambria Math"/>
                          </a:rPr>
                          <m:t>=0</m:t>
                        </m:r>
                      </m:sub>
                      <m:sup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−1</m:t>
                        </m:r>
                      </m:sup>
                    </m:sSubSup>
                    <m:r>
                      <a:rPr lang="en-CA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−1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Proof by induction (using recursive definition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)). </m:t>
                    </m:r>
                  </m:oMath>
                </a14:m>
                <a:endParaRPr lang="en-CA" dirty="0"/>
              </a:p>
              <a:p>
                <a:pPr lvl="2"/>
                <a:r>
                  <a:rPr lang="en-CA" dirty="0"/>
                  <a:t>Base case: H(1)=1. Induction hypothesis: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CA" dirty="0"/>
                  <a:t>. </a:t>
                </a:r>
              </a:p>
              <a:p>
                <a:pPr lvl="2"/>
                <a:r>
                  <a:rPr lang="en-CA" dirty="0"/>
                  <a:t>Induction step: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+1=2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+1=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Or by noticing that a binary number 111...1  (n-1 1s) plus 1 gives a binary number 10000…0  (1 followed by n-1 0s)</a:t>
                </a:r>
              </a:p>
              <a:p>
                <a:pPr marL="914400" lvl="2" indent="0">
                  <a:buNone/>
                </a:pPr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4857B6-B591-4FC3-846B-EA2E1C83F6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35072" cy="5069159"/>
              </a:xfrm>
              <a:blipFill>
                <a:blip r:embed="rId5"/>
                <a:stretch>
                  <a:fillRect l="-1057" t="-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Image result for tower of hanoi toy">
            <a:extLst>
              <a:ext uri="{FF2B5EF4-FFF2-40B4-BE49-F238E27FC236}">
                <a16:creationId xmlns:a16="http://schemas.microsoft.com/office/drawing/2014/main" id="{3D51EA3F-7D9C-49A6-AD05-CC777821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415" y="0"/>
            <a:ext cx="1646585" cy="8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24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4809C-5A3A-46A9-8DCD-58ADC0E0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D60BE-4C52-4DC0-A258-11AD8053F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16658-001B-43CF-808B-55E520B2F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growth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DBCC45-B5CD-44AA-BD5E-23543F245E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82400" cy="4525963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en-CA" sz="5100" dirty="0"/>
                  <a:t>In Tower of Hanoi, adding one more disk doubles the number of steps. </a:t>
                </a:r>
                <a14:m>
                  <m:oMath xmlns:m="http://schemas.openxmlformats.org/officeDocument/2006/math">
                    <m:r>
                      <a:rPr lang="en-US" sz="51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1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5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1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51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5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1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51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51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CA" sz="5100" dirty="0"/>
                  <a:t>. </a:t>
                </a:r>
              </a:p>
              <a:p>
                <a:pPr lvl="1"/>
                <a:r>
                  <a:rPr lang="en-CA" sz="5100" dirty="0"/>
                  <a:t>We say that the function  H(n) </a:t>
                </a:r>
                <a:r>
                  <a:rPr lang="en-CA" sz="5100" b="1" dirty="0"/>
                  <a:t>grows exponentially</a:t>
                </a:r>
              </a:p>
              <a:p>
                <a:endParaRPr lang="en-CA" sz="5100" dirty="0"/>
              </a:p>
              <a:p>
                <a:r>
                  <a:rPr lang="en-CA" sz="5100" dirty="0"/>
                  <a:t>What does it mean that a function  “grows” at a certain rate? </a:t>
                </a:r>
              </a:p>
              <a:p>
                <a:pPr lvl="1"/>
                <a:r>
                  <a:rPr lang="en-CA" sz="5100" dirty="0"/>
                  <a:t>Is </a:t>
                </a:r>
                <a14:m>
                  <m:oMath xmlns:m="http://schemas.openxmlformats.org/officeDocument/2006/math">
                    <m:r>
                      <a:rPr lang="en-CA" sz="51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sz="51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51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5100" i="1" dirty="0" smtClean="0">
                        <a:latin typeface="Cambria Math" panose="02040503050406030204" pitchFamily="18" charset="0"/>
                      </a:rPr>
                      <m:t>)=100</m:t>
                    </m:r>
                    <m:r>
                      <a:rPr lang="en-CA" sz="51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51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5100" dirty="0"/>
                  <a:t>larger than </a:t>
                </a:r>
                <a14:m>
                  <m:oMath xmlns:m="http://schemas.openxmlformats.org/officeDocument/2006/math">
                    <m:r>
                      <a:rPr lang="en-CA" sz="5100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sz="5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51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sz="51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CA" sz="5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5100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sz="51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 sz="5100" i="1">
                        <a:latin typeface="Cambria Math"/>
                      </a:rPr>
                      <m:t>?</m:t>
                    </m:r>
                  </m:oMath>
                </a14:m>
                <a:r>
                  <a:rPr lang="en-CA" sz="5100" dirty="0"/>
                  <a:t> </a:t>
                </a:r>
              </a:p>
              <a:p>
                <a:pPr lvl="2"/>
                <a:r>
                  <a:rPr lang="en-CA" sz="5100" dirty="0"/>
                  <a:t>Only when </a:t>
                </a:r>
                <a14:m>
                  <m:oMath xmlns:m="http://schemas.openxmlformats.org/officeDocument/2006/math"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&lt;100.</m:t>
                    </m:r>
                  </m:oMath>
                </a14:m>
                <a:r>
                  <a:rPr lang="en-CA" sz="5100" dirty="0"/>
                  <a:t> For the remaining infinitely many values of n, </a:t>
                </a:r>
                <a14:m>
                  <m:oMath xmlns:m="http://schemas.openxmlformats.org/officeDocument/2006/math"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5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1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sz="5900" dirty="0"/>
              </a:p>
              <a:p>
                <a:pPr lvl="2"/>
                <a:r>
                  <a:rPr lang="en-CA" sz="5100" dirty="0"/>
                  <a:t>So </a:t>
                </a:r>
                <a14:m>
                  <m:oMath xmlns:m="http://schemas.openxmlformats.org/officeDocument/2006/math"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5100" dirty="0"/>
                  <a:t> grows faster than </a:t>
                </a:r>
                <a14:m>
                  <m:oMath xmlns:m="http://schemas.openxmlformats.org/officeDocument/2006/math"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5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sz="5100" dirty="0"/>
              </a:p>
              <a:p>
                <a:pPr lvl="1"/>
                <a:r>
                  <a:rPr lang="en-CA" sz="5100" dirty="0"/>
                  <a:t>To compare functions, check which becomes larger as n increases (to infinity).</a:t>
                </a:r>
                <a:endParaRPr lang="en-CA" sz="4700" dirty="0"/>
              </a:p>
              <a:p>
                <a:pPr lvl="1"/>
                <a:endParaRPr lang="en-CA" sz="5100" dirty="0"/>
              </a:p>
              <a:p>
                <a:r>
                  <a:rPr lang="en-CA" sz="5500" dirty="0"/>
                  <a:t>Often think of functions as describing running time of an algorithm. </a:t>
                </a:r>
              </a:p>
              <a:p>
                <a:pPr lvl="1"/>
                <a:r>
                  <a:rPr lang="en-CA" sz="5100" dirty="0"/>
                  <a:t>For programs, performance on larger inputs matters more.  </a:t>
                </a:r>
              </a:p>
              <a:p>
                <a:pPr lvl="1"/>
                <a:r>
                  <a:rPr lang="en-CA" sz="5100" dirty="0"/>
                  <a:t>Constant factors don’t matter that much. </a:t>
                </a:r>
              </a:p>
              <a:p>
                <a:pPr marL="457200" lvl="1" indent="0">
                  <a:buNone/>
                </a:pPr>
                <a:endParaRPr lang="en-CA" sz="51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DBCC45-B5CD-44AA-BD5E-23543F245E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82400" cy="4525963"/>
              </a:xfrm>
              <a:blipFill>
                <a:blip r:embed="rId5"/>
                <a:stretch>
                  <a:fillRect l="-789" t="-2561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Image result for tower of hanoi toy">
            <a:extLst>
              <a:ext uri="{FF2B5EF4-FFF2-40B4-BE49-F238E27FC236}">
                <a16:creationId xmlns:a16="http://schemas.microsoft.com/office/drawing/2014/main" id="{E6A9305E-D9A6-4DE7-95B0-355B27611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415" y="0"/>
            <a:ext cx="1646585" cy="8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F6A17-29C2-4A89-8889-B8E4F7D8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growth rate of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642F9-A4CA-40D9-AAAC-0FA1BAD1C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dirty="0"/>
              <a:t>How to estimate the rate of growth of  a function? </a:t>
            </a:r>
          </a:p>
          <a:p>
            <a:pPr lvl="1"/>
            <a:r>
              <a:rPr lang="en-CA" dirty="0"/>
              <a:t>Plotting a graph?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CA" dirty="0"/>
              <a:t>Not quite conclusive:</a:t>
            </a:r>
          </a:p>
          <a:p>
            <a:pPr lvl="1"/>
            <a:r>
              <a:rPr lang="en-CA" dirty="0"/>
              <a:t>How do you know what they will do past the part on the graph?  </a:t>
            </a:r>
          </a:p>
          <a:p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0E22F7-96EE-45F1-83E5-6D38C836C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5026"/>
            <a:ext cx="4430602" cy="2596311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2697FE-F46A-4952-A801-1F8F23968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565026"/>
            <a:ext cx="4408830" cy="2596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7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85E2-1E85-4AF6-9404-5E98BBC8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91A502-0632-4B65-AB1C-6DDF7438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141167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CA" dirty="0"/>
                  <a:t>We say that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CA" dirty="0"/>
                  <a:t>grows at most as fast as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if</a:t>
                </a:r>
              </a:p>
              <a:p>
                <a:pPr lvl="1"/>
                <a:r>
                  <a:rPr lang="en-CA" dirty="0"/>
                  <a:t>There is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dirty="0"/>
                  <a:t> such that after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dirty="0"/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dirty="0">
                        <a:latin typeface="Cambria Math"/>
                      </a:rPr>
                      <m:t>f</m:t>
                    </m:r>
                    <m:d>
                      <m:dPr>
                        <m:ctrlPr>
                          <a:rPr lang="en-CA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 dirty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r>
                  <a:rPr lang="en-CA" dirty="0"/>
                  <a:t> is always at most as large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Except if two functions differ by only a constant factor, consider them having the same growth rate.  </a:t>
                </a:r>
              </a:p>
              <a:p>
                <a:pPr lvl="2"/>
                <a:r>
                  <a:rPr lang="en-CA" sz="2800" dirty="0"/>
                  <a:t>So more correctly, there is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CA" sz="28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sz="2800" dirty="0"/>
                  <a:t> and a constant </a:t>
                </a:r>
                <a14:m>
                  <m:oMath xmlns:m="http://schemas.openxmlformats.org/officeDocument/2006/math">
                    <m:r>
                      <a:rPr lang="en-CA" sz="280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800" dirty="0"/>
                  <a:t>such that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 sz="2800" dirty="0"/>
                  <a:t> after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CA" sz="28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sz="2800" dirty="0"/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800" dirty="0">
                        <a:latin typeface="Cambria Math"/>
                      </a:rPr>
                      <m:t>f</m:t>
                    </m:r>
                    <m:d>
                      <m:dPr>
                        <m:ctrlPr>
                          <a:rPr lang="en-CA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 dirty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r>
                  <a:rPr lang="en-CA" sz="2800" dirty="0"/>
                  <a:t> is always at most as large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CA" sz="280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CA" sz="2800" dirty="0"/>
              </a:p>
              <a:p>
                <a:pPr lvl="2"/>
                <a:endParaRPr lang="en-CA" dirty="0"/>
              </a:p>
              <a:p>
                <a:r>
                  <a:rPr lang="en-CA" dirty="0"/>
                  <a:t>Denote set of all functions growing at most as fast as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by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/>
                      </a:rPr>
                      <m:t>𝑶</m:t>
                    </m:r>
                    <m:d>
                      <m:d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>
                            <a:latin typeface="Cambria Math"/>
                          </a:rPr>
                          <m:t>𝒈</m:t>
                        </m:r>
                        <m:d>
                          <m:dPr>
                            <m:ctrlPr>
                              <a:rPr lang="en-CA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1">
                                <a:latin typeface="Cambria Math"/>
                              </a:rPr>
                              <m:t>𝒏</m:t>
                            </m:r>
                          </m:e>
                        </m:d>
                      </m:e>
                    </m:d>
                  </m:oMath>
                </a14:m>
                <a:endParaRPr lang="en-CA" b="1" dirty="0"/>
              </a:p>
              <a:p>
                <a:pPr lvl="1"/>
                <a:r>
                  <a:rPr lang="en-CA" b="1" dirty="0"/>
                  <a:t>Big-Oh</a:t>
                </a:r>
                <a:r>
                  <a:rPr lang="en-CA" dirty="0"/>
                  <a:t> of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).  </m:t>
                    </m:r>
                  </m:oMath>
                </a14:m>
                <a:endParaRPr lang="en-CA" dirty="0"/>
              </a:p>
              <a:p>
                <a:pPr lvl="2"/>
                <a:r>
                  <a:rPr lang="en-CA" sz="2800" dirty="0"/>
                  <a:t>Some books say “f is in O(g)”,  others “f is O(g)”, both are OK. </a:t>
                </a:r>
              </a:p>
              <a:p>
                <a:pPr lvl="1"/>
                <a:r>
                  <a:rPr lang="en-CA" dirty="0"/>
                  <a:t>g(n) is an </a:t>
                </a:r>
                <a:r>
                  <a:rPr lang="en-CA" b="1" dirty="0"/>
                  <a:t>asymptotic upper bound </a:t>
                </a:r>
                <a:r>
                  <a:rPr lang="en-CA" dirty="0"/>
                  <a:t>for f(n). </a:t>
                </a:r>
              </a:p>
              <a:p>
                <a:pPr lvl="1"/>
                <a:r>
                  <a:rPr lang="en-CA" dirty="0"/>
                  <a:t>When both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CA">
                        <a:latin typeface="Cambria Math"/>
                      </a:rPr>
                      <m:t>,  </m:t>
                    </m:r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write</m:t>
                    </m:r>
                    <m:r>
                      <a:rPr lang="en-CA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Θ</m:t>
                    </m:r>
                    <m:r>
                      <a:rPr lang="en-CA" i="1">
                        <a:latin typeface="Cambria Math"/>
                      </a:rPr>
                      <m:t>(</m:t>
                    </m:r>
                    <m:r>
                      <a:rPr lang="en-CA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)</m:t>
                    </m:r>
                  </m:oMath>
                </a14:m>
                <a:r>
                  <a:rPr lang="en-CA" dirty="0"/>
                  <a:t>  </a:t>
                </a:r>
              </a:p>
              <a:p>
                <a:pPr lvl="2"/>
                <a:r>
                  <a:rPr lang="en-CA" sz="2800" dirty="0"/>
                  <a:t>f(n) is in </a:t>
                </a:r>
                <a:r>
                  <a:rPr lang="en-CA" sz="2800" b="1" dirty="0"/>
                  <a:t>big-Theta</a:t>
                </a:r>
                <a:r>
                  <a:rPr lang="en-CA" sz="2800" dirty="0"/>
                  <a:t> of g(n)).  </a:t>
                </a:r>
              </a:p>
              <a:p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91A502-0632-4B65-AB1C-6DDF7438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141167"/>
              </a:xfrm>
              <a:blipFill>
                <a:blip r:embed="rId5"/>
                <a:stretch>
                  <a:fillRect l="-944" t="-2491" r="-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4438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85E2-1E85-4AF6-9404-5E98BBC8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91A502-0632-4B65-AB1C-6DDF7438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598968" cy="514116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CA" dirty="0"/>
                  <a:t>More generally, for real-valued functions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CA" dirty="0"/>
                  <a:t>and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,  </a:t>
                </a:r>
              </a:p>
              <a:p>
                <a:pPr marL="0" indent="0">
                  <a:buNone/>
                </a:pPr>
                <a:r>
                  <a:rPr lang="en-CA" dirty="0"/>
                  <a:t>             </a:t>
                </a:r>
              </a:p>
              <a:p>
                <a:endParaRPr lang="en-CA" dirty="0"/>
              </a:p>
              <a:p>
                <a:endParaRPr lang="en-CA" dirty="0"/>
              </a:p>
              <a:p>
                <a:r>
                  <a:rPr lang="en-CA" dirty="0"/>
                  <a:t>That is,  from some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on, each  |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|  </m:t>
                    </m:r>
                  </m:oMath>
                </a14:m>
                <a:r>
                  <a:rPr lang="en-CA" dirty="0"/>
                  <a:t>is less than |g(x)| (up to a fixed constant factor). </a:t>
                </a:r>
              </a:p>
              <a:p>
                <a:pPr lvl="1"/>
                <a:r>
                  <a:rPr lang="en-CA" dirty="0"/>
                  <a:t>When functions describe program running times,  they give the number of steps a program takes on an input of size n, making them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ℕ</m:t>
                    </m:r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endParaRPr lang="en-CA" dirty="0"/>
              </a:p>
              <a:p>
                <a:pPr lvl="2"/>
                <a:r>
                  <a:rPr lang="en-CA" sz="2600" dirty="0"/>
                  <a:t>so use </a:t>
                </a:r>
                <a14:m>
                  <m:oMath xmlns:m="http://schemas.openxmlformats.org/officeDocument/2006/math">
                    <m:r>
                      <a:rPr lang="en-CA" sz="2600" i="1">
                        <a:latin typeface="Cambria Math"/>
                      </a:rPr>
                      <m:t>𝑛</m:t>
                    </m:r>
                    <m:r>
                      <a:rPr lang="en-CA" sz="2600" i="1">
                        <a:latin typeface="Cambria Math"/>
                      </a:rPr>
                      <m:t> </m:t>
                    </m:r>
                  </m:oMath>
                </a14:m>
                <a:r>
                  <a:rPr lang="en-CA" sz="2600" dirty="0"/>
                  <a:t>for </a:t>
                </a:r>
                <a14:m>
                  <m:oMath xmlns:m="http://schemas.openxmlformats.org/officeDocument/2006/math">
                    <m:r>
                      <a:rPr lang="en-CA" sz="2600" i="1">
                        <a:latin typeface="Cambria Math"/>
                      </a:rPr>
                      <m:t>𝑥</m:t>
                    </m:r>
                    <m:r>
                      <a:rPr lang="en-CA" sz="2600" i="1">
                        <a:latin typeface="Cambria Math"/>
                      </a:rPr>
                      <m:t> </m:t>
                    </m:r>
                  </m:oMath>
                </a14:m>
                <a:r>
                  <a:rPr lang="en-CA" sz="2600" dirty="0"/>
                  <a:t>and ignore | |. </a:t>
                </a:r>
              </a:p>
              <a:p>
                <a:pPr lvl="1"/>
                <a:r>
                  <a:rPr lang="en-CA" dirty="0"/>
                  <a:t>You will see a lot of big-O notation in COMP 2002 </a:t>
                </a:r>
              </a:p>
              <a:p>
                <a:pPr lvl="2"/>
                <a:r>
                  <a:rPr lang="en-CA" sz="2600" dirty="0"/>
                  <a:t>and possibly some in COMP 1000 and COMP 1001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91A502-0632-4B65-AB1C-6DDF7438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598968" cy="5141167"/>
              </a:xfrm>
              <a:blipFill>
                <a:blip r:embed="rId5"/>
                <a:stretch>
                  <a:fillRect l="-1150" t="-2372" r="-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AA73A9D-0FE5-4A07-8F5B-AD471C4F7E29}"/>
                  </a:ext>
                </a:extLst>
              </p:cNvPr>
              <p:cNvSpPr/>
              <p:nvPr/>
            </p:nvSpPr>
            <p:spPr>
              <a:xfrm>
                <a:off x="1487488" y="2132856"/>
                <a:ext cx="8136904" cy="1224136"/>
              </a:xfrm>
              <a:prstGeom prst="rect">
                <a:avLst/>
              </a:prstGeom>
              <a:solidFill>
                <a:schemeClr val="accent1">
                  <a:alpha val="1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sz="2400" i="1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sz="2400" i="1">
                        <a:solidFill>
                          <a:schemeClr val="tx1"/>
                        </a:solidFill>
                        <a:latin typeface="Cambria Math"/>
                      </a:rPr>
                      <m:t>∈</m:t>
                    </m:r>
                    <m:r>
                      <a:rPr lang="en-CA" sz="2400" i="1">
                        <a:solidFill>
                          <a:schemeClr val="tx1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CA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CA" sz="2400" dirty="0">
                    <a:solidFill>
                      <a:schemeClr val="tx1"/>
                    </a:solidFill>
                  </a:rPr>
                  <a:t> </a:t>
                </a:r>
                <a:r>
                  <a:rPr lang="en-CA" sz="2400" dirty="0" err="1">
                    <a:solidFill>
                      <a:schemeClr val="tx1"/>
                    </a:solidFill>
                  </a:rPr>
                  <a:t>iff</a:t>
                </a:r>
                <a:r>
                  <a:rPr lang="en-CA" sz="2400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endParaRPr lang="en-CA" sz="24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∃ </m:t>
                      </m:r>
                      <m:sSub>
                        <m:sSub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∈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≥0</m:t>
                          </m:r>
                        </m:sup>
                      </m:sSup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 ∃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∈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ℝ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&gt;0</m:t>
                          </m:r>
                        </m:sup>
                      </m:sSup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  ∀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≥</m:t>
                      </m:r>
                      <m:sSub>
                        <m:sSub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  </m:t>
                      </m:r>
                      <m:d>
                        <m:dPr>
                          <m:begChr m:val="|"/>
                          <m:endChr m:val="|"/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≤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⋅</m:t>
                      </m:r>
                      <m:d>
                        <m:dPr>
                          <m:begChr m:val="|"/>
                          <m:endChr m:val="|"/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AA73A9D-0FE5-4A07-8F5B-AD471C4F7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2132856"/>
                <a:ext cx="8136904" cy="1224136"/>
              </a:xfrm>
              <a:prstGeom prst="rect">
                <a:avLst/>
              </a:prstGeom>
              <a:blipFill>
                <a:blip r:embed="rId6"/>
                <a:stretch>
                  <a:fillRect t="-976" b="-6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8316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EE33-BDB0-4C8C-A74C-D621D8C4E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Big-O notation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4A2E1C-FF6E-47C0-B2F1-88E1544838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1344" y="1556792"/>
                <a:ext cx="11809312" cy="5301208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>
                        <a:latin typeface="Cambria Math"/>
                      </a:rPr>
                      <m:t>,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.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1"/>
                <a:r>
                  <a:rPr lang="en-CA" dirty="0"/>
                  <a:t>Take c=1,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= </m:t>
                    </m:r>
                  </m:oMath>
                </a14:m>
                <a:r>
                  <a:rPr lang="en-CA" dirty="0"/>
                  <a:t>4. </a:t>
                </a:r>
              </a:p>
              <a:p>
                <a:pPr lvl="1"/>
                <a:r>
                  <a:rPr lang="en-CA" dirty="0"/>
                  <a:t>For every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𝑛</m:t>
                    </m:r>
                    <m:r>
                      <a:rPr lang="en-CA" i="1">
                        <a:latin typeface="Cambria Math"/>
                      </a:rPr>
                      <m:t>≥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, </m:t>
                    </m:r>
                    <m:r>
                      <a:rPr lang="en-CA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≤</m:t>
                    </m:r>
                    <m:r>
                      <a:rPr lang="en-CA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r>
                  <a:rPr lang="en-CA" dirty="0"/>
                  <a:t> </a:t>
                </a:r>
              </a:p>
              <a:p>
                <a:pPr lvl="2"/>
                <a:r>
                  <a:rPr lang="en-CA" dirty="0"/>
                  <a:t>Proof by induction. </a:t>
                </a:r>
              </a:p>
              <a:p>
                <a:pPr lvl="1"/>
                <a:r>
                  <a:rPr lang="en-CA" dirty="0"/>
                  <a:t>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/>
                          </a:rPr>
                          <m:t>n</m:t>
                        </m:r>
                      </m:e>
                      <m:sup>
                        <m:r>
                          <a:rPr lang="en-CA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/>
                              </a:rPr>
                              <m:t>2</m:t>
                            </m:r>
                          </m:e>
                          <m:sup>
                            <m:r>
                              <a:rPr lang="en-CA" i="1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+100</m:t>
                    </m:r>
                    <m:r>
                      <a:rPr lang="en-CA" i="1">
                        <a:latin typeface="Cambria Math"/>
                      </a:rPr>
                      <m:t>𝑛</m:t>
                    </m:r>
                    <m:r>
                      <a:rPr lang="en-CA">
                        <a:latin typeface="Cambria Math"/>
                      </a:rPr>
                      <m:t>,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=10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.</m:t>
                    </m:r>
                  </m:oMath>
                </a14:m>
                <a:endParaRPr lang="en-CA" dirty="0"/>
              </a:p>
              <a:p>
                <a:pPr lvl="1"/>
                <a:r>
                  <a:rPr lang="en-CA" sz="2600" dirty="0"/>
                  <a:t>Here, </a:t>
                </a:r>
                <a14:m>
                  <m:oMath xmlns:m="http://schemas.openxmlformats.org/officeDocument/2006/math">
                    <m:r>
                      <a:rPr lang="en-CA" sz="26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6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sz="2600" i="1">
                        <a:latin typeface="Cambria Math"/>
                      </a:rPr>
                      <m:t>∈</m:t>
                    </m:r>
                    <m:r>
                      <a:rPr lang="en-CA" sz="2600" i="1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600" i="1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CA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600" i="1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CA" sz="2600" dirty="0"/>
                  <a:t> and also </a:t>
                </a:r>
                <a14:m>
                  <m:oMath xmlns:m="http://schemas.openxmlformats.org/officeDocument/2006/math">
                    <m:r>
                      <a:rPr lang="en-CA" sz="2600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6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sz="2600" i="1">
                        <a:latin typeface="Cambria Math"/>
                      </a:rPr>
                      <m:t>∈</m:t>
                    </m:r>
                    <m:r>
                      <a:rPr lang="en-CA" sz="2600" i="1">
                        <a:latin typeface="Cambria Math"/>
                      </a:rPr>
                      <m:t>𝑂</m:t>
                    </m:r>
                    <m:r>
                      <a:rPr lang="en-CA" sz="2600" i="1">
                        <a:latin typeface="Cambria Math"/>
                      </a:rPr>
                      <m:t>(</m:t>
                    </m:r>
                    <m:r>
                      <a:rPr lang="en-CA" sz="26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6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sz="2600" i="1">
                        <a:latin typeface="Cambria Math"/>
                      </a:rPr>
                      <m:t>)</m:t>
                    </m:r>
                  </m:oMath>
                </a14:m>
                <a:endParaRPr lang="en-CA" sz="2600" dirty="0"/>
              </a:p>
              <a:p>
                <a:pPr lvl="2"/>
                <a:r>
                  <a:rPr lang="en-CA" dirty="0"/>
                  <a:t>So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Θ</m:t>
                    </m:r>
                    <m:r>
                      <a:rPr lang="en-CA" i="1">
                        <a:latin typeface="Cambria Math"/>
                      </a:rPr>
                      <m:t>(</m:t>
                    </m:r>
                    <m:r>
                      <a:rPr lang="en-CA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)</m:t>
                    </m:r>
                  </m:oMath>
                </a14:m>
                <a:r>
                  <a:rPr lang="en-CA" dirty="0"/>
                  <a:t> 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CA" dirty="0"/>
                  <a:t>:   c = 20 and/or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=</m:t>
                    </m:r>
                    <m:r>
                      <a:rPr lang="en-CA">
                        <a:latin typeface="Cambria Math"/>
                      </a:rPr>
                      <m:t>100</m:t>
                    </m:r>
                  </m:oMath>
                </a14:m>
                <a:r>
                  <a:rPr lang="en-CA" dirty="0"/>
                  <a:t> work.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CA">
                        <a:latin typeface="Cambria Math"/>
                      </a:rPr>
                      <m:t>:</m:t>
                    </m:r>
                  </m:oMath>
                </a14:m>
                <a:r>
                  <a:rPr lang="en-CA" dirty="0"/>
                  <a:t>   Take c=10,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=</m:t>
                    </m:r>
                    <m:r>
                      <a:rPr lang="en-CA">
                        <a:latin typeface="Cambria Math"/>
                      </a:rPr>
                      <m:t>1</m:t>
                    </m:r>
                  </m:oMath>
                </a14:m>
                <a:r>
                  <a:rPr lang="en-CA" dirty="0"/>
                  <a:t>. </a:t>
                </a:r>
              </a:p>
              <a:p>
                <a:pPr lvl="1"/>
                <a:r>
                  <a:rPr lang="en-CA" dirty="0"/>
                  <a:t>Can ignore constants and look only at the leading term in a sum. </a:t>
                </a:r>
              </a:p>
              <a:p>
                <a:pPr lvl="1"/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4A2E1C-FF6E-47C0-B2F1-88E1544838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4" y="1556792"/>
                <a:ext cx="11809312" cy="5301208"/>
              </a:xfrm>
              <a:blipFill>
                <a:blip r:embed="rId6"/>
                <a:stretch>
                  <a:fillRect b="-1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D6BDB9-9DD8-4B40-AE4B-C2BEF3E746EE}"/>
                  </a:ext>
                </a:extLst>
              </p:cNvPr>
              <p:cNvSpPr/>
              <p:nvPr/>
            </p:nvSpPr>
            <p:spPr>
              <a:xfrm>
                <a:off x="5519936" y="1196752"/>
                <a:ext cx="6264696" cy="864096"/>
              </a:xfrm>
              <a:prstGeom prst="rect">
                <a:avLst/>
              </a:prstGeom>
              <a:solidFill>
                <a:schemeClr val="accent1">
                  <a:alpha val="1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sz="2400" i="1" smtClean="0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CA" sz="2400" i="1">
                        <a:solidFill>
                          <a:schemeClr val="tx1"/>
                        </a:solidFill>
                        <a:latin typeface="Cambria Math"/>
                      </a:rPr>
                      <m:t>∈</m:t>
                    </m:r>
                    <m:r>
                      <a:rPr lang="en-CA" sz="2400" i="1">
                        <a:solidFill>
                          <a:schemeClr val="tx1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en-CA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CA" sz="2400" dirty="0">
                    <a:solidFill>
                      <a:schemeClr val="tx1"/>
                    </a:solidFill>
                  </a:rPr>
                  <a:t> </a:t>
                </a:r>
                <a:r>
                  <a:rPr lang="en-CA" sz="2400" dirty="0" err="1">
                    <a:solidFill>
                      <a:schemeClr val="tx1"/>
                    </a:solidFill>
                  </a:rPr>
                  <a:t>iff</a:t>
                </a:r>
                <a:r>
                  <a:rPr lang="en-CA" sz="2400" dirty="0">
                    <a:solidFill>
                      <a:schemeClr val="tx1"/>
                    </a:solidFill>
                  </a:rPr>
                  <a:t> </a:t>
                </a:r>
                <a:endParaRPr lang="en-CA" sz="24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∃ </m:t>
                      </m:r>
                      <m:sSub>
                        <m:sSub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ℕ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 ∃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∈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&gt;0</m:t>
                          </m:r>
                        </m:sup>
                      </m:sSup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  ∀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≥</m:t>
                      </m:r>
                      <m:sSub>
                        <m:sSub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 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≤</m:t>
                      </m:r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/>
                        </a:rPr>
                        <m:t>𝑐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D6BDB9-9DD8-4B40-AE4B-C2BEF3E746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936" y="1196752"/>
                <a:ext cx="6264696" cy="864096"/>
              </a:xfrm>
              <a:prstGeom prst="rect">
                <a:avLst/>
              </a:prstGeom>
              <a:blipFill>
                <a:blip r:embed="rId7"/>
                <a:stretch>
                  <a:fillRect t="-685" b="-8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25D9FA6-E2D1-451E-9B97-0E880AB7BC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2104" y="1556792"/>
                <a:ext cx="4824536" cy="38884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>
                        <a:latin typeface="Cambria Math"/>
                      </a:rPr>
                      <m:t>,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=10</m:t>
                    </m:r>
                    <m:r>
                      <a:rPr lang="en-CA" i="1">
                        <a:latin typeface="Cambria Math"/>
                      </a:rPr>
                      <m:t>𝑛</m:t>
                    </m:r>
                    <m:r>
                      <a:rPr lang="en-CA" i="1">
                        <a:latin typeface="Cambria Math"/>
                      </a:rPr>
                      <m:t>.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Can take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Or take arbitrary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𝑐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No matter what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𝑐</m:t>
                    </m:r>
                  </m:oMath>
                </a14:m>
                <a:r>
                  <a:rPr lang="en-CA" dirty="0"/>
                  <a:t> is, when   </a:t>
                </a:r>
              </a:p>
              <a:p>
                <a:pPr marL="457200" lvl="1" indent="0">
                  <a:buNone/>
                </a:pPr>
                <a:r>
                  <a:rPr lang="en-CA" dirty="0"/>
                  <a:t>   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𝑛</m:t>
                    </m:r>
                    <m:r>
                      <a:rPr lang="en-CA" i="1">
                        <a:latin typeface="Cambria Math"/>
                      </a:rPr>
                      <m:t>&gt;</m:t>
                    </m:r>
                    <m:r>
                      <a:rPr lang="en-CA" i="1">
                        <a:latin typeface="Cambria Math"/>
                      </a:rPr>
                      <m:t>𝑐</m:t>
                    </m:r>
                    <m:r>
                      <a:rPr lang="en-CA" i="1">
                        <a:latin typeface="Cambria Math"/>
                      </a:rPr>
                      <m:t>⋅10, 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 i="1" dirty="0">
                        <a:latin typeface="Cambria Math"/>
                      </a:rPr>
                      <m:t>≥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𝑐</m:t>
                    </m:r>
                    <m:r>
                      <a:rPr lang="en-CA" i="1">
                        <a:latin typeface="Cambria Math"/>
                      </a:rPr>
                      <m:t>⋅10</m:t>
                    </m:r>
                    <m:r>
                      <a:rPr lang="en-CA" i="1">
                        <a:latin typeface="Cambria Math"/>
                      </a:rPr>
                      <m:t>𝑛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∉</m:t>
                    </m:r>
                    <m:r>
                      <a:rPr lang="en-CA" i="1"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10</m:t>
                        </m:r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. </m:t>
                    </m:r>
                  </m:oMath>
                </a14:m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25D9FA6-E2D1-451E-9B97-0E880AB7B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04" y="1556792"/>
                <a:ext cx="4824536" cy="38884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2204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rabbits &#10;&#10;https://pixabay.com/photos/rabbit-wildpark-poing-hare-bunny-1312574/">
            <a:extLst>
              <a:ext uri="{FF2B5EF4-FFF2-40B4-BE49-F238E27FC236}">
                <a16:creationId xmlns:a16="http://schemas.microsoft.com/office/drawing/2014/main" id="{83414FED-90BE-4E74-9569-F2C57269B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29096" b="1"/>
          <a:stretch/>
        </p:blipFill>
        <p:spPr>
          <a:xfrm>
            <a:off x="6168008" y="-315416"/>
            <a:ext cx="6394152" cy="685799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43696-20C8-4B92-B119-BD38796B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3" y="175033"/>
            <a:ext cx="6336704" cy="13116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Puzzle: rabbits on an island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A1ED5E-9E46-4A82-8A8E-D827A00ECB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1343" y="1556792"/>
                <a:ext cx="6120681" cy="5256584"/>
              </a:xfrm>
            </p:spPr>
            <p:txBody>
              <a:bodyPr anchor="ctr"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CA" sz="2400" dirty="0">
                    <a:solidFill>
                      <a:srgbClr val="000000"/>
                    </a:solidFill>
                  </a:rPr>
                  <a:t>A ship leaves a pair of baby rabbits on an island (with a lot of food). </a:t>
                </a:r>
              </a:p>
              <a:p>
                <a:pPr>
                  <a:lnSpc>
                    <a:spcPct val="90000"/>
                  </a:lnSpc>
                </a:pPr>
                <a:r>
                  <a:rPr lang="en-CA" sz="2400" dirty="0">
                    <a:solidFill>
                      <a:srgbClr val="000000"/>
                    </a:solidFill>
                  </a:rPr>
                  <a:t>After a pair of rabbits reaches 2 months of age, they produce another pair of rabbits, and keep producing a pair every month thereafter.</a:t>
                </a:r>
              </a:p>
              <a:p>
                <a:pPr>
                  <a:lnSpc>
                    <a:spcPct val="90000"/>
                  </a:lnSpc>
                </a:pPr>
                <a:r>
                  <a:rPr lang="en-CA" sz="2400" dirty="0">
                    <a:solidFill>
                      <a:srgbClr val="000000"/>
                    </a:solidFill>
                  </a:rPr>
                  <a:t>Which in turn start reproducing every  month when reaching 2 months of age… 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CA" sz="2000" dirty="0">
                    <a:solidFill>
                      <a:srgbClr val="000000"/>
                    </a:solidFill>
                  </a:rPr>
                  <a:t>So every pair starts reproducing at 2 months, and creates a new pair every month from then on.</a:t>
                </a:r>
              </a:p>
              <a:p>
                <a:pPr>
                  <a:lnSpc>
                    <a:spcPct val="90000"/>
                  </a:lnSpc>
                </a:pPr>
                <a:r>
                  <a:rPr lang="en-CA" sz="2400" dirty="0">
                    <a:solidFill>
                      <a:srgbClr val="000000"/>
                    </a:solidFill>
                  </a:rPr>
                  <a:t>How many pairs of rabbits will be on the island in </a:t>
                </a:r>
                <a14:m>
                  <m:oMath xmlns:m="http://schemas.openxmlformats.org/officeDocument/2006/math">
                    <m:r>
                      <a:rPr lang="en-CA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 sz="2400" dirty="0">
                    <a:solidFill>
                      <a:srgbClr val="000000"/>
                    </a:solidFill>
                  </a:rPr>
                  <a:t> months, assuming no rabbits die? </a:t>
                </a:r>
              </a:p>
              <a:p>
                <a:pPr>
                  <a:lnSpc>
                    <a:spcPct val="90000"/>
                  </a:lnSpc>
                </a:pPr>
                <a:endParaRPr lang="en-US" sz="19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A1ED5E-9E46-4A82-8A8E-D827A00ECB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3" y="1556792"/>
                <a:ext cx="6120681" cy="5256584"/>
              </a:xfrm>
              <a:blipFill>
                <a:blip r:embed="rId7"/>
                <a:stretch>
                  <a:fillRect l="-1295" r="-1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43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EF4AC-E304-482E-B5E3-D413AC0A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computational complexity classes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ABA4C-595A-44BB-9103-8905115BC2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35719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As we can ignore constants and only consider leading (fastest growing) term in a sum,  common classes in Computer Science are: </a:t>
                </a:r>
              </a:p>
              <a:p>
                <a:pPr lvl="1"/>
                <a:r>
                  <a:rPr lang="en-US" dirty="0"/>
                  <a:t>Logarithmic: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),  where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 is usually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  </a:t>
                </a:r>
              </a:p>
              <a:p>
                <a:pPr lvl="2"/>
                <a:r>
                  <a:rPr lang="en-US" dirty="0"/>
                  <a:t>The base of the log does not matter, as base change multiplies by a constant. </a:t>
                </a:r>
              </a:p>
              <a:p>
                <a:pPr lvl="1"/>
                <a:r>
                  <a:rPr lang="en-US" dirty="0"/>
                  <a:t>Linear: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	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:   No established name, but quite common in Computer Science</a:t>
                </a:r>
              </a:p>
              <a:p>
                <a:pPr lvl="1"/>
                <a:r>
                  <a:rPr lang="en-US" dirty="0"/>
                  <a:t>Quadratic: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Cubic: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Polynomial: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some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Exponential: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)  </a:t>
                </a:r>
              </a:p>
              <a:p>
                <a:pPr lvl="2"/>
                <a:r>
                  <a:rPr lang="en-US" dirty="0"/>
                  <a:t>Note: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So a constant can only be ignored in front of the whole expression, not inside!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ABA4C-595A-44BB-9103-8905115BC2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357191"/>
              </a:xfrm>
              <a:blipFill>
                <a:blip r:embed="rId5"/>
                <a:stretch>
                  <a:fillRect l="-1111" t="-2278" r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48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1AAF6-5585-4C76-9D2D-8543786E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857B6-B591-4FC3-846B-EA2E1C83F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endParaRPr lang="en-CA" dirty="0"/>
          </a:p>
          <a:p>
            <a:r>
              <a:rPr lang="en-CA" dirty="0"/>
              <a:t>Solving recurrences in general might be tricky. </a:t>
            </a:r>
          </a:p>
          <a:p>
            <a:pPr lvl="1"/>
            <a:r>
              <a:rPr lang="en-CA" dirty="0"/>
              <a:t>When the recurrence is of the form T(n)=a T(n/b)+f(n), there is a  general method to estimate the growth rate of a function defined by the recurrence</a:t>
            </a:r>
          </a:p>
          <a:p>
            <a:pPr lvl="1"/>
            <a:r>
              <a:rPr lang="en-CA" dirty="0"/>
              <a:t>This is called the Master Theorem for recurrences</a:t>
            </a:r>
            <a:r>
              <a:rPr lang="en-CA"/>
              <a:t>. </a:t>
            </a:r>
          </a:p>
          <a:p>
            <a:pPr marL="457200" lvl="1" indent="0">
              <a:buNone/>
            </a:pPr>
            <a:endParaRPr lang="en-CA" dirty="0"/>
          </a:p>
        </p:txBody>
      </p:sp>
      <p:pic>
        <p:nvPicPr>
          <p:cNvPr id="4" name="Picture 2" descr="Image result for tower of hanoi toy">
            <a:extLst>
              <a:ext uri="{FF2B5EF4-FFF2-40B4-BE49-F238E27FC236}">
                <a16:creationId xmlns:a16="http://schemas.microsoft.com/office/drawing/2014/main" id="{3D51EA3F-7D9C-49A6-AD05-CC777821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415" y="0"/>
            <a:ext cx="1646585" cy="8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42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A2F4294C-6F8A-49C4-A5FF-D714696F9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EF4AC-E304-482E-B5E3-D413AC0A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O-notation and computational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ABA4C-595A-44BB-9103-8905115BC2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3352" y="1600201"/>
                <a:ext cx="10225136" cy="5069159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</a:rPr>
                  <a:t>If there is an algorithm that for every input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solves the problem in at most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steps for some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 then the problem is </a:t>
                </a:r>
                <a:r>
                  <a:rPr lang="en-US" sz="2800" i="1" dirty="0">
                    <a:solidFill>
                      <a:schemeClr val="bg1"/>
                    </a:solidFill>
                  </a:rPr>
                  <a:t>solvable in time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 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If there are several ways to solve the problem, pick the algorithm with slowest growing t(n)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Comparing number of steps rather than actual running times to avoid having to compare different implementations running on different hardware.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Our algorithm for the Tower of Hanoi with n disks took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steps, so complexity of Tower of Hanoi is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ABA4C-595A-44BB-9103-8905115BC2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1600201"/>
                <a:ext cx="10225136" cy="5069159"/>
              </a:xfrm>
              <a:blipFill>
                <a:blip r:embed="rId6"/>
                <a:stretch>
                  <a:fillRect l="-1073" t="-1203" r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13DCA700-27F2-41B2-BA81-991801C7D7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721" y="2799585"/>
            <a:ext cx="1403573" cy="12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7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A2F4294C-6F8A-49C4-A5FF-D714696F9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EF4AC-E304-482E-B5E3-D413AC0A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O-notation and computational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ABA4C-595A-44BB-9103-8905115BC2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3352" y="1600202"/>
                <a:ext cx="10369152" cy="262088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800" dirty="0">
                    <a:solidFill>
                      <a:schemeClr val="bg1"/>
                    </a:solidFill>
                  </a:rPr>
                  <a:t>Sometimes (rarely!) we can also prove that it is not possible to solve the problem faster than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: then, we say that the problem has complexity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For Tower of Hanoi,  any algorithm needs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≥2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steps.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So the  complexity of the Tower of Hanoi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ABA4C-595A-44BB-9103-8905115BC2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1600202"/>
                <a:ext cx="10369152" cy="2620886"/>
              </a:xfrm>
              <a:blipFill>
                <a:blip r:embed="rId6"/>
                <a:stretch>
                  <a:fillRect l="-1176" t="-2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F52CC3-AFCE-4780-BF93-7EA50B02B399}"/>
              </a:ext>
            </a:extLst>
          </p:cNvPr>
          <p:cNvSpPr txBox="1">
            <a:spLocks/>
          </p:cNvSpPr>
          <p:nvPr/>
        </p:nvSpPr>
        <p:spPr>
          <a:xfrm>
            <a:off x="148505" y="4653136"/>
            <a:ext cx="11607080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EC75DC4-194C-4CC1-B50D-B94D5DBCCD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352" y="4005063"/>
                <a:ext cx="11512896" cy="25457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2800" dirty="0">
                    <a:solidFill>
                      <a:schemeClr val="bg1"/>
                    </a:solidFill>
                  </a:rPr>
                  <a:t>Proving that there is no faster way to solve a problem is harder! </a:t>
                </a:r>
              </a:p>
              <a:p>
                <a:pPr lvl="1"/>
                <a:r>
                  <a:rPr lang="en-US" sz="2400" dirty="0">
                    <a:solidFill>
                      <a:srgbClr val="92D050"/>
                    </a:solidFill>
                  </a:rPr>
                  <a:t>To put an </a:t>
                </a:r>
                <a:r>
                  <a:rPr lang="en-US" sz="2400" i="1" dirty="0">
                    <a:solidFill>
                      <a:srgbClr val="92D050"/>
                    </a:solidFill>
                  </a:rPr>
                  <a:t>upper bound  </a:t>
                </a:r>
                <a:r>
                  <a:rPr lang="en-US" sz="2400" dirty="0">
                    <a:solidFill>
                      <a:srgbClr val="92D050"/>
                    </a:solidFill>
                  </a:rPr>
                  <a:t>on complexity of a problem, enough to find </a:t>
                </a:r>
                <a:r>
                  <a:rPr lang="en-US" sz="2400" b="1" dirty="0">
                    <a:solidFill>
                      <a:srgbClr val="92D050"/>
                    </a:solidFill>
                  </a:rPr>
                  <a:t>one</a:t>
                </a:r>
                <a:r>
                  <a:rPr lang="en-US" sz="2400" dirty="0">
                    <a:solidFill>
                      <a:srgbClr val="92D050"/>
                    </a:solidFill>
                  </a:rPr>
                  <a:t> algorithm solving it in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sz="24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92D050"/>
                    </a:solidFill>
                  </a:rPr>
                  <a:t> steps. </a:t>
                </a:r>
              </a:p>
              <a:p>
                <a:pPr lvl="1"/>
                <a:r>
                  <a:rPr lang="en-US" sz="2400" dirty="0">
                    <a:solidFill>
                      <a:srgbClr val="FF0000"/>
                    </a:solidFill>
                  </a:rPr>
                  <a:t>To prove a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lower bound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on complexity of a problem, have to show that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every algorithm </a:t>
                </a:r>
                <a:r>
                  <a:rPr lang="en-US" sz="2400" dirty="0">
                    <a:solidFill>
                      <a:srgbClr val="FF0000"/>
                    </a:solidFill>
                  </a:rPr>
                  <a:t>solving it correctly has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Notation: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pronounced “big-omega”</a:t>
                </a:r>
              </a:p>
              <a:p>
                <a:pPr lvl="1"/>
                <a:endParaRPr lang="en-US" dirty="0">
                  <a:solidFill>
                    <a:schemeClr val="bg1"/>
                  </a:solidFill>
                </a:endParaRPr>
              </a:p>
              <a:p>
                <a:pPr lvl="1"/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EC75DC4-194C-4CC1-B50D-B94D5DBCC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4005063"/>
                <a:ext cx="11512896" cy="2545715"/>
              </a:xfrm>
              <a:prstGeom prst="rect">
                <a:avLst/>
              </a:prstGeom>
              <a:blipFill>
                <a:blip r:embed="rId7"/>
                <a:stretch>
                  <a:fillRect l="-1059" t="-2392" b="-9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https://cdn.pixabay.com/photo/2013/07/12/18/08/dog-153063_1280.png">
            <a:extLst>
              <a:ext uri="{FF2B5EF4-FFF2-40B4-BE49-F238E27FC236}">
                <a16:creationId xmlns:a16="http://schemas.microsoft.com/office/drawing/2014/main" id="{53E1C36E-CAB2-4D43-A3A8-042100EB7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871" y="3324043"/>
            <a:ext cx="858307" cy="96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asket filled with fruit&#10;&#10;Description automatically generated">
            <a:extLst>
              <a:ext uri="{FF2B5EF4-FFF2-40B4-BE49-F238E27FC236}">
                <a16:creationId xmlns:a16="http://schemas.microsoft.com/office/drawing/2014/main" id="{0A2C7DDD-2A51-431D-885D-EFAC3E1363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2406944"/>
            <a:ext cx="2413322" cy="208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5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24FF-0215-4A05-B55D-999F5E992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9A23-721D-45D1-842E-B4233848C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80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C8EC-27BA-4224-8A76-F07A9E1F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form of some sequences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22A67-D203-4783-BC3E-2E6BA60188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06915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Arithmetic progression: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+2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+3</m:t>
                    </m:r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,…,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𝑛𝑑</m:t>
                    </m:r>
                    <m:r>
                      <a:rPr lang="en-US" i="1">
                        <a:latin typeface="Cambria Math"/>
                      </a:rPr>
                      <m:t>, … 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Closed form: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i="1" dirty="0">
                        <a:latin typeface="Cambria Math"/>
                      </a:rPr>
                      <m:t>+</m:t>
                    </m:r>
                    <m:r>
                      <a:rPr lang="en-US" i="1" dirty="0">
                        <a:latin typeface="Cambria Math"/>
                      </a:rPr>
                      <m:t>𝑛𝑑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 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Geometric progression: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𝑎𝑟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,…,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, … 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b="1" dirty="0"/>
                  <a:t>Closed form: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/>
                      </a:rPr>
                      <m:t>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Fibonacci sequence:  </a:t>
                </a:r>
                <a:r>
                  <a:rPr lang="en-CA" dirty="0"/>
                  <a:t>1,1,2,3,5,8,13</a:t>
                </a:r>
                <a:r>
                  <a:rPr lang="en-US" sz="2600" dirty="0"/>
                  <a:t>,</a:t>
                </a:r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… 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Closed form: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=</m:t>
                    </m:r>
                    <m:box>
                      <m:box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latin typeface="Cambria Math"/>
                                  </a:rPr>
                                  <m:t>𝜑</m:t>
                                </m:r>
                              </m:e>
                              <m:sup>
                                <m:r>
                                  <a:rPr lang="en-CA" i="1">
                                    <a:latin typeface="Cambria Math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CA" i="1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en-CA" i="1">
                                        <a:latin typeface="Cambria Math"/>
                                      </a:rPr>
                                      <m:t>𝜑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CA" i="1">
                                    <a:latin typeface="Cambria Math"/>
                                  </a:rPr>
                                  <m:t>𝑛</m:t>
                                </m:r>
                              </m:sup>
                            </m:sSup>
                          </m:num>
                          <m:den>
                            <m:r>
                              <a:rPr lang="en-CA" i="1">
                                <a:latin typeface="Cambria Math"/>
                              </a:rPr>
                              <m:t>√5</m:t>
                            </m:r>
                          </m:den>
                        </m:f>
                      </m:e>
                    </m:box>
                  </m:oMath>
                </a14:m>
                <a:endParaRPr lang="en-CA" dirty="0"/>
              </a:p>
              <a:p>
                <a:pPr lvl="2"/>
                <a:r>
                  <a:rPr lang="en-CA" dirty="0"/>
                  <a:t>Where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𝜑</m:t>
                    </m:r>
                  </m:oMath>
                </a14:m>
                <a:r>
                  <a:rPr lang="en-CA" i="1" dirty="0">
                    <a:latin typeface="Cambria Math"/>
                  </a:rPr>
                  <a:t> (“phi”) </a:t>
                </a:r>
                <a:r>
                  <a:rPr lang="en-CA" dirty="0">
                    <a:latin typeface="Cambria Math"/>
                  </a:rPr>
                  <a:t>is the “golden ratio”:  a ratio such that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/>
                          </a:rPr>
                          <m:t>𝑎</m:t>
                        </m:r>
                        <m:r>
                          <a:rPr lang="en-CA" i="1">
                            <a:latin typeface="Cambria Math"/>
                          </a:rPr>
                          <m:t>+</m:t>
                        </m:r>
                        <m:r>
                          <a:rPr lang="en-CA" i="1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en-CA" i="1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en-CA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en-CA" i="1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CA" i="1" dirty="0">
                  <a:latin typeface="Cambria Math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𝜑</m:t>
                    </m:r>
                    <m:r>
                      <a:rPr lang="en-CA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CA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CA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CA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22A67-D203-4783-BC3E-2E6BA60188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069159"/>
              </a:xfrm>
              <a:blipFill>
                <a:blip r:embed="rId6"/>
                <a:stretch>
                  <a:fillRect l="-1111" t="-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273C945-2BAC-4744-9C89-F31E866AE9A5}"/>
              </a:ext>
            </a:extLst>
          </p:cNvPr>
          <p:cNvGrpSpPr/>
          <p:nvPr/>
        </p:nvGrpSpPr>
        <p:grpSpPr>
          <a:xfrm>
            <a:off x="3143672" y="5828764"/>
            <a:ext cx="2340767" cy="936104"/>
            <a:chOff x="3143672" y="5828764"/>
            <a:chExt cx="2340767" cy="936104"/>
          </a:xfrm>
        </p:grpSpPr>
        <p:pic>
          <p:nvPicPr>
            <p:cNvPr id="5" name="Picture 2" descr="https://upload.wikimedia.org/wikipedia/commons/thumb/3/30/Pentagram-phi.svg/1920px-Pentagram-phi.svg.png">
              <a:extLst>
                <a:ext uri="{FF2B5EF4-FFF2-40B4-BE49-F238E27FC236}">
                  <a16:creationId xmlns:a16="http://schemas.microsoft.com/office/drawing/2014/main" id="{77FF09EB-7A5F-4BAF-850A-330142C1E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672" y="5828764"/>
              <a:ext cx="936104" cy="9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A1AC35-2A0A-4012-A964-1133513D2FC4}"/>
                </a:ext>
              </a:extLst>
            </p:cNvPr>
            <p:cNvGrpSpPr/>
            <p:nvPr/>
          </p:nvGrpSpPr>
          <p:grpSpPr>
            <a:xfrm>
              <a:off x="4577448" y="5877272"/>
              <a:ext cx="906991" cy="803797"/>
              <a:chOff x="4577448" y="5877272"/>
              <a:chExt cx="906991" cy="80379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61FB786-8C5B-42AC-AE2F-8E7D84F41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7448" y="6355132"/>
                <a:ext cx="828599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EFD755C-29D3-4283-A2A1-A4A6F868F48D}"/>
                  </a:ext>
                </a:extLst>
              </p:cNvPr>
              <p:cNvCxnSpPr>
                <a:cxnSpLocks/>
              </p:cNvCxnSpPr>
              <p:nvPr/>
            </p:nvCxnSpPr>
            <p:spPr>
              <a:xfrm rot="-2100000">
                <a:off x="4946630" y="6102588"/>
                <a:ext cx="414299" cy="288032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DA5D04F-2C4B-4527-9953-76A9A120FE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7448" y="6248605"/>
                <a:ext cx="324064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494EAD-7287-4710-AC19-91F86D0E6A69}"/>
                  </a:ext>
                </a:extLst>
              </p:cNvPr>
              <p:cNvSpPr txBox="1"/>
              <p:nvPr/>
            </p:nvSpPr>
            <p:spPr>
              <a:xfrm flipH="1">
                <a:off x="4655840" y="5877272"/>
                <a:ext cx="828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    b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48569A-BDFE-4653-9968-3D4BB35679CF}"/>
                  </a:ext>
                </a:extLst>
              </p:cNvPr>
              <p:cNvSpPr txBox="1"/>
              <p:nvPr/>
            </p:nvSpPr>
            <p:spPr>
              <a:xfrm flipH="1">
                <a:off x="4724200" y="6311737"/>
                <a:ext cx="627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a+b</a:t>
                </a:r>
                <a:endParaRPr lang="en-US" dirty="0"/>
              </a:p>
            </p:txBody>
          </p:sp>
        </p:grpSp>
      </p:grpSp>
      <p:pic>
        <p:nvPicPr>
          <p:cNvPr id="13" name="Picture 12" descr="Snail shell with Fibonacci sequence&#10;">
            <a:extLst>
              <a:ext uri="{FF2B5EF4-FFF2-40B4-BE49-F238E27FC236}">
                <a16:creationId xmlns:a16="http://schemas.microsoft.com/office/drawing/2014/main" id="{7985EFFA-E12D-46DD-A4B2-BE42432A4B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388245"/>
            <a:ext cx="2737013" cy="1857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0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92259-1378-41EA-8A3E-348620CF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examples of recursive 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A4B6BB-4713-4A33-9F8C-701762E621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82400" cy="4525963"/>
              </a:xfrm>
            </p:spPr>
            <p:txBody>
              <a:bodyPr>
                <a:normAutofit fontScale="77500" lnSpcReduction="20000"/>
              </a:bodyPr>
              <a:lstStyle/>
              <a:p>
                <a:pPr marL="57150" indent="0">
                  <a:buNone/>
                </a:pPr>
                <a:r>
                  <a:rPr lang="en-US" dirty="0"/>
                  <a:t>There is much more that can be defined with recursive definitions rather than just sequences and functions. </a:t>
                </a:r>
              </a:p>
              <a:p>
                <a:pPr marL="457200" lvl="1" indent="0">
                  <a:buNone/>
                </a:pPr>
                <a:r>
                  <a:rPr lang="en-US" dirty="0"/>
                  <a:t>In the following recursive definitions, we will call the recursive step “recursion” rather than “recurrence”, as we are not defining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element of a sequence (or function value at n) 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Recursive  definition of a sum (where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CA" dirty="0"/>
                  <a:t>Basis: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pt-BR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i="1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. 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Recursion: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pt-BR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latin typeface="Cambria Math"/>
                          </a:rPr>
                          <m:t>+1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pt-BR" i="1">
                                <a:latin typeface="Cambria Math"/>
                              </a:rPr>
                              <m:t>=</m:t>
                            </m:r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e>
                        </m:nary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:pPr marL="457200" lvl="1" indent="0">
                  <a:buNone/>
                </a:pPr>
                <a:r>
                  <a:rPr lang="en-CA" dirty="0"/>
                  <a:t>Recursive definition  of a product </a:t>
                </a:r>
                <a:r>
                  <a:rPr lang="en-US" dirty="0"/>
                  <a:t>(where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CA" dirty="0"/>
              </a:p>
              <a:p>
                <a:pPr lvl="1"/>
                <a:r>
                  <a:rPr lang="en-CA" dirty="0"/>
                  <a:t>Basis: 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limLoc m:val="subSup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dirty="0"/>
                      <m:t>. 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Recursion: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limLoc m:val="subSup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nary>
                      <m:naryPr>
                        <m:chr m:val="∏"/>
                        <m:limLoc m:val="subSup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A4B6BB-4713-4A33-9F8C-701762E621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82400" cy="4525963"/>
              </a:xfrm>
              <a:blipFill>
                <a:blip r:embed="rId5"/>
                <a:stretch>
                  <a:fillRect l="-368" t="-2561" b="-7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2118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Fractals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Can use recursive definitions to define fractals</a:t>
            </a:r>
          </a:p>
          <a:p>
            <a:pPr lvl="1"/>
            <a:r>
              <a:rPr lang="en-CA" dirty="0"/>
              <a:t>And draw them</a:t>
            </a:r>
          </a:p>
          <a:p>
            <a:pPr lvl="1"/>
            <a:r>
              <a:rPr lang="en-CA" dirty="0"/>
              <a:t>And prove their properties. </a:t>
            </a:r>
          </a:p>
          <a:p>
            <a:r>
              <a:rPr lang="en-CA" dirty="0"/>
              <a:t>A fractal is a self-similar object: a part looks like the whole.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4601878"/>
            <a:ext cx="1905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3861">
            <a:off x="7338001" y="4409155"/>
            <a:ext cx="1905000" cy="1905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521576" y="4313846"/>
            <a:ext cx="4248472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09608" y="6114046"/>
            <a:ext cx="504056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665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Fractals in 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340768"/>
            <a:ext cx="6624736" cy="5112568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A fern leaf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Mountains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1916832"/>
            <a:ext cx="2470269" cy="1852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509120"/>
            <a:ext cx="2471936" cy="1853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12" y="4654225"/>
            <a:ext cx="2346225" cy="17596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79FFE0-998F-4218-9481-DC3E608A72FD}"/>
              </a:ext>
            </a:extLst>
          </p:cNvPr>
          <p:cNvSpPr txBox="1">
            <a:spLocks/>
          </p:cNvSpPr>
          <p:nvPr/>
        </p:nvSpPr>
        <p:spPr>
          <a:xfrm>
            <a:off x="6240016" y="1323940"/>
            <a:ext cx="6624736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bg1"/>
                </a:solidFill>
              </a:rPr>
              <a:t>Romanesco broccoli</a:t>
            </a:r>
          </a:p>
          <a:p>
            <a:pPr marL="0" indent="0">
              <a:buFont typeface="Arial" pitchFamily="34" charset="0"/>
              <a:buNone/>
            </a:pPr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Stock market 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8" name="Picture 7" descr="A fern leaf">
            <a:extLst>
              <a:ext uri="{FF2B5EF4-FFF2-40B4-BE49-F238E27FC236}">
                <a16:creationId xmlns:a16="http://schemas.microsoft.com/office/drawing/2014/main" id="{D4B6B155-B6D9-48ED-97BB-F10E42DBC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3" y="1700808"/>
            <a:ext cx="2710056" cy="180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52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6FBC6-2534-4B7E-AA2F-D09E7092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Romanesque broccoli close-up">
            <a:extLst>
              <a:ext uri="{FF2B5EF4-FFF2-40B4-BE49-F238E27FC236}">
                <a16:creationId xmlns:a16="http://schemas.microsoft.com/office/drawing/2014/main" id="{298EAE66-FC1C-4499-ABAB-9F4D5DCA3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25250"/>
            <a:ext cx="12385376" cy="8016891"/>
          </a:xfrm>
        </p:spPr>
      </p:pic>
    </p:spTree>
    <p:extLst>
      <p:ext uri="{BB962C8B-B14F-4D97-AF65-F5344CB8AC3E}">
        <p14:creationId xmlns:p14="http://schemas.microsoft.com/office/powerpoint/2010/main" val="1090214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486C9-7D37-41C5-9F9C-CA86CB537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09" y="-246845"/>
            <a:ext cx="4910336" cy="1143000"/>
          </a:xfrm>
        </p:spPr>
        <p:txBody>
          <a:bodyPr/>
          <a:lstStyle/>
          <a:p>
            <a:r>
              <a:rPr lang="en-US" dirty="0"/>
              <a:t>Fibonacci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4E37-FCBE-4320-BFC6-06F31A4E0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4569" y="404664"/>
            <a:ext cx="312350" cy="34587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A5A929-7F49-4C5B-92D8-C401997994BA}"/>
              </a:ext>
            </a:extLst>
          </p:cNvPr>
          <p:cNvGrpSpPr/>
          <p:nvPr/>
        </p:nvGrpSpPr>
        <p:grpSpPr>
          <a:xfrm>
            <a:off x="2873771" y="2282627"/>
            <a:ext cx="647773" cy="269947"/>
            <a:chOff x="9048328" y="1136298"/>
            <a:chExt cx="1528952" cy="8303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0A01AE-D460-4A3D-A674-0C320512C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457C93-5E69-44E3-96AD-EDCF38355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C6C32A-55EC-4ECD-B41D-06142FF05787}"/>
              </a:ext>
            </a:extLst>
          </p:cNvPr>
          <p:cNvGrpSpPr/>
          <p:nvPr/>
        </p:nvGrpSpPr>
        <p:grpSpPr>
          <a:xfrm>
            <a:off x="262442" y="1491835"/>
            <a:ext cx="892208" cy="445856"/>
            <a:chOff x="9048328" y="1136298"/>
            <a:chExt cx="1528952" cy="8303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A0AD88-EF75-4CA2-B81E-8C21A6C3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F98B98-D38B-4DCF-876E-692AA5A9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A05000-8B5C-4EC3-AA12-54D2CA4E2AC3}"/>
              </a:ext>
            </a:extLst>
          </p:cNvPr>
          <p:cNvGrpSpPr/>
          <p:nvPr/>
        </p:nvGrpSpPr>
        <p:grpSpPr>
          <a:xfrm>
            <a:off x="1947072" y="2946437"/>
            <a:ext cx="647773" cy="269947"/>
            <a:chOff x="9048328" y="1136298"/>
            <a:chExt cx="1528952" cy="8303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A2A9AB6-E387-4576-971A-692898BB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3C2A4C4-5705-4B80-9E74-AAD07CF94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381545-DC07-4DAD-9331-6333EAD2135B}"/>
              </a:ext>
            </a:extLst>
          </p:cNvPr>
          <p:cNvGrpSpPr/>
          <p:nvPr/>
        </p:nvGrpSpPr>
        <p:grpSpPr>
          <a:xfrm>
            <a:off x="1195004" y="3568295"/>
            <a:ext cx="647773" cy="269947"/>
            <a:chOff x="9048328" y="1136298"/>
            <a:chExt cx="1528952" cy="8303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063285-B4D8-4D94-B245-CAA21B927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BF0C3CE-974C-47B4-AA45-655D8434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3DE80C-D6A0-4562-B26B-6FBBA4B27A7F}"/>
              </a:ext>
            </a:extLst>
          </p:cNvPr>
          <p:cNvGrpSpPr/>
          <p:nvPr/>
        </p:nvGrpSpPr>
        <p:grpSpPr>
          <a:xfrm>
            <a:off x="2777461" y="2821410"/>
            <a:ext cx="892208" cy="445856"/>
            <a:chOff x="9048328" y="1136298"/>
            <a:chExt cx="1528952" cy="8303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993EF99-9031-479D-8976-82DD6AB8C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C91967-B2C6-4A6C-9791-EE1788CA4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DDCE998-E15C-4FCC-94CB-2C9169C749DF}"/>
              </a:ext>
            </a:extLst>
          </p:cNvPr>
          <p:cNvGrpSpPr/>
          <p:nvPr/>
        </p:nvGrpSpPr>
        <p:grpSpPr>
          <a:xfrm>
            <a:off x="3725650" y="3568296"/>
            <a:ext cx="647773" cy="269947"/>
            <a:chOff x="9048328" y="1136298"/>
            <a:chExt cx="1528952" cy="83036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F21330-E556-42F0-AE31-E9D22B0A0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9395C5-DD2C-468E-87C0-7BD9D472A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376D0FA-8A16-4008-BC9B-E2485281EDD2}"/>
              </a:ext>
            </a:extLst>
          </p:cNvPr>
          <p:cNvGrpSpPr/>
          <p:nvPr/>
        </p:nvGrpSpPr>
        <p:grpSpPr>
          <a:xfrm>
            <a:off x="1850762" y="3417563"/>
            <a:ext cx="892208" cy="445856"/>
            <a:chOff x="9048328" y="1136298"/>
            <a:chExt cx="1528952" cy="83036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E23DB16-3C22-4C31-8B71-1A307642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6A03E33-1144-4F9A-8422-10FCECC83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8957C5-34FD-41F8-8AFE-BADDC56A2CD8}"/>
              </a:ext>
            </a:extLst>
          </p:cNvPr>
          <p:cNvGrpSpPr/>
          <p:nvPr/>
        </p:nvGrpSpPr>
        <p:grpSpPr>
          <a:xfrm>
            <a:off x="268441" y="2725248"/>
            <a:ext cx="892208" cy="445856"/>
            <a:chOff x="9048328" y="1136298"/>
            <a:chExt cx="1528952" cy="83036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9097221-93B4-45C7-9EE5-E6835DF8E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788A3AE-3807-4F87-8942-2E2B9C172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C8DE340-4172-4A12-AF7D-35DD4F52B462}"/>
              </a:ext>
            </a:extLst>
          </p:cNvPr>
          <p:cNvGrpSpPr/>
          <p:nvPr/>
        </p:nvGrpSpPr>
        <p:grpSpPr>
          <a:xfrm>
            <a:off x="268441" y="3394469"/>
            <a:ext cx="892208" cy="445856"/>
            <a:chOff x="9048328" y="1136298"/>
            <a:chExt cx="1528952" cy="83036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B496C9E-EBD9-4852-A437-9ED014D7B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0F8D87C-3EA0-49BB-B897-31BF9FABD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6F7C16-0A17-4600-9503-4B91E7F35888}"/>
              </a:ext>
            </a:extLst>
          </p:cNvPr>
          <p:cNvGrpSpPr/>
          <p:nvPr/>
        </p:nvGrpSpPr>
        <p:grpSpPr>
          <a:xfrm>
            <a:off x="2788169" y="3428568"/>
            <a:ext cx="892208" cy="445856"/>
            <a:chOff x="9048328" y="1136298"/>
            <a:chExt cx="1528952" cy="83036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B73338-BEFB-4431-8CBD-D61227DAE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35A600E-1D24-4DD5-A43D-315F37BE3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957C2D2-B02F-476F-A676-BCB7CD1C39A9}"/>
              </a:ext>
            </a:extLst>
          </p:cNvPr>
          <p:cNvGrpSpPr/>
          <p:nvPr/>
        </p:nvGrpSpPr>
        <p:grpSpPr>
          <a:xfrm>
            <a:off x="268441" y="2165989"/>
            <a:ext cx="892208" cy="445856"/>
            <a:chOff x="9048328" y="1136298"/>
            <a:chExt cx="1528952" cy="83036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84D09D2-8EBC-4706-BE78-D78DA0C9B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23DA93-FCB4-4ADC-8D01-C4589A233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7291DDC5-9B4D-4BE6-81F8-9C36E09AA8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5900" y="4301642"/>
                <a:ext cx="12007448" cy="25143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dirty="0"/>
                  <a:t>To compute how many pairs of rabbits will be there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month, add the number of pairs of rabbits at month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the number of pairs of rabbits at month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Number of adult rabbit pairs = number of rabbit pairs one month ago. </a:t>
                </a:r>
              </a:p>
              <a:p>
                <a:pPr lvl="1"/>
                <a:r>
                  <a:rPr lang="en-US" sz="2600" dirty="0"/>
                  <a:t>All rabbits become adults in one month, and have their own babies in two months. </a:t>
                </a:r>
                <a:endParaRPr lang="en-US" dirty="0"/>
              </a:p>
              <a:p>
                <a:r>
                  <a:rPr lang="en-US" dirty="0"/>
                  <a:t>+ Number of baby rabbit pairs = number of rabbit pairs already born two month ago </a:t>
                </a:r>
              </a:p>
              <a:p>
                <a:pPr lvl="1"/>
                <a:r>
                  <a:rPr lang="en-US" sz="2600" dirty="0"/>
                  <a:t>Each of which was old enough to give birth to a pair of baby rabbits.</a:t>
                </a:r>
              </a:p>
            </p:txBody>
          </p:sp>
        </mc:Choice>
        <mc:Fallback xmlns=""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7291DDC5-9B4D-4BE6-81F8-9C36E09AA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0" y="4301642"/>
                <a:ext cx="12007448" cy="2514304"/>
              </a:xfrm>
              <a:prstGeom prst="rect">
                <a:avLst/>
              </a:prstGeom>
              <a:blipFill>
                <a:blip r:embed="rId10"/>
                <a:stretch>
                  <a:fillRect l="-914" t="-3398" b="-4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36C94847-1E83-490A-93A3-66780C726A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19420" y="616631"/>
                <a:ext cx="5384800" cy="35556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0</a:t>
                </a:r>
                <a:r>
                  <a:rPr lang="en-US" baseline="30000" dirty="0"/>
                  <a:t>th</a:t>
                </a:r>
                <a:r>
                  <a:rPr lang="en-US" dirty="0"/>
                  <a:t> month:  0 pair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 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1</a:t>
                </a:r>
                <a:r>
                  <a:rPr lang="en-US" baseline="30000" dirty="0"/>
                  <a:t>st</a:t>
                </a:r>
                <a:r>
                  <a:rPr lang="en-US" dirty="0"/>
                  <a:t>  month: 1 pair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month: 1 pairs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3</a:t>
                </a:r>
                <a:r>
                  <a:rPr lang="en-US" baseline="30000" dirty="0"/>
                  <a:t>rd</a:t>
                </a:r>
                <a:r>
                  <a:rPr lang="en-US" dirty="0"/>
                  <a:t> month:  2 pairs 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r>
                  <a:rPr lang="en-US" dirty="0"/>
                  <a:t>4</a:t>
                </a:r>
                <a:r>
                  <a:rPr lang="en-US" baseline="30000" dirty="0"/>
                  <a:t>th</a:t>
                </a:r>
                <a:r>
                  <a:rPr lang="en-US" dirty="0"/>
                  <a:t> month:  3 pairs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/>
              </a:p>
              <a:p>
                <a:r>
                  <a:rPr lang="en-US" dirty="0"/>
                  <a:t>5</a:t>
                </a:r>
                <a:r>
                  <a:rPr lang="en-US" baseline="30000" dirty="0"/>
                  <a:t>th</a:t>
                </a:r>
                <a:r>
                  <a:rPr lang="en-US" dirty="0"/>
                  <a:t> month:  5 pairs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dirty="0"/>
              </a:p>
              <a:p>
                <a:r>
                  <a:rPr lang="en-US" dirty="0"/>
                  <a:t>…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month: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36C94847-1E83-490A-93A3-66780C726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420" y="616631"/>
                <a:ext cx="5384800" cy="3555691"/>
              </a:xfrm>
              <a:prstGeom prst="rect">
                <a:avLst/>
              </a:prstGeom>
              <a:blipFill>
                <a:blip r:embed="rId11"/>
                <a:stretch>
                  <a:fillRect l="-1697" t="-2573" b="-3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3F671EE-4D0A-4EA2-8CDF-ED49980A25A5}"/>
              </a:ext>
            </a:extLst>
          </p:cNvPr>
          <p:cNvSpPr/>
          <p:nvPr/>
        </p:nvSpPr>
        <p:spPr>
          <a:xfrm>
            <a:off x="2736355" y="3429000"/>
            <a:ext cx="1735348" cy="445424"/>
          </a:xfrm>
          <a:prstGeom prst="roundRect">
            <a:avLst/>
          </a:prstGeom>
          <a:solidFill>
            <a:srgbClr val="FF66FF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45CAC2-D342-4A7E-A202-9BA387D378A1}"/>
              </a:ext>
            </a:extLst>
          </p:cNvPr>
          <p:cNvGrpSpPr/>
          <p:nvPr/>
        </p:nvGrpSpPr>
        <p:grpSpPr>
          <a:xfrm>
            <a:off x="401285" y="1030518"/>
            <a:ext cx="648982" cy="264113"/>
            <a:chOff x="9048328" y="1136298"/>
            <a:chExt cx="1528952" cy="83036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A6838D-6122-4117-8DA7-31FBECA94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E4021D-35F5-42BA-BA73-D91012DEF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2925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" grpId="0"/>
      <p:bldP spid="63" grpId="0"/>
      <p:bldP spid="6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Mathematical fractals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Koch curve and snowflake</a:t>
            </a:r>
          </a:p>
          <a:p>
            <a:endParaRPr lang="en-CA" dirty="0"/>
          </a:p>
          <a:p>
            <a:r>
              <a:rPr lang="en-CA" dirty="0" err="1"/>
              <a:t>Sierpinski</a:t>
            </a:r>
            <a:r>
              <a:rPr lang="en-CA" dirty="0"/>
              <a:t> triangle, pyramid, carpet</a:t>
            </a:r>
          </a:p>
          <a:p>
            <a:endParaRPr lang="en-CA" dirty="0"/>
          </a:p>
          <a:p>
            <a:r>
              <a:rPr lang="en-CA" dirty="0"/>
              <a:t>Hilbert space-filling curve</a:t>
            </a:r>
          </a:p>
          <a:p>
            <a:endParaRPr lang="en-CA" dirty="0"/>
          </a:p>
          <a:p>
            <a:r>
              <a:rPr lang="en-CA" dirty="0"/>
              <a:t>Mandelbrot set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996953"/>
            <a:ext cx="1185118" cy="1025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7" y="1628801"/>
            <a:ext cx="967601" cy="111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60" y="4022841"/>
            <a:ext cx="1147192" cy="1147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4869161"/>
            <a:ext cx="1522719" cy="114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07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54072-7F01-46DA-BE05-26A6DB99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32861B-252D-401D-A997-37830D596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36"/>
            <a:ext cx="12192000" cy="6877936"/>
          </a:xfrm>
        </p:spPr>
      </p:pic>
    </p:spTree>
    <p:extLst>
      <p:ext uri="{BB962C8B-B14F-4D97-AF65-F5344CB8AC3E}">
        <p14:creationId xmlns:p14="http://schemas.microsoft.com/office/powerpoint/2010/main" val="2963340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Koch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412776"/>
            <a:ext cx="8208912" cy="504056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Recursive definition of  Koch curve:</a:t>
            </a:r>
          </a:p>
          <a:p>
            <a:r>
              <a:rPr lang="en-CA" i="1" dirty="0"/>
              <a:t>Basis: </a:t>
            </a:r>
            <a:r>
              <a:rPr lang="en-CA" dirty="0"/>
              <a:t>an interval</a:t>
            </a:r>
          </a:p>
          <a:p>
            <a:r>
              <a:rPr lang="en-CA" i="1" dirty="0"/>
              <a:t>Recursion: </a:t>
            </a:r>
            <a:r>
              <a:rPr lang="en-CA" dirty="0"/>
              <a:t>Replace the inner third of each interval with two intervals of the same length sticking out in a triangle</a:t>
            </a:r>
          </a:p>
          <a:p>
            <a:pPr lvl="1"/>
            <a:r>
              <a:rPr lang="en-CA" dirty="0"/>
              <a:t> That is, make a equilateral triangle on top of the middle third, then remove the middle third leaving the remaining two sides of the triangle. 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1683457"/>
            <a:ext cx="2835896" cy="3491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2E2D9D16-1181-4779-95B5-BCCDC989E1F1}"/>
                  </a:ext>
                </a:extLst>
              </p:cNvPr>
              <p:cNvSpPr/>
              <p:nvPr/>
            </p:nvSpPr>
            <p:spPr>
              <a:xfrm>
                <a:off x="1631504" y="5773320"/>
                <a:ext cx="9649072" cy="77809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Is it a line? Is it a plane?  It is a fractal!  Its dimension 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2E2D9D16-1181-4779-95B5-BCCDC989E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5773320"/>
                <a:ext cx="9649072" cy="77809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9615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Playing with fractals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Fractal Grower by  Joel Castellanos:  </a:t>
            </a:r>
          </a:p>
          <a:p>
            <a:r>
              <a:rPr lang="en-CA" dirty="0">
                <a:hlinkClick r:id="rId4"/>
              </a:rPr>
              <a:t>http://www.cs.unm.edu/~joel/PaperFoldingFractal/paper.html</a:t>
            </a:r>
            <a:r>
              <a:rPr lang="en-CA" dirty="0"/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" y="3258642"/>
            <a:ext cx="1487893" cy="120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20" y="3233019"/>
            <a:ext cx="1566203" cy="126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7" y="3154709"/>
            <a:ext cx="2089484" cy="13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42" y="3154709"/>
            <a:ext cx="2306574" cy="13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570" y="3124163"/>
            <a:ext cx="1674050" cy="13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74" y="3124163"/>
            <a:ext cx="1672544" cy="13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762" y="5203979"/>
            <a:ext cx="2301986" cy="13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71" y="5135835"/>
            <a:ext cx="2322488" cy="143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40" y="5069642"/>
            <a:ext cx="2694777" cy="158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13" y="5069642"/>
            <a:ext cx="1987359" cy="156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297" y="5069642"/>
            <a:ext cx="1970722" cy="15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7" y="5165170"/>
            <a:ext cx="2257407" cy="13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DC47E-6FBA-4DC8-B1D0-870C1B9B9A20}"/>
              </a:ext>
            </a:extLst>
          </p:cNvPr>
          <p:cNvSpPr txBox="1"/>
          <p:nvPr/>
        </p:nvSpPr>
        <p:spPr>
          <a:xfrm>
            <a:off x="191980" y="4543918"/>
            <a:ext cx="86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 0</a:t>
            </a:r>
          </a:p>
          <a:p>
            <a:r>
              <a:rPr lang="en-US" dirty="0"/>
              <a:t>(Basis)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B9D29A-8B89-4985-8AE2-7A5EDE3C305D}"/>
              </a:ext>
            </a:extLst>
          </p:cNvPr>
          <p:cNvSpPr txBox="1"/>
          <p:nvPr/>
        </p:nvSpPr>
        <p:spPr>
          <a:xfrm>
            <a:off x="3793874" y="4682417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0C2D9-5353-4851-81B4-1EEF9490B912}"/>
              </a:ext>
            </a:extLst>
          </p:cNvPr>
          <p:cNvSpPr txBox="1"/>
          <p:nvPr/>
        </p:nvSpPr>
        <p:spPr>
          <a:xfrm>
            <a:off x="1295859" y="4527814"/>
            <a:ext cx="2027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Stage 1</a:t>
            </a:r>
          </a:p>
          <a:p>
            <a:pPr algn="ctr"/>
            <a:r>
              <a:rPr lang="en-US" dirty="0"/>
              <a:t>(Do recursion once)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E7778E-B891-4984-8C2C-CEBD73B23F46}"/>
              </a:ext>
            </a:extLst>
          </p:cNvPr>
          <p:cNvSpPr txBox="1"/>
          <p:nvPr/>
        </p:nvSpPr>
        <p:spPr>
          <a:xfrm>
            <a:off x="5911526" y="4660187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6F689E-1E72-4225-BF36-201905833149}"/>
              </a:ext>
            </a:extLst>
          </p:cNvPr>
          <p:cNvSpPr txBox="1"/>
          <p:nvPr/>
        </p:nvSpPr>
        <p:spPr>
          <a:xfrm>
            <a:off x="7896200" y="4609029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43E246-AEA7-435C-B460-680FDAA8EBF2}"/>
              </a:ext>
            </a:extLst>
          </p:cNvPr>
          <p:cNvSpPr txBox="1"/>
          <p:nvPr/>
        </p:nvSpPr>
        <p:spPr>
          <a:xfrm>
            <a:off x="9731172" y="4625615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6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CAEA-A0D1-4CA7-A6DE-04EE96E82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D3DA4-1CBA-4084-8FD1-D8B8DF4DA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02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Recursive definitions of sets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600201"/>
                <a:ext cx="11856640" cy="506915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CA" dirty="0"/>
                  <a:t>So far, we talked about recursive definitions of sequences, functions, formulas and fractals.  We can, in general, recursively define sets. </a:t>
                </a:r>
              </a:p>
              <a:p>
                <a:pPr lvl="1"/>
                <a:r>
                  <a:rPr lang="en-CA" dirty="0"/>
                  <a:t>Recursive definition of a set S=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CA" b="0" dirty="0"/>
              </a:p>
              <a:p>
                <a:pPr lvl="2"/>
                <a:r>
                  <a:rPr lang="en-CA" dirty="0"/>
                  <a:t>Basis:  empty string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is in S. </a:t>
                </a:r>
              </a:p>
              <a:p>
                <a:pPr lvl="2"/>
                <a:r>
                  <a:rPr lang="en-CA" dirty="0"/>
                  <a:t>Recursion:  if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𝑤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𝑤</m:t>
                    </m:r>
                    <m:r>
                      <a:rPr lang="en-CA" b="0" i="1" smtClean="0">
                        <a:latin typeface="Cambria Math"/>
                      </a:rPr>
                      <m:t>0∈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𝑤</m:t>
                    </m:r>
                    <m:r>
                      <a:rPr lang="en-CA" b="0" i="1" smtClean="0">
                        <a:latin typeface="Cambria Math"/>
                      </a:rPr>
                      <m:t>1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endParaRPr lang="en-CA" dirty="0"/>
              </a:p>
              <a:p>
                <a:pPr lvl="3"/>
                <a:r>
                  <a:rPr lang="en-CA" dirty="0"/>
                  <a:t>Here,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𝑤</m:t>
                    </m:r>
                    <m:r>
                      <a:rPr lang="en-CA" b="0" i="1" smtClean="0">
                        <a:latin typeface="Cambria Math"/>
                      </a:rPr>
                      <m:t>0</m:t>
                    </m:r>
                  </m:oMath>
                </a14:m>
                <a:r>
                  <a:rPr lang="en-CA" dirty="0"/>
                  <a:t> means string w with 0 appended at the end; same for w1 </a:t>
                </a:r>
              </a:p>
              <a:p>
                <a:pPr lvl="3"/>
                <a:r>
                  <a:rPr lang="en-CA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=011,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0=0110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CA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1=0111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Alternatively:</a:t>
                </a:r>
              </a:p>
              <a:p>
                <a:pPr lvl="2"/>
                <a:r>
                  <a:rPr lang="en-CA" dirty="0"/>
                  <a:t>Basis: empty string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dirty="0"/>
                  <a:t>, 0 and 1 are in S. </a:t>
                </a:r>
              </a:p>
              <a:p>
                <a:pPr lvl="2"/>
                <a:r>
                  <a:rPr lang="en-CA" dirty="0"/>
                  <a:t>Recursion:  if s  and t are in S, then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𝑠𝑡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3"/>
                <a:r>
                  <a:rPr lang="en-CA" dirty="0"/>
                  <a:t>here,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𝑠𝑡</m:t>
                    </m:r>
                  </m:oMath>
                </a14:m>
                <a:r>
                  <a:rPr lang="en-CA" dirty="0"/>
                  <a:t> is concatenation: symbols of s followed by symbols of  t </a:t>
                </a:r>
              </a:p>
              <a:p>
                <a:pPr lvl="3"/>
                <a:r>
                  <a:rPr lang="en-CA" dirty="0"/>
                  <a:t>If s = 101 and t= 0011, then </a:t>
                </a:r>
                <a:r>
                  <a:rPr lang="en-CA" dirty="0" err="1"/>
                  <a:t>st</a:t>
                </a:r>
                <a:r>
                  <a:rPr lang="en-CA" dirty="0"/>
                  <a:t> = 1010011</a:t>
                </a:r>
              </a:p>
              <a:p>
                <a:pPr lvl="1"/>
                <a:r>
                  <a:rPr lang="en-CA" dirty="0"/>
                  <a:t>We always assume  that  the set S contains only elements produced from basis using recursion rule.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600201"/>
                <a:ext cx="11856640" cy="5069159"/>
              </a:xfrm>
              <a:blipFill>
                <a:blip r:embed="rId5"/>
                <a:stretch>
                  <a:fillRect l="-1028" t="-3129" b="-2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4432466-6CBD-4BFD-8F01-B9517CA91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1" y="15874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5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600200"/>
                <a:ext cx="9256313" cy="514116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computer science, a </a:t>
                </a:r>
                <a:r>
                  <a:rPr lang="en-US" b="1" dirty="0"/>
                  <a:t>tree</a:t>
                </a:r>
                <a:r>
                  <a:rPr lang="en-US" dirty="0"/>
                  <a:t> is an undirected graph without cycles </a:t>
                </a:r>
              </a:p>
              <a:p>
                <a:pPr lvl="1"/>
                <a:r>
                  <a:rPr lang="en-US" b="1" dirty="0"/>
                  <a:t>Undirected</a:t>
                </a:r>
                <a:r>
                  <a:rPr lang="en-US" dirty="0"/>
                  <a:t>: all edges go both ways, no arrows. </a:t>
                </a:r>
              </a:p>
              <a:p>
                <a:pPr lvl="1"/>
                <a:r>
                  <a:rPr lang="en-US" b="1" dirty="0"/>
                  <a:t>Cycle</a:t>
                </a:r>
                <a:r>
                  <a:rPr lang="en-US" dirty="0"/>
                  <a:t>: sequence of edges going back to the same point. </a:t>
                </a:r>
              </a:p>
              <a:p>
                <a:r>
                  <a:rPr lang="en-US" dirty="0"/>
                  <a:t>Recursive definition of trees: </a:t>
                </a:r>
              </a:p>
              <a:p>
                <a:pPr lvl="1"/>
                <a:r>
                  <a:rPr lang="en-US" dirty="0"/>
                  <a:t>Basis: A single vertex         is a tree.</a:t>
                </a:r>
              </a:p>
              <a:p>
                <a:pPr lvl="1"/>
                <a:r>
                  <a:rPr lang="en-US" dirty="0"/>
                  <a:t>Recursion:  </a:t>
                </a:r>
              </a:p>
              <a:p>
                <a:pPr lvl="2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/>
                  <a:t> be a tree,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/>
                  <a:t> a new vertex not in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/>
                  <a:t>. </a:t>
                </a:r>
              </a:p>
              <a:p>
                <a:pPr lvl="2"/>
                <a:r>
                  <a:rPr lang="en-US" dirty="0"/>
                  <a:t>Then a new tree consist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en-US" dirty="0"/>
                  <a:t>and an edge (connection) between some vertex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600200"/>
                <a:ext cx="9256313" cy="5141168"/>
              </a:xfrm>
              <a:blipFill>
                <a:blip r:embed="rId6"/>
                <a:stretch>
                  <a:fillRect l="-1515" t="-1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10627154" y="184359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0910258" y="144667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10" name="Straight Arrow Connector 9"/>
          <p:cNvCxnSpPr>
            <a:stCxn id="6" idx="7"/>
            <a:endCxn id="7" idx="2"/>
          </p:cNvCxnSpPr>
          <p:nvPr/>
        </p:nvCxnSpPr>
        <p:spPr>
          <a:xfrm flipV="1">
            <a:off x="10750080" y="1518685"/>
            <a:ext cx="160179" cy="345999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1310937" y="183089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3" name="Straight Arrow Connector 12"/>
          <p:cNvCxnSpPr>
            <a:stCxn id="7" idx="6"/>
            <a:endCxn id="11" idx="1"/>
          </p:cNvCxnSpPr>
          <p:nvPr/>
        </p:nvCxnSpPr>
        <p:spPr>
          <a:xfrm>
            <a:off x="11054274" y="1518685"/>
            <a:ext cx="277754" cy="333299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6" idx="6"/>
            <a:endCxn id="11" idx="2"/>
          </p:cNvCxnSpPr>
          <p:nvPr/>
        </p:nvCxnSpPr>
        <p:spPr>
          <a:xfrm flipV="1">
            <a:off x="10771171" y="1902900"/>
            <a:ext cx="539767" cy="12700"/>
          </a:xfrm>
          <a:prstGeom prst="curvedConnector3">
            <a:avLst>
              <a:gd name="adj1" fmla="val 50000"/>
            </a:avLst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/>
          <p:cNvSpPr txBox="1"/>
          <p:nvPr/>
        </p:nvSpPr>
        <p:spPr>
          <a:xfrm>
            <a:off x="9776806" y="2058929"/>
            <a:ext cx="2266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Undirected cycle</a:t>
            </a:r>
          </a:p>
          <a:p>
            <a:r>
              <a:rPr lang="en-US" sz="2400" dirty="0"/>
              <a:t>(not a tree)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/>
              <p:cNvSpPr/>
              <p:nvPr/>
            </p:nvSpPr>
            <p:spPr>
              <a:xfrm>
                <a:off x="4367808" y="4441800"/>
                <a:ext cx="216024" cy="21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Oval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808" y="4441800"/>
                <a:ext cx="216024" cy="216024"/>
              </a:xfrm>
              <a:prstGeom prst="ellipse">
                <a:avLst/>
              </a:prstGeom>
              <a:blipFill>
                <a:blip r:embed="rId7"/>
                <a:stretch>
                  <a:fillRect l="-512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/>
              <p:cNvSpPr/>
              <p:nvPr/>
            </p:nvSpPr>
            <p:spPr>
              <a:xfrm>
                <a:off x="10339654" y="4111557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Oval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9654" y="4111557"/>
                <a:ext cx="288032" cy="288032"/>
              </a:xfrm>
              <a:prstGeom prst="ellipse">
                <a:avLst/>
              </a:prstGeom>
              <a:blipFill>
                <a:blip r:embed="rId8"/>
                <a:stretch>
                  <a:fillRect l="-5882" r="-3922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/>
              <p:cNvSpPr/>
              <p:nvPr/>
            </p:nvSpPr>
            <p:spPr>
              <a:xfrm>
                <a:off x="9768518" y="465490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Oval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518" y="4654902"/>
                <a:ext cx="288032" cy="288032"/>
              </a:xfrm>
              <a:prstGeom prst="ellipse">
                <a:avLst/>
              </a:prstGeom>
              <a:blipFill>
                <a:blip r:embed="rId9"/>
                <a:stretch>
                  <a:fillRect l="-5769" r="-1923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0812819" y="465782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819" y="4657824"/>
                <a:ext cx="288032" cy="288032"/>
              </a:xfrm>
              <a:prstGeom prst="ellipse">
                <a:avLst/>
              </a:prstGeom>
              <a:blipFill>
                <a:blip r:embed="rId10"/>
                <a:stretch>
                  <a:fillRect l="-7843" r="-392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/>
              <p:cNvSpPr/>
              <p:nvPr/>
            </p:nvSpPr>
            <p:spPr>
              <a:xfrm>
                <a:off x="10348038" y="5335693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Oval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8038" y="5335693"/>
                <a:ext cx="288032" cy="288032"/>
              </a:xfrm>
              <a:prstGeom prst="ellipse">
                <a:avLst/>
              </a:prstGeom>
              <a:blipFill>
                <a:blip r:embed="rId11"/>
                <a:stretch>
                  <a:fillRect l="-5882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/>
              <p:cNvSpPr/>
              <p:nvPr/>
            </p:nvSpPr>
            <p:spPr>
              <a:xfrm>
                <a:off x="10339654" y="4668767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Oval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9654" y="4668767"/>
                <a:ext cx="288032" cy="288032"/>
              </a:xfrm>
              <a:prstGeom prst="ellipse">
                <a:avLst/>
              </a:prstGeom>
              <a:blipFill>
                <a:blip r:embed="rId12"/>
                <a:stretch>
                  <a:fillRect l="-5882" r="-588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>
            <a:stCxn id="39" idx="7"/>
            <a:endCxn id="38" idx="3"/>
          </p:cNvCxnSpPr>
          <p:nvPr/>
        </p:nvCxnSpPr>
        <p:spPr>
          <a:xfrm flipV="1">
            <a:off x="10014369" y="4357409"/>
            <a:ext cx="367466" cy="339675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0" idx="0"/>
            <a:endCxn id="38" idx="5"/>
          </p:cNvCxnSpPr>
          <p:nvPr/>
        </p:nvCxnSpPr>
        <p:spPr>
          <a:xfrm flipH="1" flipV="1">
            <a:off x="10585505" y="4357408"/>
            <a:ext cx="371330" cy="300416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9" idx="4"/>
            <a:endCxn id="41" idx="1"/>
          </p:cNvCxnSpPr>
          <p:nvPr/>
        </p:nvCxnSpPr>
        <p:spPr>
          <a:xfrm>
            <a:off x="9912535" y="4942934"/>
            <a:ext cx="477685" cy="43494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2" idx="0"/>
            <a:endCxn id="38" idx="4"/>
          </p:cNvCxnSpPr>
          <p:nvPr/>
        </p:nvCxnSpPr>
        <p:spPr>
          <a:xfrm flipV="1">
            <a:off x="10483670" y="4399589"/>
            <a:ext cx="0" cy="269178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Tree, Forest, Trunk, Nature, Leaves, Branches, Organic">
            <a:extLst>
              <a:ext uri="{FF2B5EF4-FFF2-40B4-BE49-F238E27FC236}">
                <a16:creationId xmlns:a16="http://schemas.microsoft.com/office/drawing/2014/main" id="{1A0EC997-6A58-45F3-9F5A-514181EE6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24295"/>
            <a:ext cx="792087" cy="8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83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Arithmetic expressions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600200"/>
                <a:ext cx="11856640" cy="506916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3000" dirty="0"/>
                  <a:t>Suppose you are writing a piece of code that takes an arithmetic expression (</a:t>
                </a:r>
                <a:r>
                  <a:rPr lang="en-US" dirty="0"/>
                  <a:t>“5*3-1”,  “40-(x+1)*7”, </a:t>
                </a:r>
                <a:r>
                  <a:rPr lang="en-US" dirty="0" err="1"/>
                  <a:t>etc</a:t>
                </a:r>
                <a:r>
                  <a:rPr lang="en-US" dirty="0"/>
                  <a:t>)</a:t>
                </a:r>
                <a:r>
                  <a:rPr lang="en-US" sz="3000" dirty="0"/>
                  <a:t>, checks that it is well-formed (input is correct), and evaluates it. </a:t>
                </a:r>
              </a:p>
              <a:p>
                <a:pPr marL="0" indent="0">
                  <a:buNone/>
                </a:pPr>
                <a:endParaRPr lang="en-US" sz="3000" dirty="0"/>
              </a:p>
              <a:p>
                <a:pPr marL="0" indent="0">
                  <a:buNone/>
                </a:pPr>
                <a:r>
                  <a:rPr lang="en-US" dirty="0"/>
                  <a:t>How to describe a well-formed arithmetic expression? Define a set of all well-formed arithmetic expressions recursively: </a:t>
                </a:r>
              </a:p>
              <a:p>
                <a:r>
                  <a:rPr lang="en-US" dirty="0"/>
                  <a:t>Basis: A number or a variable is a well-formed arithmetic expression. </a:t>
                </a:r>
              </a:p>
              <a:p>
                <a:pPr lvl="1"/>
                <a:r>
                  <a:rPr lang="en-US" dirty="0"/>
                  <a:t>5, 100, x, a</a:t>
                </a:r>
              </a:p>
              <a:p>
                <a:r>
                  <a:rPr lang="en-US" dirty="0"/>
                  <a:t>Recursion:  If A and B are well-formed arithmetic expressions then so are           (A),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𝐵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</a:rPr>
                      <m:t>𝐵</m:t>
                    </m:r>
                    <m:r>
                      <a:rPr lang="en-US" b="0" i="1" smtClean="0">
                        <a:latin typeface="Cambria Math"/>
                      </a:rPr>
                      <m:t>,  </m:t>
                    </m:r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𝐵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CA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/ B.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57150" indent="0">
                  <a:buNone/>
                </a:pPr>
                <a:r>
                  <a:rPr lang="en-US" dirty="0"/>
                  <a:t>40-(x+1)*7 is well-formed:  first build 40, x, 1, 7. Then x+1. Then (x+1). Then (x+1)*7, finally 40-(x+1)*7</a:t>
                </a:r>
              </a:p>
              <a:p>
                <a:pPr lvl="1"/>
                <a:r>
                  <a:rPr lang="en-US" dirty="0"/>
                  <a:t>Caveat:  how do we know the order of evaluation? On that later.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600200"/>
                <a:ext cx="11856640" cy="5069160"/>
              </a:xfrm>
              <a:blipFill>
                <a:blip r:embed="rId5"/>
                <a:stretch>
                  <a:fillRect l="-977" t="-2527" r="-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229D5C0-9545-47B2-BD5B-252625D18F7C}"/>
              </a:ext>
            </a:extLst>
          </p:cNvPr>
          <p:cNvGrpSpPr/>
          <p:nvPr/>
        </p:nvGrpSpPr>
        <p:grpSpPr>
          <a:xfrm>
            <a:off x="1061909" y="609917"/>
            <a:ext cx="743561" cy="793247"/>
            <a:chOff x="911424" y="2924944"/>
            <a:chExt cx="1944216" cy="1872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95F147F-8276-481F-A736-CDB94B61936A}"/>
                    </a:ext>
                  </a:extLst>
                </p:cNvPr>
                <p:cNvSpPr/>
                <p:nvPr/>
              </p:nvSpPr>
              <p:spPr>
                <a:xfrm>
                  <a:off x="911424" y="3523231"/>
                  <a:ext cx="1517446" cy="127392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95F147F-8276-481F-A736-CDB94B6193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424" y="3523231"/>
                  <a:ext cx="1517446" cy="12739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BA672EE4-82ED-4B31-8185-7549CBDD93F1}"/>
                </a:ext>
              </a:extLst>
            </p:cNvPr>
            <p:cNvSpPr/>
            <p:nvPr/>
          </p:nvSpPr>
          <p:spPr>
            <a:xfrm rot="7541598">
              <a:off x="2141101" y="3737592"/>
              <a:ext cx="583880" cy="845198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BFFB118D-E921-4042-B2FD-4AEBE44BC41B}"/>
                </a:ext>
              </a:extLst>
            </p:cNvPr>
            <p:cNvSpPr/>
            <p:nvPr/>
          </p:nvSpPr>
          <p:spPr>
            <a:xfrm flipV="1">
              <a:off x="1209494" y="3018534"/>
              <a:ext cx="921306" cy="583880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D9EE3A8-C9F4-4364-AA2B-F5B278C9F441}"/>
                </a:ext>
              </a:extLst>
            </p:cNvPr>
            <p:cNvSpPr/>
            <p:nvPr/>
          </p:nvSpPr>
          <p:spPr>
            <a:xfrm>
              <a:off x="1237209" y="2924944"/>
              <a:ext cx="867112" cy="21232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AA3FD820-CFA4-427B-A777-0A0633AEC149}"/>
              </a:ext>
            </a:extLst>
          </p:cNvPr>
          <p:cNvSpPr/>
          <p:nvPr/>
        </p:nvSpPr>
        <p:spPr>
          <a:xfrm>
            <a:off x="911424" y="234831"/>
            <a:ext cx="439454" cy="2745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31989F-7EF4-4252-92DA-1365D56ADF1C}"/>
              </a:ext>
            </a:extLst>
          </p:cNvPr>
          <p:cNvSpPr/>
          <p:nvPr/>
        </p:nvSpPr>
        <p:spPr>
          <a:xfrm>
            <a:off x="1474408" y="229899"/>
            <a:ext cx="431414" cy="2745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E27668-3007-4AFC-AE5F-99629138C4D0}"/>
              </a:ext>
            </a:extLst>
          </p:cNvPr>
          <p:cNvSpPr/>
          <p:nvPr/>
        </p:nvSpPr>
        <p:spPr>
          <a:xfrm>
            <a:off x="1928106" y="1143053"/>
            <a:ext cx="431414" cy="2745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3046A34-96D9-4A74-871F-355FD7D0A0B4}"/>
              </a:ext>
            </a:extLst>
          </p:cNvPr>
          <p:cNvSpPr/>
          <p:nvPr/>
        </p:nvSpPr>
        <p:spPr>
          <a:xfrm rot="19570248">
            <a:off x="1169877" y="469788"/>
            <a:ext cx="165236" cy="11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36CB8F7-6B0F-4FD5-888B-88257B8FF8CD}"/>
              </a:ext>
            </a:extLst>
          </p:cNvPr>
          <p:cNvSpPr/>
          <p:nvPr/>
        </p:nvSpPr>
        <p:spPr>
          <a:xfrm rot="2838204">
            <a:off x="1370693" y="485389"/>
            <a:ext cx="183057" cy="105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5943487-32A8-447A-AC90-A0AE8D1C1723}"/>
              </a:ext>
            </a:extLst>
          </p:cNvPr>
          <p:cNvSpPr/>
          <p:nvPr/>
        </p:nvSpPr>
        <p:spPr>
          <a:xfrm rot="18107960">
            <a:off x="1778254" y="1231019"/>
            <a:ext cx="152939" cy="870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05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is a well-formed propositional logic formula?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</a:rPr>
                          <m:t>∨¬</m:t>
                        </m:r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∧</m:t>
                    </m:r>
                    <m:r>
                      <a:rPr lang="en-US" b="0" i="1" smtClean="0">
                        <a:latin typeface="Cambria Math"/>
                      </a:rPr>
                      <m:t>𝑟</m:t>
                    </m:r>
                    <m:r>
                      <a:rPr lang="en-US" b="0" i="1" smtClean="0">
                        <a:latin typeface="Cambria Math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¬</m:t>
                        </m:r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</a:rPr>
                          <m:t>→</m:t>
                        </m:r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Basis:  a propositional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𝑝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𝑞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𝑟</m:t>
                    </m:r>
                    <m:r>
                      <a:rPr lang="en-US" b="0" i="1" smtClean="0">
                        <a:latin typeface="Cambria Math"/>
                      </a:rPr>
                      <m:t>…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Or a constant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𝑇𝑅𝑈𝐸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𝐹𝐴𝐿𝑆𝐸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Recursion:  if F and G are propositional formulas, so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,  ¬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,  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∧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∨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↔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. 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And nothing else is a well-formed propositional logic formula.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78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556EDA8-4FB3-4D77-B6A0-FF0BCCB81FE5}"/>
              </a:ext>
            </a:extLst>
          </p:cNvPr>
          <p:cNvGrpSpPr/>
          <p:nvPr/>
        </p:nvGrpSpPr>
        <p:grpSpPr>
          <a:xfrm>
            <a:off x="911424" y="229899"/>
            <a:ext cx="1448096" cy="1187739"/>
            <a:chOff x="860414" y="3844290"/>
            <a:chExt cx="3786390" cy="28032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9BF710-7C47-453F-9190-C4937AB3B664}"/>
                </a:ext>
              </a:extLst>
            </p:cNvPr>
            <p:cNvGrpSpPr/>
            <p:nvPr/>
          </p:nvGrpSpPr>
          <p:grpSpPr>
            <a:xfrm>
              <a:off x="1253892" y="4741202"/>
              <a:ext cx="1944216" cy="1872208"/>
              <a:chOff x="911424" y="2924944"/>
              <a:chExt cx="1944216" cy="18722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D0C13C36-C415-4F24-9B60-5D00D031B5EC}"/>
                      </a:ext>
                    </a:extLst>
                  </p:cNvPr>
                  <p:cNvSpPr/>
                  <p:nvPr/>
                </p:nvSpPr>
                <p:spPr>
                  <a:xfrm>
                    <a:off x="911424" y="3523231"/>
                    <a:ext cx="1517446" cy="127392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</m:oMath>
                      </m:oMathPara>
                    </a14:m>
                    <a:endParaRPr lang="en-US" sz="600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D0C13C36-C415-4F24-9B60-5D00D031B5E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1424" y="3523231"/>
                    <a:ext cx="1517446" cy="12739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Cylinder 6">
                <a:extLst>
                  <a:ext uri="{FF2B5EF4-FFF2-40B4-BE49-F238E27FC236}">
                    <a16:creationId xmlns:a16="http://schemas.microsoft.com/office/drawing/2014/main" id="{266F032A-C104-4AFC-957A-7CFA499A8EAC}"/>
                  </a:ext>
                </a:extLst>
              </p:cNvPr>
              <p:cNvSpPr/>
              <p:nvPr/>
            </p:nvSpPr>
            <p:spPr>
              <a:xfrm rot="7541598">
                <a:off x="2141101" y="3737592"/>
                <a:ext cx="583880" cy="845198"/>
              </a:xfrm>
              <a:prstGeom prst="ca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rapezoid 7">
                <a:extLst>
                  <a:ext uri="{FF2B5EF4-FFF2-40B4-BE49-F238E27FC236}">
                    <a16:creationId xmlns:a16="http://schemas.microsoft.com/office/drawing/2014/main" id="{FE8B4D9B-E1C7-4F56-A10D-B606B6B7E9F1}"/>
                  </a:ext>
                </a:extLst>
              </p:cNvPr>
              <p:cNvSpPr/>
              <p:nvPr/>
            </p:nvSpPr>
            <p:spPr>
              <a:xfrm flipV="1">
                <a:off x="1209494" y="3018534"/>
                <a:ext cx="921306" cy="583880"/>
              </a:xfrm>
              <a:prstGeom prst="trapezoid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5F68DD3-5CFB-4EA7-9D62-83F2EFDC12CB}"/>
                  </a:ext>
                </a:extLst>
              </p:cNvPr>
              <p:cNvSpPr/>
              <p:nvPr/>
            </p:nvSpPr>
            <p:spPr>
              <a:xfrm>
                <a:off x="1237209" y="2924944"/>
                <a:ext cx="867112" cy="21232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3322842-B095-4DA5-BD57-51F26252BBC2}"/>
                </a:ext>
              </a:extLst>
            </p:cNvPr>
            <p:cNvSpPr/>
            <p:nvPr/>
          </p:nvSpPr>
          <p:spPr>
            <a:xfrm>
              <a:off x="860414" y="3855931"/>
              <a:ext cx="1149057" cy="648071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</a:rPr>
                <a:t>Bool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A4798C7-2A01-487A-92CF-D57D8F20C622}"/>
                </a:ext>
              </a:extLst>
            </p:cNvPr>
            <p:cNvSpPr/>
            <p:nvPr/>
          </p:nvSpPr>
          <p:spPr>
            <a:xfrm>
              <a:off x="2332469" y="3844290"/>
              <a:ext cx="1128034" cy="648071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</a:rPr>
                <a:t>Bool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7FE8D2-EC41-421A-81E1-51EDD1240953}"/>
                </a:ext>
              </a:extLst>
            </p:cNvPr>
            <p:cNvSpPr/>
            <p:nvPr/>
          </p:nvSpPr>
          <p:spPr>
            <a:xfrm>
              <a:off x="3518770" y="5999501"/>
              <a:ext cx="1128034" cy="648071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</a:rPr>
                <a:t>Bool</a:t>
              </a: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516ABB80-4773-4FB0-9AB1-0CD719CFC3DF}"/>
                </a:ext>
              </a:extLst>
            </p:cNvPr>
            <p:cNvSpPr/>
            <p:nvPr/>
          </p:nvSpPr>
          <p:spPr>
            <a:xfrm rot="19570248">
              <a:off x="1536201" y="4410472"/>
              <a:ext cx="432048" cy="2754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1F58841-1B2A-4EB1-B9ED-C6AF6C9F618C}"/>
                </a:ext>
              </a:extLst>
            </p:cNvPr>
            <p:cNvSpPr/>
            <p:nvPr/>
          </p:nvSpPr>
          <p:spPr>
            <a:xfrm rot="2838204">
              <a:off x="2084581" y="4433883"/>
              <a:ext cx="432048" cy="2754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53A1E6D8-2A8D-4E6C-BF1C-F0B3814AA854}"/>
                </a:ext>
              </a:extLst>
            </p:cNvPr>
            <p:cNvSpPr/>
            <p:nvPr/>
          </p:nvSpPr>
          <p:spPr>
            <a:xfrm rot="18107960">
              <a:off x="3146411" y="6196032"/>
              <a:ext cx="360965" cy="2277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3893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Formulas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1344" y="1600201"/>
                <a:ext cx="11809312" cy="4525963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What is a well-formed predicate logic formula?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∃</m:t>
                      </m:r>
                      <m:r>
                        <a:rPr lang="en-CA" b="0" i="1" smtClean="0">
                          <a:latin typeface="Cambria Math"/>
                        </a:rPr>
                        <m:t>𝑥</m:t>
                      </m:r>
                      <m:r>
                        <a:rPr lang="en-CA" b="0" i="1" smtClean="0">
                          <a:latin typeface="Cambria Math"/>
                        </a:rPr>
                        <m:t>∈</m:t>
                      </m:r>
                      <m:r>
                        <a:rPr lang="en-CA" b="0" i="1" smtClean="0">
                          <a:latin typeface="Cambria Math"/>
                        </a:rPr>
                        <m:t>𝐷</m:t>
                      </m:r>
                      <m:r>
                        <a:rPr lang="en-CA" b="0" i="1" smtClean="0">
                          <a:latin typeface="Cambria Math"/>
                        </a:rPr>
                        <m:t> ∀</m:t>
                      </m:r>
                      <m:r>
                        <a:rPr lang="en-CA" b="0" i="1" smtClean="0">
                          <a:latin typeface="Cambria Math"/>
                        </a:rPr>
                        <m:t>𝑦</m:t>
                      </m:r>
                      <m:r>
                        <a:rPr lang="en-CA" b="0" i="1" smtClean="0">
                          <a:latin typeface="Cambria Math"/>
                        </a:rPr>
                        <m:t>∈</m:t>
                      </m:r>
                      <m:r>
                        <a:rPr lang="en-CA" b="0" i="1" smtClean="0">
                          <a:latin typeface="Cambria Math"/>
                        </a:rPr>
                        <m:t>ℤ</m:t>
                      </m:r>
                      <m:r>
                        <a:rPr lang="en-CA" b="0" i="1" smtClean="0">
                          <a:latin typeface="Cambria Math"/>
                        </a:rPr>
                        <m:t>  (</m:t>
                      </m:r>
                      <m:r>
                        <a:rPr lang="en-CA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𝑥</m:t>
                          </m:r>
                          <m:r>
                            <a:rPr lang="en-CA" i="1">
                              <a:latin typeface="Cambria Math"/>
                            </a:rPr>
                            <m:t>,</m:t>
                          </m:r>
                          <m:r>
                            <a:rPr lang="en-CA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CA" i="1">
                          <a:latin typeface="Cambria Math"/>
                        </a:rPr>
                        <m:t>∨</m:t>
                      </m:r>
                      <m:r>
                        <a:rPr lang="en-CA" i="1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𝑥</m:t>
                          </m:r>
                          <m:r>
                            <a:rPr lang="en-CA" i="1">
                              <a:latin typeface="Cambria Math"/>
                            </a:rPr>
                            <m:t>,</m:t>
                          </m:r>
                          <m:r>
                            <a:rPr lang="en-CA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CA" b="0" i="1" smtClean="0">
                          <a:latin typeface="Cambria Math"/>
                        </a:rPr>
                        <m:t>∧</m:t>
                      </m:r>
                      <m:r>
                        <a:rPr lang="en-CA" b="0" i="1" smtClean="0">
                          <a:latin typeface="Cambria Math"/>
                        </a:rPr>
                        <m:t>𝑥</m:t>
                      </m:r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r>
                        <a:rPr lang="en-CA" b="0" i="1" smtClean="0">
                          <a:latin typeface="Cambria Math"/>
                        </a:rPr>
                        <m:t>𝑦</m:t>
                      </m:r>
                      <m:r>
                        <a:rPr lang="en-CA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Basis:  a predicate with inputs from its domain</a:t>
                </a:r>
              </a:p>
              <a:p>
                <a:pPr lvl="1"/>
                <a:r>
                  <a:rPr lang="en-US" b="0" dirty="0"/>
                  <a:t>P(x),  x=y, Even(5),… </a:t>
                </a:r>
              </a:p>
              <a:p>
                <a:r>
                  <a:rPr lang="en-US" dirty="0"/>
                  <a:t>Recursion: </a:t>
                </a:r>
              </a:p>
              <a:p>
                <a:pPr lvl="1"/>
                <a:r>
                  <a:rPr lang="en-US" dirty="0"/>
                  <a:t>If F and G are predicate logic formulas, so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,  ¬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,  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∧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∨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𝐹</m:t>
                    </m:r>
                    <m:r>
                      <a:rPr lang="en-US" b="0" i="1" smtClean="0">
                        <a:latin typeface="Cambria Math"/>
                      </a:rPr>
                      <m:t>↔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. </m:t>
                    </m:r>
                  </m:oMath>
                </a14:m>
                <a:endParaRPr lang="en-CA" b="0" dirty="0"/>
              </a:p>
              <a:p>
                <a:pPr lvl="1"/>
                <a:r>
                  <a:rPr lang="en-US" b="0" dirty="0"/>
                  <a:t>If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𝐹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0" dirty="0"/>
                  <a:t>is a predicate logic formula with a free variable x,  and D is the domain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0" dirty="0"/>
                  <a:t>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∃</m:t>
                    </m:r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𝐷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  <m:r>
                      <a:rPr lang="en-CA" b="0" i="1" smtClean="0">
                        <a:latin typeface="Cambria Math"/>
                      </a:rPr>
                      <m:t>𝐹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0" dirty="0"/>
                  <a:t>  and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∀</m:t>
                    </m:r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𝐷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  <m:r>
                      <a:rPr lang="en-CA" b="0" i="1" smtClean="0">
                        <a:latin typeface="Cambria Math"/>
                      </a:rPr>
                      <m:t>𝐹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0" dirty="0"/>
                  <a:t> are predicate logic formulas. </a:t>
                </a:r>
              </a:p>
              <a:p>
                <a:r>
                  <a:rPr lang="en-US" dirty="0"/>
                  <a:t>And nothing else. 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So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/>
                      </a:rPr>
                      <m:t>∃</m:t>
                    </m:r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/>
                      </a:rPr>
                      <m:t>∈</m:t>
                    </m:r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/>
                      </a:rPr>
                      <m:t>𝑃𝑒𝑜𝑝𝑙𝑒</m:t>
                    </m:r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/>
                      </a:rPr>
                      <m:t>   </m:t>
                    </m:r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/>
                      </a:rPr>
                      <m:t>𝐿𝑖𝑘𝑒𝑠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∧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/>
                      </a:rPr>
                      <m:t>,  </m:t>
                    </m:r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/>
                      </a:rPr>
                      <m:t>𝐿𝑖𝑘𝑒𝑠</m:t>
                    </m:r>
                    <m:d>
                      <m:dPr>
                        <m:ctrlP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≠</m:t>
                        </m:r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is not a well-formed predicate logic formula!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4" y="1600201"/>
                <a:ext cx="11809312" cy="4525963"/>
              </a:xfrm>
              <a:blipFill>
                <a:blip r:embed="rId5"/>
                <a:stretch>
                  <a:fillRect l="-980" t="-2156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F69ED1EA-A27A-4450-8EBD-95470B690459}"/>
              </a:ext>
            </a:extLst>
          </p:cNvPr>
          <p:cNvGrpSpPr/>
          <p:nvPr/>
        </p:nvGrpSpPr>
        <p:grpSpPr>
          <a:xfrm>
            <a:off x="8322591" y="856625"/>
            <a:ext cx="3390034" cy="1964516"/>
            <a:chOff x="-160914" y="2780928"/>
            <a:chExt cx="4588372" cy="35158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4DC9FF8-06E6-4B2F-AEF2-F50D4DF8A554}"/>
                    </a:ext>
                  </a:extLst>
                </p:cNvPr>
                <p:cNvSpPr/>
                <p:nvPr/>
              </p:nvSpPr>
              <p:spPr>
                <a:xfrm>
                  <a:off x="1235935" y="4609164"/>
                  <a:ext cx="1517446" cy="1273921"/>
                </a:xfrm>
                <a:prstGeom prst="rect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4DC9FF8-06E6-4B2F-AEF2-F50D4DF8A5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935" y="4609164"/>
                  <a:ext cx="1517446" cy="12739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96759A99-BDB6-493A-A772-1A9342101856}"/>
                </a:ext>
              </a:extLst>
            </p:cNvPr>
            <p:cNvSpPr/>
            <p:nvPr/>
          </p:nvSpPr>
          <p:spPr>
            <a:xfrm rot="7541598">
              <a:off x="2465612" y="4823525"/>
              <a:ext cx="583880" cy="845198"/>
            </a:xfrm>
            <a:prstGeom prst="ca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BA3D794E-EF49-4D09-B8B1-9AB49913CDE9}"/>
                </a:ext>
              </a:extLst>
            </p:cNvPr>
            <p:cNvSpPr/>
            <p:nvPr/>
          </p:nvSpPr>
          <p:spPr>
            <a:xfrm flipV="1">
              <a:off x="1534005" y="4104467"/>
              <a:ext cx="921306" cy="583880"/>
            </a:xfrm>
            <a:prstGeom prst="trapezoid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B228917-0006-4F02-B634-0B2217DEF901}"/>
                </a:ext>
              </a:extLst>
            </p:cNvPr>
            <p:cNvSpPr/>
            <p:nvPr/>
          </p:nvSpPr>
          <p:spPr>
            <a:xfrm>
              <a:off x="1561720" y="4010877"/>
              <a:ext cx="867112" cy="21232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B3BA617-18E2-4E50-A78B-CC7BDCCD5EDB}"/>
                    </a:ext>
                  </a:extLst>
                </p:cNvPr>
                <p:cNvSpPr/>
                <p:nvPr/>
              </p:nvSpPr>
              <p:spPr>
                <a:xfrm>
                  <a:off x="3076312" y="5648680"/>
                  <a:ext cx="1351146" cy="648072"/>
                </a:xfrm>
                <a:prstGeom prst="ellipse">
                  <a:avLst/>
                </a:prstGeom>
                <a:solidFill>
                  <a:srgbClr val="00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𝐹𝑜𝑟𝑚𝑢𝑙𝑎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B3BA617-18E2-4E50-A78B-CC7BDCCD5E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6312" y="5648680"/>
                  <a:ext cx="1351146" cy="648072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2D336E95-F791-46B5-BE40-EDDFC0E6E1BD}"/>
                </a:ext>
              </a:extLst>
            </p:cNvPr>
            <p:cNvSpPr/>
            <p:nvPr/>
          </p:nvSpPr>
          <p:spPr>
            <a:xfrm rot="18107960">
              <a:off x="3128454" y="5465707"/>
              <a:ext cx="360965" cy="227726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CFAA47-7493-48E4-B38C-D050C664B22D}"/>
                </a:ext>
              </a:extLst>
            </p:cNvPr>
            <p:cNvSpPr/>
            <p:nvPr/>
          </p:nvSpPr>
          <p:spPr>
            <a:xfrm>
              <a:off x="-160914" y="3130262"/>
              <a:ext cx="1745481" cy="6480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element name 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DB18373-0122-4D1D-A590-E0615380544C}"/>
                </a:ext>
              </a:extLst>
            </p:cNvPr>
            <p:cNvSpPr/>
            <p:nvPr/>
          </p:nvSpPr>
          <p:spPr>
            <a:xfrm>
              <a:off x="1606828" y="2780928"/>
              <a:ext cx="968850" cy="64807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Set</a:t>
              </a:r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A7F725B6-6162-403E-8B62-D3F1593BF422}"/>
                </a:ext>
              </a:extLst>
            </p:cNvPr>
            <p:cNvSpPr/>
            <p:nvPr/>
          </p:nvSpPr>
          <p:spPr>
            <a:xfrm rot="19570248">
              <a:off x="1345913" y="3708547"/>
              <a:ext cx="432048" cy="275493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54801F07-34F6-4BE6-8978-E4BEE01C4687}"/>
                </a:ext>
              </a:extLst>
            </p:cNvPr>
            <p:cNvSpPr/>
            <p:nvPr/>
          </p:nvSpPr>
          <p:spPr>
            <a:xfrm rot="2838204">
              <a:off x="2337747" y="3675737"/>
              <a:ext cx="432048" cy="275493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3E2B8F2C-AF0A-4491-8669-BA3836329A27}"/>
                </a:ext>
              </a:extLst>
            </p:cNvPr>
            <p:cNvSpPr/>
            <p:nvPr/>
          </p:nvSpPr>
          <p:spPr>
            <a:xfrm>
              <a:off x="1841450" y="3519110"/>
              <a:ext cx="432048" cy="275493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4540C0-8282-48F2-8118-924E59CD7A9C}"/>
                </a:ext>
              </a:extLst>
            </p:cNvPr>
            <p:cNvSpPr/>
            <p:nvPr/>
          </p:nvSpPr>
          <p:spPr>
            <a:xfrm>
              <a:off x="2691349" y="3125139"/>
              <a:ext cx="1736109" cy="648071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Formula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24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A323-043D-40CD-B5A0-E584878E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AD79CC-7638-4240-9801-5B763E3256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391056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A </a:t>
                </a:r>
                <a:r>
                  <a:rPr lang="en-US" i="1" dirty="0"/>
                  <a:t>sequence </a:t>
                </a:r>
                <a:r>
                  <a:rPr lang="en-US" dirty="0"/>
                  <a:t>of elements from some set S is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We usually start natural numbers with 0, but some books start with 1. </a:t>
                </a:r>
              </a:p>
              <a:p>
                <a:pPr lvl="1"/>
                <a:r>
                  <a:rPr lang="en-US" dirty="0"/>
                  <a:t>Elements (terms) of the sequence are written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or using another letter with subscripts such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</m:oMath>
                </a14:m>
                <a:r>
                  <a:rPr lang="en-US" dirty="0"/>
                  <a:t>etc.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called an </a:t>
                </a:r>
                <a:r>
                  <a:rPr lang="en-US" i="1" dirty="0"/>
                  <a:t>initial term </a:t>
                </a:r>
                <a:r>
                  <a:rPr lang="en-US" dirty="0"/>
                  <a:t>of the sequence.  </a:t>
                </a:r>
              </a:p>
              <a:p>
                <a:pPr lvl="2"/>
                <a:r>
                  <a:rPr lang="en-US" dirty="0"/>
                  <a:t>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term of a sequence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Fibonacci sequence from the rabbit puzzle:</a:t>
                </a:r>
              </a:p>
              <a:p>
                <a:pPr lvl="2"/>
                <a:r>
                  <a:rPr lang="en-US" dirty="0"/>
                  <a:t> </a:t>
                </a:r>
                <a:r>
                  <a:rPr lang="en-CA" dirty="0"/>
                  <a:t>0,1,1,2,3,5,8,13…</a:t>
                </a:r>
              </a:p>
              <a:p>
                <a:pPr lvl="3"/>
                <a:r>
                  <a:rPr lang="en-CA" dirty="0"/>
                  <a:t>Sometimes these are also called Fibonacci numbers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=5,  </m:t>
                    </m:r>
                  </m:oMath>
                </a14:m>
                <a:r>
                  <a:rPr lang="en-US" dirty="0"/>
                  <a:t>etc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AD79CC-7638-4240-9801-5B763E3256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391056" cy="4525963"/>
              </a:xfrm>
              <a:blipFill>
                <a:blip r:embed="rId5"/>
                <a:stretch>
                  <a:fillRect l="-1231"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Snail shell with Fibonacci sequence&#10;">
            <a:extLst>
              <a:ext uri="{FF2B5EF4-FFF2-40B4-BE49-F238E27FC236}">
                <a16:creationId xmlns:a16="http://schemas.microsoft.com/office/drawing/2014/main" id="{8F397C36-9EC7-4554-9F45-8A3C69D618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4437112"/>
            <a:ext cx="2100381" cy="14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33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Puzzle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Are the following English sentences built the same way? </a:t>
            </a:r>
          </a:p>
          <a:p>
            <a:endParaRPr lang="en-CA" dirty="0"/>
          </a:p>
          <a:p>
            <a:pPr lvl="1"/>
            <a:r>
              <a:rPr lang="en-CA" sz="3200" dirty="0"/>
              <a:t>Time flies like an arrow. </a:t>
            </a:r>
          </a:p>
          <a:p>
            <a:pPr lvl="1"/>
            <a:endParaRPr lang="en-CA" sz="3200" dirty="0"/>
          </a:p>
          <a:p>
            <a:pPr lvl="1"/>
            <a:endParaRPr lang="en-CA" sz="3200" dirty="0"/>
          </a:p>
          <a:p>
            <a:pPr lvl="1"/>
            <a:r>
              <a:rPr lang="en-CA" sz="3200" dirty="0"/>
              <a:t>Fruit flies like an apple. </a:t>
            </a:r>
          </a:p>
        </p:txBody>
      </p:sp>
      <p:sp>
        <p:nvSpPr>
          <p:cNvPr id="4" name="AutoShape 2" descr="Image result for appl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9" name="Picture 5" descr="Arr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533774"/>
            <a:ext cx="1943200" cy="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pple&#10;">
            <a:extLst>
              <a:ext uri="{FF2B5EF4-FFF2-40B4-BE49-F238E27FC236}">
                <a16:creationId xmlns:a16="http://schemas.microsoft.com/office/drawing/2014/main" id="{953FF3AB-1C3C-47F0-813E-D88886044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933056"/>
            <a:ext cx="1373320" cy="15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70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0322-0359-4A94-AD45-D559432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650C7-79BF-43A1-A546-DF8637F46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72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Puzzle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CA" dirty="0"/>
              <a:t>Are the following English sentences built the same way?</a:t>
            </a:r>
          </a:p>
          <a:p>
            <a:pPr marL="0" indent="0">
              <a:buNone/>
            </a:pPr>
            <a:r>
              <a:rPr lang="en-CA" dirty="0"/>
              <a:t> </a:t>
            </a:r>
          </a:p>
          <a:p>
            <a:endParaRPr lang="en-CA" dirty="0"/>
          </a:p>
          <a:p>
            <a:pPr lvl="1"/>
            <a:r>
              <a:rPr lang="en-CA" sz="3200" dirty="0"/>
              <a:t>Time flies like an arrow. </a:t>
            </a:r>
          </a:p>
          <a:p>
            <a:pPr lvl="1"/>
            <a:endParaRPr lang="en-CA" sz="3200" dirty="0"/>
          </a:p>
          <a:p>
            <a:pPr lvl="1"/>
            <a:endParaRPr lang="en-CA" sz="3200" dirty="0"/>
          </a:p>
          <a:p>
            <a:pPr lvl="1"/>
            <a:r>
              <a:rPr lang="en-CA" sz="3200" dirty="0"/>
              <a:t>Fruit flies like an apple. </a:t>
            </a:r>
          </a:p>
        </p:txBody>
      </p:sp>
      <p:sp>
        <p:nvSpPr>
          <p:cNvPr id="4" name="AutoShape 2" descr="Image result for appl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9" name="Picture 5" descr="Image result for arr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212976"/>
            <a:ext cx="1943200" cy="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3FA57CE-EA5B-4EF3-8554-CAF18F875312}"/>
              </a:ext>
            </a:extLst>
          </p:cNvPr>
          <p:cNvSpPr/>
          <p:nvPr/>
        </p:nvSpPr>
        <p:spPr>
          <a:xfrm rot="3329422">
            <a:off x="1054804" y="2736224"/>
            <a:ext cx="1043267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Noun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8B75E08-BECC-4576-B6AC-4FCB1ECF643D}"/>
              </a:ext>
            </a:extLst>
          </p:cNvPr>
          <p:cNvSpPr/>
          <p:nvPr/>
        </p:nvSpPr>
        <p:spPr>
          <a:xfrm rot="7842429" flipV="1">
            <a:off x="2480616" y="2720396"/>
            <a:ext cx="1001628" cy="61001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Verb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C95A3B-B6F7-42FF-B84B-2D493C6D1D34}"/>
              </a:ext>
            </a:extLst>
          </p:cNvPr>
          <p:cNvSpPr/>
          <p:nvPr/>
        </p:nvSpPr>
        <p:spPr>
          <a:xfrm rot="3329422">
            <a:off x="1846893" y="4501256"/>
            <a:ext cx="1043267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Noun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5A0DA56-A58F-4245-A2B2-E7C13B0CCF45}"/>
              </a:ext>
            </a:extLst>
          </p:cNvPr>
          <p:cNvSpPr/>
          <p:nvPr/>
        </p:nvSpPr>
        <p:spPr>
          <a:xfrm rot="7842429" flipV="1">
            <a:off x="3128688" y="4485428"/>
            <a:ext cx="1001628" cy="61001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Verb</a:t>
            </a:r>
          </a:p>
        </p:txBody>
      </p:sp>
      <p:pic>
        <p:nvPicPr>
          <p:cNvPr id="15" name="Picture 14" descr="Apple&#10;">
            <a:extLst>
              <a:ext uri="{FF2B5EF4-FFF2-40B4-BE49-F238E27FC236}">
                <a16:creationId xmlns:a16="http://schemas.microsoft.com/office/drawing/2014/main" id="{503FB203-2193-4A73-A4AC-E2866BC5F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04" y="4482277"/>
            <a:ext cx="1373320" cy="1551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1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412776"/>
            <a:ext cx="11665296" cy="48965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Remember that sets of strings are called </a:t>
            </a:r>
            <a:r>
              <a:rPr lang="en-US" b="1" dirty="0"/>
              <a:t>language</a:t>
            </a:r>
            <a:r>
              <a:rPr lang="en-US" dirty="0"/>
              <a:t>s. </a:t>
            </a:r>
          </a:p>
          <a:p>
            <a:r>
              <a:rPr lang="en-US" dirty="0"/>
              <a:t>A type of recursive definition of a language is called a </a:t>
            </a:r>
            <a:r>
              <a:rPr lang="en-US" b="1" dirty="0"/>
              <a:t>grammar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Different natural languages also </a:t>
            </a:r>
          </a:p>
          <a:p>
            <a:pPr marL="0" indent="0">
              <a:buNone/>
            </a:pPr>
            <a:r>
              <a:rPr lang="en-US" dirty="0"/>
              <a:t>    have different  grammars!</a:t>
            </a:r>
          </a:p>
          <a:p>
            <a:pPr lvl="1"/>
            <a:r>
              <a:rPr lang="en-US" dirty="0"/>
              <a:t>English:  Subject/Verb/Object</a:t>
            </a:r>
          </a:p>
          <a:p>
            <a:pPr lvl="1"/>
            <a:r>
              <a:rPr lang="en-US" dirty="0"/>
              <a:t>Japanese: Subject/Object/Verb </a:t>
            </a:r>
          </a:p>
          <a:p>
            <a:pPr lvl="1"/>
            <a:r>
              <a:rPr lang="en-US" dirty="0"/>
              <a:t>Gaelic:  Verb/Subject/Object</a:t>
            </a:r>
          </a:p>
          <a:p>
            <a:pPr lvl="1"/>
            <a:r>
              <a:rPr lang="en-US" dirty="0"/>
              <a:t>Russian: order does not matter  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6622E-6279-4478-92E1-AA247FDB4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08" y="2597447"/>
            <a:ext cx="5328592" cy="36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16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Context-free grammars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3352" y="1470794"/>
                <a:ext cx="11665296" cy="5112568"/>
              </a:xfrm>
            </p:spPr>
            <p:txBody>
              <a:bodyPr>
                <a:normAutofit lnSpcReduction="10000"/>
              </a:bodyPr>
              <a:lstStyle/>
              <a:p>
                <a:pPr marL="57150" indent="0">
                  <a:buNone/>
                </a:pPr>
                <a:r>
                  <a:rPr lang="en-US" dirty="0"/>
                  <a:t>A special kind of grammars is </a:t>
                </a:r>
                <a:r>
                  <a:rPr lang="en-US" b="1" dirty="0"/>
                  <a:t>context-free grammars</a:t>
                </a:r>
                <a:r>
                  <a:rPr lang="en-US" dirty="0"/>
                  <a:t>, where symbols have the same meaning wherever they are. </a:t>
                </a:r>
              </a:p>
              <a:p>
                <a:pPr marL="0" indent="0">
                  <a:buNone/>
                </a:pPr>
                <a:r>
                  <a:rPr lang="en-US" dirty="0"/>
                  <a:t>A context-free grammar consists of </a:t>
                </a:r>
              </a:p>
              <a:p>
                <a:pPr lvl="1"/>
                <a:r>
                  <a:rPr lang="en-US" dirty="0"/>
                  <a:t>A set V of </a:t>
                </a:r>
                <a:r>
                  <a:rPr lang="en-US" b="1" dirty="0"/>
                  <a:t>variables</a:t>
                </a:r>
                <a:r>
                  <a:rPr lang="en-US" dirty="0"/>
                  <a:t> (using capital letters), including a </a:t>
                </a:r>
                <a:r>
                  <a:rPr lang="en-US" b="1" dirty="0"/>
                  <a:t>start variable </a:t>
                </a:r>
                <a:r>
                  <a:rPr lang="en-US" dirty="0"/>
                  <a:t>S.</a:t>
                </a:r>
              </a:p>
              <a:p>
                <a:pPr lvl="2"/>
                <a:r>
                  <a:rPr lang="en-US" dirty="0"/>
                  <a:t>Note: these are variables, not sets.  </a:t>
                </a:r>
              </a:p>
              <a:p>
                <a:pPr lvl="1"/>
                <a:r>
                  <a:rPr lang="en-US" dirty="0"/>
                  <a:t>A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Σ</m:t>
                    </m:r>
                  </m:oMath>
                </a14:m>
                <a:r>
                  <a:rPr lang="en-US" dirty="0"/>
                  <a:t> of </a:t>
                </a:r>
                <a:r>
                  <a:rPr lang="en-US" b="1" dirty="0"/>
                  <a:t>terminals</a:t>
                </a:r>
                <a:r>
                  <a:rPr lang="en-US" dirty="0"/>
                  <a:t> (disjoint from V; alphabet of the language.) </a:t>
                </a:r>
              </a:p>
              <a:p>
                <a:pPr lvl="1"/>
                <a:r>
                  <a:rPr lang="en-US" dirty="0"/>
                  <a:t>A set R of </a:t>
                </a:r>
                <a:r>
                  <a:rPr lang="en-US" b="1" dirty="0"/>
                  <a:t>rules</a:t>
                </a:r>
                <a:r>
                  <a:rPr lang="en-US" dirty="0"/>
                  <a:t>, where each rule consists of a variable from V, followed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, followed by  a string of variables and terminals. </a:t>
                </a:r>
              </a:p>
              <a:p>
                <a:pPr lvl="2"/>
                <a:r>
                  <a:rPr lang="en-US" dirty="0"/>
                  <a:t>This is not the same “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→" </m:t>
                    </m:r>
                  </m:oMath>
                </a14:m>
                <a:r>
                  <a:rPr lang="en-US" dirty="0"/>
                  <a:t>as implication, a different use of the same symbol. </a:t>
                </a:r>
              </a:p>
              <a:p>
                <a:pPr lvl="2"/>
                <a:r>
                  <a:rPr lang="en-US" dirty="0"/>
                  <a:t>If several rules start with the same non-terminal such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etc</a:t>
                </a:r>
                <a:r>
                  <a:rPr lang="en-US" dirty="0"/>
                  <a:t>, we use a shortcut  “|”  (means “or”) to write them as one rule: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…|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1470794"/>
                <a:ext cx="11665296" cy="5112568"/>
              </a:xfrm>
              <a:blipFill>
                <a:blip r:embed="rId5"/>
                <a:stretch>
                  <a:fillRect l="-1306" t="-2503" r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C20467D-243D-4271-9002-A232083FDCB6}"/>
              </a:ext>
            </a:extLst>
          </p:cNvPr>
          <p:cNvGrpSpPr/>
          <p:nvPr/>
        </p:nvGrpSpPr>
        <p:grpSpPr>
          <a:xfrm>
            <a:off x="9889524" y="116632"/>
            <a:ext cx="2016224" cy="1008614"/>
            <a:chOff x="9264352" y="222274"/>
            <a:chExt cx="2808312" cy="1551044"/>
          </a:xfrm>
        </p:grpSpPr>
        <p:pic>
          <p:nvPicPr>
            <p:cNvPr id="5" name="Picture 5" descr="Image result for arrow">
              <a:extLst>
                <a:ext uri="{FF2B5EF4-FFF2-40B4-BE49-F238E27FC236}">
                  <a16:creationId xmlns:a16="http://schemas.microsoft.com/office/drawing/2014/main" id="{3958F239-2F37-4848-9EE2-8D8B3DD86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4352" y="638666"/>
              <a:ext cx="2808312" cy="9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pple&#10;">
              <a:extLst>
                <a:ext uri="{FF2B5EF4-FFF2-40B4-BE49-F238E27FC236}">
                  <a16:creationId xmlns:a16="http://schemas.microsoft.com/office/drawing/2014/main" id="{7ACE5F06-FB62-4F1D-A43C-DCDCB218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8" y="222274"/>
              <a:ext cx="1373320" cy="1551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3959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Context-free grammars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3352" y="1412776"/>
                <a:ext cx="11928648" cy="5256584"/>
              </a:xfrm>
            </p:spPr>
            <p:txBody>
              <a:bodyPr>
                <a:normAutofit fontScale="92500" lnSpcReduction="20000"/>
              </a:bodyPr>
              <a:lstStyle/>
              <a:p>
                <a:pPr marL="457200" lvl="1" indent="0">
                  <a:buNone/>
                </a:pPr>
                <a:r>
                  <a:rPr lang="en-US" sz="2600" dirty="0"/>
                  <a:t>A context-free grammar: a set V of </a:t>
                </a:r>
                <a:r>
                  <a:rPr lang="en-US" sz="2600" b="1" dirty="0"/>
                  <a:t>variables</a:t>
                </a:r>
                <a:r>
                  <a:rPr lang="en-US" sz="2600" dirty="0"/>
                  <a:t>, including a </a:t>
                </a:r>
                <a:r>
                  <a:rPr lang="en-US" sz="2600" b="1" dirty="0"/>
                  <a:t>start variable </a:t>
                </a:r>
                <a:r>
                  <a:rPr lang="en-US" sz="2600" dirty="0"/>
                  <a:t>S,  a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/>
                      </a:rPr>
                      <m:t>Σ</m:t>
                    </m:r>
                  </m:oMath>
                </a14:m>
                <a:r>
                  <a:rPr lang="en-US" sz="2600" dirty="0"/>
                  <a:t> (Sigma) of </a:t>
                </a:r>
                <a:r>
                  <a:rPr lang="en-US" sz="2600" b="1" dirty="0"/>
                  <a:t>terminals</a:t>
                </a:r>
                <a:r>
                  <a:rPr lang="en-US" sz="2600" dirty="0"/>
                  <a:t> (alphabet) and a set R of </a:t>
                </a:r>
                <a:r>
                  <a:rPr lang="en-US" sz="2600" b="1" dirty="0"/>
                  <a:t>rules</a:t>
                </a:r>
                <a:r>
                  <a:rPr lang="en-US" sz="2600" dirty="0"/>
                  <a:t>  of the form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600" dirty="0"/>
                  <a:t>, where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∪</m:t>
                            </m:r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</m:d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600" dirty="0"/>
              </a:p>
              <a:p>
                <a:pPr marL="457200" lvl="1" indent="0">
                  <a:buNone/>
                </a:pPr>
                <a:endParaRPr lang="en-US" sz="2600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</a:rPr>
                      <m:t>𝑤</m:t>
                    </m:r>
                  </m:oMath>
                </a14:m>
                <a:r>
                  <a:rPr lang="en-US" dirty="0"/>
                  <a:t> is a rule, we say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yields</a:t>
                </a:r>
                <a:r>
                  <a:rPr lang="en-US" dirty="0"/>
                  <a:t> string w.  </a:t>
                </a:r>
              </a:p>
              <a:p>
                <a:pPr lvl="1"/>
                <a:r>
                  <a:rPr lang="en-US" dirty="0"/>
                  <a:t>Can use A within the rule, as many times as we want: recursion!  </a:t>
                </a:r>
              </a:p>
              <a:p>
                <a:pPr lvl="1"/>
                <a:r>
                  <a:rPr lang="en-US" dirty="0"/>
                  <a:t>Different occurrences of the same variable can produce different strings.</a:t>
                </a:r>
              </a:p>
              <a:p>
                <a:r>
                  <a:rPr lang="en-US" dirty="0"/>
                  <a:t>A </a:t>
                </a:r>
                <a:r>
                  <a:rPr lang="en-US" b="1" dirty="0"/>
                  <a:t>derivation</a:t>
                </a:r>
                <a:r>
                  <a:rPr lang="en-US" dirty="0"/>
                  <a:t> is a sequence of strings each of which is obtained from the previous by applying some rule to its substring. 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𝐴𝑟</m:t>
                    </m:r>
                  </m:oMath>
                </a14:m>
                <a:r>
                  <a:rPr lang="en-US" dirty="0"/>
                  <a:t> and there is a rule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 then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𝑢𝑟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directly derived </a:t>
                </a: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written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𝑢𝑟</m:t>
                    </m:r>
                  </m:oMath>
                </a14:m>
                <a:r>
                  <a:rPr lang="en-US" dirty="0"/>
                  <a:t>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derived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if there is a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1" dirty="0"/>
                  <a:t>A language generated by a grammar </a:t>
                </a:r>
                <a:r>
                  <a:rPr lang="en-US" dirty="0"/>
                  <a:t>consists of all strings of terminals that can be derived from the start variable S.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1412776"/>
                <a:ext cx="11928648" cy="5256584"/>
              </a:xfrm>
              <a:blipFill>
                <a:blip r:embed="rId5"/>
                <a:stretch>
                  <a:fillRect l="-1022" t="-2204" r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62FFF9EC-9FFD-4045-9142-2E29CFAA83F4}"/>
              </a:ext>
            </a:extLst>
          </p:cNvPr>
          <p:cNvGrpSpPr/>
          <p:nvPr/>
        </p:nvGrpSpPr>
        <p:grpSpPr>
          <a:xfrm>
            <a:off x="-3764" y="-99392"/>
            <a:ext cx="2016224" cy="1008614"/>
            <a:chOff x="9264352" y="222274"/>
            <a:chExt cx="2808312" cy="1551044"/>
          </a:xfrm>
        </p:grpSpPr>
        <p:pic>
          <p:nvPicPr>
            <p:cNvPr id="5" name="Picture 5" descr="Image result for arrow">
              <a:extLst>
                <a:ext uri="{FF2B5EF4-FFF2-40B4-BE49-F238E27FC236}">
                  <a16:creationId xmlns:a16="http://schemas.microsoft.com/office/drawing/2014/main" id="{A287EA60-6102-4A17-8730-EAFBD6DB3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4352" y="638666"/>
              <a:ext cx="2808312" cy="9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pple&#10;">
              <a:extLst>
                <a:ext uri="{FF2B5EF4-FFF2-40B4-BE49-F238E27FC236}">
                  <a16:creationId xmlns:a16="http://schemas.microsoft.com/office/drawing/2014/main" id="{5DDC6CF3-6135-4E73-B1F3-5AB9CCC9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8" y="222274"/>
              <a:ext cx="1373320" cy="1551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142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Language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all strings over {0,1}  </a:t>
                </a:r>
                <a:br>
                  <a:rPr lang="en-US" dirty="0"/>
                </a:br>
                <a:r>
                  <a:rPr lang="en-US" dirty="0"/>
                  <a:t>with all 0s before all 1s. </a:t>
                </a:r>
                <a:endParaRPr lang="en-CA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17021" b="-30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628800"/>
                <a:ext cx="11665296" cy="4752528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0" lvl="1" indent="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Strings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0, 1, 11, 001, 00111, 011111, 00000000,…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Strings not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10, 1110, 010101, 00100000… 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r>
                  <a:rPr lang="en-US" sz="3000" dirty="0"/>
                  <a:t>Recursive definition:  </a:t>
                </a:r>
              </a:p>
              <a:p>
                <a:pPr lvl="2"/>
                <a:r>
                  <a:rPr lang="en-US" sz="3000" dirty="0"/>
                  <a:t>Basis: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3000" b="0" dirty="0"/>
              </a:p>
              <a:p>
                <a:pPr lvl="2"/>
                <a:r>
                  <a:rPr lang="en-US" sz="3000" dirty="0"/>
                  <a:t>Recursion: 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3000" dirty="0"/>
                  <a:t> then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000" dirty="0"/>
                  <a:t> and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1∈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3000" dirty="0"/>
              </a:p>
              <a:p>
                <a:pPr lvl="2"/>
                <a:endParaRPr lang="en-US" dirty="0"/>
              </a:p>
              <a:p>
                <a:r>
                  <a:rPr lang="en-US" dirty="0"/>
                  <a:t>Grammar for L consists of 3 rules: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CA" i="1">
                        <a:latin typeface="Cambria Math"/>
                      </a:rPr>
                      <m:t>→0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   </a:t>
                </a:r>
              </a:p>
              <a:p>
                <a:pPr lvl="1"/>
                <a:r>
                  <a:rPr lang="en-US" sz="3000" dirty="0"/>
                  <a:t>Shorter description of the grammar:   </a:t>
                </a:r>
                <a14:m>
                  <m:oMath xmlns:m="http://schemas.openxmlformats.org/officeDocument/2006/math">
                    <m:r>
                      <a:rPr lang="en-CA" sz="3000" i="1">
                        <a:latin typeface="Cambria Math"/>
                      </a:rPr>
                      <m:t>𝑆</m:t>
                    </m:r>
                    <m:r>
                      <a:rPr lang="en-CA" sz="3000" i="1">
                        <a:latin typeface="Cambria Math"/>
                      </a:rPr>
                      <m:t>→0</m:t>
                    </m:r>
                    <m:r>
                      <a:rPr lang="en-CA" sz="3000" i="1">
                        <a:latin typeface="Cambria Math"/>
                      </a:rPr>
                      <m:t>𝑆</m:t>
                    </m:r>
                    <m:r>
                      <a:rPr lang="en-CA" sz="3000" i="1">
                        <a:latin typeface="Cambria Math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CA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000" i="1">
                            <a:latin typeface="Cambria Math"/>
                          </a:rPr>
                          <m:t> </m:t>
                        </m:r>
                        <m:r>
                          <a:rPr lang="en-CA" sz="3000" i="1">
                            <a:latin typeface="Cambria Math"/>
                          </a:rPr>
                          <m:t>𝑆</m:t>
                        </m:r>
                        <m:r>
                          <a:rPr lang="en-CA" sz="3000" i="1">
                            <a:latin typeface="Cambria Math"/>
                          </a:rPr>
                          <m:t>1 </m:t>
                        </m:r>
                      </m:e>
                    </m:d>
                    <m:r>
                      <a:rPr lang="en-CA" sz="3000" i="1">
                        <a:latin typeface="Cambria Math"/>
                      </a:rPr>
                      <m:t> 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000" dirty="0"/>
                  <a:t>  </a:t>
                </a:r>
              </a:p>
              <a:p>
                <a:pPr lvl="1"/>
                <a:r>
                  <a:rPr lang="en-US" sz="3000" dirty="0"/>
                  <a:t>Variables: S.  Terminals: 0 and 1. As before,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000" dirty="0"/>
                  <a:t> is the empty string. </a:t>
                </a:r>
              </a:p>
              <a:p>
                <a:pPr lvl="1"/>
                <a:r>
                  <a:rPr lang="en-US" sz="3000" dirty="0"/>
                  <a:t>Derivation of a string 001: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⇒0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⇒0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1⇒00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1⇒00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1=001</m:t>
                    </m:r>
                  </m:oMath>
                </a14:m>
                <a:endParaRPr lang="en-US" sz="3000" dirty="0"/>
              </a:p>
              <a:p>
                <a:pPr lvl="2"/>
                <a:r>
                  <a:rPr lang="en-US" sz="2600" dirty="0"/>
                  <a:t>Alternative derivation of 001: 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⇒0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1⇒00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1⇒00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1=001</m:t>
                    </m:r>
                  </m:oMath>
                </a14:m>
                <a:endParaRPr lang="en-US" sz="2600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628800"/>
                <a:ext cx="11665296" cy="4752528"/>
              </a:xfrm>
              <a:blipFill>
                <a:blip r:embed="rId7"/>
                <a:stretch>
                  <a:fillRect l="-888" t="-2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2AA8BF-F079-4AE0-BB99-6F745EF933B9}"/>
                  </a:ext>
                </a:extLst>
              </p:cNvPr>
              <p:cNvSpPr/>
              <p:nvPr/>
            </p:nvSpPr>
            <p:spPr>
              <a:xfrm>
                <a:off x="9480376" y="2132856"/>
                <a:ext cx="1800912" cy="15841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𝑆</m:t>
                    </m:r>
                    <m:r>
                      <a:rPr lang="en-CA" sz="2800" i="1">
                        <a:latin typeface="Cambria Math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800" dirty="0"/>
                  <a:t>  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𝑆</m:t>
                    </m:r>
                    <m:r>
                      <a:rPr lang="en-CA" sz="2800" i="1">
                        <a:latin typeface="Cambria Math"/>
                      </a:rPr>
                      <m:t>→0</m:t>
                    </m:r>
                    <m:r>
                      <a:rPr lang="en-CA" sz="2800" i="1">
                        <a:latin typeface="Cambria Math"/>
                      </a:rPr>
                      <m:t>𝑆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𝑆</m:t>
                    </m:r>
                    <m:r>
                      <a:rPr lang="en-CA" sz="2800" i="1">
                        <a:latin typeface="Cambria Math"/>
                      </a:rPr>
                      <m:t>→</m:t>
                    </m:r>
                    <m:r>
                      <a:rPr lang="en-CA" sz="2800" i="1">
                        <a:latin typeface="Cambria Math"/>
                      </a:rPr>
                      <m:t>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CA" sz="2800" i="1" dirty="0">
                    <a:latin typeface="Cambria Math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2AA8BF-F079-4AE0-BB99-6F745EF93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376" y="2132856"/>
                <a:ext cx="1800912" cy="15841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595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9637EC9-FAE1-4AEF-9720-6D5437714ABA}"/>
              </a:ext>
            </a:extLst>
          </p:cNvPr>
          <p:cNvSpPr/>
          <p:nvPr/>
        </p:nvSpPr>
        <p:spPr>
          <a:xfrm>
            <a:off x="9408368" y="1772816"/>
            <a:ext cx="2234832" cy="2867591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ABDBD0-B8E6-4184-9E9B-342A00D17CE0}"/>
              </a:ext>
            </a:extLst>
          </p:cNvPr>
          <p:cNvSpPr/>
          <p:nvPr/>
        </p:nvSpPr>
        <p:spPr>
          <a:xfrm>
            <a:off x="7050737" y="1746158"/>
            <a:ext cx="2234832" cy="2867591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Parse trees: </a:t>
            </a:r>
            <a:endParaRPr lang="en-CA" i="1" dirty="0">
              <a:latin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628800"/>
                <a:ext cx="6474164" cy="495456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CA" sz="3000" dirty="0"/>
                  <a:t>Parse trees: visualizing derivations </a:t>
                </a:r>
              </a:p>
              <a:p>
                <a:pPr lvl="1"/>
                <a:r>
                  <a:rPr lang="en-CA" sz="2600" dirty="0"/>
                  <a:t>Similar to syntax trees, </a:t>
                </a:r>
              </a:p>
              <a:p>
                <a:pPr lvl="1"/>
                <a:r>
                  <a:rPr lang="en-CA" sz="2600" dirty="0"/>
                  <a:t>except all internal nodes are variables, </a:t>
                </a:r>
              </a:p>
              <a:p>
                <a:pPr lvl="1"/>
                <a:r>
                  <a:rPr lang="en-CA" sz="2600" dirty="0"/>
                  <a:t>and all nodes on the bottom are terminals. </a:t>
                </a:r>
              </a:p>
              <a:p>
                <a:pPr lvl="1"/>
                <a:endParaRPr lang="en-CA" sz="2600" dirty="0"/>
              </a:p>
              <a:p>
                <a:pPr marL="0" indent="0">
                  <a:buNone/>
                </a:pPr>
                <a:r>
                  <a:rPr lang="en-CA" sz="3000" dirty="0"/>
                  <a:t>Grammar:  </a:t>
                </a:r>
                <a14:m>
                  <m:oMath xmlns:m="http://schemas.openxmlformats.org/officeDocument/2006/math">
                    <m:r>
                      <a:rPr lang="en-CA" sz="3000" i="1">
                        <a:latin typeface="Cambria Math"/>
                      </a:rPr>
                      <m:t>𝑆</m:t>
                    </m:r>
                    <m:r>
                      <a:rPr lang="en-CA" sz="3000" i="1">
                        <a:latin typeface="Cambria Math"/>
                      </a:rPr>
                      <m:t>→0</m:t>
                    </m:r>
                    <m:r>
                      <a:rPr lang="en-CA" sz="3000" i="1">
                        <a:latin typeface="Cambria Math"/>
                      </a:rPr>
                      <m:t>𝑆</m:t>
                    </m:r>
                    <m:r>
                      <a:rPr lang="en-CA" sz="3000" i="1">
                        <a:latin typeface="Cambria Math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CA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000" i="1">
                            <a:latin typeface="Cambria Math"/>
                          </a:rPr>
                          <m:t> </m:t>
                        </m:r>
                        <m:r>
                          <a:rPr lang="en-CA" sz="3000" i="1">
                            <a:latin typeface="Cambria Math"/>
                          </a:rPr>
                          <m:t>𝑆</m:t>
                        </m:r>
                        <m:r>
                          <a:rPr lang="en-CA" sz="3000" i="1">
                            <a:latin typeface="Cambria Math"/>
                          </a:rPr>
                          <m:t>1 </m:t>
                        </m:r>
                      </m:e>
                    </m:d>
                    <m:r>
                      <a:rPr lang="en-CA" sz="3000" i="1">
                        <a:latin typeface="Cambria Math"/>
                      </a:rPr>
                      <m:t> 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000" dirty="0"/>
                  <a:t>  </a:t>
                </a:r>
              </a:p>
              <a:p>
                <a:pPr lvl="1"/>
                <a:r>
                  <a:rPr lang="en-US" sz="3000" dirty="0"/>
                  <a:t>Derivation of a string 001: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⇒0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⇒00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⇒00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1⇒00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1=001</m:t>
                      </m:r>
                    </m:oMath>
                  </m:oMathPara>
                </a14:m>
                <a:endParaRPr lang="en-US" sz="3000" dirty="0"/>
              </a:p>
              <a:p>
                <a:pPr lvl="1"/>
                <a:r>
                  <a:rPr lang="en-US" sz="3000" dirty="0"/>
                  <a:t>Alternative derivation of 001: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⇒0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1⇒00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1⇒00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1=001</m:t>
                    </m:r>
                  </m:oMath>
                </a14:m>
                <a:r>
                  <a:rPr lang="en-US" sz="3000" dirty="0"/>
                  <a:t> </a:t>
                </a:r>
              </a:p>
              <a:p>
                <a:pPr marL="457200" lvl="1" indent="0">
                  <a:buNone/>
                </a:pPr>
                <a:endParaRPr lang="en-US" sz="3000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628800"/>
                <a:ext cx="6474164" cy="4954562"/>
              </a:xfrm>
              <a:blipFill>
                <a:blip r:embed="rId6"/>
                <a:stretch>
                  <a:fillRect l="-1883" t="-1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3603C3A-7CC4-427D-85F4-5163895CCFA7}"/>
              </a:ext>
            </a:extLst>
          </p:cNvPr>
          <p:cNvSpPr txBox="1"/>
          <p:nvPr/>
        </p:nvSpPr>
        <p:spPr>
          <a:xfrm>
            <a:off x="7719395" y="191665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3"/>
                </a:solidFill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6854C-2CAF-4DC1-9BEE-4AC0BF997044}"/>
              </a:ext>
            </a:extLst>
          </p:cNvPr>
          <p:cNvSpPr txBox="1"/>
          <p:nvPr/>
        </p:nvSpPr>
        <p:spPr>
          <a:xfrm>
            <a:off x="8077076" y="2452997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3"/>
                </a:solidFill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342A3-83FB-4266-9C54-AF0AAD15091E}"/>
              </a:ext>
            </a:extLst>
          </p:cNvPr>
          <p:cNvSpPr txBox="1"/>
          <p:nvPr/>
        </p:nvSpPr>
        <p:spPr>
          <a:xfrm>
            <a:off x="8454065" y="300474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3"/>
                </a:solidFill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800C8-48F4-4A79-A1AF-CEFCB1F62EEC}"/>
              </a:ext>
            </a:extLst>
          </p:cNvPr>
          <p:cNvSpPr txBox="1"/>
          <p:nvPr/>
        </p:nvSpPr>
        <p:spPr>
          <a:xfrm>
            <a:off x="8689579" y="347495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83122-0027-4C98-9283-829E31562FE2}"/>
              </a:ext>
            </a:extLst>
          </p:cNvPr>
          <p:cNvSpPr txBox="1"/>
          <p:nvPr/>
        </p:nvSpPr>
        <p:spPr>
          <a:xfrm>
            <a:off x="7358485" y="243470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00316-E58F-4C6C-82AC-C7B6CB73D783}"/>
              </a:ext>
            </a:extLst>
          </p:cNvPr>
          <p:cNvSpPr txBox="1"/>
          <p:nvPr/>
        </p:nvSpPr>
        <p:spPr>
          <a:xfrm>
            <a:off x="7755834" y="300474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A6B77-5379-4CF0-AACC-41F5BDBB98DE}"/>
              </a:ext>
            </a:extLst>
          </p:cNvPr>
          <p:cNvSpPr txBox="1"/>
          <p:nvPr/>
        </p:nvSpPr>
        <p:spPr>
          <a:xfrm>
            <a:off x="8166033" y="347495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3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6E25E8-7123-49C0-B8AD-98338EC9098A}"/>
                  </a:ext>
                </a:extLst>
              </p:cNvPr>
              <p:cNvSpPr txBox="1"/>
              <p:nvPr/>
            </p:nvSpPr>
            <p:spPr>
              <a:xfrm>
                <a:off x="8159576" y="3996846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6E25E8-7123-49C0-B8AD-98338EC90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9576" y="3996846"/>
                <a:ext cx="288032" cy="369332"/>
              </a:xfrm>
              <a:prstGeom prst="rect">
                <a:avLst/>
              </a:prstGeom>
              <a:blipFill>
                <a:blip r:embed="rId7"/>
                <a:stretch>
                  <a:fillRect r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612875-2EED-47A3-83FE-E07F003D3CF8}"/>
              </a:ext>
            </a:extLst>
          </p:cNvPr>
          <p:cNvCxnSpPr>
            <a:stCxn id="5" idx="2"/>
            <a:endCxn id="9" idx="0"/>
          </p:cNvCxnSpPr>
          <p:nvPr/>
        </p:nvCxnSpPr>
        <p:spPr>
          <a:xfrm flipH="1">
            <a:off x="7502501" y="2285987"/>
            <a:ext cx="360910" cy="14871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4A06DA-5B72-46CB-A06D-E3D2F93A89DB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7863412" y="2285987"/>
            <a:ext cx="357681" cy="1670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582F04-B279-4D8C-B571-C1657A358B30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flipH="1">
            <a:off x="7899850" y="2822329"/>
            <a:ext cx="321242" cy="1824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443617-FB51-4B34-9C16-77D49DA44E8A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8221093" y="2822329"/>
            <a:ext cx="376989" cy="1824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1CC4EF-FE02-49A3-951B-5901534ABD3A}"/>
              </a:ext>
            </a:extLst>
          </p:cNvPr>
          <p:cNvCxnSpPr>
            <a:stCxn id="7" idx="2"/>
            <a:endCxn id="11" idx="0"/>
          </p:cNvCxnSpPr>
          <p:nvPr/>
        </p:nvCxnSpPr>
        <p:spPr>
          <a:xfrm flipH="1">
            <a:off x="8310049" y="3374076"/>
            <a:ext cx="288032" cy="1008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067A00-9D34-4E60-AD01-B718D9975DE7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8598081" y="3374076"/>
            <a:ext cx="235514" cy="1008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F520A8-3ADF-4E19-BDFA-B0A2E3CB7A6F}"/>
              </a:ext>
            </a:extLst>
          </p:cNvPr>
          <p:cNvCxnSpPr>
            <a:stCxn id="11" idx="2"/>
          </p:cNvCxnSpPr>
          <p:nvPr/>
        </p:nvCxnSpPr>
        <p:spPr>
          <a:xfrm>
            <a:off x="8310049" y="3844287"/>
            <a:ext cx="0" cy="20921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ED647E2-1DA8-44D5-AAC4-28539F13F07B}"/>
              </a:ext>
            </a:extLst>
          </p:cNvPr>
          <p:cNvSpPr txBox="1"/>
          <p:nvPr/>
        </p:nvSpPr>
        <p:spPr>
          <a:xfrm>
            <a:off x="7050738" y="427107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 0           0                1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D427A5-E15A-4A2B-AB24-7B127A372FCD}"/>
              </a:ext>
            </a:extLst>
          </p:cNvPr>
          <p:cNvSpPr txBox="1"/>
          <p:nvPr/>
        </p:nvSpPr>
        <p:spPr>
          <a:xfrm>
            <a:off x="10509705" y="194414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3"/>
                </a:solidFill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8517B3-4B2C-4E9A-956E-C79A4A130DFF}"/>
              </a:ext>
            </a:extLst>
          </p:cNvPr>
          <p:cNvSpPr txBox="1"/>
          <p:nvPr/>
        </p:nvSpPr>
        <p:spPr>
          <a:xfrm>
            <a:off x="9860763" y="25224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3"/>
                </a:solidFill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A77540-DF10-4AFF-908E-09C1AFCEF925}"/>
              </a:ext>
            </a:extLst>
          </p:cNvPr>
          <p:cNvSpPr txBox="1"/>
          <p:nvPr/>
        </p:nvSpPr>
        <p:spPr>
          <a:xfrm>
            <a:off x="10237752" y="307422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3"/>
                </a:solidFill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42E52B-FBE5-4E4A-A196-9284A97414A1}"/>
              </a:ext>
            </a:extLst>
          </p:cNvPr>
          <p:cNvSpPr txBox="1"/>
          <p:nvPr/>
        </p:nvSpPr>
        <p:spPr>
          <a:xfrm>
            <a:off x="10004779" y="354932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C91E6-50D3-4C81-8C23-DCD7FBD5F236}"/>
              </a:ext>
            </a:extLst>
          </p:cNvPr>
          <p:cNvSpPr txBox="1"/>
          <p:nvPr/>
        </p:nvSpPr>
        <p:spPr>
          <a:xfrm>
            <a:off x="11013761" y="256045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9F9582-6295-4D2F-99F3-FBA99A13841A}"/>
              </a:ext>
            </a:extLst>
          </p:cNvPr>
          <p:cNvSpPr txBox="1"/>
          <p:nvPr/>
        </p:nvSpPr>
        <p:spPr>
          <a:xfrm>
            <a:off x="9539521" y="307422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35F1EB-1FB8-4B55-B192-B9F2284936B9}"/>
              </a:ext>
            </a:extLst>
          </p:cNvPr>
          <p:cNvSpPr txBox="1"/>
          <p:nvPr/>
        </p:nvSpPr>
        <p:spPr>
          <a:xfrm>
            <a:off x="10761733" y="354848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3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0232713-A1B7-4CF4-9332-E336A3D46FDE}"/>
                  </a:ext>
                </a:extLst>
              </p:cNvPr>
              <p:cNvSpPr txBox="1"/>
              <p:nvPr/>
            </p:nvSpPr>
            <p:spPr>
              <a:xfrm>
                <a:off x="10715622" y="4042980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0232713-A1B7-4CF4-9332-E336A3D46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622" y="4042980"/>
                <a:ext cx="288032" cy="369332"/>
              </a:xfrm>
              <a:prstGeom prst="rect">
                <a:avLst/>
              </a:prstGeom>
              <a:blipFill>
                <a:blip r:embed="rId8"/>
                <a:stretch>
                  <a:fillRect r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EDC2B4-FD45-40DE-8F38-7836825E3FB5}"/>
              </a:ext>
            </a:extLst>
          </p:cNvPr>
          <p:cNvCxnSpPr>
            <a:stCxn id="21" idx="2"/>
            <a:endCxn id="25" idx="0"/>
          </p:cNvCxnSpPr>
          <p:nvPr/>
        </p:nvCxnSpPr>
        <p:spPr>
          <a:xfrm>
            <a:off x="10653721" y="2313477"/>
            <a:ext cx="504056" cy="2469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8A3DE6-727A-4FE8-BDFE-5F8550435E70}"/>
              </a:ext>
            </a:extLst>
          </p:cNvPr>
          <p:cNvCxnSpPr>
            <a:stCxn id="21" idx="2"/>
            <a:endCxn id="22" idx="0"/>
          </p:cNvCxnSpPr>
          <p:nvPr/>
        </p:nvCxnSpPr>
        <p:spPr>
          <a:xfrm flipH="1">
            <a:off x="10004779" y="2313476"/>
            <a:ext cx="648942" cy="2090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C3FAF1-D944-4ACA-AAD0-2D948A69477F}"/>
              </a:ext>
            </a:extLst>
          </p:cNvPr>
          <p:cNvCxnSpPr>
            <a:stCxn id="22" idx="2"/>
            <a:endCxn id="26" idx="0"/>
          </p:cNvCxnSpPr>
          <p:nvPr/>
        </p:nvCxnSpPr>
        <p:spPr>
          <a:xfrm flipH="1">
            <a:off x="9683537" y="2891812"/>
            <a:ext cx="321242" cy="1824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8662A6-E397-464E-9869-F631D989FC0A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>
            <a:off x="10004780" y="2891812"/>
            <a:ext cx="376989" cy="1824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88466B8-E136-4894-9C94-1DABACAD4462}"/>
              </a:ext>
            </a:extLst>
          </p:cNvPr>
          <p:cNvCxnSpPr>
            <a:stCxn id="23" idx="2"/>
            <a:endCxn id="27" idx="0"/>
          </p:cNvCxnSpPr>
          <p:nvPr/>
        </p:nvCxnSpPr>
        <p:spPr>
          <a:xfrm>
            <a:off x="10381769" y="3443559"/>
            <a:ext cx="523981" cy="1049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DB3BA7-37B5-4814-9591-A86F498B6867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 flipH="1">
            <a:off x="10148796" y="3443559"/>
            <a:ext cx="232973" cy="1057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68EDA87-3F59-4ABB-8C8D-8F2AB79D8C0F}"/>
              </a:ext>
            </a:extLst>
          </p:cNvPr>
          <p:cNvCxnSpPr>
            <a:stCxn id="27" idx="2"/>
          </p:cNvCxnSpPr>
          <p:nvPr/>
        </p:nvCxnSpPr>
        <p:spPr>
          <a:xfrm>
            <a:off x="10905749" y="3917818"/>
            <a:ext cx="0" cy="20921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15DA68C-E935-490E-AAEB-2A2096250A51}"/>
              </a:ext>
            </a:extLst>
          </p:cNvPr>
          <p:cNvSpPr txBox="1"/>
          <p:nvPr/>
        </p:nvSpPr>
        <p:spPr>
          <a:xfrm>
            <a:off x="9490886" y="4244416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 0        0                 1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93FAB02-6E94-49ED-8E76-2574D67F96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77" y="92160"/>
            <a:ext cx="790575" cy="847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64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context-free grammars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1676" y="1391052"/>
                <a:ext cx="5762092" cy="506228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 contains two strings 1 and 00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latin typeface="Cambria Math"/>
                        </a:rPr>
                        <m:t>𝑆</m:t>
                      </m:r>
                      <m:r>
                        <a:rPr lang="en-CA" i="1">
                          <a:latin typeface="Cambria Math"/>
                        </a:rPr>
                        <m:t> →  1 |  00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Variables: S.   </a:t>
                </a:r>
              </a:p>
              <a:p>
                <a:pPr lvl="1"/>
                <a:r>
                  <a:rPr lang="en-US" dirty="0"/>
                  <a:t>Terminals: 1 and 00 (or 1 and 0). </a:t>
                </a:r>
              </a:p>
              <a:p>
                <a:pPr marL="1371600" lvl="3" indent="0">
                  <a:buNone/>
                </a:pPr>
                <a:endParaRPr lang="en-US" dirty="0"/>
              </a:p>
              <a:p>
                <a:pPr marL="1371600" lvl="3" indent="0">
                  <a:buNone/>
                </a:pPr>
                <a:endParaRPr lang="en-US" dirty="0"/>
              </a:p>
              <a:p>
                <a:r>
                  <a:rPr lang="en-US" dirty="0"/>
                  <a:t>L is strings over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/>
                  <a:t> with even number of “</a:t>
                </a:r>
                <a:r>
                  <a:rPr lang="en-US" dirty="0" err="1"/>
                  <a:t>a”s</a:t>
                </a:r>
                <a:r>
                  <a:rPr lang="en-US" dirty="0"/>
                  <a:t>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latin typeface="Cambria Math"/>
                        </a:rPr>
                        <m:t>𝑆</m:t>
                      </m:r>
                      <m:r>
                        <a:rPr lang="en-CA" i="1">
                          <a:latin typeface="Cambria Math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𝑆𝑎</m:t>
                      </m:r>
                      <m:r>
                        <a:rPr lang="en-CA" i="1">
                          <a:latin typeface="Cambria Math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𝑎𝑆</m:t>
                      </m:r>
                      <m:r>
                        <a:rPr lang="en-CA" i="1">
                          <a:latin typeface="Cambria Math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/>
                            </a:rPr>
                            <m:t> </m:t>
                          </m:r>
                          <m:r>
                            <a:rPr lang="en-CA" i="1">
                              <a:latin typeface="Cambria Math"/>
                            </a:rPr>
                            <m:t>𝑆𝑏𝑆</m:t>
                          </m:r>
                          <m:r>
                            <a:rPr lang="en-CA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𝑆𝑐𝑆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𝑆𝑑𝑆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Variables: S.  Terminals: </a:t>
                </a:r>
                <a:r>
                  <a:rPr lang="en-US" dirty="0" err="1"/>
                  <a:t>a,b,c,d</a:t>
                </a:r>
                <a:r>
                  <a:rPr lang="en-US" dirty="0"/>
                  <a:t>.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676" y="1391052"/>
                <a:ext cx="5762092" cy="5062284"/>
              </a:xfrm>
              <a:blipFill>
                <a:blip r:embed="rId4"/>
                <a:stretch>
                  <a:fillRect l="-2434" t="-1564" r="-2328" b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880165-18A0-4BF1-B585-EF007EA69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1556792"/>
                <a:ext cx="6168008" cy="52783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Natural numbers, start symbol N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CA" sz="2800" dirty="0"/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CA" sz="2800" i="1">
                        <a:latin typeface="Cambria Math"/>
                      </a:rPr>
                      <m:t>→  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CA" sz="2800" i="1">
                        <a:latin typeface="Cambria Math"/>
                      </a:rPr>
                      <m:t> |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0" indent="0">
                  <a:buNone/>
                </a:pPr>
                <a:r>
                  <a:rPr lang="en-CA" sz="2800" dirty="0"/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CA" sz="2800" i="1">
                        <a:latin typeface="Cambria Math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|4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8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CA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→5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CA" sz="28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800" i="1" dirty="0">
                    <a:latin typeface="Cambria Math"/>
                  </a:rPr>
                  <a:t> 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2800" b="0" dirty="0"/>
                  <a:t>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|0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800" dirty="0"/>
              </a:p>
              <a:p>
                <a:r>
                  <a:rPr lang="en-US" dirty="0"/>
                  <a:t>Rational numbers: same as natural numbers plus a new start symbol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new variable P and new rules</a:t>
                </a:r>
              </a:p>
              <a:p>
                <a:pPr marL="0" indent="0">
                  <a:buNone/>
                </a:pPr>
                <a:r>
                  <a:rPr lang="en-US" b="0" dirty="0"/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b="0" dirty="0"/>
                  <a:t>-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b="0" dirty="0"/>
                  <a:t>      </a:t>
                </a: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|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880165-18A0-4BF1-B585-EF007EA69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56792"/>
                <a:ext cx="6168008" cy="5278308"/>
              </a:xfrm>
              <a:prstGeom prst="rect">
                <a:avLst/>
              </a:prstGeom>
              <a:blipFill>
                <a:blip r:embed="rId5"/>
                <a:stretch>
                  <a:fillRect l="-1976" t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249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Propositional formulas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1347" y="1600200"/>
                <a:ext cx="8472680" cy="4983162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sz="3600" dirty="0"/>
                  <a:t>Recursive definition: </a:t>
                </a:r>
              </a:p>
              <a:p>
                <a:pPr lvl="1"/>
                <a:r>
                  <a:rPr lang="en-US" sz="3100" dirty="0"/>
                  <a:t>Basis:  a propositional variable </a:t>
                </a:r>
                <a14:m>
                  <m:oMath xmlns:m="http://schemas.openxmlformats.org/officeDocument/2006/math">
                    <m:r>
                      <a:rPr lang="en-US" sz="3100" i="1">
                        <a:latin typeface="Cambria Math"/>
                      </a:rPr>
                      <m:t>𝑝</m:t>
                    </m:r>
                    <m:r>
                      <a:rPr lang="en-US" sz="3100" i="1">
                        <a:latin typeface="Cambria Math"/>
                      </a:rPr>
                      <m:t>, </m:t>
                    </m:r>
                    <m:r>
                      <a:rPr lang="en-US" sz="3100" i="1">
                        <a:latin typeface="Cambria Math"/>
                      </a:rPr>
                      <m:t>𝑞</m:t>
                    </m:r>
                    <m:r>
                      <a:rPr lang="en-US" sz="3100" i="1">
                        <a:latin typeface="Cambria Math"/>
                      </a:rPr>
                      <m:t>, </m:t>
                    </m:r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3100" dirty="0"/>
                  <a:t> or a constant </a:t>
                </a:r>
                <a14:m>
                  <m:oMath xmlns:m="http://schemas.openxmlformats.org/officeDocument/2006/math">
                    <m:r>
                      <a:rPr lang="en-US" sz="3100" i="1">
                        <a:latin typeface="Cambria Math"/>
                      </a:rPr>
                      <m:t>𝑇𝑅𝑈𝐸</m:t>
                    </m:r>
                    <m:r>
                      <a:rPr lang="en-US" sz="3100" i="1">
                        <a:latin typeface="Cambria Math"/>
                      </a:rPr>
                      <m:t>, </m:t>
                    </m:r>
                    <m:r>
                      <a:rPr lang="en-US" sz="3100" i="1">
                        <a:latin typeface="Cambria Math"/>
                      </a:rPr>
                      <m:t>𝐹𝐴𝐿𝑆𝐸</m:t>
                    </m:r>
                  </m:oMath>
                </a14:m>
                <a:endParaRPr lang="en-US" sz="3100" dirty="0"/>
              </a:p>
              <a:p>
                <a:pPr lvl="1"/>
                <a:r>
                  <a:rPr lang="en-US" sz="3100" dirty="0"/>
                  <a:t>Recursion:  if F and G are propositional formulas, then so are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100" i="1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US" sz="3100" i="1">
                        <a:latin typeface="Cambria Math"/>
                      </a:rPr>
                      <m:t>,  ¬</m:t>
                    </m:r>
                    <m:r>
                      <a:rPr lang="en-US" sz="3100" i="1">
                        <a:latin typeface="Cambria Math"/>
                      </a:rPr>
                      <m:t>𝐹</m:t>
                    </m:r>
                    <m:r>
                      <a:rPr lang="en-US" sz="3100" i="1">
                        <a:latin typeface="Cambria Math"/>
                      </a:rPr>
                      <m:t>,  </m:t>
                    </m:r>
                    <m:r>
                      <a:rPr lang="en-US" sz="3100" i="1">
                        <a:latin typeface="Cambria Math"/>
                      </a:rPr>
                      <m:t>𝐹</m:t>
                    </m:r>
                    <m:r>
                      <a:rPr lang="en-US" sz="3100" i="1">
                        <a:latin typeface="Cambria Math"/>
                      </a:rPr>
                      <m:t>∧</m:t>
                    </m:r>
                    <m:r>
                      <a:rPr lang="en-US" sz="3100" i="1">
                        <a:latin typeface="Cambria Math"/>
                      </a:rPr>
                      <m:t>𝐺</m:t>
                    </m:r>
                    <m:r>
                      <a:rPr lang="en-US" sz="3100" i="1">
                        <a:latin typeface="Cambria Math"/>
                      </a:rPr>
                      <m:t>, </m:t>
                    </m:r>
                    <m:r>
                      <a:rPr lang="en-US" sz="3100" i="1">
                        <a:latin typeface="Cambria Math"/>
                      </a:rPr>
                      <m:t>𝐹</m:t>
                    </m:r>
                    <m:r>
                      <a:rPr lang="en-US" sz="3100" i="1">
                        <a:latin typeface="Cambria Math"/>
                      </a:rPr>
                      <m:t>∨</m:t>
                    </m:r>
                    <m:r>
                      <a:rPr lang="en-US" sz="3100" i="1">
                        <a:latin typeface="Cambria Math"/>
                      </a:rPr>
                      <m:t>𝐺</m:t>
                    </m:r>
                    <m:r>
                      <a:rPr lang="en-US" sz="3100" i="1">
                        <a:latin typeface="Cambria Math"/>
                      </a:rPr>
                      <m:t>, </m:t>
                    </m:r>
                    <m:r>
                      <a:rPr lang="en-US" sz="3100" i="1">
                        <a:latin typeface="Cambria Math"/>
                      </a:rPr>
                      <m:t>𝐹</m:t>
                    </m:r>
                    <m:r>
                      <a:rPr lang="en-US" sz="3100" i="1">
                        <a:latin typeface="Cambria Math"/>
                      </a:rPr>
                      <m:t>→</m:t>
                    </m:r>
                    <m:r>
                      <a:rPr lang="en-US" sz="3100" i="1">
                        <a:latin typeface="Cambria Math"/>
                      </a:rPr>
                      <m:t>𝐺</m:t>
                    </m:r>
                    <m:r>
                      <a:rPr lang="en-US" sz="3100" i="1">
                        <a:latin typeface="Cambria Math"/>
                      </a:rPr>
                      <m:t>, </m:t>
                    </m:r>
                    <m:r>
                      <a:rPr lang="en-US" sz="3100" i="1">
                        <a:latin typeface="Cambria Math"/>
                      </a:rPr>
                      <m:t>𝐹</m:t>
                    </m:r>
                    <m:r>
                      <a:rPr lang="en-US" sz="3100" i="1">
                        <a:latin typeface="Cambria Math"/>
                      </a:rPr>
                      <m:t>↔</m:t>
                    </m:r>
                    <m:r>
                      <a:rPr lang="en-US" sz="3100" i="1">
                        <a:latin typeface="Cambria Math"/>
                      </a:rPr>
                      <m:t>𝐺</m:t>
                    </m:r>
                    <m:r>
                      <a:rPr lang="en-US" sz="3100" i="1">
                        <a:latin typeface="Cambria Math"/>
                      </a:rPr>
                      <m:t>. </m:t>
                    </m:r>
                  </m:oMath>
                </a14:m>
                <a:endParaRPr lang="en-US" sz="31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sz="3100" dirty="0"/>
              </a:p>
              <a:p>
                <a:r>
                  <a:rPr lang="en-US" sz="3600" dirty="0"/>
                  <a:t>Grammar:  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/>
                      </a:rPr>
                      <m:t>𝐹</m:t>
                    </m:r>
                    <m:r>
                      <a:rPr lang="en-US" sz="3600" i="1" dirty="0">
                        <a:latin typeface="Cambria Math"/>
                      </a:rPr>
                      <m:t>→  </m:t>
                    </m:r>
                    <m:r>
                      <a:rPr lang="en-US" sz="3600" i="1" dirty="0">
                        <a:latin typeface="Cambria Math"/>
                      </a:rPr>
                      <m:t>𝐹</m:t>
                    </m:r>
                    <m:r>
                      <a:rPr lang="en-US" sz="3600" i="1" dirty="0">
                        <a:latin typeface="Cambria Math"/>
                      </a:rPr>
                      <m:t>∨</m:t>
                    </m:r>
                    <m:r>
                      <a:rPr lang="en-US" sz="3600" i="1" dirty="0">
                        <a:latin typeface="Cambria Math"/>
                      </a:rPr>
                      <m:t>𝐹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 dirty="0">
                        <a:latin typeface="Cambria Math"/>
                      </a:rPr>
                      <m:t>𝐹</m:t>
                    </m:r>
                    <m:r>
                      <a:rPr lang="en-US" sz="3600" i="1" dirty="0">
                        <a:latin typeface="Cambria Math"/>
                      </a:rPr>
                      <m:t>∧</m:t>
                    </m:r>
                    <m:r>
                      <a:rPr lang="en-US" sz="3600" i="1" dirty="0">
                        <a:latin typeface="Cambria Math"/>
                      </a:rPr>
                      <m:t>𝐹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 dirty="0">
                        <a:latin typeface="Cambria Math"/>
                      </a:rPr>
                      <m:t>¬</m:t>
                    </m:r>
                    <m:r>
                      <a:rPr lang="en-US" sz="3600" i="1" dirty="0">
                        <a:latin typeface="Cambria Math"/>
                      </a:rPr>
                      <m:t>𝐹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>
                        <a:latin typeface="Cambria Math"/>
                      </a:rPr>
                      <m:t>𝐹</m:t>
                    </m:r>
                    <m:r>
                      <a:rPr lang="en-US" sz="3600" i="1">
                        <a:latin typeface="Cambria Math"/>
                      </a:rPr>
                      <m:t>→</m:t>
                    </m:r>
                    <m:r>
                      <a:rPr lang="en-US" sz="3600" i="1">
                        <a:latin typeface="Cambria Math"/>
                      </a:rPr>
                      <m:t>𝐺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>
                        <a:latin typeface="Cambria Math"/>
                      </a:rPr>
                      <m:t>𝐹</m:t>
                    </m:r>
                    <m:r>
                      <a:rPr lang="en-US" sz="3600" i="1">
                        <a:latin typeface="Cambria Math"/>
                      </a:rPr>
                      <m:t>↔</m:t>
                    </m:r>
                    <m:r>
                      <a:rPr lang="en-US" sz="3600" i="1">
                        <a:latin typeface="Cambria Math"/>
                      </a:rPr>
                      <m:t>𝐺</m:t>
                    </m:r>
                  </m:oMath>
                </a14:m>
                <a:endParaRPr lang="en-US" sz="3600" i="1" dirty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  <m:r>
                        <a:rPr lang="en-US" sz="3600" i="1" dirty="0">
                          <a:latin typeface="Cambria Math"/>
                        </a:rPr>
                        <m:t>𝐹</m:t>
                      </m:r>
                      <m:r>
                        <a:rPr lang="en-US" sz="3600" i="1" dirty="0">
                          <a:latin typeface="Cambria Math"/>
                        </a:rPr>
                        <m:t>→</m:t>
                      </m:r>
                      <m:r>
                        <a:rPr lang="en-US" sz="3600" i="1" dirty="0">
                          <a:latin typeface="Cambria Math"/>
                        </a:rPr>
                        <m:t>𝑝</m:t>
                      </m:r>
                      <m:r>
                        <a:rPr lang="en-US" sz="3600" i="1" dirty="0">
                          <a:latin typeface="Cambria Math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latin typeface="Cambria Math"/>
                            </a:rPr>
                            <m:t> </m:t>
                          </m:r>
                          <m:r>
                            <a:rPr lang="en-US" sz="3600" i="1" dirty="0">
                              <a:latin typeface="Cambria Math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sz="3600" i="1" dirty="0">
                          <a:latin typeface="Cambria Math"/>
                        </a:rPr>
                        <m:t>𝑟</m:t>
                      </m:r>
                      <m:r>
                        <a:rPr lang="en-US" sz="3600" i="1" dirty="0">
                          <a:latin typeface="Cambria Math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latin typeface="Cambria Math"/>
                            </a:rPr>
                            <m:t> </m:t>
                          </m:r>
                          <m:r>
                            <a:rPr lang="en-US" sz="3600" i="1" dirty="0">
                              <a:latin typeface="Cambria Math"/>
                            </a:rPr>
                            <m:t>𝑇𝑅𝑈𝐸</m:t>
                          </m:r>
                          <m:r>
                            <a:rPr lang="en-US" sz="3600" i="1" dirty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sz="3600" i="1" dirty="0">
                          <a:latin typeface="Cambria Math"/>
                        </a:rPr>
                        <m:t>𝐹𝐴𝐿𝑆𝐸</m:t>
                      </m:r>
                      <m:r>
                        <a:rPr lang="en-US" sz="3600" i="1" dirty="0">
                          <a:latin typeface="Cambria Math"/>
                        </a:rPr>
                        <m:t>                         </m:t>
                      </m:r>
                    </m:oMath>
                  </m:oMathPara>
                </a14:m>
                <a:endParaRPr lang="en-US" sz="3600" dirty="0"/>
              </a:p>
              <a:p>
                <a:pPr marL="971550" lvl="1" indent="-457200"/>
                <a:endParaRPr lang="en-US" sz="3100" dirty="0"/>
              </a:p>
              <a:p>
                <a:pPr marL="114300" indent="0">
                  <a:buNone/>
                </a:pPr>
                <a:r>
                  <a:rPr lang="en-US" sz="3500" dirty="0"/>
                  <a:t>Here, the only variable is  F  (it is a start variable),  and the set of terminals  is   {</a:t>
                </a:r>
                <a14:m>
                  <m:oMath xmlns:m="http://schemas.openxmlformats.org/officeDocument/2006/math">
                    <m:r>
                      <a:rPr lang="en-US" sz="3500" i="1">
                        <a:latin typeface="Cambria Math"/>
                      </a:rPr>
                      <m:t>∨, ∧, ¬, 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→, 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500" i="1">
                            <a:latin typeface="Cambria Math"/>
                          </a:rPr>
                          <m:t>, </m:t>
                        </m:r>
                      </m:e>
                    </m:d>
                    <m:r>
                      <a:rPr lang="en-US" sz="3500" i="1">
                        <a:latin typeface="Cambria Math"/>
                      </a:rPr>
                      <m:t>, </m:t>
                    </m:r>
                    <m:r>
                      <a:rPr lang="en-US" sz="3500" i="1">
                        <a:latin typeface="Cambria Math"/>
                      </a:rPr>
                      <m:t>𝑝</m:t>
                    </m:r>
                    <m:r>
                      <a:rPr lang="en-US" sz="3500" i="1">
                        <a:latin typeface="Cambria Math"/>
                      </a:rPr>
                      <m:t>,</m:t>
                    </m:r>
                    <m:r>
                      <a:rPr lang="en-US" sz="3500" i="1">
                        <a:latin typeface="Cambria Math"/>
                      </a:rPr>
                      <m:t>𝑞</m:t>
                    </m:r>
                    <m:r>
                      <a:rPr lang="en-US" sz="3500" i="1">
                        <a:latin typeface="Cambria Math"/>
                      </a:rPr>
                      <m:t>,</m:t>
                    </m:r>
                    <m:r>
                      <a:rPr lang="en-US" sz="3500" i="1">
                        <a:latin typeface="Cambria Math"/>
                      </a:rPr>
                      <m:t>𝑟</m:t>
                    </m:r>
                    <m:r>
                      <a:rPr lang="en-US" sz="3500" i="1">
                        <a:latin typeface="Cambria Math"/>
                      </a:rPr>
                      <m:t>,</m:t>
                    </m:r>
                    <m:r>
                      <a:rPr lang="en-US" sz="3500" i="1">
                        <a:latin typeface="Cambria Math"/>
                      </a:rPr>
                      <m:t>𝑇𝑅𝑈𝐸</m:t>
                    </m:r>
                    <m:r>
                      <a:rPr lang="en-US" sz="3500" i="1">
                        <a:latin typeface="Cambria Math"/>
                      </a:rPr>
                      <m:t>,</m:t>
                    </m:r>
                    <m:r>
                      <a:rPr lang="en-US" sz="3500" i="1">
                        <a:latin typeface="Cambria Math"/>
                      </a:rPr>
                      <m:t>𝐹𝐴𝐿𝑆𝐸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3500" i="1"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sz="3400" dirty="0"/>
                  <a:t>Deriving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/>
                          </a:rPr>
                          <m:t>𝑝</m:t>
                        </m:r>
                        <m:r>
                          <a:rPr lang="en-US" sz="3400" i="1">
                            <a:latin typeface="Cambria Math"/>
                          </a:rPr>
                          <m:t>∨¬</m:t>
                        </m:r>
                        <m:r>
                          <a:rPr lang="en-US" sz="3400" i="1">
                            <a:latin typeface="Cambria Math"/>
                          </a:rPr>
                          <m:t>𝑞</m:t>
                        </m:r>
                      </m:e>
                    </m:d>
                    <m:r>
                      <a:rPr lang="en-US" sz="3400" i="1">
                        <a:latin typeface="Cambria Math"/>
                      </a:rPr>
                      <m:t>∧</m:t>
                    </m:r>
                    <m:r>
                      <a:rPr lang="en-US" sz="3400" b="0" i="1" smtClean="0">
                        <a:latin typeface="Cambria Math"/>
                      </a:rPr>
                      <m:t>𝑟</m:t>
                    </m:r>
                    <m:r>
                      <a:rPr lang="en-US" sz="34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400" dirty="0"/>
                  <a:t>  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US" sz="3400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3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3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40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3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∨¬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3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∨¬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400" b="0" dirty="0"/>
              </a:p>
              <a:p>
                <a:pPr marL="514350" lvl="1" indent="0">
                  <a:buNone/>
                </a:pPr>
                <a:endParaRPr lang="en-US" dirty="0"/>
              </a:p>
              <a:p>
                <a:pPr lvl="2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7" y="1600200"/>
                <a:ext cx="8472680" cy="4983162"/>
              </a:xfrm>
              <a:blipFill>
                <a:blip r:embed="rId5"/>
                <a:stretch>
                  <a:fillRect l="-100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0" name="Group 229">
            <a:extLst>
              <a:ext uri="{FF2B5EF4-FFF2-40B4-BE49-F238E27FC236}">
                <a16:creationId xmlns:a16="http://schemas.microsoft.com/office/drawing/2014/main" id="{BF29DE34-76A7-485D-9A3A-7A6EC4D36FF9}"/>
              </a:ext>
            </a:extLst>
          </p:cNvPr>
          <p:cNvGrpSpPr/>
          <p:nvPr/>
        </p:nvGrpSpPr>
        <p:grpSpPr>
          <a:xfrm>
            <a:off x="8536749" y="1673861"/>
            <a:ext cx="3655251" cy="4896545"/>
            <a:chOff x="8230200" y="1438587"/>
            <a:chExt cx="3655251" cy="459455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0D1BF9B-D903-4053-A09A-3606F07C8169}"/>
                </a:ext>
              </a:extLst>
            </p:cNvPr>
            <p:cNvSpPr/>
            <p:nvPr/>
          </p:nvSpPr>
          <p:spPr>
            <a:xfrm>
              <a:off x="8231030" y="1516612"/>
              <a:ext cx="3527978" cy="4487213"/>
            </a:xfrm>
            <a:prstGeom prst="rect">
              <a:avLst/>
            </a:prstGeom>
            <a:solidFill>
              <a:schemeClr val="accent1">
                <a:alpha val="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E019E3-93B4-4E60-93B4-31098F21BD7B}"/>
                </a:ext>
              </a:extLst>
            </p:cNvPr>
            <p:cNvSpPr txBox="1"/>
            <p:nvPr/>
          </p:nvSpPr>
          <p:spPr>
            <a:xfrm>
              <a:off x="10641515" y="1438587"/>
              <a:ext cx="3176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accent3"/>
                  </a:solidFill>
                </a:rPr>
                <a:t>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EC412B-E437-45DE-B0D1-472D488AA3EF}"/>
                </a:ext>
              </a:extLst>
            </p:cNvPr>
            <p:cNvSpPr txBox="1"/>
            <p:nvPr/>
          </p:nvSpPr>
          <p:spPr>
            <a:xfrm>
              <a:off x="9195514" y="3057390"/>
              <a:ext cx="317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accent3"/>
                  </a:solidFill>
                </a:rPr>
                <a:t>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2042CA-2F74-4B64-B832-DE87C64188FA}"/>
                </a:ext>
              </a:extLst>
            </p:cNvPr>
            <p:cNvSpPr txBox="1"/>
            <p:nvPr/>
          </p:nvSpPr>
          <p:spPr>
            <a:xfrm>
              <a:off x="11233956" y="2139175"/>
              <a:ext cx="312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accent3"/>
                  </a:solidFill>
                </a:rPr>
                <a:t>F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16F052-5FDC-452D-9A36-4516385EFB5A}"/>
                </a:ext>
              </a:extLst>
            </p:cNvPr>
            <p:cNvSpPr txBox="1"/>
            <p:nvPr/>
          </p:nvSpPr>
          <p:spPr>
            <a:xfrm>
              <a:off x="9191881" y="2267044"/>
              <a:ext cx="324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accent3"/>
                  </a:solidFill>
                </a:rPr>
                <a:t>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8ECAC3-38FD-43AD-A938-5A002443A637}"/>
                    </a:ext>
                  </a:extLst>
                </p:cNvPr>
                <p:cNvSpPr txBox="1"/>
                <p:nvPr/>
              </p:nvSpPr>
              <p:spPr>
                <a:xfrm>
                  <a:off x="11231597" y="2816304"/>
                  <a:ext cx="29990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oMath>
                    </m:oMathPara>
                  </a14:m>
                  <a:endParaRPr lang="en-CA" sz="24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8ECAC3-38FD-43AD-A938-5A002443A6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1597" y="2816304"/>
                  <a:ext cx="299902" cy="461665"/>
                </a:xfrm>
                <a:prstGeom prst="rect">
                  <a:avLst/>
                </a:prstGeom>
                <a:blipFill>
                  <a:blip r:embed="rId6"/>
                  <a:stretch>
                    <a:fillRect r="-122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327323-4E62-460D-90CB-B6149D967F09}"/>
                </a:ext>
              </a:extLst>
            </p:cNvPr>
            <p:cNvSpPr txBox="1"/>
            <p:nvPr/>
          </p:nvSpPr>
          <p:spPr>
            <a:xfrm>
              <a:off x="8408818" y="2698805"/>
              <a:ext cx="434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 dirty="0"/>
                <a:t>(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D8F716-D1FE-441C-B75C-F0C8F4C3B6F2}"/>
                </a:ext>
              </a:extLst>
            </p:cNvPr>
            <p:cNvSpPr txBox="1"/>
            <p:nvPr/>
          </p:nvSpPr>
          <p:spPr>
            <a:xfrm>
              <a:off x="10314442" y="2644130"/>
              <a:ext cx="3176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 dirty="0"/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00F940B-F884-4347-8B93-A192FAEBF9B7}"/>
                    </a:ext>
                  </a:extLst>
                </p:cNvPr>
                <p:cNvSpPr txBox="1"/>
                <p:nvPr/>
              </p:nvSpPr>
              <p:spPr>
                <a:xfrm>
                  <a:off x="10644558" y="2198037"/>
                  <a:ext cx="29990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∧</m:t>
                        </m:r>
                      </m:oMath>
                    </m:oMathPara>
                  </a14:m>
                  <a:endParaRPr lang="en-CA" sz="24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00F940B-F884-4347-8B93-A192FAEBF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4558" y="2198037"/>
                  <a:ext cx="299902" cy="584775"/>
                </a:xfrm>
                <a:prstGeom prst="rect">
                  <a:avLst/>
                </a:prstGeom>
                <a:blipFill>
                  <a:blip r:embed="rId7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1CB18A-E2A9-4E2D-8024-3AA7410E9A94}"/>
                </a:ext>
              </a:extLst>
            </p:cNvPr>
            <p:cNvSpPr txBox="1"/>
            <p:nvPr/>
          </p:nvSpPr>
          <p:spPr>
            <a:xfrm>
              <a:off x="8697586" y="3776775"/>
              <a:ext cx="33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accent3"/>
                  </a:solidFill>
                </a:rPr>
                <a:t>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56EFF8-7412-4CF2-9FE2-99489A31D9DC}"/>
                </a:ext>
              </a:extLst>
            </p:cNvPr>
            <p:cNvSpPr txBox="1"/>
            <p:nvPr/>
          </p:nvSpPr>
          <p:spPr>
            <a:xfrm>
              <a:off x="9780431" y="3776775"/>
              <a:ext cx="390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accent3"/>
                  </a:solidFill>
                </a:rPr>
                <a:t>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A011F82-DB49-4BDC-A672-E5DCF2D6B1E6}"/>
                    </a:ext>
                  </a:extLst>
                </p:cNvPr>
                <p:cNvSpPr txBox="1"/>
                <p:nvPr/>
              </p:nvSpPr>
              <p:spPr>
                <a:xfrm>
                  <a:off x="9210841" y="3797541"/>
                  <a:ext cx="29990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CA" sz="24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A011F82-DB49-4BDC-A672-E5DCF2D6B1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0841" y="3797541"/>
                  <a:ext cx="299902" cy="461665"/>
                </a:xfrm>
                <a:prstGeom prst="rect">
                  <a:avLst/>
                </a:prstGeom>
                <a:blipFill>
                  <a:blip r:embed="rId8"/>
                  <a:stretch>
                    <a:fillRect r="-22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4149655-D63B-4A5F-8DA9-3E4310B7C57E}"/>
                    </a:ext>
                  </a:extLst>
                </p:cNvPr>
                <p:cNvSpPr txBox="1"/>
                <p:nvPr/>
              </p:nvSpPr>
              <p:spPr>
                <a:xfrm>
                  <a:off x="8649305" y="4427750"/>
                  <a:ext cx="43427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400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CA" sz="2400" b="1" i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4149655-D63B-4A5F-8DA9-3E4310B7C5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9305" y="4427750"/>
                  <a:ext cx="434275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9FCE1B-03E3-46D1-A969-6EC79B7F366D}"/>
                </a:ext>
              </a:extLst>
            </p:cNvPr>
            <p:cNvSpPr txBox="1"/>
            <p:nvPr/>
          </p:nvSpPr>
          <p:spPr>
            <a:xfrm>
              <a:off x="10016040" y="4470925"/>
              <a:ext cx="390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accent3"/>
                  </a:solidFill>
                </a:rPr>
                <a:t>F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794231-DDAB-43C1-A1C8-826A40083F1D}"/>
                </a:ext>
              </a:extLst>
            </p:cNvPr>
            <p:cNvSpPr txBox="1"/>
            <p:nvPr/>
          </p:nvSpPr>
          <p:spPr>
            <a:xfrm>
              <a:off x="10061550" y="5078083"/>
              <a:ext cx="2999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 dirty="0"/>
                <a:t>q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DF99C9B-B920-435C-9DC8-D224B35FFB4F}"/>
                </a:ext>
              </a:extLst>
            </p:cNvPr>
            <p:cNvCxnSpPr>
              <a:cxnSpLocks/>
              <a:stCxn id="6" idx="2"/>
              <a:endCxn id="14" idx="0"/>
            </p:cNvCxnSpPr>
            <p:nvPr/>
          </p:nvCxnSpPr>
          <p:spPr>
            <a:xfrm flipH="1">
              <a:off x="10794509" y="1900252"/>
              <a:ext cx="5823" cy="29778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3381ACB-4896-47DD-BB29-26F41C742171}"/>
                </a:ext>
              </a:extLst>
            </p:cNvPr>
            <p:cNvCxnSpPr>
              <a:cxnSpLocks/>
              <a:stCxn id="6" idx="3"/>
              <a:endCxn id="9" idx="0"/>
            </p:cNvCxnSpPr>
            <p:nvPr/>
          </p:nvCxnSpPr>
          <p:spPr>
            <a:xfrm>
              <a:off x="10959149" y="1669420"/>
              <a:ext cx="430926" cy="46975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A8060D2-6741-4BD1-9D54-E2691B6F7DBF}"/>
                </a:ext>
              </a:extLst>
            </p:cNvPr>
            <p:cNvCxnSpPr>
              <a:cxnSpLocks/>
              <a:stCxn id="6" idx="1"/>
              <a:endCxn id="10" idx="0"/>
            </p:cNvCxnSpPr>
            <p:nvPr/>
          </p:nvCxnSpPr>
          <p:spPr>
            <a:xfrm flipH="1">
              <a:off x="9354331" y="1669420"/>
              <a:ext cx="1287184" cy="5976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6A331B-BB50-4EF6-8EDF-F94A82DD8424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flipH="1">
              <a:off x="11381548" y="2600840"/>
              <a:ext cx="8527" cy="21546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A11752C-2946-465C-B076-B3BD66DB0D23}"/>
                </a:ext>
              </a:extLst>
            </p:cNvPr>
            <p:cNvCxnSpPr>
              <a:cxnSpLocks/>
              <a:stCxn id="10" idx="2"/>
              <a:endCxn id="7" idx="0"/>
            </p:cNvCxnSpPr>
            <p:nvPr/>
          </p:nvCxnSpPr>
          <p:spPr>
            <a:xfrm>
              <a:off x="9354331" y="2728709"/>
              <a:ext cx="1" cy="32868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E66C0AC-725F-49E3-9D42-366E0E1E0E0B}"/>
                </a:ext>
              </a:extLst>
            </p:cNvPr>
            <p:cNvCxnSpPr>
              <a:cxnSpLocks/>
              <a:stCxn id="10" idx="1"/>
              <a:endCxn id="12" idx="0"/>
            </p:cNvCxnSpPr>
            <p:nvPr/>
          </p:nvCxnSpPr>
          <p:spPr>
            <a:xfrm flipH="1">
              <a:off x="8625955" y="2497877"/>
              <a:ext cx="565926" cy="20092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EC34801-7495-48DB-A770-A86D75588ADD}"/>
                </a:ext>
              </a:extLst>
            </p:cNvPr>
            <p:cNvCxnSpPr>
              <a:cxnSpLocks/>
              <a:stCxn id="10" idx="3"/>
              <a:endCxn id="13" idx="0"/>
            </p:cNvCxnSpPr>
            <p:nvPr/>
          </p:nvCxnSpPr>
          <p:spPr>
            <a:xfrm>
              <a:off x="9516780" y="2497877"/>
              <a:ext cx="956479" cy="14625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BC47424-8067-4299-A9A4-CB410801964A}"/>
                </a:ext>
              </a:extLst>
            </p:cNvPr>
            <p:cNvCxnSpPr>
              <a:cxnSpLocks/>
              <a:stCxn id="7" idx="2"/>
              <a:endCxn id="15" idx="0"/>
            </p:cNvCxnSpPr>
            <p:nvPr/>
          </p:nvCxnSpPr>
          <p:spPr>
            <a:xfrm flipH="1">
              <a:off x="8863886" y="3519055"/>
              <a:ext cx="490446" cy="25772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C2F8E3E-83F3-42B9-9D20-EABFA877467D}"/>
                </a:ext>
              </a:extLst>
            </p:cNvPr>
            <p:cNvCxnSpPr>
              <a:cxnSpLocks/>
              <a:stCxn id="7" idx="2"/>
              <a:endCxn id="17" idx="0"/>
            </p:cNvCxnSpPr>
            <p:nvPr/>
          </p:nvCxnSpPr>
          <p:spPr>
            <a:xfrm>
              <a:off x="9354332" y="3519055"/>
              <a:ext cx="6460" cy="27848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1ABDAA-2606-4852-99B6-CACE4EE24DEF}"/>
                </a:ext>
              </a:extLst>
            </p:cNvPr>
            <p:cNvCxnSpPr>
              <a:cxnSpLocks/>
              <a:stCxn id="7" idx="2"/>
              <a:endCxn id="16" idx="0"/>
            </p:cNvCxnSpPr>
            <p:nvPr/>
          </p:nvCxnSpPr>
          <p:spPr>
            <a:xfrm>
              <a:off x="9354332" y="3519055"/>
              <a:ext cx="621561" cy="25772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EED11CE-E68E-418F-813F-6977C5561C88}"/>
                </a:ext>
              </a:extLst>
            </p:cNvPr>
            <p:cNvCxnSpPr>
              <a:cxnSpLocks/>
              <a:stCxn id="15" idx="2"/>
              <a:endCxn id="18" idx="0"/>
            </p:cNvCxnSpPr>
            <p:nvPr/>
          </p:nvCxnSpPr>
          <p:spPr>
            <a:xfrm>
              <a:off x="8863886" y="4238440"/>
              <a:ext cx="2557" cy="18931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266FE27-E630-4DB0-A642-369E048559D5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10061550" y="4187231"/>
              <a:ext cx="149952" cy="28369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23AD0DC-8996-4B0F-97B5-44688F2B2692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 flipV="1">
              <a:off x="8862516" y="4865048"/>
              <a:ext cx="3927" cy="243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154E580-8721-4550-B383-BD2EFA7D5637}"/>
                </a:ext>
              </a:extLst>
            </p:cNvPr>
            <p:cNvCxnSpPr>
              <a:cxnSpLocks/>
              <a:stCxn id="20" idx="2"/>
              <a:endCxn id="22" idx="0"/>
            </p:cNvCxnSpPr>
            <p:nvPr/>
          </p:nvCxnSpPr>
          <p:spPr>
            <a:xfrm flipH="1">
              <a:off x="10211501" y="4932590"/>
              <a:ext cx="1" cy="14549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1026F46-97D1-43B4-8BEE-165DF4624BC5}"/>
                    </a:ext>
                  </a:extLst>
                </p:cNvPr>
                <p:cNvSpPr txBox="1"/>
                <p:nvPr/>
              </p:nvSpPr>
              <p:spPr>
                <a:xfrm>
                  <a:off x="8230200" y="5571474"/>
                  <a:ext cx="365525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0" dirty="0"/>
                    <a:t>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∨  ¬  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∧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endParaRPr lang="en-CA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1026F46-97D1-43B4-8BEE-165DF4624B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0200" y="5571474"/>
                  <a:ext cx="3655251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DB5FBD4F-8CBB-4745-9483-2BAAD31B1D99}"/>
                </a:ext>
              </a:extLst>
            </p:cNvPr>
            <p:cNvCxnSpPr>
              <a:cxnSpLocks/>
              <a:stCxn id="218" idx="0"/>
            </p:cNvCxnSpPr>
            <p:nvPr/>
          </p:nvCxnSpPr>
          <p:spPr>
            <a:xfrm flipV="1">
              <a:off x="9677005" y="4156489"/>
              <a:ext cx="178136" cy="31268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0671111D-EE8A-4552-8D32-5B69A349E916}"/>
                    </a:ext>
                  </a:extLst>
                </p:cNvPr>
                <p:cNvSpPr txBox="1"/>
                <p:nvPr/>
              </p:nvSpPr>
              <p:spPr>
                <a:xfrm>
                  <a:off x="9527054" y="4469172"/>
                  <a:ext cx="29990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¬</m:t>
                        </m:r>
                      </m:oMath>
                    </m:oMathPara>
                  </a14:m>
                  <a:endParaRPr lang="en-CA" sz="2400" b="1" dirty="0"/>
                </a:p>
              </p:txBody>
            </p:sp>
          </mc:Choice>
          <mc:Fallback xmlns=""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0671111D-EE8A-4552-8D32-5B69A349E9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7054" y="4469172"/>
                  <a:ext cx="299902" cy="461665"/>
                </a:xfrm>
                <a:prstGeom prst="rect">
                  <a:avLst/>
                </a:prstGeom>
                <a:blipFill>
                  <a:blip r:embed="rId11"/>
                  <a:stretch>
                    <a:fillRect r="-244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1950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D1FC-34E0-4DE1-91B8-39C3A564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Arithmetic and geometric progressions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7D8506-9ACD-42DA-BAC2-44B0B85BCD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Arithmetic progression: </a:t>
                </a:r>
              </a:p>
              <a:p>
                <a:pPr lvl="1"/>
                <a:r>
                  <a:rPr lang="en-US" dirty="0"/>
                  <a:t>A sequence of the form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,… </m:t>
                    </m:r>
                  </m:oMath>
                </a14:m>
                <a:r>
                  <a:rPr lang="en-US" dirty="0"/>
                  <a:t>for some numbers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. Here, the initial term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=3.</m:t>
                    </m:r>
                  </m:oMath>
                </a14:m>
                <a:r>
                  <a:rPr lang="en-US" dirty="0"/>
                  <a:t> Then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=5,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=8,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=11,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=14… 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r>
                  <a:rPr lang="en-US" dirty="0"/>
                  <a:t>Geometric progression: </a:t>
                </a:r>
              </a:p>
              <a:p>
                <a:pPr lvl="1"/>
                <a:r>
                  <a:rPr lang="en-US" dirty="0"/>
                  <a:t>A sequence of the form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,… </m:t>
                    </m:r>
                  </m:oMath>
                </a14:m>
                <a:r>
                  <a:rPr lang="en-US" dirty="0"/>
                  <a:t>for some numbers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Here, initial term is also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=3.</m:t>
                    </m:r>
                  </m:oMath>
                </a14:m>
                <a:r>
                  <a:rPr lang="en-US" dirty="0"/>
                  <a:t> Then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=2,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6,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54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62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… 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7D8506-9ACD-42DA-BAC2-44B0B85BCD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78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8578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535072" cy="1143000"/>
          </a:xfrm>
        </p:spPr>
        <p:txBody>
          <a:bodyPr>
            <a:normAutofit/>
          </a:bodyPr>
          <a:lstStyle/>
          <a:p>
            <a:r>
              <a:rPr lang="en-US" dirty="0"/>
              <a:t>Context-free grammars for arithmetic expressions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7368" y="1417638"/>
                <a:ext cx="11535072" cy="5257800"/>
              </a:xfrm>
            </p:spPr>
            <p:txBody>
              <a:bodyPr>
                <a:normAutofit fontScale="92500" lnSpcReduction="10000"/>
              </a:bodyPr>
              <a:lstStyle/>
              <a:p>
                <a:pPr lvl="2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𝐸𝑋𝑃𝑅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𝐸𝑋𝑃𝑅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𝐸𝑋𝑃𝑅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  </m:t>
                        </m:r>
                        <m:r>
                          <a:rPr lang="en-US" i="1">
                            <a:latin typeface="Cambria Math"/>
                          </a:rPr>
                          <m:t>𝐸𝑋𝑃𝑅</m:t>
                        </m:r>
                        <m:r>
                          <a:rPr lang="en-US" i="1">
                            <a:latin typeface="Cambria Math"/>
                          </a:rPr>
                          <m:t> −</m:t>
                        </m:r>
                        <m:r>
                          <a:rPr lang="en-US" i="1">
                            <a:latin typeface="Cambria Math"/>
                          </a:rPr>
                          <m:t>𝐸𝑋𝑃𝑅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𝐸𝑋𝑃𝑅</m:t>
                    </m:r>
                    <m:r>
                      <a:rPr lang="en-US" i="1">
                        <a:latin typeface="Cambria Math"/>
                      </a:rPr>
                      <m:t> ∗</m:t>
                    </m:r>
                    <m:r>
                      <a:rPr lang="en-US" i="1">
                        <a:latin typeface="Cambria Math"/>
                      </a:rPr>
                      <m:t>𝐸𝑋𝑃𝑅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i="1" dirty="0">
                    <a:latin typeface="Cambria Math"/>
                  </a:rPr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𝐸𝑋𝑃𝑅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i="1">
                        <a:latin typeface="Cambria Math"/>
                      </a:rPr>
                      <m:t>𝐸𝑋𝑃𝑅</m:t>
                    </m:r>
                    <m:r>
                      <a:rPr lang="en-US" i="1">
                        <a:latin typeface="Cambria Math"/>
                      </a:rPr>
                      <m:t>  / </m:t>
                    </m:r>
                    <m:r>
                      <a:rPr lang="en-US" i="1">
                        <a:latin typeface="Cambria Math"/>
                      </a:rPr>
                      <m:t>𝐸𝑋𝑃𝑅</m:t>
                    </m:r>
                  </m:oMath>
                </a14:m>
                <a:r>
                  <a:rPr lang="en-US" dirty="0"/>
                  <a:t> |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</a:rPr>
                          <m:t>𝐸𝑋𝑃𝑅</m:t>
                        </m:r>
                      </m:e>
                    </m:d>
                    <m:r>
                      <a:rPr lang="en-US" i="1" dirty="0">
                        <a:latin typeface="Cambria Math"/>
                      </a:rPr>
                      <m:t>  </m:t>
                    </m:r>
                    <m:d>
                      <m:dPr>
                        <m:begChr m:val="|"/>
                        <m:endChr m:val="|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>
                        <a:latin typeface="Cambria Math"/>
                      </a:rPr>
                      <m:t>𝑁𝑈𝑀𝐵𝐸𝑅</m:t>
                    </m:r>
                  </m:oMath>
                </a14:m>
                <a:r>
                  <a:rPr lang="en-US" dirty="0"/>
                  <a:t>|-NUMBER </a:t>
                </a:r>
              </a:p>
              <a:p>
                <a:pPr marL="457200" lvl="1" indent="0">
                  <a:buNone/>
                </a:pPr>
                <a:r>
                  <a:rPr lang="en-US" dirty="0"/>
                  <a:t>NUMBER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/>
                      </a:rPr>
                      <m:t>𝐷𝐼𝐺𝐼𝑇𝑆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…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9</m:t>
                    </m:r>
                    <m:r>
                      <a:rPr lang="en-US" i="1">
                        <a:latin typeface="Cambria Math"/>
                      </a:rPr>
                      <m:t>𝐷𝐼𝐺𝐼𝑇𝑆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𝐷𝐼𝐺𝐼𝑇𝑆</m:t>
                    </m:r>
                    <m:r>
                      <a:rPr lang="en-US" i="1">
                        <a:latin typeface="Cambria Math"/>
                      </a:rPr>
                      <m:t> →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/>
                      </a:rPr>
                      <m:t>|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𝑁𝑈𝑀𝐵𝐸𝑅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𝐷𝐼𝐺𝐼𝑇𝑆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57150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Variables: EXPR, NUMBER, DIGITS (EXPR is starting).  </a:t>
                </a:r>
              </a:p>
              <a:p>
                <a:pPr lvl="1"/>
                <a:r>
                  <a:rPr lang="en-US" dirty="0"/>
                  <a:t>Terminals: +,-,*, /, 0,…,9,(,). 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Problem: this definition of arithmetic expressions (and the previous definition of propositional formulas) do not have any information about order of operations. 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368" y="1417638"/>
                <a:ext cx="11535072" cy="5257800"/>
              </a:xfrm>
              <a:blipFill>
                <a:blip r:embed="rId5"/>
                <a:stretch>
                  <a:fillRect l="-1110" b="-2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Left 3">
            <a:extLst>
              <a:ext uri="{FF2B5EF4-FFF2-40B4-BE49-F238E27FC236}">
                <a16:creationId xmlns:a16="http://schemas.microsoft.com/office/drawing/2014/main" id="{4914B808-B828-40E6-8284-7438676B8140}"/>
              </a:ext>
            </a:extLst>
          </p:cNvPr>
          <p:cNvSpPr/>
          <p:nvPr/>
        </p:nvSpPr>
        <p:spPr>
          <a:xfrm>
            <a:off x="6744072" y="2661894"/>
            <a:ext cx="4896544" cy="936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 for natural numbers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7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Encoding order of precedence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328" y="1628800"/>
                <a:ext cx="11953328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Easier to specify in which order to process parts of the formula. </a:t>
                </a:r>
              </a:p>
              <a:p>
                <a:pPr lvl="1"/>
                <a:r>
                  <a:rPr lang="en-US" dirty="0"/>
                  <a:t>Better grammar for arithmetic expressions (for simplicity, with only </a:t>
                </a:r>
                <a:r>
                  <a:rPr lang="en-US" dirty="0" err="1"/>
                  <a:t>x,y,z</a:t>
                </a:r>
                <a:r>
                  <a:rPr lang="en-US" dirty="0"/>
                  <a:t> instead of numbers):</a:t>
                </a:r>
              </a:p>
              <a:p>
                <a:pPr marL="914400" lvl="2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𝐸𝑋𝑃𝑅</m:t>
                    </m:r>
                    <m:r>
                      <a:rPr lang="en-US" b="0" i="1" smtClean="0">
                        <a:latin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</a:rPr>
                      <m:t>𝐸𝑋𝑃𝑅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𝑇𝐸𝑅𝑀</m:t>
                    </m:r>
                    <m:r>
                      <a:rPr lang="en-US" b="0" i="1" smtClean="0">
                        <a:latin typeface="Cambria Math"/>
                      </a:rPr>
                      <m:t> |</m:t>
                    </m:r>
                    <m:r>
                      <a:rPr lang="en-US" b="0" i="1" smtClean="0">
                        <a:latin typeface="Cambria Math"/>
                      </a:rPr>
                      <m:t>𝐸𝑋𝑃𝑅</m:t>
                    </m:r>
                    <m:r>
                      <a:rPr lang="en-US" b="0" i="1" smtClean="0">
                        <a:latin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</a:rPr>
                      <m:t>𝑇𝐸𝑅𝑀</m:t>
                    </m:r>
                    <m:r>
                      <a:rPr lang="en-US" b="0" i="1" smtClean="0">
                        <a:latin typeface="Cambria Math"/>
                      </a:rPr>
                      <m:t>| </m:t>
                    </m:r>
                    <m:r>
                      <a:rPr lang="en-US" b="0" i="1" smtClean="0">
                        <a:latin typeface="Cambria Math"/>
                      </a:rPr>
                      <m:t>𝑇𝐸𝑅𝑀</m:t>
                    </m:r>
                  </m:oMath>
                </a14:m>
                <a:endParaRPr lang="en-US" b="0" dirty="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sz="2100" i="1">
                        <a:latin typeface="Cambria Math"/>
                      </a:rPr>
                      <m:t>𝑇𝐸𝑅𝑀</m:t>
                    </m:r>
                    <m:r>
                      <a:rPr lang="en-US" sz="2100" i="1">
                        <a:latin typeface="Cambria Math"/>
                      </a:rPr>
                      <m:t>→</m:t>
                    </m:r>
                    <m:r>
                      <a:rPr lang="en-US" sz="2100" i="1">
                        <a:latin typeface="Cambria Math"/>
                      </a:rPr>
                      <m:t>𝑇𝐸𝑅𝑀</m:t>
                    </m:r>
                    <m:r>
                      <a:rPr lang="en-US" sz="2100" i="1">
                        <a:latin typeface="Cambria Math"/>
                      </a:rPr>
                      <m:t> ∗</m:t>
                    </m:r>
                    <m:r>
                      <a:rPr lang="en-US" sz="2100" i="1">
                        <a:latin typeface="Cambria Math"/>
                      </a:rPr>
                      <m:t>𝐹𝐴𝐶𝑇𝑂𝑅</m:t>
                    </m:r>
                    <m:r>
                      <a:rPr lang="en-US" sz="2100" i="1">
                        <a:latin typeface="Cambria Math"/>
                      </a:rPr>
                      <m:t> | </m:t>
                    </m:r>
                    <m:r>
                      <a:rPr lang="en-US" sz="2100" i="1">
                        <a:latin typeface="Cambria Math"/>
                      </a:rPr>
                      <m:t>𝑇𝐸𝑅𝑀</m:t>
                    </m:r>
                    <m:r>
                      <a:rPr lang="en-US" sz="2100" i="1">
                        <a:latin typeface="Cambria Math"/>
                      </a:rPr>
                      <m:t> /</m:t>
                    </m:r>
                  </m:oMath>
                </a14:m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/>
                      </a:rPr>
                      <m:t>𝐹𝐴𝐶𝑇𝑂𝑅</m:t>
                    </m:r>
                    <m:r>
                      <a:rPr lang="en-US" sz="2100" i="1" dirty="0">
                        <a:latin typeface="Cambria Math"/>
                      </a:rPr>
                      <m:t> | </m:t>
                    </m:r>
                    <m:r>
                      <a:rPr lang="en-US" sz="2100" i="1" dirty="0">
                        <a:latin typeface="Cambria Math"/>
                      </a:rPr>
                      <m:t>𝐹𝐴𝐶𝑇𝑂𝑅</m:t>
                    </m:r>
                    <m:r>
                      <a:rPr lang="en-US" sz="2100" i="1" dirty="0">
                        <a:latin typeface="Cambria Math"/>
                      </a:rPr>
                      <m:t> </m:t>
                    </m:r>
                  </m:oMath>
                </a14:m>
                <a:endParaRPr lang="en-US" sz="2100" dirty="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𝐹𝐴𝐶𝑇𝑂𝑅</m:t>
                    </m:r>
                    <m:r>
                      <a:rPr lang="en-US" b="0" i="1" smtClean="0">
                        <a:latin typeface="Cambria Math"/>
                      </a:rPr>
                      <m:t> 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𝐸𝑋𝑃𝑅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| x | y | z</a:t>
                </a:r>
              </a:p>
              <a:p>
                <a:pPr lvl="1"/>
                <a:r>
                  <a:rPr lang="en-US" dirty="0"/>
                  <a:t>Here, variables are EXPR, TERM and FACTOR (with EXPR a starting variable). </a:t>
                </a:r>
              </a:p>
              <a:p>
                <a:pPr lvl="1"/>
                <a:r>
                  <a:rPr lang="en-US" dirty="0"/>
                  <a:t>Now can encode precedence.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328" y="1628800"/>
                <a:ext cx="11953328" cy="4525963"/>
              </a:xfrm>
              <a:blipFill>
                <a:blip r:embed="rId4"/>
                <a:stretch>
                  <a:fillRect l="-1173" t="-1750" r="-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761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35" y="-74075"/>
            <a:ext cx="6566520" cy="1143000"/>
          </a:xfrm>
        </p:spPr>
        <p:txBody>
          <a:bodyPr/>
          <a:lstStyle/>
          <a:p>
            <a:r>
              <a:rPr lang="en-US" dirty="0"/>
              <a:t>Ambiguous grammars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7332" y="919520"/>
                <a:ext cx="7607098" cy="574372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800" dirty="0"/>
                  <a:t>A context-free grammar is </a:t>
                </a:r>
                <a:r>
                  <a:rPr lang="en-US" sz="2800" b="1" dirty="0"/>
                  <a:t>ambiguous</a:t>
                </a:r>
                <a:r>
                  <a:rPr lang="en-US" sz="2800" dirty="0"/>
                  <a:t> if there is some string with more than one possible parse tree. </a:t>
                </a:r>
              </a:p>
              <a:p>
                <a:pPr lvl="1"/>
                <a:r>
                  <a:rPr lang="en-US" sz="2400" dirty="0"/>
                  <a:t>Grammar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was ambiguous </a:t>
                </a:r>
              </a:p>
              <a:p>
                <a:pPr marL="457200" lvl="1" indent="0">
                  <a:buNone/>
                </a:pPr>
                <a:r>
                  <a:rPr lang="en-US" sz="2400" dirty="0"/>
                  <a:t>since 001 had two parse trees.   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First grammar for arithmetic expressions (and grammar for propositional formulas) were ambiguous: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has two parse </a:t>
                </a:r>
                <a:r>
                  <a:rPr lang="en-US" sz="2800" dirty="0" err="1"/>
                  <a:t>rees</a:t>
                </a:r>
                <a:r>
                  <a:rPr lang="en-US" sz="2800" dirty="0"/>
                  <a:t>.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i="1">
                        <a:latin typeface="Cambria Math"/>
                      </a:rPr>
                      <m:t>→</m:t>
                    </m:r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i="1">
                        <a:latin typeface="Cambria Math"/>
                      </a:rPr>
                      <m:t>+</m:t>
                    </m:r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i="1">
                        <a:latin typeface="Cambria Math"/>
                      </a:rPr>
                      <m:t> −</m:t>
                    </m:r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</m:oMath>
                </a14:m>
                <a:r>
                  <a:rPr lang="en-US" sz="2100" i="1" dirty="0">
                    <a:latin typeface="Cambria Math"/>
                  </a:rPr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𝐸𝑋𝑃𝑅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i="1">
                        <a:latin typeface="Cambria Math"/>
                      </a:rPr>
                      <m:t> ∗</m:t>
                    </m:r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  / </m:t>
                    </m:r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</m:oMath>
                </a14:m>
                <a:r>
                  <a:rPr lang="en-US" sz="2100" dirty="0">
                    <a:solidFill>
                      <a:schemeClr val="accent3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100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𝐸𝑋𝑃𝑅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→ </m:t>
                    </m:r>
                    <m:d>
                      <m:dPr>
                        <m:ctrlPr>
                          <a:rPr lang="en-US" sz="21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i="1" dirty="0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𝐸𝑋𝑃𝑅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sz="21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100" b="0" i="0" dirty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m:rPr>
                        <m:sty m:val="p"/>
                      </m:rPr>
                      <a:rPr lang="en-US" sz="2100" b="0" i="0" dirty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100" b="0" i="0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2100" b="0" i="0" dirty="0" smtClean="0">
                        <a:latin typeface="Cambria Math" panose="02040503050406030204" pitchFamily="18" charset="0"/>
                      </a:rPr>
                      <m:t>z</m:t>
                    </m:r>
                  </m:oMath>
                </a14:m>
                <a:endParaRPr lang="en-US" sz="2100" dirty="0"/>
              </a:p>
              <a:p>
                <a:pPr lvl="2"/>
                <a:endParaRPr lang="en-US" sz="2000" dirty="0"/>
              </a:p>
              <a:p>
                <a:r>
                  <a:rPr lang="en-US" sz="2800" dirty="0"/>
                  <a:t>Second grammar for arithmetic expressions is</a:t>
                </a:r>
              </a:p>
              <a:p>
                <a:pPr marL="0" indent="0">
                  <a:buNone/>
                </a:pPr>
                <a:r>
                  <a:rPr lang="en-US" sz="2800" dirty="0"/>
                  <a:t>     not ambiguous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i="1">
                        <a:latin typeface="Cambria Math"/>
                      </a:rPr>
                      <m:t>→</m:t>
                    </m:r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i="1">
                        <a:latin typeface="Cambria Math"/>
                      </a:rPr>
                      <m:t>+</m:t>
                    </m:r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𝑇𝐸𝑅𝑀</m:t>
                    </m:r>
                    <m:r>
                      <a:rPr lang="en-US" sz="2100" i="1">
                        <a:latin typeface="Cambria Math"/>
                      </a:rPr>
                      <m:t> |</m:t>
                    </m:r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𝐸𝑋𝑃𝑅</m:t>
                    </m:r>
                    <m:r>
                      <a:rPr lang="en-US" sz="2100" i="1">
                        <a:latin typeface="Cambria Math"/>
                      </a:rPr>
                      <m:t>−</m:t>
                    </m:r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𝑇𝐸𝑅𝑀</m:t>
                    </m:r>
                    <m:r>
                      <a:rPr lang="en-US" sz="2100" i="1">
                        <a:latin typeface="Cambria Math"/>
                      </a:rPr>
                      <m:t>| </m:t>
                    </m:r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𝑇𝐸𝑅𝑀</m:t>
                    </m:r>
                  </m:oMath>
                </a14:m>
                <a:r>
                  <a:rPr lang="en-US" sz="2100" dirty="0">
                    <a:solidFill>
                      <a:schemeClr val="accent3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𝑇𝐸𝑅𝑀</m:t>
                    </m:r>
                    <m:r>
                      <a:rPr lang="en-US" sz="2100" i="1">
                        <a:latin typeface="Cambria Math"/>
                      </a:rPr>
                      <m:t>→</m:t>
                    </m:r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𝑇𝐸𝑅𝑀</m:t>
                    </m:r>
                    <m:r>
                      <a:rPr lang="en-US" sz="2100" i="1">
                        <a:latin typeface="Cambria Math"/>
                      </a:rPr>
                      <m:t> ∗</m:t>
                    </m:r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𝐹𝐴𝐶𝑇𝑂𝑅</m:t>
                    </m:r>
                    <m:r>
                      <a:rPr lang="en-US" sz="2100" i="1">
                        <a:latin typeface="Cambria Math"/>
                      </a:rPr>
                      <m:t> | </m:t>
                    </m:r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𝑇𝐸𝑅𝑀</m:t>
                    </m:r>
                    <m:r>
                      <a:rPr lang="en-US" sz="2100" i="1">
                        <a:latin typeface="Cambria Math"/>
                      </a:rPr>
                      <m:t> /</m:t>
                    </m:r>
                  </m:oMath>
                </a14:m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i="1" dirty="0">
                        <a:solidFill>
                          <a:schemeClr val="accent3"/>
                        </a:solidFill>
                        <a:latin typeface="Cambria Math"/>
                      </a:rPr>
                      <m:t>𝐹𝐴𝐶𝑇𝑂𝑅</m:t>
                    </m:r>
                    <m:r>
                      <a:rPr lang="en-US" sz="2100" i="1" dirty="0">
                        <a:latin typeface="Cambria Math"/>
                      </a:rPr>
                      <m:t> | </m:t>
                    </m:r>
                    <m:r>
                      <a:rPr lang="en-US" sz="2100" i="1" dirty="0">
                        <a:solidFill>
                          <a:schemeClr val="accent3"/>
                        </a:solidFill>
                        <a:latin typeface="Cambria Math"/>
                      </a:rPr>
                      <m:t>𝐹𝐴𝐶𝑇𝑂𝑅</m:t>
                    </m:r>
                    <m:r>
                      <a:rPr lang="en-US" sz="2100" i="1" dirty="0">
                        <a:latin typeface="Cambria Math"/>
                      </a:rPr>
                      <m:t> </m:t>
                    </m:r>
                  </m:oMath>
                </a14:m>
                <a:endParaRPr lang="en-US" sz="21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100" i="1">
                        <a:solidFill>
                          <a:schemeClr val="accent3"/>
                        </a:solidFill>
                        <a:latin typeface="Cambria Math"/>
                      </a:rPr>
                      <m:t>𝐹𝐴𝐶𝑇𝑂𝑅</m:t>
                    </m:r>
                    <m:r>
                      <a:rPr lang="en-US" sz="2100" i="1">
                        <a:latin typeface="Cambria Math"/>
                      </a:rPr>
                      <m:t> →</m:t>
                    </m:r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solidFill>
                              <a:schemeClr val="accent3"/>
                            </a:solidFill>
                            <a:latin typeface="Cambria Math"/>
                          </a:rPr>
                          <m:t>𝐸𝑋𝑃𝑅</m:t>
                        </m:r>
                      </m:e>
                    </m:d>
                    <m:r>
                      <a:rPr lang="en-US" sz="21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100" dirty="0"/>
                  <a:t>| x | y | z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7332" y="919520"/>
                <a:ext cx="7607098" cy="5743727"/>
              </a:xfrm>
              <a:blipFill>
                <a:blip r:embed="rId6"/>
                <a:stretch>
                  <a:fillRect l="-1282" t="-2123" r="-1122" b="-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ectangle 149"/>
          <p:cNvSpPr/>
          <p:nvPr/>
        </p:nvSpPr>
        <p:spPr>
          <a:xfrm>
            <a:off x="7511053" y="4392395"/>
            <a:ext cx="4579613" cy="2291050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D8FC938B-68CD-4CC5-9475-5CB76715EDBD}"/>
              </a:ext>
            </a:extLst>
          </p:cNvPr>
          <p:cNvGrpSpPr/>
          <p:nvPr/>
        </p:nvGrpSpPr>
        <p:grpSpPr>
          <a:xfrm>
            <a:off x="7547760" y="4338032"/>
            <a:ext cx="4476458" cy="2249297"/>
            <a:chOff x="7308174" y="2015096"/>
            <a:chExt cx="4520109" cy="3537580"/>
          </a:xfrm>
        </p:grpSpPr>
        <p:sp>
          <p:nvSpPr>
            <p:cNvPr id="5" name="TextBox 4"/>
            <p:cNvSpPr txBox="1"/>
            <p:nvPr/>
          </p:nvSpPr>
          <p:spPr>
            <a:xfrm>
              <a:off x="8459014" y="201509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EXPR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59014" y="264366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EXPR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08174" y="4541967"/>
              <a:ext cx="924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FACTOR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03902" y="3913390"/>
              <a:ext cx="924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FACTOR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20413" y="5104311"/>
              <a:ext cx="299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x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05107" y="3213436"/>
              <a:ext cx="299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+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337614" y="4025448"/>
              <a:ext cx="299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*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71489" y="4554774"/>
              <a:ext cx="924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FACTOR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583729" y="5183345"/>
              <a:ext cx="299902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216141" y="4541967"/>
              <a:ext cx="299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z</a:t>
              </a:r>
            </a:p>
          </p:txBody>
        </p:sp>
        <p:cxnSp>
          <p:nvCxnSpPr>
            <p:cNvPr id="26" name="Straight Connector 25"/>
            <p:cNvCxnSpPr>
              <a:stCxn id="5" idx="2"/>
              <a:endCxn id="6" idx="0"/>
            </p:cNvCxnSpPr>
            <p:nvPr/>
          </p:nvCxnSpPr>
          <p:spPr>
            <a:xfrm>
              <a:off x="8855058" y="2384428"/>
              <a:ext cx="0" cy="2592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cxnSpLocks/>
              <a:stCxn id="6" idx="2"/>
              <a:endCxn id="14" idx="0"/>
            </p:cNvCxnSpPr>
            <p:nvPr/>
          </p:nvCxnSpPr>
          <p:spPr>
            <a:xfrm>
              <a:off x="8855058" y="3013000"/>
              <a:ext cx="0" cy="20043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stCxn id="6" idx="1"/>
              <a:endCxn id="142" idx="0"/>
            </p:cNvCxnSpPr>
            <p:nvPr/>
          </p:nvCxnSpPr>
          <p:spPr>
            <a:xfrm flipH="1">
              <a:off x="7770364" y="2828334"/>
              <a:ext cx="688650" cy="43639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cxnSpLocks/>
              <a:stCxn id="6" idx="3"/>
              <a:endCxn id="141" idx="0"/>
            </p:cNvCxnSpPr>
            <p:nvPr/>
          </p:nvCxnSpPr>
          <p:spPr>
            <a:xfrm>
              <a:off x="9251102" y="2828334"/>
              <a:ext cx="1223468" cy="37196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/>
              <a:stCxn id="141" idx="3"/>
              <a:endCxn id="10" idx="0"/>
            </p:cNvCxnSpPr>
            <p:nvPr/>
          </p:nvCxnSpPr>
          <p:spPr>
            <a:xfrm>
              <a:off x="10870614" y="3384968"/>
              <a:ext cx="495479" cy="5284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9" idx="2"/>
              <a:endCxn id="11" idx="0"/>
            </p:cNvCxnSpPr>
            <p:nvPr/>
          </p:nvCxnSpPr>
          <p:spPr>
            <a:xfrm flipH="1">
              <a:off x="7770364" y="4911299"/>
              <a:ext cx="1" cy="19301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cxnSpLocks/>
              <a:stCxn id="152" idx="2"/>
              <a:endCxn id="20" idx="0"/>
            </p:cNvCxnSpPr>
            <p:nvPr/>
          </p:nvCxnSpPr>
          <p:spPr>
            <a:xfrm>
              <a:off x="9733680" y="4310253"/>
              <a:ext cx="0" cy="24452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cxnSpLocks/>
              <a:stCxn id="21" idx="0"/>
              <a:endCxn id="20" idx="2"/>
            </p:cNvCxnSpPr>
            <p:nvPr/>
          </p:nvCxnSpPr>
          <p:spPr>
            <a:xfrm flipH="1" flipV="1">
              <a:off x="9733679" y="4924105"/>
              <a:ext cx="1" cy="2592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cxnSpLocks/>
              <a:stCxn id="10" idx="2"/>
              <a:endCxn id="22" idx="0"/>
            </p:cNvCxnSpPr>
            <p:nvPr/>
          </p:nvCxnSpPr>
          <p:spPr>
            <a:xfrm flipH="1">
              <a:off x="11366092" y="4282722"/>
              <a:ext cx="1" cy="2592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78D49EB-A8C3-42A0-BA65-099F025A16C8}"/>
                </a:ext>
              </a:extLst>
            </p:cNvPr>
            <p:cNvSpPr txBox="1"/>
            <p:nvPr/>
          </p:nvSpPr>
          <p:spPr>
            <a:xfrm>
              <a:off x="7374320" y="391394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TERM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B342662-0F86-4C5C-BD6D-778F420841B4}"/>
                </a:ext>
              </a:extLst>
            </p:cNvPr>
            <p:cNvCxnSpPr>
              <a:cxnSpLocks/>
              <a:stCxn id="9" idx="0"/>
              <a:endCxn id="106" idx="2"/>
            </p:cNvCxnSpPr>
            <p:nvPr/>
          </p:nvCxnSpPr>
          <p:spPr>
            <a:xfrm flipH="1" flipV="1">
              <a:off x="7770364" y="4283274"/>
              <a:ext cx="1" cy="25869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FED6BCC-3419-4603-8123-36AA4A7A6FC5}"/>
                </a:ext>
              </a:extLst>
            </p:cNvPr>
            <p:cNvSpPr txBox="1"/>
            <p:nvPr/>
          </p:nvSpPr>
          <p:spPr>
            <a:xfrm>
              <a:off x="10078526" y="320030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TERM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ECA8694-C916-40B5-AC76-B93888CE6023}"/>
                </a:ext>
              </a:extLst>
            </p:cNvPr>
            <p:cNvSpPr txBox="1"/>
            <p:nvPr/>
          </p:nvSpPr>
          <p:spPr>
            <a:xfrm>
              <a:off x="7374320" y="3264731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EXPR</a:t>
              </a: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A13889C-5258-4619-A4AC-A9D56BA92DC2}"/>
                </a:ext>
              </a:extLst>
            </p:cNvPr>
            <p:cNvCxnSpPr>
              <a:cxnSpLocks/>
              <a:stCxn id="106" idx="0"/>
              <a:endCxn id="142" idx="2"/>
            </p:cNvCxnSpPr>
            <p:nvPr/>
          </p:nvCxnSpPr>
          <p:spPr>
            <a:xfrm flipV="1">
              <a:off x="7770364" y="3634063"/>
              <a:ext cx="0" cy="27987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D1B5503-20A9-4332-8C5C-217B3CF03975}"/>
                </a:ext>
              </a:extLst>
            </p:cNvPr>
            <p:cNvSpPr txBox="1"/>
            <p:nvPr/>
          </p:nvSpPr>
          <p:spPr>
            <a:xfrm>
              <a:off x="9337636" y="3940921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TERM</a:t>
              </a: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B6ED417-D9D1-4B30-B884-5FC507800FC3}"/>
                </a:ext>
              </a:extLst>
            </p:cNvPr>
            <p:cNvCxnSpPr>
              <a:cxnSpLocks/>
              <a:stCxn id="141" idx="1"/>
              <a:endCxn id="152" idx="0"/>
            </p:cNvCxnSpPr>
            <p:nvPr/>
          </p:nvCxnSpPr>
          <p:spPr>
            <a:xfrm flipH="1">
              <a:off x="9733680" y="3384968"/>
              <a:ext cx="344846" cy="55595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F97EC12-7866-4DA0-8975-164F700BE03E}"/>
                </a:ext>
              </a:extLst>
            </p:cNvPr>
            <p:cNvCxnSpPr>
              <a:cxnSpLocks/>
              <a:stCxn id="141" idx="2"/>
              <a:endCxn id="17" idx="0"/>
            </p:cNvCxnSpPr>
            <p:nvPr/>
          </p:nvCxnSpPr>
          <p:spPr>
            <a:xfrm>
              <a:off x="10474570" y="3569634"/>
              <a:ext cx="12995" cy="45581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A80AF98A-6B8F-4CE4-840C-85EFFAEBD51F}"/>
              </a:ext>
            </a:extLst>
          </p:cNvPr>
          <p:cNvGrpSpPr/>
          <p:nvPr/>
        </p:nvGrpSpPr>
        <p:grpSpPr>
          <a:xfrm>
            <a:off x="7735751" y="2354935"/>
            <a:ext cx="4294853" cy="1823209"/>
            <a:chOff x="7686624" y="2649515"/>
            <a:chExt cx="4294853" cy="1823209"/>
          </a:xfrm>
        </p:grpSpPr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E778C1C-916A-4B8F-BB16-11373C3865F8}"/>
                </a:ext>
              </a:extLst>
            </p:cNvPr>
            <p:cNvSpPr txBox="1"/>
            <p:nvPr/>
          </p:nvSpPr>
          <p:spPr>
            <a:xfrm>
              <a:off x="11296810" y="3522347"/>
              <a:ext cx="684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EXPR</a:t>
              </a:r>
            </a:p>
          </p:txBody>
        </p: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94677748-4EBD-422F-AB29-8211A41C79F4}"/>
                </a:ext>
              </a:extLst>
            </p:cNvPr>
            <p:cNvGrpSpPr/>
            <p:nvPr/>
          </p:nvGrpSpPr>
          <p:grpSpPr>
            <a:xfrm>
              <a:off x="7686624" y="2649515"/>
              <a:ext cx="4101022" cy="1823209"/>
              <a:chOff x="7866747" y="1999457"/>
              <a:chExt cx="4101022" cy="1823209"/>
            </a:xfrm>
          </p:grpSpPr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2772DBB5-0FF0-4E5C-B73F-0F22CE5DA687}"/>
                  </a:ext>
                </a:extLst>
              </p:cNvPr>
              <p:cNvSpPr txBox="1"/>
              <p:nvPr/>
            </p:nvSpPr>
            <p:spPr>
              <a:xfrm>
                <a:off x="8940966" y="1999457"/>
                <a:ext cx="784439" cy="259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accent3"/>
                    </a:solidFill>
                  </a:rPr>
                  <a:t>EXPR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C1D8EE39-52F9-4FDE-9D70-B162F2A331EC}"/>
                  </a:ext>
                </a:extLst>
              </p:cNvPr>
              <p:cNvSpPr txBox="1"/>
              <p:nvPr/>
            </p:nvSpPr>
            <p:spPr>
              <a:xfrm>
                <a:off x="8110331" y="2897833"/>
                <a:ext cx="297006" cy="259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/>
                  <a:t>x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CA5D0105-D831-40CB-B5BA-25FAFCE339DD}"/>
                  </a:ext>
                </a:extLst>
              </p:cNvPr>
              <p:cNvSpPr txBox="1"/>
              <p:nvPr/>
            </p:nvSpPr>
            <p:spPr>
              <a:xfrm>
                <a:off x="9184683" y="2399253"/>
                <a:ext cx="297006" cy="259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/>
                  <a:t>+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A2238A93-397F-4C02-9FD5-5149DF6AAA5F}"/>
                  </a:ext>
                </a:extLst>
              </p:cNvPr>
              <p:cNvSpPr txBox="1"/>
              <p:nvPr/>
            </p:nvSpPr>
            <p:spPr>
              <a:xfrm>
                <a:off x="10801424" y="2969027"/>
                <a:ext cx="297006" cy="259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/>
                  <a:t>*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DB09A97F-A250-4A29-9477-3BFCAC584C6E}"/>
                  </a:ext>
                </a:extLst>
              </p:cNvPr>
              <p:cNvSpPr txBox="1"/>
              <p:nvPr/>
            </p:nvSpPr>
            <p:spPr>
              <a:xfrm>
                <a:off x="9792375" y="2926647"/>
                <a:ext cx="9154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accent3"/>
                    </a:solidFill>
                  </a:rPr>
                  <a:t>EXPR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6A34F8F2-0006-4476-BD6F-4A1CAD8E0CCC}"/>
                  </a:ext>
                </a:extLst>
              </p:cNvPr>
              <p:cNvSpPr txBox="1"/>
              <p:nvPr/>
            </p:nvSpPr>
            <p:spPr>
              <a:xfrm>
                <a:off x="10101599" y="3478692"/>
                <a:ext cx="297006" cy="259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/>
                  <a:t>y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5ABC7475-E504-45E6-AD11-DEA60600CA4A}"/>
                  </a:ext>
                </a:extLst>
              </p:cNvPr>
              <p:cNvSpPr txBox="1"/>
              <p:nvPr/>
            </p:nvSpPr>
            <p:spPr>
              <a:xfrm>
                <a:off x="11670763" y="3422556"/>
                <a:ext cx="2970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/>
                  <a:t>z</a:t>
                </a:r>
              </a:p>
            </p:txBody>
          </p: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DD6876E3-5A7A-4CB5-9E20-51E2F808AE55}"/>
                  </a:ext>
                </a:extLst>
              </p:cNvPr>
              <p:cNvCxnSpPr>
                <a:cxnSpLocks/>
                <a:stCxn id="218" idx="2"/>
                <a:endCxn id="222" idx="0"/>
              </p:cNvCxnSpPr>
              <p:nvPr/>
            </p:nvCxnSpPr>
            <p:spPr>
              <a:xfrm>
                <a:off x="9333186" y="2258611"/>
                <a:ext cx="0" cy="14064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919054CE-3876-4B3D-9A9D-037ED3C83D6B}"/>
                  </a:ext>
                </a:extLst>
              </p:cNvPr>
              <p:cNvCxnSpPr>
                <a:cxnSpLocks/>
                <a:stCxn id="218" idx="1"/>
                <a:endCxn id="239" idx="0"/>
              </p:cNvCxnSpPr>
              <p:nvPr/>
            </p:nvCxnSpPr>
            <p:spPr>
              <a:xfrm flipH="1">
                <a:off x="8258967" y="2129034"/>
                <a:ext cx="682000" cy="30621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5DAD387B-A4D3-4233-9949-574653798493}"/>
                  </a:ext>
                </a:extLst>
              </p:cNvPr>
              <p:cNvCxnSpPr>
                <a:cxnSpLocks/>
                <a:stCxn id="218" idx="3"/>
                <a:endCxn id="238" idx="0"/>
              </p:cNvCxnSpPr>
              <p:nvPr/>
            </p:nvCxnSpPr>
            <p:spPr>
              <a:xfrm>
                <a:off x="9725405" y="2129034"/>
                <a:ext cx="1211654" cy="261003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DB509195-3CB9-4001-8149-F5B4E98AC387}"/>
                  </a:ext>
                </a:extLst>
              </p:cNvPr>
              <p:cNvCxnSpPr>
                <a:cxnSpLocks/>
                <a:stCxn id="238" idx="3"/>
                <a:endCxn id="220" idx="0"/>
              </p:cNvCxnSpPr>
              <p:nvPr/>
            </p:nvCxnSpPr>
            <p:spPr>
              <a:xfrm>
                <a:off x="11329278" y="2574703"/>
                <a:ext cx="489989" cy="29758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9EAAC653-5F50-4E12-9E8C-57FE3FE9ECFB}"/>
                  </a:ext>
                </a:extLst>
              </p:cNvPr>
              <p:cNvCxnSpPr>
                <a:cxnSpLocks/>
                <a:stCxn id="225" idx="0"/>
                <a:endCxn id="224" idx="2"/>
              </p:cNvCxnSpPr>
              <p:nvPr/>
            </p:nvCxnSpPr>
            <p:spPr>
              <a:xfrm flipV="1">
                <a:off x="10250102" y="3295979"/>
                <a:ext cx="0" cy="182713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660B010A-FFCB-4E02-90AE-48F02FBB89C6}"/>
                  </a:ext>
                </a:extLst>
              </p:cNvPr>
              <p:cNvCxnSpPr>
                <a:cxnSpLocks/>
                <a:stCxn id="220" idx="2"/>
                <a:endCxn id="226" idx="0"/>
              </p:cNvCxnSpPr>
              <p:nvPr/>
            </p:nvCxnSpPr>
            <p:spPr>
              <a:xfrm flipH="1">
                <a:off x="11819266" y="3241621"/>
                <a:ext cx="1" cy="18093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34A7C37F-0B68-4283-BDB8-02B2481D4856}"/>
                  </a:ext>
                </a:extLst>
              </p:cNvPr>
              <p:cNvSpPr txBox="1"/>
              <p:nvPr/>
            </p:nvSpPr>
            <p:spPr>
              <a:xfrm>
                <a:off x="10544839" y="2390037"/>
                <a:ext cx="784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accent3"/>
                    </a:solidFill>
                  </a:rPr>
                  <a:t>EXPR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D73EA48A-9FE2-4B35-A40C-1F52826C2C90}"/>
                  </a:ext>
                </a:extLst>
              </p:cNvPr>
              <p:cNvSpPr txBox="1"/>
              <p:nvPr/>
            </p:nvSpPr>
            <p:spPr>
              <a:xfrm>
                <a:off x="7866747" y="2435246"/>
                <a:ext cx="784439" cy="259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accent3"/>
                    </a:solidFill>
                  </a:rPr>
                  <a:t>EXPR</a:t>
                </a:r>
              </a:p>
            </p:txBody>
          </p: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70127569-6ABE-4F7C-ADD1-4390DD249C3D}"/>
                  </a:ext>
                </a:extLst>
              </p:cNvPr>
              <p:cNvCxnSpPr>
                <a:cxnSpLocks/>
                <a:stCxn id="221" idx="0"/>
                <a:endCxn id="239" idx="2"/>
              </p:cNvCxnSpPr>
              <p:nvPr/>
            </p:nvCxnSpPr>
            <p:spPr>
              <a:xfrm flipV="1">
                <a:off x="8258834" y="2694400"/>
                <a:ext cx="133" cy="203433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FC753B80-D330-48F2-A257-54D3A67F9C97}"/>
                  </a:ext>
                </a:extLst>
              </p:cNvPr>
              <p:cNvCxnSpPr>
                <a:cxnSpLocks/>
                <a:stCxn id="238" idx="1"/>
                <a:endCxn id="224" idx="0"/>
              </p:cNvCxnSpPr>
              <p:nvPr/>
            </p:nvCxnSpPr>
            <p:spPr>
              <a:xfrm flipH="1">
                <a:off x="10250102" y="2574703"/>
                <a:ext cx="294737" cy="35194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D1CA3ADA-C678-49B1-8A99-7A6221C41581}"/>
                  </a:ext>
                </a:extLst>
              </p:cNvPr>
              <p:cNvCxnSpPr>
                <a:cxnSpLocks/>
                <a:stCxn id="238" idx="2"/>
                <a:endCxn id="223" idx="0"/>
              </p:cNvCxnSpPr>
              <p:nvPr/>
            </p:nvCxnSpPr>
            <p:spPr>
              <a:xfrm>
                <a:off x="10937059" y="2759369"/>
                <a:ext cx="12868" cy="20965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8" name="TextBox 287">
            <a:extLst>
              <a:ext uri="{FF2B5EF4-FFF2-40B4-BE49-F238E27FC236}">
                <a16:creationId xmlns:a16="http://schemas.microsoft.com/office/drawing/2014/main" id="{FF62322C-36C1-4BF3-9904-771A46BD84D2}"/>
              </a:ext>
            </a:extLst>
          </p:cNvPr>
          <p:cNvSpPr txBox="1"/>
          <p:nvPr/>
        </p:nvSpPr>
        <p:spPr>
          <a:xfrm>
            <a:off x="11327530" y="919520"/>
            <a:ext cx="78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3"/>
                </a:solidFill>
              </a:rPr>
              <a:t>EXPR</a:t>
            </a:r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954DA720-7C43-4BDF-9A1C-CBC4729366EB}"/>
              </a:ext>
            </a:extLst>
          </p:cNvPr>
          <p:cNvGrpSpPr/>
          <p:nvPr/>
        </p:nvGrpSpPr>
        <p:grpSpPr>
          <a:xfrm>
            <a:off x="7745405" y="360358"/>
            <a:ext cx="4121383" cy="1694237"/>
            <a:chOff x="7745405" y="360358"/>
            <a:chExt cx="4121383" cy="1694237"/>
          </a:xfrm>
        </p:grpSpPr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3B3A8894-11D2-4BBA-B7FF-0E7E133C95AD}"/>
                </a:ext>
              </a:extLst>
            </p:cNvPr>
            <p:cNvSpPr txBox="1"/>
            <p:nvPr/>
          </p:nvSpPr>
          <p:spPr>
            <a:xfrm>
              <a:off x="8873825" y="927528"/>
              <a:ext cx="690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EXPR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D0ADF548-8112-4623-91AC-5569BB40FC69}"/>
                </a:ext>
              </a:extLst>
            </p:cNvPr>
            <p:cNvSpPr txBox="1"/>
            <p:nvPr/>
          </p:nvSpPr>
          <p:spPr>
            <a:xfrm>
              <a:off x="7988989" y="1795441"/>
              <a:ext cx="297006" cy="25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x</a:t>
              </a: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091DC2DE-4D10-42CF-A2EC-204AF998331A}"/>
                </a:ext>
              </a:extLst>
            </p:cNvPr>
            <p:cNvSpPr txBox="1"/>
            <p:nvPr/>
          </p:nvSpPr>
          <p:spPr>
            <a:xfrm>
              <a:off x="9063341" y="1296861"/>
              <a:ext cx="297006" cy="25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+</a:t>
              </a: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9BFCC28B-9C80-4523-9E8D-7AEBCDD4DFC4}"/>
                </a:ext>
              </a:extLst>
            </p:cNvPr>
            <p:cNvSpPr txBox="1"/>
            <p:nvPr/>
          </p:nvSpPr>
          <p:spPr>
            <a:xfrm>
              <a:off x="10715726" y="939348"/>
              <a:ext cx="297006" cy="25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*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810B3357-38E1-44CC-A73E-DD9DD72B0BD6}"/>
                </a:ext>
              </a:extLst>
            </p:cNvPr>
            <p:cNvSpPr txBox="1"/>
            <p:nvPr/>
          </p:nvSpPr>
          <p:spPr>
            <a:xfrm>
              <a:off x="9901310" y="1795441"/>
              <a:ext cx="297006" cy="25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y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CD4420D7-ABC3-4CD6-B05A-65EB48F83796}"/>
                </a:ext>
              </a:extLst>
            </p:cNvPr>
            <p:cNvSpPr txBox="1"/>
            <p:nvPr/>
          </p:nvSpPr>
          <p:spPr>
            <a:xfrm>
              <a:off x="11569782" y="1442511"/>
              <a:ext cx="2970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/>
                <a:t>z</a:t>
              </a:r>
            </a:p>
          </p:txBody>
        </p: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662D0DDA-F36B-418A-B9B2-6691DE48A90D}"/>
                </a:ext>
              </a:extLst>
            </p:cNvPr>
            <p:cNvCxnSpPr>
              <a:cxnSpLocks/>
              <a:stCxn id="266" idx="2"/>
              <a:endCxn id="268" idx="0"/>
            </p:cNvCxnSpPr>
            <p:nvPr/>
          </p:nvCxnSpPr>
          <p:spPr>
            <a:xfrm flipH="1">
              <a:off x="9211844" y="1296860"/>
              <a:ext cx="7408" cy="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D68CDD5A-221D-4D24-B4F0-D7BFC2911D63}"/>
                </a:ext>
              </a:extLst>
            </p:cNvPr>
            <p:cNvCxnSpPr>
              <a:cxnSpLocks/>
              <a:stCxn id="266" idx="1"/>
              <a:endCxn id="280" idx="0"/>
            </p:cNvCxnSpPr>
            <p:nvPr/>
          </p:nvCxnSpPr>
          <p:spPr>
            <a:xfrm flipH="1">
              <a:off x="8137625" y="1112194"/>
              <a:ext cx="736200" cy="22066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DDFC4A9C-7417-4243-A673-733891CC3FFE}"/>
                </a:ext>
              </a:extLst>
            </p:cNvPr>
            <p:cNvCxnSpPr>
              <a:cxnSpLocks/>
              <a:stCxn id="266" idx="3"/>
              <a:endCxn id="302" idx="0"/>
            </p:cNvCxnSpPr>
            <p:nvPr/>
          </p:nvCxnSpPr>
          <p:spPr>
            <a:xfrm>
              <a:off x="9564679" y="1112194"/>
              <a:ext cx="485134" cy="21130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7C4E98F5-3ACE-4DA4-9395-0CC32F394965}"/>
                </a:ext>
              </a:extLst>
            </p:cNvPr>
            <p:cNvCxnSpPr>
              <a:cxnSpLocks/>
              <a:stCxn id="279" idx="3"/>
              <a:endCxn id="288" idx="0"/>
            </p:cNvCxnSpPr>
            <p:nvPr/>
          </p:nvCxnSpPr>
          <p:spPr>
            <a:xfrm>
              <a:off x="11243580" y="545024"/>
              <a:ext cx="474706" cy="37449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9D5A089A-CF35-48F9-BAE3-0E18123E1F14}"/>
                </a:ext>
              </a:extLst>
            </p:cNvPr>
            <p:cNvCxnSpPr>
              <a:cxnSpLocks/>
              <a:stCxn id="271" idx="0"/>
              <a:endCxn id="302" idx="2"/>
            </p:cNvCxnSpPr>
            <p:nvPr/>
          </p:nvCxnSpPr>
          <p:spPr>
            <a:xfrm flipV="1">
              <a:off x="10049813" y="1692829"/>
              <a:ext cx="0" cy="10261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D0A75964-2B0E-4CD6-A029-D960E45ADBF9}"/>
                </a:ext>
              </a:extLst>
            </p:cNvPr>
            <p:cNvCxnSpPr>
              <a:cxnSpLocks/>
              <a:stCxn id="288" idx="2"/>
              <a:endCxn id="272" idx="0"/>
            </p:cNvCxnSpPr>
            <p:nvPr/>
          </p:nvCxnSpPr>
          <p:spPr>
            <a:xfrm flipH="1">
              <a:off x="11718285" y="1288852"/>
              <a:ext cx="1" cy="15365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13462C1F-47A8-4BDF-9ADC-3CFCEFFF176C}"/>
                </a:ext>
              </a:extLst>
            </p:cNvPr>
            <p:cNvSpPr txBox="1"/>
            <p:nvPr/>
          </p:nvSpPr>
          <p:spPr>
            <a:xfrm>
              <a:off x="10459141" y="360358"/>
              <a:ext cx="784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EXPR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89B8A714-730A-4BA5-A27C-E160C3CE22A4}"/>
                </a:ext>
              </a:extLst>
            </p:cNvPr>
            <p:cNvSpPr txBox="1"/>
            <p:nvPr/>
          </p:nvSpPr>
          <p:spPr>
            <a:xfrm>
              <a:off x="7745405" y="1332854"/>
              <a:ext cx="784439" cy="25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EXPR</a:t>
              </a:r>
            </a:p>
          </p:txBody>
        </p: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A592CC1B-E499-4860-8A51-967AB2819028}"/>
                </a:ext>
              </a:extLst>
            </p:cNvPr>
            <p:cNvCxnSpPr>
              <a:cxnSpLocks/>
              <a:stCxn id="267" idx="0"/>
              <a:endCxn id="280" idx="2"/>
            </p:cNvCxnSpPr>
            <p:nvPr/>
          </p:nvCxnSpPr>
          <p:spPr>
            <a:xfrm flipV="1">
              <a:off x="8137492" y="1592008"/>
              <a:ext cx="133" cy="20343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16A14780-E383-4ADD-8157-8CC2F7C2010E}"/>
                </a:ext>
              </a:extLst>
            </p:cNvPr>
            <p:cNvCxnSpPr>
              <a:cxnSpLocks/>
              <a:stCxn id="279" idx="1"/>
              <a:endCxn id="266" idx="0"/>
            </p:cNvCxnSpPr>
            <p:nvPr/>
          </p:nvCxnSpPr>
          <p:spPr>
            <a:xfrm flipH="1">
              <a:off x="9219252" y="545024"/>
              <a:ext cx="1239889" cy="38250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8CC67365-0FED-45B6-A51D-D534FFA60027}"/>
                </a:ext>
              </a:extLst>
            </p:cNvPr>
            <p:cNvCxnSpPr>
              <a:cxnSpLocks/>
              <a:stCxn id="279" idx="2"/>
              <a:endCxn id="269" idx="0"/>
            </p:cNvCxnSpPr>
            <p:nvPr/>
          </p:nvCxnSpPr>
          <p:spPr>
            <a:xfrm>
              <a:off x="10851361" y="729690"/>
              <a:ext cx="12868" cy="20965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9140A6BD-3B66-4DDE-9915-500BA19F2305}"/>
                </a:ext>
              </a:extLst>
            </p:cNvPr>
            <p:cNvSpPr txBox="1"/>
            <p:nvPr/>
          </p:nvSpPr>
          <p:spPr>
            <a:xfrm>
              <a:off x="9592086" y="1323497"/>
              <a:ext cx="915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3"/>
                  </a:solidFill>
                </a:rPr>
                <a:t>EXPR</a:t>
              </a:r>
            </a:p>
          </p:txBody>
        </p:sp>
      </p:grpSp>
      <p:sp>
        <p:nvSpPr>
          <p:cNvPr id="323" name="Rectangle 322">
            <a:extLst>
              <a:ext uri="{FF2B5EF4-FFF2-40B4-BE49-F238E27FC236}">
                <a16:creationId xmlns:a16="http://schemas.microsoft.com/office/drawing/2014/main" id="{F58581BC-AAD0-4AE3-A99E-0DA68AD03885}"/>
              </a:ext>
            </a:extLst>
          </p:cNvPr>
          <p:cNvSpPr/>
          <p:nvPr/>
        </p:nvSpPr>
        <p:spPr>
          <a:xfrm>
            <a:off x="7539298" y="260346"/>
            <a:ext cx="4579613" cy="1838613"/>
          </a:xfrm>
          <a:prstGeom prst="rect">
            <a:avLst/>
          </a:prstGeom>
          <a:solidFill>
            <a:srgbClr val="FFFF00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AE163843-D2D3-418A-97A8-F45DF4E59356}"/>
              </a:ext>
            </a:extLst>
          </p:cNvPr>
          <p:cNvSpPr/>
          <p:nvPr/>
        </p:nvSpPr>
        <p:spPr>
          <a:xfrm>
            <a:off x="7517438" y="2324897"/>
            <a:ext cx="4579613" cy="1838613"/>
          </a:xfrm>
          <a:prstGeom prst="rect">
            <a:avLst/>
          </a:prstGeom>
          <a:solidFill>
            <a:srgbClr val="FFFF00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9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288" grpId="0"/>
      <p:bldP spid="323" grpId="0" animBg="1"/>
      <p:bldP spid="35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C17F9-64A4-43D1-A7F2-5BBB0144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78F80-4634-46CF-B1A8-5CD1A0B13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021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Recursive definitions of sets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360" y="1600201"/>
                <a:ext cx="11856640" cy="506915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CA" dirty="0"/>
                  <a:t>So far, we talked about recursive definitions of sequences, functions, formulas and fractals.  We can, in general, recursively define sets. </a:t>
                </a:r>
              </a:p>
              <a:p>
                <a:pPr lvl="1"/>
                <a:r>
                  <a:rPr lang="en-CA" dirty="0"/>
                  <a:t>Recursive definition of a set S=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CA" b="0" dirty="0"/>
              </a:p>
              <a:p>
                <a:pPr lvl="2"/>
                <a:r>
                  <a:rPr lang="en-CA" dirty="0"/>
                  <a:t>Basis:  empty string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is in S. </a:t>
                </a:r>
              </a:p>
              <a:p>
                <a:pPr lvl="2"/>
                <a:r>
                  <a:rPr lang="en-CA" dirty="0"/>
                  <a:t>Recursion:  if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𝑤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𝑤</m:t>
                    </m:r>
                    <m:r>
                      <a:rPr lang="en-CA" b="0" i="1" smtClean="0">
                        <a:latin typeface="Cambria Math"/>
                      </a:rPr>
                      <m:t>0∈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𝑤</m:t>
                    </m:r>
                    <m:r>
                      <a:rPr lang="en-CA" b="0" i="1" smtClean="0">
                        <a:latin typeface="Cambria Math"/>
                      </a:rPr>
                      <m:t>1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endParaRPr lang="en-CA" dirty="0"/>
              </a:p>
              <a:p>
                <a:pPr lvl="3"/>
                <a:r>
                  <a:rPr lang="en-CA" dirty="0"/>
                  <a:t>Here,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𝑤</m:t>
                    </m:r>
                    <m:r>
                      <a:rPr lang="en-CA" b="0" i="1" smtClean="0">
                        <a:latin typeface="Cambria Math"/>
                      </a:rPr>
                      <m:t>0</m:t>
                    </m:r>
                  </m:oMath>
                </a14:m>
                <a:r>
                  <a:rPr lang="en-CA" dirty="0"/>
                  <a:t> means string w with 0 appended at the end; same for w1 </a:t>
                </a:r>
              </a:p>
              <a:p>
                <a:pPr lvl="3"/>
                <a:r>
                  <a:rPr lang="en-CA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=011,</m:t>
                    </m:r>
                  </m:oMath>
                </a14:m>
                <a:r>
                  <a:rPr lang="en-CA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0=0110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CA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1=0111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Alternatively:</a:t>
                </a:r>
              </a:p>
              <a:p>
                <a:pPr lvl="2"/>
                <a:r>
                  <a:rPr lang="en-CA" dirty="0"/>
                  <a:t>Basis: empty string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dirty="0"/>
                  <a:t>, 0 and 1 are in S. </a:t>
                </a:r>
              </a:p>
              <a:p>
                <a:pPr lvl="2"/>
                <a:r>
                  <a:rPr lang="en-CA" dirty="0"/>
                  <a:t>Recursion:  if s  and t are in S, then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𝑠𝑡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3"/>
                <a:r>
                  <a:rPr lang="en-CA" dirty="0"/>
                  <a:t>here,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𝑠𝑡</m:t>
                    </m:r>
                  </m:oMath>
                </a14:m>
                <a:r>
                  <a:rPr lang="en-CA" dirty="0"/>
                  <a:t> is concatenation: symbols of s followed by symbols of  t </a:t>
                </a:r>
              </a:p>
              <a:p>
                <a:pPr lvl="3"/>
                <a:r>
                  <a:rPr lang="en-CA" dirty="0"/>
                  <a:t>If s = 101 and t= 0011, then </a:t>
                </a:r>
                <a:r>
                  <a:rPr lang="en-CA" dirty="0" err="1"/>
                  <a:t>st</a:t>
                </a:r>
                <a:r>
                  <a:rPr lang="en-CA" dirty="0"/>
                  <a:t> = 1010011</a:t>
                </a:r>
              </a:p>
              <a:p>
                <a:pPr lvl="1"/>
                <a:r>
                  <a:rPr lang="en-CA" dirty="0"/>
                  <a:t>We always assume  that  the set S contains only elements produced from basis using recursion rule.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600201"/>
                <a:ext cx="11856640" cy="5069159"/>
              </a:xfrm>
              <a:blipFill>
                <a:blip r:embed="rId5"/>
                <a:stretch>
                  <a:fillRect l="-1028" t="-3129" b="-2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4432466-6CBD-4BFD-8F01-B9517CA91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1" y="15874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61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induction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887000" cy="4525963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⊆</m:t>
                    </m:r>
                    <m:r>
                      <a:rPr lang="en-CA" b="0" i="1" smtClean="0">
                        <a:latin typeface="Cambria Math"/>
                      </a:rPr>
                      <m:t>𝑈</m:t>
                    </m:r>
                    <m:r>
                      <a:rPr lang="en-CA" b="0" i="1" smtClean="0">
                        <a:latin typeface="Cambria Math"/>
                      </a:rPr>
                      <m:t>  </m:t>
                    </m:r>
                  </m:oMath>
                </a14:m>
                <a:r>
                  <a:rPr lang="en-US" dirty="0"/>
                  <a:t>be a recursively defined set</a:t>
                </a:r>
              </a:p>
              <a:p>
                <a:r>
                  <a:rPr lang="en-US" dirty="0"/>
                  <a:t>Let F(x)  be a predicate with domain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Think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some property that elements of U may have. </a:t>
                </a:r>
              </a:p>
              <a:p>
                <a:r>
                  <a:rPr lang="en-US" dirty="0"/>
                  <a:t>Then 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true for all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in the basis of S,  </a:t>
                </a:r>
              </a:p>
              <a:p>
                <a:pPr lvl="1"/>
                <a:r>
                  <a:rPr lang="en-US" dirty="0"/>
                  <a:t>and applying the recursion rules preserves F.</a:t>
                </a:r>
              </a:p>
              <a:p>
                <a:pPr lvl="1"/>
                <a:r>
                  <a:rPr lang="en-US" dirty="0"/>
                  <a:t> then all elements in S have the property F.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887000" cy="4525963"/>
              </a:xfrm>
              <a:blipFill>
                <a:blip r:embed="rId4"/>
                <a:stretch>
                  <a:fillRect l="-1288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ominos falling in a row&#10;&#10;https://pixabay.com/illustrations/mikado-domino-stones-pay-steinchen-1013878/&#10;">
            <a:extLst>
              <a:ext uri="{FF2B5EF4-FFF2-40B4-BE49-F238E27FC236}">
                <a16:creationId xmlns:a16="http://schemas.microsoft.com/office/drawing/2014/main" id="{D9BE6F75-9921-4A60-8E49-EE3A476DF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3645024"/>
            <a:ext cx="2407096" cy="240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01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332657"/>
                <a:ext cx="10972800" cy="626469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CA" dirty="0"/>
                  <a:t>Let’s define a set S of numbers as follows. </a:t>
                </a:r>
                <a:endParaRPr lang="en-US" dirty="0"/>
              </a:p>
              <a:p>
                <a:pPr lvl="1"/>
                <a:r>
                  <a:rPr lang="en-CA" dirty="0"/>
                  <a:t>Basis:  3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endParaRPr lang="en-CA" b="0" dirty="0"/>
              </a:p>
              <a:p>
                <a:pPr lvl="1"/>
                <a:r>
                  <a:rPr lang="en-US" dirty="0"/>
                  <a:t>Recursion: if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,</m:t>
                    </m:r>
                    <m:r>
                      <a:rPr lang="en-CA" b="0" i="1" smtClean="0">
                        <a:latin typeface="Cambria Math"/>
                      </a:rPr>
                      <m:t>𝑦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+</m:t>
                    </m:r>
                    <m:r>
                      <a:rPr lang="en-CA" b="0" i="1" smtClean="0">
                        <a:latin typeface="Cambria Math"/>
                      </a:rPr>
                      <m:t>𝑦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i="1" dirty="0"/>
                  <a:t>Claim</a:t>
                </a:r>
                <a:r>
                  <a:rPr lang="en-US" dirty="0"/>
                  <a:t>: all numbers in S are divisible by 3 </a:t>
                </a:r>
              </a:p>
              <a:p>
                <a:pPr lvl="1"/>
                <a:r>
                  <a:rPr lang="en-US" dirty="0"/>
                  <a:t>That is,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∀</m:t>
                    </m:r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 ∃ </m:t>
                    </m:r>
                    <m:r>
                      <a:rPr lang="en-CA" b="0" i="1" smtClean="0">
                        <a:latin typeface="Cambria Math"/>
                      </a:rPr>
                      <m:t>𝑧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ℕ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=3</m:t>
                    </m:r>
                    <m:r>
                      <a:rPr lang="en-CA" b="0" i="1" smtClean="0">
                        <a:latin typeface="Cambria Math"/>
                      </a:rPr>
                      <m:t>𝑧</m:t>
                    </m:r>
                    <m:r>
                      <a:rPr lang="en-CA" b="0" i="1" smtClean="0">
                        <a:latin typeface="Cambria Math"/>
                      </a:rPr>
                      <m:t>. </m:t>
                    </m:r>
                  </m:oMath>
                </a14:m>
                <a:endParaRPr lang="en-CA" b="0" dirty="0"/>
              </a:p>
              <a:p>
                <a:pPr marL="0" indent="0">
                  <a:buNone/>
                </a:pPr>
                <a:r>
                  <a:rPr lang="en-US" dirty="0"/>
                  <a:t>   Proof (by structural induction). </a:t>
                </a:r>
              </a:p>
              <a:p>
                <a:pPr lvl="1"/>
                <a:r>
                  <a:rPr lang="en-US" b="1" dirty="0"/>
                  <a:t>Base case:  </a:t>
                </a:r>
                <a:r>
                  <a:rPr lang="en-US" dirty="0"/>
                  <a:t>3 is divisible by 3 (z=1). </a:t>
                </a:r>
              </a:p>
              <a:p>
                <a:pPr lvl="1"/>
                <a:r>
                  <a:rPr lang="en-US" b="1" dirty="0"/>
                  <a:t>Recursive step:</a:t>
                </a:r>
              </a:p>
              <a:p>
                <a:pPr lvl="2"/>
                <a:r>
                  <a:rPr lang="en-US" sz="2600" dirty="0"/>
                  <a:t>Let </a:t>
                </a:r>
                <a14:m>
                  <m:oMath xmlns:m="http://schemas.openxmlformats.org/officeDocument/2006/math">
                    <m:r>
                      <a:rPr lang="en-CA" sz="2600" b="0" i="1" smtClean="0">
                        <a:latin typeface="Cambria Math"/>
                      </a:rPr>
                      <m:t>𝑥</m:t>
                    </m:r>
                    <m:r>
                      <a:rPr lang="en-CA" sz="2600" b="0" i="1" smtClean="0">
                        <a:latin typeface="Cambria Math"/>
                      </a:rPr>
                      <m:t>,</m:t>
                    </m:r>
                    <m:r>
                      <a:rPr lang="en-CA" sz="2600" b="0" i="1" smtClean="0">
                        <a:latin typeface="Cambria Math"/>
                      </a:rPr>
                      <m:t>𝑦</m:t>
                    </m:r>
                    <m:r>
                      <a:rPr lang="en-CA" sz="2600" b="0" i="1" smtClean="0">
                        <a:latin typeface="Cambria Math"/>
                      </a:rPr>
                      <m:t>∈</m:t>
                    </m:r>
                    <m:r>
                      <a:rPr lang="en-CA" sz="2600" b="0" i="1" smtClean="0">
                        <a:latin typeface="Cambria Math"/>
                      </a:rPr>
                      <m:t>𝑆</m:t>
                    </m:r>
                    <m:r>
                      <a:rPr lang="en-CA" sz="26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sz="2600" dirty="0"/>
                  <a:t> Then </a:t>
                </a:r>
                <a14:m>
                  <m:oMath xmlns:m="http://schemas.openxmlformats.org/officeDocument/2006/math">
                    <m:r>
                      <a:rPr lang="en-CA" sz="2600" b="0" i="1" smtClean="0">
                        <a:latin typeface="Cambria Math"/>
                      </a:rPr>
                      <m:t>∃</m:t>
                    </m:r>
                    <m:r>
                      <a:rPr lang="en-CA" sz="2600" b="0" i="1" smtClean="0">
                        <a:latin typeface="Cambria Math"/>
                      </a:rPr>
                      <m:t>𝑧</m:t>
                    </m:r>
                    <m:r>
                      <a:rPr lang="en-CA" sz="2600" b="0" i="1" smtClean="0">
                        <a:latin typeface="Cambria Math"/>
                      </a:rPr>
                      <m:t>, </m:t>
                    </m:r>
                    <m:r>
                      <a:rPr lang="en-CA" sz="2600" b="0" i="1" smtClean="0">
                        <a:latin typeface="Cambria Math"/>
                      </a:rPr>
                      <m:t>𝑢</m:t>
                    </m:r>
                    <m:r>
                      <a:rPr lang="en-CA" sz="2600" b="0" i="1" smtClean="0">
                        <a:latin typeface="Cambria Math"/>
                      </a:rPr>
                      <m:t>∈</m:t>
                    </m:r>
                    <m:r>
                      <a:rPr lang="en-CA" sz="2600" b="0" i="1" smtClean="0">
                        <a:latin typeface="Cambria Math"/>
                      </a:rPr>
                      <m:t>ℕ</m:t>
                    </m:r>
                    <m:r>
                      <a:rPr lang="en-CA" sz="2600" b="0" i="1" smtClean="0">
                        <a:latin typeface="Cambria Math"/>
                      </a:rPr>
                      <m:t> </m:t>
                    </m:r>
                    <m:r>
                      <a:rPr lang="en-CA" sz="2600" b="0" i="1" smtClean="0">
                        <a:latin typeface="Cambria Math"/>
                      </a:rPr>
                      <m:t>𝑥</m:t>
                    </m:r>
                    <m:r>
                      <a:rPr lang="en-CA" sz="2600" b="0" i="1" smtClean="0">
                        <a:latin typeface="Cambria Math"/>
                      </a:rPr>
                      <m:t>=3</m:t>
                    </m:r>
                    <m:r>
                      <a:rPr lang="en-CA" sz="2600" b="0" i="1" smtClean="0">
                        <a:latin typeface="Cambria Math"/>
                      </a:rPr>
                      <m:t>𝑧</m:t>
                    </m:r>
                    <m:r>
                      <a:rPr lang="en-CA" sz="2600" b="0" i="1" smtClean="0">
                        <a:latin typeface="Cambria Math"/>
                      </a:rPr>
                      <m:t>∧</m:t>
                    </m:r>
                    <m:r>
                      <a:rPr lang="en-CA" sz="2600" b="0" i="1" smtClean="0">
                        <a:latin typeface="Cambria Math"/>
                      </a:rPr>
                      <m:t>𝑦</m:t>
                    </m:r>
                    <m:r>
                      <a:rPr lang="en-CA" sz="2600" b="0" i="1" smtClean="0">
                        <a:latin typeface="Cambria Math"/>
                      </a:rPr>
                      <m:t>=3</m:t>
                    </m:r>
                    <m:r>
                      <a:rPr lang="en-CA" sz="2600" b="0" i="1" smtClean="0">
                        <a:latin typeface="Cambria Math"/>
                      </a:rPr>
                      <m:t>𝑢</m:t>
                    </m:r>
                    <m:r>
                      <a:rPr lang="en-CA" sz="2600" b="0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CA" sz="2600" b="0" dirty="0"/>
                  <a:t> </a:t>
                </a:r>
                <a:r>
                  <a:rPr lang="en-CA" sz="2600" b="1" dirty="0"/>
                  <a:t>(inductive hypothesis)</a:t>
                </a:r>
              </a:p>
              <a:p>
                <a:pPr lvl="2"/>
                <a:r>
                  <a:rPr lang="en-US" sz="2600" dirty="0"/>
                  <a:t>Then </a:t>
                </a:r>
                <a14:m>
                  <m:oMath xmlns:m="http://schemas.openxmlformats.org/officeDocument/2006/math">
                    <m:r>
                      <a:rPr lang="en-CA" sz="2600" b="0" i="1" smtClean="0">
                        <a:latin typeface="Cambria Math"/>
                      </a:rPr>
                      <m:t>𝑥</m:t>
                    </m:r>
                    <m:r>
                      <a:rPr lang="en-CA" sz="2600" b="0" i="1" smtClean="0">
                        <a:latin typeface="Cambria Math"/>
                      </a:rPr>
                      <m:t>+</m:t>
                    </m:r>
                    <m:r>
                      <a:rPr lang="en-CA" sz="2600" b="0" i="1" smtClean="0">
                        <a:latin typeface="Cambria Math"/>
                      </a:rPr>
                      <m:t>𝑦</m:t>
                    </m:r>
                    <m:r>
                      <a:rPr lang="en-CA" sz="2600" b="0" i="1" smtClean="0">
                        <a:latin typeface="Cambria Math"/>
                      </a:rPr>
                      <m:t>=3</m:t>
                    </m:r>
                    <m:r>
                      <a:rPr lang="en-CA" sz="2600" b="0" i="1" smtClean="0">
                        <a:latin typeface="Cambria Math"/>
                      </a:rPr>
                      <m:t>𝑧</m:t>
                    </m:r>
                    <m:r>
                      <a:rPr lang="en-CA" sz="2600" b="0" i="1" smtClean="0">
                        <a:latin typeface="Cambria Math"/>
                      </a:rPr>
                      <m:t>+3</m:t>
                    </m:r>
                    <m:r>
                      <a:rPr lang="en-CA" sz="2600" b="0" i="1" smtClean="0">
                        <a:latin typeface="Cambria Math"/>
                      </a:rPr>
                      <m:t>𝑢</m:t>
                    </m:r>
                    <m:r>
                      <a:rPr lang="en-CA" sz="2600" b="0" i="1" smtClean="0">
                        <a:latin typeface="Cambria Math"/>
                      </a:rPr>
                      <m:t>=3</m:t>
                    </m:r>
                    <m:d>
                      <m:dPr>
                        <m:ctrlPr>
                          <a:rPr lang="en-CA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600" b="0" i="1" smtClean="0">
                            <a:latin typeface="Cambria Math"/>
                          </a:rPr>
                          <m:t>𝑧</m:t>
                        </m:r>
                        <m:r>
                          <a:rPr lang="en-CA" sz="2600" b="0" i="1" smtClean="0">
                            <a:latin typeface="Cambria Math"/>
                          </a:rPr>
                          <m:t>+</m:t>
                        </m:r>
                        <m:r>
                          <a:rPr lang="en-CA" sz="2600" b="0" i="1" smtClean="0">
                            <a:latin typeface="Cambria Math"/>
                          </a:rPr>
                          <m:t>𝑢</m:t>
                        </m:r>
                      </m:e>
                    </m:d>
                    <m:r>
                      <a:rPr lang="en-CA" sz="2600" b="0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CA" sz="2600" b="0" dirty="0"/>
                  <a:t>  </a:t>
                </a:r>
                <a:r>
                  <a:rPr lang="en-CA" sz="2600" b="1" dirty="0"/>
                  <a:t>(induction step) </a:t>
                </a:r>
              </a:p>
              <a:p>
                <a:pPr lvl="2"/>
                <a:r>
                  <a:rPr lang="en-US" sz="2600" dirty="0"/>
                  <a:t>Therefore, </a:t>
                </a:r>
                <a14:m>
                  <m:oMath xmlns:m="http://schemas.openxmlformats.org/officeDocument/2006/math">
                    <m:r>
                      <a:rPr lang="en-CA" sz="2600" b="0" i="1" smtClean="0">
                        <a:latin typeface="Cambria Math"/>
                      </a:rPr>
                      <m:t>𝑥</m:t>
                    </m:r>
                    <m:r>
                      <a:rPr lang="en-CA" sz="2600" b="0" i="1" smtClean="0">
                        <a:latin typeface="Cambria Math"/>
                      </a:rPr>
                      <m:t>+</m:t>
                    </m:r>
                    <m:r>
                      <a:rPr lang="en-CA" sz="2600" b="0" i="1" smtClean="0">
                        <a:latin typeface="Cambria Math"/>
                      </a:rPr>
                      <m:t>𝑦</m:t>
                    </m:r>
                    <m:r>
                      <a:rPr lang="en-CA" sz="26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600" dirty="0"/>
                  <a:t>is divisible by 3. </a:t>
                </a:r>
              </a:p>
              <a:p>
                <a:pPr lvl="1"/>
                <a:r>
                  <a:rPr lang="en-US" dirty="0"/>
                  <a:t>As there are no other elements in S except for those constructed from 3 by the recursion rule, all elements in S are divisible by 3.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32657"/>
                <a:ext cx="10972800" cy="6264695"/>
              </a:xfrm>
              <a:blipFill>
                <a:blip r:embed="rId4"/>
                <a:stretch>
                  <a:fillRect l="-1278" t="-1947" r="-1167" b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260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7369" y="1600200"/>
                <a:ext cx="9459120" cy="514116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computer science, a </a:t>
                </a:r>
                <a:r>
                  <a:rPr lang="en-US" b="1" dirty="0"/>
                  <a:t>tree</a:t>
                </a:r>
                <a:r>
                  <a:rPr lang="en-US" dirty="0"/>
                  <a:t> is an undirected graph without cycles </a:t>
                </a:r>
              </a:p>
              <a:p>
                <a:pPr lvl="1"/>
                <a:r>
                  <a:rPr lang="en-US" b="1" dirty="0"/>
                  <a:t>Undirected</a:t>
                </a:r>
                <a:r>
                  <a:rPr lang="en-US" dirty="0"/>
                  <a:t>: all edges go both ways, no arrows. </a:t>
                </a:r>
              </a:p>
              <a:p>
                <a:pPr lvl="1"/>
                <a:r>
                  <a:rPr lang="en-US" b="1" dirty="0"/>
                  <a:t>Cycle</a:t>
                </a:r>
                <a:r>
                  <a:rPr lang="en-US" dirty="0"/>
                  <a:t>: sequence of edges going back to the same point. </a:t>
                </a:r>
              </a:p>
              <a:p>
                <a:r>
                  <a:rPr lang="en-US" dirty="0"/>
                  <a:t>Recursive definition of trees: </a:t>
                </a:r>
              </a:p>
              <a:p>
                <a:pPr lvl="1"/>
                <a:r>
                  <a:rPr lang="en-US" dirty="0"/>
                  <a:t>Base: A single vertex         is a tree.</a:t>
                </a:r>
              </a:p>
              <a:p>
                <a:pPr lvl="1"/>
                <a:r>
                  <a:rPr lang="en-US" dirty="0"/>
                  <a:t>Recursion:  </a:t>
                </a:r>
              </a:p>
              <a:p>
                <a:pPr lvl="2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/>
                  <a:t> be a tree,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/>
                  <a:t> a new vertex. </a:t>
                </a:r>
              </a:p>
              <a:p>
                <a:pPr lvl="2"/>
                <a:r>
                  <a:rPr lang="en-US" dirty="0"/>
                  <a:t>Then a new tree consist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en-US" dirty="0"/>
                  <a:t>and an edge (connection) between some vertex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369" y="1600200"/>
                <a:ext cx="9459120" cy="5141168"/>
              </a:xfrm>
              <a:blipFill>
                <a:blip r:embed="rId5"/>
                <a:stretch>
                  <a:fillRect l="-1482" t="-1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10395592" y="174254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0678696" y="134563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10" name="Straight Arrow Connector 9"/>
          <p:cNvCxnSpPr>
            <a:stCxn id="6" idx="7"/>
            <a:endCxn id="7" idx="2"/>
          </p:cNvCxnSpPr>
          <p:nvPr/>
        </p:nvCxnSpPr>
        <p:spPr>
          <a:xfrm flipV="1">
            <a:off x="10518518" y="1417639"/>
            <a:ext cx="160179" cy="345999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1079375" y="172984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3" name="Straight Arrow Connector 12"/>
          <p:cNvCxnSpPr>
            <a:stCxn id="7" idx="6"/>
            <a:endCxn id="11" idx="1"/>
          </p:cNvCxnSpPr>
          <p:nvPr/>
        </p:nvCxnSpPr>
        <p:spPr>
          <a:xfrm>
            <a:off x="10822712" y="1417639"/>
            <a:ext cx="277754" cy="333299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6" idx="6"/>
            <a:endCxn id="11" idx="2"/>
          </p:cNvCxnSpPr>
          <p:nvPr/>
        </p:nvCxnSpPr>
        <p:spPr>
          <a:xfrm flipV="1">
            <a:off x="10539609" y="1801854"/>
            <a:ext cx="539767" cy="12700"/>
          </a:xfrm>
          <a:prstGeom prst="curvedConnector3">
            <a:avLst>
              <a:gd name="adj1" fmla="val 50000"/>
            </a:avLst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/>
          <p:cNvSpPr txBox="1"/>
          <p:nvPr/>
        </p:nvSpPr>
        <p:spPr>
          <a:xfrm>
            <a:off x="9697644" y="1997017"/>
            <a:ext cx="2266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Undirected cycle</a:t>
            </a:r>
          </a:p>
          <a:p>
            <a:r>
              <a:rPr lang="en-US" sz="2400" dirty="0"/>
              <a:t>(not a tree)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/>
              <p:cNvSpPr/>
              <p:nvPr/>
            </p:nvSpPr>
            <p:spPr>
              <a:xfrm>
                <a:off x="4411415" y="4454262"/>
                <a:ext cx="216024" cy="21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Oval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415" y="4454262"/>
                <a:ext cx="216024" cy="216024"/>
              </a:xfrm>
              <a:prstGeom prst="ellipse">
                <a:avLst/>
              </a:prstGeom>
              <a:blipFill>
                <a:blip r:embed="rId6"/>
                <a:stretch>
                  <a:fillRect l="-512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/>
              <p:cNvSpPr/>
              <p:nvPr/>
            </p:nvSpPr>
            <p:spPr>
              <a:xfrm>
                <a:off x="10678696" y="3678496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Oval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696" y="3678496"/>
                <a:ext cx="288032" cy="288032"/>
              </a:xfrm>
              <a:prstGeom prst="ellipse">
                <a:avLst/>
              </a:prstGeom>
              <a:blipFill>
                <a:blip r:embed="rId7"/>
                <a:stretch>
                  <a:fillRect l="-5882" r="-196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/>
              <p:cNvSpPr/>
              <p:nvPr/>
            </p:nvSpPr>
            <p:spPr>
              <a:xfrm>
                <a:off x="10107560" y="4221841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Oval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560" y="4221841"/>
                <a:ext cx="288032" cy="288032"/>
              </a:xfrm>
              <a:prstGeom prst="ellipse">
                <a:avLst/>
              </a:prstGeom>
              <a:blipFill>
                <a:blip r:embed="rId8"/>
                <a:stretch>
                  <a:fillRect l="-5882" r="-392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1151861" y="4224763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861" y="4224763"/>
                <a:ext cx="288032" cy="288032"/>
              </a:xfrm>
              <a:prstGeom prst="ellipse">
                <a:avLst/>
              </a:prstGeom>
              <a:blipFill>
                <a:blip r:embed="rId9"/>
                <a:stretch>
                  <a:fillRect l="-5769" r="-1923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/>
              <p:cNvSpPr/>
              <p:nvPr/>
            </p:nvSpPr>
            <p:spPr>
              <a:xfrm>
                <a:off x="10687080" y="4902632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Oval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080" y="4902632"/>
                <a:ext cx="288032" cy="288032"/>
              </a:xfrm>
              <a:prstGeom prst="ellipse">
                <a:avLst/>
              </a:prstGeom>
              <a:blipFill>
                <a:blip r:embed="rId10"/>
                <a:stretch>
                  <a:fillRect l="-5882" r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/>
              <p:cNvSpPr/>
              <p:nvPr/>
            </p:nvSpPr>
            <p:spPr>
              <a:xfrm>
                <a:off x="10678696" y="4235706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Oval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696" y="4235706"/>
                <a:ext cx="288032" cy="288032"/>
              </a:xfrm>
              <a:prstGeom prst="ellipse">
                <a:avLst/>
              </a:prstGeom>
              <a:blipFill>
                <a:blip r:embed="rId11"/>
                <a:stretch>
                  <a:fillRect l="-7843" r="-392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>
            <a:stCxn id="39" idx="7"/>
            <a:endCxn id="38" idx="3"/>
          </p:cNvCxnSpPr>
          <p:nvPr/>
        </p:nvCxnSpPr>
        <p:spPr>
          <a:xfrm flipV="1">
            <a:off x="10353411" y="3924348"/>
            <a:ext cx="367466" cy="339675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0" idx="0"/>
            <a:endCxn id="38" idx="5"/>
          </p:cNvCxnSpPr>
          <p:nvPr/>
        </p:nvCxnSpPr>
        <p:spPr>
          <a:xfrm flipH="1" flipV="1">
            <a:off x="10924547" y="3924347"/>
            <a:ext cx="371330" cy="300416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9" idx="4"/>
            <a:endCxn id="41" idx="1"/>
          </p:cNvCxnSpPr>
          <p:nvPr/>
        </p:nvCxnSpPr>
        <p:spPr>
          <a:xfrm>
            <a:off x="10251577" y="4509873"/>
            <a:ext cx="477685" cy="43494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2" idx="0"/>
            <a:endCxn id="38" idx="4"/>
          </p:cNvCxnSpPr>
          <p:nvPr/>
        </p:nvCxnSpPr>
        <p:spPr>
          <a:xfrm flipV="1">
            <a:off x="10822712" y="3966528"/>
            <a:ext cx="0" cy="269178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CF95213-3F33-426D-82E3-76A7C20C83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77" y="92160"/>
            <a:ext cx="790575" cy="847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7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 trees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359" y="1454528"/>
                <a:ext cx="11114632" cy="514116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/>
                  <a:t>Rooted trees </a:t>
                </a:r>
                <a:r>
                  <a:rPr lang="en-US" dirty="0"/>
                  <a:t>are trees with a special vertex designated as a root.  </a:t>
                </a:r>
              </a:p>
              <a:p>
                <a:pPr lvl="1"/>
                <a:r>
                  <a:rPr lang="en-US" dirty="0"/>
                  <a:t>Rooted trees are </a:t>
                </a:r>
                <a:r>
                  <a:rPr lang="en-US" b="1" dirty="0"/>
                  <a:t>binary</a:t>
                </a:r>
                <a:r>
                  <a:rPr lang="en-US" dirty="0"/>
                  <a:t> if every vertex has at most three edges: one going towards the root, and two going away from the root. </a:t>
                </a:r>
              </a:p>
              <a:p>
                <a:pPr lvl="2"/>
                <a:r>
                  <a:rPr lang="en-US" sz="2600" dirty="0"/>
                  <a:t>For a vertex in a rooted tree,  its </a:t>
                </a:r>
                <a:r>
                  <a:rPr lang="en-US" sz="2600" dirty="0" err="1"/>
                  <a:t>neighbour</a:t>
                </a:r>
                <a:r>
                  <a:rPr lang="en-US" sz="2600" dirty="0"/>
                  <a:t> towards the root is called “parent”</a:t>
                </a:r>
              </a:p>
              <a:p>
                <a:pPr lvl="2"/>
                <a:r>
                  <a:rPr lang="en-US" sz="2600" dirty="0"/>
                  <a:t>And its </a:t>
                </a:r>
                <a:r>
                  <a:rPr lang="en-US" sz="2600" dirty="0" err="1"/>
                  <a:t>neighbours</a:t>
                </a:r>
                <a:r>
                  <a:rPr lang="en-US" sz="2600" dirty="0"/>
                  <a:t> away from the root are called “children” </a:t>
                </a:r>
              </a:p>
              <a:p>
                <a:pPr lvl="1"/>
                <a:r>
                  <a:rPr lang="en-US" b="1" dirty="0"/>
                  <a:t>Full</a:t>
                </a:r>
                <a:r>
                  <a:rPr lang="en-US" dirty="0"/>
                  <a:t> if every vertex has either 2 or 0 edges going away from the root.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Recursive definition of full binary trees: </a:t>
                </a:r>
              </a:p>
              <a:p>
                <a:pPr lvl="1"/>
                <a:r>
                  <a:rPr lang="en-US" dirty="0"/>
                  <a:t>Basis: A single vertex         is a full binary tree with that vertex as a root.</a:t>
                </a:r>
              </a:p>
              <a:p>
                <a:pPr lvl="1"/>
                <a:r>
                  <a:rPr lang="en-US" dirty="0"/>
                  <a:t>Recursion:  </a:t>
                </a:r>
              </a:p>
              <a:p>
                <a:pPr lvl="2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be full binary trees with roots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respectively.  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dirty="0"/>
                  <a:t> be a  new vertex. </a:t>
                </a:r>
              </a:p>
              <a:p>
                <a:pPr lvl="2"/>
                <a:r>
                  <a:rPr lang="en-US" dirty="0"/>
                  <a:t>A new full binary tree with root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𝑣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is formed by connecting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𝑣</m:t>
                    </m:r>
                    <m:r>
                      <a:rPr lang="en-CA" b="0" i="1" smtClean="0">
                        <a:latin typeface="Cambria Math"/>
                      </a:rPr>
                      <m:t>.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59" y="1454528"/>
                <a:ext cx="11114632" cy="5141168"/>
              </a:xfrm>
              <a:blipFill>
                <a:blip r:embed="rId6"/>
                <a:stretch>
                  <a:fillRect l="-1097" t="-2372" b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/>
              <p:cNvSpPr/>
              <p:nvPr/>
            </p:nvSpPr>
            <p:spPr>
              <a:xfrm>
                <a:off x="4151784" y="5041485"/>
                <a:ext cx="216024" cy="216024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Oval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784" y="5041485"/>
                <a:ext cx="216024" cy="216024"/>
              </a:xfrm>
              <a:prstGeom prst="ellipse">
                <a:avLst/>
              </a:prstGeom>
              <a:blipFill>
                <a:blip r:embed="rId7"/>
                <a:stretch>
                  <a:fillRect l="-2500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/>
              <p:cNvSpPr/>
              <p:nvPr/>
            </p:nvSpPr>
            <p:spPr>
              <a:xfrm>
                <a:off x="11190905" y="3113506"/>
                <a:ext cx="288032" cy="288032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Oval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0905" y="3113506"/>
                <a:ext cx="288032" cy="288032"/>
              </a:xfrm>
              <a:prstGeom prst="ellipse">
                <a:avLst/>
              </a:prstGeom>
              <a:blipFill>
                <a:blip r:embed="rId8"/>
                <a:stretch>
                  <a:fillRect l="-5882" r="-1961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/>
              <p:cNvSpPr/>
              <p:nvPr/>
            </p:nvSpPr>
            <p:spPr>
              <a:xfrm>
                <a:off x="10767514" y="4030481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Oval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514" y="4030481"/>
                <a:ext cx="288032" cy="288032"/>
              </a:xfrm>
              <a:prstGeom prst="ellipse">
                <a:avLst/>
              </a:prstGeom>
              <a:blipFill>
                <a:blip r:embed="rId9"/>
                <a:stretch>
                  <a:fillRect l="-5769" r="-1923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1493061" y="4047244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061" y="4047244"/>
                <a:ext cx="288032" cy="288032"/>
              </a:xfrm>
              <a:prstGeom prst="ellipse">
                <a:avLst/>
              </a:prstGeom>
              <a:blipFill>
                <a:blip r:embed="rId10"/>
                <a:stretch>
                  <a:fillRect l="-5769" r="-1923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/>
              <p:cNvSpPr/>
              <p:nvPr/>
            </p:nvSpPr>
            <p:spPr>
              <a:xfrm>
                <a:off x="11205029" y="4779145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Oval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5029" y="4779145"/>
                <a:ext cx="288032" cy="288032"/>
              </a:xfrm>
              <a:prstGeom prst="ellipse">
                <a:avLst/>
              </a:prstGeom>
              <a:blipFill>
                <a:blip r:embed="rId11"/>
                <a:stretch>
                  <a:fillRect l="-5882" r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/>
              <p:cNvSpPr/>
              <p:nvPr/>
            </p:nvSpPr>
            <p:spPr>
              <a:xfrm>
                <a:off x="11750196" y="4779145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Oval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0196" y="4779145"/>
                <a:ext cx="288032" cy="288032"/>
              </a:xfrm>
              <a:prstGeom prst="ellipse">
                <a:avLst/>
              </a:prstGeom>
              <a:blipFill>
                <a:blip r:embed="rId12"/>
                <a:stretch>
                  <a:fillRect l="-7843" r="-392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>
            <a:stCxn id="39" idx="7"/>
            <a:endCxn id="38" idx="3"/>
          </p:cNvCxnSpPr>
          <p:nvPr/>
        </p:nvCxnSpPr>
        <p:spPr>
          <a:xfrm flipV="1">
            <a:off x="11013365" y="3359357"/>
            <a:ext cx="219721" cy="713305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0" idx="0"/>
            <a:endCxn id="38" idx="5"/>
          </p:cNvCxnSpPr>
          <p:nvPr/>
        </p:nvCxnSpPr>
        <p:spPr>
          <a:xfrm flipH="1" flipV="1">
            <a:off x="11436756" y="3359357"/>
            <a:ext cx="200321" cy="687887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/>
            <a:stCxn id="40" idx="3"/>
            <a:endCxn id="41" idx="0"/>
          </p:cNvCxnSpPr>
          <p:nvPr/>
        </p:nvCxnSpPr>
        <p:spPr>
          <a:xfrm flipH="1">
            <a:off x="11349045" y="4293095"/>
            <a:ext cx="186197" cy="48605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0" idx="5"/>
            <a:endCxn id="42" idx="0"/>
          </p:cNvCxnSpPr>
          <p:nvPr/>
        </p:nvCxnSpPr>
        <p:spPr>
          <a:xfrm>
            <a:off x="11738912" y="4293095"/>
            <a:ext cx="155300" cy="48605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5BCC340-C81E-4E78-A16D-C6F97481E16E}"/>
              </a:ext>
            </a:extLst>
          </p:cNvPr>
          <p:cNvSpPr/>
          <p:nvPr/>
        </p:nvSpPr>
        <p:spPr>
          <a:xfrm>
            <a:off x="11027139" y="3815649"/>
            <a:ext cx="1219875" cy="1281757"/>
          </a:xfrm>
          <a:prstGeom prst="triangl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E3E7C56D-73C5-41C3-8B78-B553676027B7}"/>
              </a:ext>
            </a:extLst>
          </p:cNvPr>
          <p:cNvSpPr/>
          <p:nvPr/>
        </p:nvSpPr>
        <p:spPr>
          <a:xfrm>
            <a:off x="10515480" y="3759002"/>
            <a:ext cx="807982" cy="687887"/>
          </a:xfrm>
          <a:prstGeom prst="triangl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91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Height of a full binary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1344" y="1268760"/>
                <a:ext cx="11295836" cy="514116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CA" dirty="0"/>
                  <a:t>The </a:t>
                </a:r>
                <a:r>
                  <a:rPr lang="en-CA" b="1" dirty="0"/>
                  <a:t>height</a:t>
                </a:r>
                <a:r>
                  <a:rPr lang="en-CA" dirty="0"/>
                  <a:t> of a rooted tree,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en-CA" dirty="0"/>
                  <a:t> is the maximum number of edges to get from any vertex to the root.  </a:t>
                </a:r>
              </a:p>
              <a:p>
                <a:pPr lvl="1"/>
                <a:r>
                  <a:rPr lang="en-CA" dirty="0"/>
                  <a:t>Height of a tree with a single vertex is 0. </a:t>
                </a:r>
              </a:p>
              <a:p>
                <a:pPr lvl="1"/>
                <a:endParaRPr lang="en-CA" dirty="0"/>
              </a:p>
              <a:p>
                <a:r>
                  <a:rPr lang="en-CA" dirty="0"/>
                  <a:t>Claim:  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𝑛</m:t>
                    </m:r>
                    <m:r>
                      <a:rPr lang="en-CA" b="0" i="1" smtClean="0">
                        <a:latin typeface="Cambria Math"/>
                      </a:rPr>
                      <m:t>(</m:t>
                    </m:r>
                    <m:r>
                      <a:rPr lang="en-CA" b="0" i="1" smtClean="0">
                        <a:latin typeface="Cambria Math"/>
                      </a:rPr>
                      <m:t>𝑇</m:t>
                    </m:r>
                    <m:r>
                      <a:rPr lang="en-CA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CA" dirty="0"/>
                  <a:t> be the number of vertices in a full binary tree T.  </a:t>
                </a:r>
              </a:p>
              <a:p>
                <a:pPr marL="0" indent="0">
                  <a:buNone/>
                </a:pPr>
                <a:r>
                  <a:rPr lang="en-CA" dirty="0"/>
                  <a:t>                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  <m:r>
                          <a:rPr lang="en-CA" b="0" i="1" smtClean="0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b="0" i="1" smtClean="0">
                        <a:latin typeface="Cambria Math"/>
                      </a:rPr>
                      <m:t>−1</m:t>
                    </m:r>
                  </m:oMath>
                </a14:m>
                <a:endParaRPr lang="en-CA" dirty="0"/>
              </a:p>
              <a:p>
                <a:endParaRPr lang="en-CA" dirty="0"/>
              </a:p>
              <a:p>
                <a:r>
                  <a:rPr lang="en-CA" dirty="0"/>
                  <a:t>Alternatively,  height of a binary tree is at least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(</m:t>
                        </m:r>
                        <m:r>
                          <a:rPr lang="en-CA" i="1">
                            <a:latin typeface="Cambria Math"/>
                          </a:rPr>
                          <m:t>𝑇</m:t>
                        </m:r>
                        <m:r>
                          <a:rPr lang="en-CA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If you have a recursive program that calls itself twice </a:t>
                </a:r>
              </a:p>
              <a:p>
                <a:pPr lvl="1"/>
                <a:r>
                  <a:rPr lang="en-CA" dirty="0"/>
                  <a:t>Then if this code executes n times (maybe on n different cases) </a:t>
                </a:r>
              </a:p>
              <a:p>
                <a:pPr lvl="1"/>
                <a:r>
                  <a:rPr lang="en-CA" dirty="0"/>
                  <a:t>Then your program will run in time at least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CA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</m:func>
                    <m:r>
                      <a:rPr lang="en-CA" i="1">
                        <a:latin typeface="Cambria Math"/>
                      </a:rPr>
                      <m:t>, </m:t>
                    </m:r>
                  </m:oMath>
                </a14:m>
                <a:r>
                  <a:rPr lang="en-CA" dirty="0"/>
                  <a:t>even when cases are checked in parallel. </a:t>
                </a:r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4" y="1268760"/>
                <a:ext cx="11295836" cy="5141168"/>
              </a:xfrm>
              <a:blipFill>
                <a:blip r:embed="rId5"/>
                <a:stretch>
                  <a:fillRect l="-1079" t="-3084" r="-162" b="-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76DAF49-6281-4CE9-A36E-46E6E7AF3FFE}"/>
              </a:ext>
            </a:extLst>
          </p:cNvPr>
          <p:cNvGrpSpPr/>
          <p:nvPr/>
        </p:nvGrpSpPr>
        <p:grpSpPr>
          <a:xfrm>
            <a:off x="10770631" y="2770306"/>
            <a:ext cx="1223578" cy="2303832"/>
            <a:chOff x="10802136" y="2004796"/>
            <a:chExt cx="1223578" cy="23038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11243733" y="2004796"/>
                  <a:ext cx="288032" cy="288032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3733" y="2004796"/>
                  <a:ext cx="288032" cy="288032"/>
                </a:xfrm>
                <a:prstGeom prst="ellipse">
                  <a:avLst/>
                </a:prstGeom>
                <a:blipFill>
                  <a:blip r:embed="rId6"/>
                  <a:stretch>
                    <a:fillRect l="-5769" r="-1923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10802136" y="2607857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2136" y="2607857"/>
                  <a:ext cx="288032" cy="288032"/>
                </a:xfrm>
                <a:prstGeom prst="ellipse">
                  <a:avLst/>
                </a:prstGeom>
                <a:blipFill>
                  <a:blip r:embed="rId7"/>
                  <a:stretch>
                    <a:fillRect l="-7843" r="-3922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444998" y="2607085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4998" y="2607085"/>
                  <a:ext cx="288032" cy="288032"/>
                </a:xfrm>
                <a:prstGeom prst="ellipse">
                  <a:avLst/>
                </a:prstGeom>
                <a:blipFill>
                  <a:blip r:embed="rId8"/>
                  <a:stretch>
                    <a:fillRect l="-5769" r="-1923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/>
                <p:cNvSpPr/>
                <p:nvPr/>
              </p:nvSpPr>
              <p:spPr>
                <a:xfrm>
                  <a:off x="11122577" y="3529318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577" y="3529318"/>
                  <a:ext cx="288032" cy="288032"/>
                </a:xfrm>
                <a:prstGeom prst="ellipse">
                  <a:avLst/>
                </a:prstGeom>
                <a:blipFill>
                  <a:blip r:embed="rId9"/>
                  <a:stretch>
                    <a:fillRect l="-3846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/>
                <p:cNvSpPr/>
                <p:nvPr/>
              </p:nvSpPr>
              <p:spPr>
                <a:xfrm>
                  <a:off x="11667744" y="3529318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Oval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7744" y="3529318"/>
                  <a:ext cx="288032" cy="288032"/>
                </a:xfrm>
                <a:prstGeom prst="ellipse">
                  <a:avLst/>
                </a:prstGeom>
                <a:blipFill>
                  <a:blip r:embed="rId10"/>
                  <a:stretch>
                    <a:fillRect l="-7843" r="-392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6" idx="7"/>
              <a:endCxn id="5" idx="3"/>
            </p:cNvCxnSpPr>
            <p:nvPr/>
          </p:nvCxnSpPr>
          <p:spPr>
            <a:xfrm flipV="1">
              <a:off x="11047988" y="2250648"/>
              <a:ext cx="237927" cy="399391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0"/>
              <a:endCxn id="5" idx="5"/>
            </p:cNvCxnSpPr>
            <p:nvPr/>
          </p:nvCxnSpPr>
          <p:spPr>
            <a:xfrm flipH="1" flipV="1">
              <a:off x="11489584" y="2250647"/>
              <a:ext cx="99430" cy="356438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3"/>
              <a:endCxn id="8" idx="7"/>
            </p:cNvCxnSpPr>
            <p:nvPr/>
          </p:nvCxnSpPr>
          <p:spPr>
            <a:xfrm flipH="1">
              <a:off x="11368429" y="2852937"/>
              <a:ext cx="118751" cy="718563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5"/>
              <a:endCxn id="9" idx="0"/>
            </p:cNvCxnSpPr>
            <p:nvPr/>
          </p:nvCxnSpPr>
          <p:spPr>
            <a:xfrm>
              <a:off x="11690850" y="2852936"/>
              <a:ext cx="120911" cy="676382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1052884" y="3939296"/>
              <a:ext cx="972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Height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28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A323-043D-40CD-B5A0-E584878E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AD79CC-7638-4240-9801-5B763E3256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391056" cy="54291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sequence is often described by saying how to compute the next element from the previous ones</a:t>
                </a:r>
              </a:p>
              <a:p>
                <a:pPr lvl="1"/>
                <a:r>
                  <a:rPr lang="en-US" dirty="0"/>
                  <a:t>Fibonacci sequence: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−2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This kind of description,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expressed as a formula dependent on values of previous elements in the sequence is called a </a:t>
                </a:r>
                <a:r>
                  <a:rPr lang="en-US" i="1" dirty="0"/>
                  <a:t>recurrence</a:t>
                </a:r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Sometimes use recurrences to define functions directly, too. </a:t>
                </a:r>
              </a:p>
              <a:p>
                <a:r>
                  <a:rPr lang="en-US" dirty="0"/>
                  <a:t>A  </a:t>
                </a:r>
                <a:r>
                  <a:rPr lang="en-US" i="1" dirty="0"/>
                  <a:t>recursive definition </a:t>
                </a:r>
                <a:r>
                  <a:rPr lang="en-US" dirty="0"/>
                  <a:t>of a sequence  consists of a recurrence together with the values of the initial term (sometimes first few terms, called </a:t>
                </a:r>
                <a:r>
                  <a:rPr lang="en-US" i="1" dirty="0"/>
                  <a:t>basis </a:t>
                </a:r>
                <a:r>
                  <a:rPr lang="en-US" dirty="0"/>
                  <a:t>or</a:t>
                </a:r>
                <a:r>
                  <a:rPr lang="en-US" i="1" dirty="0"/>
                  <a:t> initial condition</a:t>
                </a:r>
                <a:r>
                  <a:rPr lang="en-US" dirty="0"/>
                  <a:t>).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AD79CC-7638-4240-9801-5B763E3256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391056" cy="5429199"/>
              </a:xfrm>
              <a:blipFill>
                <a:blip r:embed="rId5"/>
                <a:stretch>
                  <a:fillRect l="-1231" t="-1461" r="-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nail shell with Fibonacci sequence&#10;">
            <a:extLst>
              <a:ext uri="{FF2B5EF4-FFF2-40B4-BE49-F238E27FC236}">
                <a16:creationId xmlns:a16="http://schemas.microsoft.com/office/drawing/2014/main" id="{87AFE495-7AB7-439B-8345-3B7EA761F0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03" y="99353"/>
            <a:ext cx="1617042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236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Height of a full binary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3352" y="1600200"/>
                <a:ext cx="10972800" cy="506916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CA" dirty="0"/>
                  <a:t>Claim:  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𝑛</m:t>
                    </m:r>
                    <m:r>
                      <a:rPr lang="en-CA" b="0" i="1" smtClean="0">
                        <a:latin typeface="Cambria Math"/>
                      </a:rPr>
                      <m:t>(</m:t>
                    </m:r>
                    <m:r>
                      <a:rPr lang="en-CA" b="0" i="1" smtClean="0">
                        <a:latin typeface="Cambria Math"/>
                      </a:rPr>
                      <m:t>𝑇</m:t>
                    </m:r>
                    <m:r>
                      <a:rPr lang="en-CA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CA" dirty="0"/>
                  <a:t> be the number of vertices in a full binary tree T.  </a:t>
                </a:r>
              </a:p>
              <a:p>
                <a:pPr marL="0" indent="0">
                  <a:buNone/>
                </a:pPr>
                <a:r>
                  <a:rPr lang="en-CA" dirty="0"/>
                  <a:t>                  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  <m:r>
                          <a:rPr lang="en-CA" b="0" i="1" smtClean="0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b="0" i="1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CA" dirty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CA" dirty="0"/>
                  <a:t> is the height of T.</a:t>
                </a:r>
              </a:p>
              <a:p>
                <a:r>
                  <a:rPr lang="en-CA" dirty="0"/>
                  <a:t>Proof (by structural induction) </a:t>
                </a:r>
              </a:p>
              <a:p>
                <a:pPr lvl="1"/>
                <a:r>
                  <a:rPr lang="en-CA" dirty="0"/>
                  <a:t>Base case:  a tree with a single vertex has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=1 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=0. 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2"/>
                <a:r>
                  <a:rPr lang="en-CA" dirty="0"/>
                  <a:t>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</a:rPr>
                              <m:t>𝑇</m:t>
                            </m:r>
                          </m:e>
                        </m:d>
                        <m:r>
                          <a:rPr lang="en-CA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−1</m:t>
                    </m:r>
                  </m:oMath>
                </a14:m>
                <a:r>
                  <a:rPr lang="en-CA" dirty="0"/>
                  <a:t> = 1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≥1</m:t>
                    </m:r>
                  </m:oMath>
                </a14:m>
                <a:endParaRPr lang="en-CA" b="0" dirty="0"/>
              </a:p>
              <a:p>
                <a:pPr lvl="1"/>
                <a:r>
                  <a:rPr lang="en-CA" dirty="0"/>
                  <a:t>Recursion:  Suppose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𝑇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was built by attaching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 to a new root vertex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𝑣</m:t>
                    </m:r>
                    <m:r>
                      <a:rPr lang="en-CA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2"/>
                <a:r>
                  <a:rPr lang="en-CA" dirty="0"/>
                  <a:t>Number of vertices 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CA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/>
                      </a:rPr>
                      <m:t>n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CA" b="0" i="0" smtClean="0">
                        <a:latin typeface="Cambria Math"/>
                      </a:rPr>
                      <m:t>=</m:t>
                    </m:r>
                    <m:r>
                      <a:rPr lang="en-CA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b="0" i="1" smtClean="0">
                        <a:latin typeface="Cambria Math"/>
                      </a:rPr>
                      <m:t>+</m:t>
                    </m:r>
                    <m:r>
                      <a:rPr lang="en-CA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CA" b="0" i="1" smtClean="0">
                        <a:latin typeface="Cambria Math"/>
                      </a:rPr>
                      <m:t>+1</m:t>
                    </m:r>
                  </m:oMath>
                </a14:m>
                <a:endParaRPr lang="en-CA" dirty="0"/>
              </a:p>
              <a:p>
                <a:pPr lvl="2"/>
                <a:r>
                  <a:rPr lang="en-CA" dirty="0"/>
                  <a:t>Every vertex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 now has one extra step to get to the new root 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𝑇</m:t>
                    </m:r>
                    <m:r>
                      <a:rPr lang="en-CA" b="0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CA" dirty="0"/>
                  <a:t>  </a:t>
                </a:r>
              </a:p>
              <a:p>
                <a:pPr lvl="3"/>
                <a:r>
                  <a:rPr lang="en-CA" dirty="0"/>
                  <a:t>So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=1+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/>
                      </a:rPr>
                      <m:t>max</m:t>
                    </m:r>
                    <m:r>
                      <a:rPr lang="en-CA" b="0" i="1" smtClean="0">
                        <a:latin typeface="Cambria Math"/>
                      </a:rPr>
                      <m:t>⁡(</m:t>
                    </m:r>
                    <m:r>
                      <a:rPr lang="en-CA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b="0" i="1" smtClean="0">
                        <a:latin typeface="Cambria Math"/>
                      </a:rPr>
                      <m:t>, </m:t>
                    </m:r>
                    <m:r>
                      <a:rPr lang="en-CA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CA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CA" dirty="0"/>
                  <a:t> </a:t>
                </a:r>
              </a:p>
              <a:p>
                <a:pPr lvl="2"/>
                <a:r>
                  <a:rPr lang="en-CA" dirty="0"/>
                  <a:t>By the induction hypothesis,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b="0" i="1" smtClean="0">
                        <a:latin typeface="Cambria Math"/>
                      </a:rPr>
                      <m:t>≤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CA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−1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/>
                          </a:rPr>
                          <m:t>𝑛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CA" b="0" i="1" smtClean="0">
                            <a:latin typeface="Cambria Math"/>
                          </a:rPr>
                          <m:t>≤</m:t>
                        </m:r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CA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−1</m:t>
                    </m:r>
                  </m:oMath>
                </a14:m>
                <a:endParaRPr lang="en-CA" dirty="0"/>
              </a:p>
              <a:p>
                <a:pPr lvl="2"/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>
                        <a:latin typeface="Cambria Math"/>
                      </a:rPr>
                      <m:t>n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… </m:t>
                    </m:r>
                  </m:oMath>
                </a14:m>
                <a:r>
                  <a:rPr lang="en-CA" i="1" dirty="0">
                    <a:latin typeface="Cambria Math"/>
                  </a:rPr>
                  <a:t>(see next page)</a:t>
                </a:r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1600200"/>
                <a:ext cx="10972800" cy="5069160"/>
              </a:xfrm>
              <a:blipFill>
                <a:blip r:embed="rId5"/>
                <a:stretch>
                  <a:fillRect l="-1111" t="-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5B2B0AF-76F4-4A5E-9C67-29AB8A69D37A}"/>
              </a:ext>
            </a:extLst>
          </p:cNvPr>
          <p:cNvGrpSpPr/>
          <p:nvPr/>
        </p:nvGrpSpPr>
        <p:grpSpPr>
          <a:xfrm>
            <a:off x="10788004" y="116632"/>
            <a:ext cx="1140644" cy="1502873"/>
            <a:chOff x="9326811" y="404664"/>
            <a:chExt cx="1140644" cy="15028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768408" y="404664"/>
                  <a:ext cx="288032" cy="288032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8408" y="404664"/>
                  <a:ext cx="288032" cy="288032"/>
                </a:xfrm>
                <a:prstGeom prst="ellipse">
                  <a:avLst/>
                </a:prstGeom>
                <a:blipFill>
                  <a:blip r:embed="rId6"/>
                  <a:stretch>
                    <a:fillRect l="-5882" r="-392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326811" y="1007725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6811" y="1007725"/>
                  <a:ext cx="288032" cy="288032"/>
                </a:xfrm>
                <a:prstGeom prst="ellipse">
                  <a:avLst/>
                </a:prstGeom>
                <a:blipFill>
                  <a:blip r:embed="rId7"/>
                  <a:stretch>
                    <a:fillRect l="-7843" r="-392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9969673" y="1006953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9673" y="1006953"/>
                  <a:ext cx="288032" cy="288032"/>
                </a:xfrm>
                <a:prstGeom prst="ellipse">
                  <a:avLst/>
                </a:prstGeom>
                <a:blipFill>
                  <a:blip r:embed="rId8"/>
                  <a:stretch>
                    <a:fillRect l="-5882" r="-392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/>
                <p:cNvSpPr/>
                <p:nvPr/>
              </p:nvSpPr>
              <p:spPr>
                <a:xfrm>
                  <a:off x="9711204" y="1619505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1204" y="1619505"/>
                  <a:ext cx="288032" cy="288032"/>
                </a:xfrm>
                <a:prstGeom prst="ellipse">
                  <a:avLst/>
                </a:prstGeom>
                <a:blipFill>
                  <a:blip r:embed="rId9"/>
                  <a:stretch>
                    <a:fillRect l="-5882" r="-1961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/>
                <p:cNvSpPr/>
                <p:nvPr/>
              </p:nvSpPr>
              <p:spPr>
                <a:xfrm>
                  <a:off x="10179423" y="1614770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Oval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9423" y="1614770"/>
                  <a:ext cx="288032" cy="288032"/>
                </a:xfrm>
                <a:prstGeom prst="ellipse">
                  <a:avLst/>
                </a:prstGeom>
                <a:blipFill>
                  <a:blip r:embed="rId10"/>
                  <a:stretch>
                    <a:fillRect l="-7843" r="-392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6" idx="7"/>
              <a:endCxn id="5" idx="3"/>
            </p:cNvCxnSpPr>
            <p:nvPr/>
          </p:nvCxnSpPr>
          <p:spPr>
            <a:xfrm flipV="1">
              <a:off x="9572663" y="650516"/>
              <a:ext cx="237927" cy="399391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0"/>
              <a:endCxn id="5" idx="5"/>
            </p:cNvCxnSpPr>
            <p:nvPr/>
          </p:nvCxnSpPr>
          <p:spPr>
            <a:xfrm flipH="1" flipV="1">
              <a:off x="10014259" y="650515"/>
              <a:ext cx="99430" cy="356438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  <a:stCxn id="7" idx="3"/>
              <a:endCxn id="8" idx="0"/>
            </p:cNvCxnSpPr>
            <p:nvPr/>
          </p:nvCxnSpPr>
          <p:spPr>
            <a:xfrm flipH="1">
              <a:off x="9855220" y="1252804"/>
              <a:ext cx="156634" cy="366701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5"/>
              <a:endCxn id="9" idx="0"/>
            </p:cNvCxnSpPr>
            <p:nvPr/>
          </p:nvCxnSpPr>
          <p:spPr>
            <a:xfrm>
              <a:off x="10215524" y="1252804"/>
              <a:ext cx="107915" cy="361966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EFA1-C3ED-4455-98BF-8FF9AE95F7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77" y="92160"/>
            <a:ext cx="7905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5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3352" y="188640"/>
                <a:ext cx="11737304" cy="648072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CA" dirty="0"/>
                  <a:t>Claim:  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𝑛</m:t>
                    </m:r>
                    <m:r>
                      <a:rPr lang="en-CA" b="0" i="1" smtClean="0">
                        <a:latin typeface="Cambria Math"/>
                      </a:rPr>
                      <m:t>(</m:t>
                    </m:r>
                    <m:r>
                      <a:rPr lang="en-CA" b="0" i="1" smtClean="0">
                        <a:latin typeface="Cambria Math"/>
                      </a:rPr>
                      <m:t>𝑇</m:t>
                    </m:r>
                    <m:r>
                      <a:rPr lang="en-CA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CA" dirty="0"/>
                  <a:t> be the number of vertices in a full binary tree T.  </a:t>
                </a:r>
              </a:p>
              <a:p>
                <a:pPr marL="0" indent="0">
                  <a:buNone/>
                </a:pPr>
                <a:r>
                  <a:rPr lang="en-CA" dirty="0"/>
                  <a:t>                   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  <m:r>
                          <a:rPr lang="en-CA" b="0" i="1" smtClean="0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b="0" i="1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CA" dirty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CA" dirty="0"/>
                  <a:t> is the height of T.</a:t>
                </a:r>
              </a:p>
              <a:p>
                <a:r>
                  <a:rPr lang="en-CA" sz="2800" dirty="0"/>
                  <a:t>Proof (by structural induction) </a:t>
                </a:r>
              </a:p>
              <a:p>
                <a:pPr lvl="1"/>
                <a:r>
                  <a:rPr lang="en-CA" sz="2600" dirty="0"/>
                  <a:t>Base case:  holds. </a:t>
                </a:r>
              </a:p>
              <a:p>
                <a:pPr lvl="1"/>
                <a:r>
                  <a:rPr lang="en-CA" sz="2600" dirty="0"/>
                  <a:t>Recursion:  Suppose  </a:t>
                </a:r>
                <a14:m>
                  <m:oMath xmlns:m="http://schemas.openxmlformats.org/officeDocument/2006/math">
                    <m:r>
                      <a:rPr lang="en-CA" sz="2600" b="0" i="1" smtClean="0">
                        <a:latin typeface="Cambria Math"/>
                      </a:rPr>
                      <m:t>𝑇</m:t>
                    </m:r>
                    <m:r>
                      <a:rPr lang="en-CA" sz="26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CA" sz="2600" dirty="0"/>
                  <a:t>was built by attaching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sz="26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2600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CA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sz="26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sz="2600" dirty="0"/>
                  <a:t> to a new root vertex </a:t>
                </a:r>
                <a14:m>
                  <m:oMath xmlns:m="http://schemas.openxmlformats.org/officeDocument/2006/math">
                    <m:r>
                      <a:rPr lang="en-CA" sz="2600" b="0" i="1" smtClean="0">
                        <a:latin typeface="Cambria Math"/>
                      </a:rPr>
                      <m:t>𝑣</m:t>
                    </m:r>
                    <m:r>
                      <a:rPr lang="en-CA" sz="26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en-CA" sz="2600" dirty="0"/>
                  <a:t> </a:t>
                </a:r>
              </a:p>
              <a:p>
                <a:pPr lvl="2"/>
                <a:r>
                  <a:rPr lang="en-CA" sz="2200" dirty="0"/>
                  <a:t>Number of vertices in </a:t>
                </a:r>
                <a14:m>
                  <m:oMath xmlns:m="http://schemas.openxmlformats.org/officeDocument/2006/math">
                    <m:r>
                      <a:rPr lang="en-CA" sz="22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CA" sz="22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200" b="0" i="0" smtClean="0">
                        <a:latin typeface="Cambria Math"/>
                      </a:rPr>
                      <m:t>n</m:t>
                    </m:r>
                    <m:d>
                      <m:d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sz="2200" b="0" i="0" smtClean="0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CA" sz="2200" b="0" i="0" smtClean="0">
                        <a:latin typeface="Cambria Math"/>
                      </a:rPr>
                      <m:t>=</m:t>
                    </m:r>
                    <m:r>
                      <a:rPr lang="en-CA" sz="2200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200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sz="22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sz="2200" b="0" i="1" smtClean="0">
                        <a:latin typeface="Cambria Math"/>
                      </a:rPr>
                      <m:t>+</m:t>
                    </m:r>
                    <m:r>
                      <a:rPr lang="en-CA" sz="2200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200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sz="22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CA" sz="2200" b="0" i="1" smtClean="0">
                        <a:latin typeface="Cambria Math"/>
                      </a:rPr>
                      <m:t>+1</m:t>
                    </m:r>
                  </m:oMath>
                </a14:m>
                <a:endParaRPr lang="en-CA" sz="2200" dirty="0"/>
              </a:p>
              <a:p>
                <a:pPr lvl="2"/>
                <a:r>
                  <a:rPr lang="en-CA" sz="2200" dirty="0"/>
                  <a:t>Every vertex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2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sz="22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sz="22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2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CA" sz="22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sz="2200" dirty="0"/>
                  <a:t> now has one extra step to get to the new root in </a:t>
                </a:r>
                <a14:m>
                  <m:oMath xmlns:m="http://schemas.openxmlformats.org/officeDocument/2006/math">
                    <m:r>
                      <a:rPr lang="en-CA" sz="2200" b="0" i="1" smtClean="0">
                        <a:latin typeface="Cambria Math"/>
                      </a:rPr>
                      <m:t>𝑇</m:t>
                    </m:r>
                    <m:r>
                      <a:rPr lang="en-CA" sz="2200" b="0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CA" sz="2200" dirty="0"/>
                  <a:t>  </a:t>
                </a:r>
              </a:p>
              <a:p>
                <a:pPr lvl="3"/>
                <a:r>
                  <a:rPr lang="en-CA" sz="2200" dirty="0"/>
                  <a:t>So </a:t>
                </a:r>
                <a14:m>
                  <m:oMath xmlns:m="http://schemas.openxmlformats.org/officeDocument/2006/math">
                    <m:r>
                      <a:rPr lang="en-CA" sz="2200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2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CA" sz="2200" b="0" i="1" smtClean="0">
                        <a:latin typeface="Cambria Math"/>
                      </a:rPr>
                      <m:t>=1+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/>
                      </a:rPr>
                      <m:t>max</m:t>
                    </m:r>
                    <m:r>
                      <a:rPr lang="en-CA" sz="2200" b="0" i="1" smtClean="0">
                        <a:latin typeface="Cambria Math"/>
                      </a:rPr>
                      <m:t>⁡(</m:t>
                    </m:r>
                    <m:r>
                      <a:rPr lang="en-CA" sz="2200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200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sz="22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sz="2200" b="0" i="1" smtClean="0">
                        <a:latin typeface="Cambria Math"/>
                      </a:rPr>
                      <m:t>, </m:t>
                    </m:r>
                    <m:r>
                      <a:rPr lang="en-CA" sz="2200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200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sz="22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CA" sz="2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CA" sz="2200" dirty="0"/>
                  <a:t> </a:t>
                </a:r>
              </a:p>
              <a:p>
                <a:pPr lvl="2"/>
                <a:r>
                  <a:rPr lang="en-CA" sz="2200" dirty="0"/>
                  <a:t>By the induction hypothesis, </a:t>
                </a:r>
                <a14:m>
                  <m:oMath xmlns:m="http://schemas.openxmlformats.org/officeDocument/2006/math">
                    <m:r>
                      <a:rPr lang="en-CA" sz="2200" b="0" i="1" smtClean="0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200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sz="22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sz="2200" b="0" i="1" smtClean="0">
                        <a:latin typeface="Cambria Math"/>
                      </a:rPr>
                      <m:t>≤</m:t>
                    </m:r>
                  </m:oMath>
                </a14:m>
                <a:r>
                  <a:rPr lang="en-CA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2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2200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2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CA" sz="2200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sz="2200" i="1">
                        <a:latin typeface="Cambria Math"/>
                      </a:rPr>
                      <m:t>−1</m:t>
                    </m:r>
                  </m:oMath>
                </a14:m>
                <a:r>
                  <a:rPr lang="en-CA" sz="22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200" b="0" i="1" smtClean="0">
                            <a:latin typeface="Cambria Math"/>
                          </a:rPr>
                          <m:t>𝑛</m:t>
                        </m:r>
                        <m:d>
                          <m:d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CA" sz="2200" b="0" i="1" smtClean="0">
                            <a:latin typeface="Cambria Math"/>
                          </a:rPr>
                          <m:t>≤</m:t>
                        </m:r>
                        <m:r>
                          <a:rPr lang="en-CA" sz="22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2200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2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22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CA" sz="2200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sz="2200" i="1">
                        <a:latin typeface="Cambria Math"/>
                      </a:rPr>
                      <m:t>−1</m:t>
                    </m:r>
                  </m:oMath>
                </a14:m>
                <a:endParaRPr lang="en-CA" sz="2200" dirty="0"/>
              </a:p>
              <a:p>
                <a:pPr lvl="2"/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000">
                        <a:latin typeface="Cambria Math"/>
                      </a:rPr>
                      <m:t>n</m:t>
                    </m:r>
                    <m:d>
                      <m:dPr>
                        <m:ctrlPr>
                          <a:rPr lang="en-CA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sz="3000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CA" sz="3000">
                        <a:latin typeface="Cambria Math"/>
                      </a:rPr>
                      <m:t>=</m:t>
                    </m:r>
                    <m:r>
                      <a:rPr lang="en-CA" sz="3000" i="1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0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sz="3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sz="3000" i="1">
                        <a:latin typeface="Cambria Math"/>
                      </a:rPr>
                      <m:t>+</m:t>
                    </m:r>
                    <m:r>
                      <a:rPr lang="en-CA" sz="3000" i="1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en-CA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0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CA" sz="3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CA" sz="3000" i="1">
                        <a:latin typeface="Cambria Math"/>
                      </a:rPr>
                      <m:t>+1</m:t>
                    </m:r>
                  </m:oMath>
                </a14:m>
                <a:endParaRPr lang="en-CA" sz="3000" i="1" dirty="0">
                  <a:latin typeface="Cambria Math"/>
                </a:endParaRPr>
              </a:p>
              <a:p>
                <a:pPr marL="914400" lvl="2" indent="0">
                  <a:buNone/>
                </a:pPr>
                <a:r>
                  <a:rPr lang="en-CA" sz="3000" b="0" dirty="0"/>
                  <a:t>                 </a:t>
                </a:r>
                <a14:m>
                  <m:oMath xmlns:m="http://schemas.openxmlformats.org/officeDocument/2006/math">
                    <m:r>
                      <a:rPr lang="en-CA" sz="3000" b="0" i="1" smtClean="0">
                        <a:latin typeface="Cambria Math"/>
                      </a:rPr>
                      <m:t>≤1+</m:t>
                    </m:r>
                    <m:sSup>
                      <m:sSupPr>
                        <m:ctrlPr>
                          <a:rPr lang="en-CA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000" b="0" i="1" smtClean="0">
                            <a:latin typeface="Cambria Math"/>
                          </a:rPr>
                          <m:t>(</m:t>
                        </m:r>
                        <m:r>
                          <a:rPr lang="en-CA" sz="3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3000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0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30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CA" sz="3000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sz="3000" i="1">
                        <a:latin typeface="Cambria Math"/>
                      </a:rPr>
                      <m:t>−1</m:t>
                    </m:r>
                  </m:oMath>
                </a14:m>
                <a:r>
                  <a:rPr lang="en-CA" sz="3000" dirty="0"/>
                  <a:t>)+(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3000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0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30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CA" sz="3000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sz="3000" i="1">
                        <a:latin typeface="Cambria Math"/>
                      </a:rPr>
                      <m:t>−1</m:t>
                    </m:r>
                  </m:oMath>
                </a14:m>
                <a:r>
                  <a:rPr lang="en-CA" sz="3000" dirty="0"/>
                  <a:t> )     (by ind. </a:t>
                </a:r>
                <a:r>
                  <a:rPr lang="en-CA" sz="3000" dirty="0" err="1"/>
                  <a:t>hyp</a:t>
                </a:r>
                <a:r>
                  <a:rPr lang="en-CA" sz="3000" dirty="0"/>
                  <a:t>)</a:t>
                </a:r>
              </a:p>
              <a:p>
                <a:pPr marL="914400" lvl="2" indent="0">
                  <a:buNone/>
                </a:pPr>
                <a:r>
                  <a:rPr lang="en-CA" sz="3000" b="0" dirty="0"/>
                  <a:t>                 </a:t>
                </a:r>
                <a14:m>
                  <m:oMath xmlns:m="http://schemas.openxmlformats.org/officeDocument/2006/math">
                    <m:r>
                      <a:rPr lang="en-CA" sz="3000" b="0" i="1" smtClean="0">
                        <a:latin typeface="Cambria Math"/>
                      </a:rPr>
                      <m:t>≤2⋅</m:t>
                    </m:r>
                    <m:r>
                      <m:rPr>
                        <m:sty m:val="p"/>
                      </m:rPr>
                      <a:rPr lang="en-CA" sz="3000" b="0" i="0" smtClean="0">
                        <a:latin typeface="Cambria Math"/>
                      </a:rPr>
                      <m:t>max</m:t>
                    </m:r>
                    <m:r>
                      <a:rPr lang="en-CA" sz="3000" b="0" i="1" smtClean="0">
                        <a:latin typeface="Cambria Math"/>
                      </a:rPr>
                      <m:t>⁡(</m:t>
                    </m:r>
                    <m:sSup>
                      <m:sSupPr>
                        <m:ctrlPr>
                          <a:rPr lang="en-CA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3000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0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30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CA" sz="3000" i="1">
                            <a:latin typeface="Cambria Math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CA" sz="30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3000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0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30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CA" sz="3000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sz="3000" b="0" i="0" smtClean="0">
                        <a:latin typeface="Cambria Math"/>
                      </a:rPr>
                      <m:t>)  −1</m:t>
                    </m:r>
                  </m:oMath>
                </a14:m>
                <a:r>
                  <a:rPr lang="en-CA" sz="3000" b="0" i="0" dirty="0">
                    <a:latin typeface="Cambria Math"/>
                  </a:rPr>
                  <a:t>       </a:t>
                </a:r>
              </a:p>
              <a:p>
                <a:pPr marL="914400" lvl="2" indent="0">
                  <a:buNone/>
                </a:pPr>
                <a:r>
                  <a:rPr lang="en-CA" sz="3000" b="0" dirty="0"/>
                  <a:t>                 </a:t>
                </a:r>
                <a14:m>
                  <m:oMath xmlns:m="http://schemas.openxmlformats.org/officeDocument/2006/math">
                    <m:r>
                      <a:rPr lang="en-CA" sz="3000" b="0" i="1" smtClean="0">
                        <a:latin typeface="Cambria Math"/>
                      </a:rPr>
                      <m:t>≤2⋅</m:t>
                    </m:r>
                    <m:sSup>
                      <m:sSupPr>
                        <m:ctrlPr>
                          <a:rPr lang="en-CA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0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func>
                          <m:funcPr>
                            <m:ctrlPr>
                              <a:rPr lang="en-CA" sz="3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3000" b="0" i="0" smtClean="0">
                                <a:latin typeface="Cambria Math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3000" b="0" i="1" smtClean="0"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CA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CA" sz="3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3000" i="1">
                                            <a:latin typeface="Cambria Math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CA" sz="3000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CA" sz="30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CA" sz="3000" b="0" i="1" smtClean="0"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CA" sz="3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CA" sz="3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3000" b="0" i="1" smtClean="0">
                                            <a:latin typeface="Cambria Math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CA" sz="30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CA" sz="3000" b="0" i="1" smtClean="0">
                                <a:latin typeface="Cambria Math"/>
                              </a:rPr>
                              <m:t>+1</m:t>
                            </m:r>
                          </m:e>
                        </m:func>
                      </m:sup>
                    </m:sSup>
                    <m:r>
                      <a:rPr lang="en-CA" sz="3000" b="0" i="1" smtClean="0">
                        <a:latin typeface="Cambria Math"/>
                      </a:rPr>
                      <m:t>−1</m:t>
                    </m:r>
                  </m:oMath>
                </a14:m>
                <a:endParaRPr lang="en-CA" sz="3000" b="0" i="1" dirty="0">
                  <a:latin typeface="Cambria Math"/>
                </a:endParaRP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CA" sz="3000" b="0" i="1" smtClean="0">
                        <a:latin typeface="Cambria Math"/>
                      </a:rPr>
                      <m:t>                 =2⋅</m:t>
                    </m:r>
                    <m:sSup>
                      <m:sSupPr>
                        <m:ctrlPr>
                          <a:rPr lang="en-CA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0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3000" b="0" i="1" smtClean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000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en-CA" sz="3000" b="0" i="1" smtClean="0">
                        <a:latin typeface="Cambria Math"/>
                      </a:rPr>
                      <m:t>−1=</m:t>
                    </m:r>
                    <m:sSup>
                      <m:sSupPr>
                        <m:ctrlPr>
                          <a:rPr lang="en-CA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0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3000" b="0" i="1" smtClean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000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  <m:r>
                          <a:rPr lang="en-CA" sz="3000" b="0" i="1" smtClean="0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sz="3000" b="0" i="1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CA" sz="3000" dirty="0"/>
                  <a:t> </a:t>
                </a:r>
              </a:p>
              <a:p>
                <a:pPr marL="457200" lvl="1" indent="0">
                  <a:buNone/>
                </a:pPr>
                <a:r>
                  <a:rPr lang="en-CA" sz="3500" dirty="0"/>
                  <a:t>Therefore, the number of vertices of any binary tree </a:t>
                </a:r>
                <a14:m>
                  <m:oMath xmlns:m="http://schemas.openxmlformats.org/officeDocument/2006/math">
                    <m:r>
                      <a:rPr lang="en-CA" sz="35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CA" sz="3500" dirty="0"/>
                  <a:t> is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CA" sz="35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sz="3500" i="1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CA" sz="3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500" i="1">
                                <a:latin typeface="Cambria Math"/>
                              </a:rPr>
                              <m:t>𝑇</m:t>
                            </m:r>
                          </m:e>
                        </m:d>
                        <m:r>
                          <a:rPr lang="en-CA" sz="3500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CA" sz="3500" i="1">
                        <a:latin typeface="Cambria Math"/>
                      </a:rPr>
                      <m:t>−1</m:t>
                    </m:r>
                  </m:oMath>
                </a14:m>
                <a:endParaRPr lang="en-CA" sz="3500" dirty="0"/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188640"/>
                <a:ext cx="11737304" cy="6480720"/>
              </a:xfrm>
              <a:blipFill>
                <a:blip r:embed="rId5"/>
                <a:stretch>
                  <a:fillRect l="-883" t="-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5B2B0AF-76F4-4A5E-9C67-29AB8A69D37A}"/>
              </a:ext>
            </a:extLst>
          </p:cNvPr>
          <p:cNvGrpSpPr/>
          <p:nvPr/>
        </p:nvGrpSpPr>
        <p:grpSpPr>
          <a:xfrm>
            <a:off x="10488488" y="2420888"/>
            <a:ext cx="1140644" cy="1502873"/>
            <a:chOff x="9326811" y="404664"/>
            <a:chExt cx="1140644" cy="15028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768408" y="404664"/>
                  <a:ext cx="288032" cy="288032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8408" y="404664"/>
                  <a:ext cx="288032" cy="288032"/>
                </a:xfrm>
                <a:prstGeom prst="ellipse">
                  <a:avLst/>
                </a:prstGeom>
                <a:blipFill>
                  <a:blip r:embed="rId6"/>
                  <a:stretch>
                    <a:fillRect l="-5882" r="-1961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326811" y="1007725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6811" y="1007725"/>
                  <a:ext cx="288032" cy="288032"/>
                </a:xfrm>
                <a:prstGeom prst="ellipse">
                  <a:avLst/>
                </a:prstGeom>
                <a:blipFill>
                  <a:blip r:embed="rId7"/>
                  <a:stretch>
                    <a:fillRect l="-7843" r="-392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9969673" y="1006953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9673" y="1006953"/>
                  <a:ext cx="288032" cy="288032"/>
                </a:xfrm>
                <a:prstGeom prst="ellipse">
                  <a:avLst/>
                </a:prstGeom>
                <a:blipFill>
                  <a:blip r:embed="rId8"/>
                  <a:stretch>
                    <a:fillRect l="-7843" r="-392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/>
                <p:cNvSpPr/>
                <p:nvPr/>
              </p:nvSpPr>
              <p:spPr>
                <a:xfrm>
                  <a:off x="9711204" y="1619505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1204" y="1619505"/>
                  <a:ext cx="288032" cy="288032"/>
                </a:xfrm>
                <a:prstGeom prst="ellipse">
                  <a:avLst/>
                </a:prstGeom>
                <a:blipFill>
                  <a:blip r:embed="rId9"/>
                  <a:stretch>
                    <a:fillRect l="-5882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/>
                <p:cNvSpPr/>
                <p:nvPr/>
              </p:nvSpPr>
              <p:spPr>
                <a:xfrm>
                  <a:off x="10179423" y="1614770"/>
                  <a:ext cx="288032" cy="28803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Oval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9423" y="1614770"/>
                  <a:ext cx="288032" cy="288032"/>
                </a:xfrm>
                <a:prstGeom prst="ellipse">
                  <a:avLst/>
                </a:prstGeom>
                <a:blipFill>
                  <a:blip r:embed="rId10"/>
                  <a:stretch>
                    <a:fillRect l="-5769" r="-3846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6" idx="7"/>
              <a:endCxn id="5" idx="3"/>
            </p:cNvCxnSpPr>
            <p:nvPr/>
          </p:nvCxnSpPr>
          <p:spPr>
            <a:xfrm flipV="1">
              <a:off x="9572663" y="650516"/>
              <a:ext cx="237927" cy="399391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0"/>
              <a:endCxn id="5" idx="5"/>
            </p:cNvCxnSpPr>
            <p:nvPr/>
          </p:nvCxnSpPr>
          <p:spPr>
            <a:xfrm flipH="1" flipV="1">
              <a:off x="10014259" y="650515"/>
              <a:ext cx="99430" cy="356438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  <a:stCxn id="7" idx="3"/>
              <a:endCxn id="8" idx="0"/>
            </p:cNvCxnSpPr>
            <p:nvPr/>
          </p:nvCxnSpPr>
          <p:spPr>
            <a:xfrm flipH="1">
              <a:off x="9855220" y="1252804"/>
              <a:ext cx="156634" cy="366701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5"/>
              <a:endCxn id="9" idx="0"/>
            </p:cNvCxnSpPr>
            <p:nvPr/>
          </p:nvCxnSpPr>
          <p:spPr>
            <a:xfrm>
              <a:off x="10215524" y="1252804"/>
              <a:ext cx="107915" cy="361966"/>
            </a:xfrm>
            <a:prstGeom prst="straightConnector1">
              <a:avLst/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51370E3-17D7-4A9B-92DD-4462018DC8A9}"/>
              </a:ext>
            </a:extLst>
          </p:cNvPr>
          <p:cNvSpPr/>
          <p:nvPr/>
        </p:nvSpPr>
        <p:spPr>
          <a:xfrm>
            <a:off x="10665428" y="2804459"/>
            <a:ext cx="1219875" cy="1195932"/>
          </a:xfrm>
          <a:prstGeom prst="triangl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93BD8DF-8EC7-4435-877F-C93F2B7599BF}"/>
              </a:ext>
            </a:extLst>
          </p:cNvPr>
          <p:cNvSpPr/>
          <p:nvPr/>
        </p:nvSpPr>
        <p:spPr>
          <a:xfrm>
            <a:off x="10272463" y="2804459"/>
            <a:ext cx="652811" cy="530578"/>
          </a:xfrm>
          <a:prstGeom prst="triangl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25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Puzzle: chocolate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428" y="1581114"/>
            <a:ext cx="10297144" cy="5002248"/>
          </a:xfrm>
        </p:spPr>
        <p:txBody>
          <a:bodyPr>
            <a:normAutofit/>
          </a:bodyPr>
          <a:lstStyle/>
          <a:p>
            <a:r>
              <a:rPr lang="en-US" dirty="0"/>
              <a:t>Suppose you have a piece of chocolate like this: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many squares are in it? </a:t>
            </a:r>
          </a:p>
          <a:p>
            <a:pPr lvl="1"/>
            <a:r>
              <a:rPr lang="en-US" dirty="0"/>
              <a:t>of all sizes, from single to the whole thing </a:t>
            </a:r>
          </a:p>
        </p:txBody>
      </p:sp>
      <p:pic>
        <p:nvPicPr>
          <p:cNvPr id="2050" name="Picture 2" descr="Image result for square chocolate 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492896"/>
            <a:ext cx="2304256" cy="22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36" cy="12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699" y="0"/>
            <a:ext cx="1473344" cy="13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100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A323-043D-40CD-B5A0-E584878E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D79CC-7638-4240-9801-5B763E32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1391056" cy="14687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i="1" dirty="0"/>
              <a:t>recursive definition </a:t>
            </a:r>
            <a:r>
              <a:rPr lang="en-US" dirty="0"/>
              <a:t>of a sequence  consists of a recurrence together with the values of the initial term (sometimes first few terms, called </a:t>
            </a:r>
            <a:r>
              <a:rPr lang="en-US" i="1" dirty="0"/>
              <a:t>basis </a:t>
            </a:r>
            <a:r>
              <a:rPr lang="en-US" dirty="0"/>
              <a:t>or</a:t>
            </a:r>
            <a:r>
              <a:rPr lang="en-US" i="1" dirty="0"/>
              <a:t> initial condition</a:t>
            </a:r>
            <a:r>
              <a:rPr lang="en-US" dirty="0"/>
              <a:t>). 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CA" dirty="0"/>
          </a:p>
          <a:p>
            <a:pPr lvl="1"/>
            <a:endParaRPr lang="en-C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2623DE-4254-4035-BEB2-F48D59203A8D}"/>
              </a:ext>
            </a:extLst>
          </p:cNvPr>
          <p:cNvGrpSpPr/>
          <p:nvPr/>
        </p:nvGrpSpPr>
        <p:grpSpPr>
          <a:xfrm>
            <a:off x="4918723" y="3249482"/>
            <a:ext cx="892208" cy="445856"/>
            <a:chOff x="9048328" y="1136298"/>
            <a:chExt cx="1528952" cy="8303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730156-8866-412C-8886-398F5C64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400" y="1233741"/>
              <a:ext cx="880880" cy="7329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261248-DFFA-4B31-B7B8-9B190C53D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328" y="1136298"/>
              <a:ext cx="720080" cy="8303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0512CC2-EC89-4760-ACB7-D30F67E890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9781" y="3068960"/>
                <a:ext cx="6338626" cy="3672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en-US" dirty="0"/>
                  <a:t>Arithmetic progression: </a:t>
                </a:r>
              </a:p>
              <a:p>
                <a:pPr lvl="1"/>
                <a:r>
                  <a:rPr lang="en-US" dirty="0"/>
                  <a:t>Basis: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Recurrence: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/>
              </a:p>
              <a:p>
                <a:pPr lvl="1"/>
                <a:endParaRPr lang="en-CA" dirty="0"/>
              </a:p>
              <a:p>
                <a:pPr marL="457200" lvl="1" indent="0">
                  <a:buNone/>
                </a:pPr>
                <a:r>
                  <a:rPr lang="en-CA" dirty="0"/>
                  <a:t>Geometric progression:</a:t>
                </a:r>
              </a:p>
              <a:p>
                <a:pPr lvl="1"/>
                <a:r>
                  <a:rPr lang="en-US" dirty="0"/>
                  <a:t>Basis: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Recurrence: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0512CC2-EC89-4760-ACB7-D30F67E89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781" y="3068960"/>
                <a:ext cx="6338626" cy="3672407"/>
              </a:xfrm>
              <a:prstGeom prst="rect">
                <a:avLst/>
              </a:prstGeom>
              <a:blipFill>
                <a:blip r:embed="rId7"/>
                <a:stretch>
                  <a:fillRect t="-1493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nail shell with Fibonacci sequence&#10;">
            <a:extLst>
              <a:ext uri="{FF2B5EF4-FFF2-40B4-BE49-F238E27FC236}">
                <a16:creationId xmlns:a16="http://schemas.microsoft.com/office/drawing/2014/main" id="{EC7B7044-BEB3-48B0-8914-E16BB6BF46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03" y="99353"/>
            <a:ext cx="1617042" cy="1097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17DA19-7A08-481B-817C-06BD3D7600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84" y="2636911"/>
                <a:ext cx="5680181" cy="41044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endParaRPr lang="en-US" dirty="0"/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US" dirty="0"/>
                  <a:t>Fibonacci sequence: </a:t>
                </a:r>
              </a:p>
              <a:p>
                <a:pPr lvl="1"/>
                <a:r>
                  <a:rPr lang="en-CA" dirty="0"/>
                  <a:t>Basis: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0</m:t>
                    </m:r>
                    <m:r>
                      <a:rPr lang="en-CA">
                        <a:latin typeface="Cambria Math"/>
                      </a:rPr>
                      <m:t>,  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/>
                          </a:rPr>
                          <m:t>F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>
                        <a:latin typeface="Cambria Math"/>
                      </a:rPr>
                      <m:t>=1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Recurrence: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−2</m:t>
                        </m:r>
                      </m:sub>
                    </m:sSub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CA" dirty="0"/>
                  <a:t>A sequence of powersets:</a:t>
                </a:r>
              </a:p>
              <a:p>
                <a:pPr lvl="1"/>
                <a:r>
                  <a:rPr lang="en-CA" dirty="0"/>
                  <a:t>Basis: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Recurrence: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CA" dirty="0"/>
              </a:p>
              <a:p>
                <a:pPr marL="457200" lvl="1" indent="0">
                  <a:buFont typeface="Arial" pitchFamily="34" charset="0"/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17DA19-7A08-481B-817C-06BD3D760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2636911"/>
                <a:ext cx="5680181" cy="41044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0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of Hanoi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7408" y="3542731"/>
                <a:ext cx="10657184" cy="262515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Rules of the game: </a:t>
                </a:r>
              </a:p>
              <a:p>
                <a:pPr lvl="1"/>
                <a:r>
                  <a:rPr lang="en-US" dirty="0"/>
                  <a:t>Start with all disks on the first peg. </a:t>
                </a:r>
              </a:p>
              <a:p>
                <a:pPr lvl="1"/>
                <a:r>
                  <a:rPr lang="en-US" dirty="0"/>
                  <a:t>At any step, can move a disk to another peg, as long as it is not placed on top of a smaller disk. </a:t>
                </a:r>
              </a:p>
              <a:p>
                <a:pPr lvl="1"/>
                <a:r>
                  <a:rPr lang="en-US" dirty="0"/>
                  <a:t>Goal:  move the whole tower onto the second peg. </a:t>
                </a:r>
              </a:p>
              <a:p>
                <a:r>
                  <a:rPr lang="en-US" dirty="0"/>
                  <a:t>Question:  how many steps are needed to move the tower of 8 disks? How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disks?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7408" y="3542731"/>
                <a:ext cx="10657184" cy="2625155"/>
              </a:xfrm>
              <a:blipFill>
                <a:blip r:embed="rId5"/>
                <a:stretch>
                  <a:fillRect l="-973" t="-4872" b="-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2" descr="Image result for canadian penn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canadian penny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canadian penny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Image result for 3 pence coin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Image result for 3 pence coin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Image result for 3 pence coin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tower of hanoi t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6" y="1340769"/>
            <a:ext cx="2726705" cy="181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ower of hanoi to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139825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19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F2141-C972-4A29-B6D6-2B4609494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B88AC-C7CD-49D9-A800-7B17C509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927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7|3.9|11.9|11.1|36.7|7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1.6|3.1|1.9|3.8|7.3|3.7|9.3|30|6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7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9.6|1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5|10.3|0.5|0.2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23.6|8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56.2|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6|18.9|6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7.2|20.3|15.6|1.5|0.8|30.8|4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2.4|2.1|6.1|5.7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3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0.7|56.4|114.4|4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3030</TotalTime>
  <Words>6327</Words>
  <Application>Microsoft Office PowerPoint</Application>
  <PresentationFormat>Widescreen</PresentationFormat>
  <Paragraphs>771</Paragraphs>
  <Slides>62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Calibri</vt:lpstr>
      <vt:lpstr>Cambria Math</vt:lpstr>
      <vt:lpstr>Arial</vt:lpstr>
      <vt:lpstr>Office Theme</vt:lpstr>
      <vt:lpstr>PowerPoint Presentation</vt:lpstr>
      <vt:lpstr>Puzzle: rabbits on an island </vt:lpstr>
      <vt:lpstr>Fibonacci sequence</vt:lpstr>
      <vt:lpstr>Sequences</vt:lpstr>
      <vt:lpstr>Arithmetic and geometric progressions</vt:lpstr>
      <vt:lpstr>Recurrences</vt:lpstr>
      <vt:lpstr>Recurrences</vt:lpstr>
      <vt:lpstr>Tower of Hanoi game</vt:lpstr>
      <vt:lpstr>PowerPoint Presentation</vt:lpstr>
      <vt:lpstr>Tower of Hanoi game</vt:lpstr>
      <vt:lpstr>Tower of Hanoi game</vt:lpstr>
      <vt:lpstr>Closed form of a recurrence</vt:lpstr>
      <vt:lpstr>Solving recurrences</vt:lpstr>
      <vt:lpstr>PowerPoint Presentation</vt:lpstr>
      <vt:lpstr>Function growth</vt:lpstr>
      <vt:lpstr>Comparing growth rate of functions</vt:lpstr>
      <vt:lpstr>Big-O notation</vt:lpstr>
      <vt:lpstr>Big-O notation</vt:lpstr>
      <vt:lpstr>Big-O notation examples</vt:lpstr>
      <vt:lpstr>Common computational complexity classes</vt:lpstr>
      <vt:lpstr>Master theorem</vt:lpstr>
      <vt:lpstr>O-notation and computational complexity</vt:lpstr>
      <vt:lpstr>O-notation and computational complexity</vt:lpstr>
      <vt:lpstr>PowerPoint Presentation</vt:lpstr>
      <vt:lpstr>Closed form of some sequences</vt:lpstr>
      <vt:lpstr>More examples of recursive definitions</vt:lpstr>
      <vt:lpstr>Fractals</vt:lpstr>
      <vt:lpstr>Fractals in nature</vt:lpstr>
      <vt:lpstr>PowerPoint Presentation</vt:lpstr>
      <vt:lpstr>Mathematical fractals</vt:lpstr>
      <vt:lpstr>PowerPoint Presentation</vt:lpstr>
      <vt:lpstr>Koch curve</vt:lpstr>
      <vt:lpstr>Playing with fractals</vt:lpstr>
      <vt:lpstr>PowerPoint Presentation</vt:lpstr>
      <vt:lpstr>Recursive definitions of sets </vt:lpstr>
      <vt:lpstr>Trees </vt:lpstr>
      <vt:lpstr>Arithmetic expressions</vt:lpstr>
      <vt:lpstr>Formulas</vt:lpstr>
      <vt:lpstr>Formulas</vt:lpstr>
      <vt:lpstr>Puzzle</vt:lpstr>
      <vt:lpstr>PowerPoint Presentation</vt:lpstr>
      <vt:lpstr>Puzzle</vt:lpstr>
      <vt:lpstr>Grammars</vt:lpstr>
      <vt:lpstr>Context-free grammars</vt:lpstr>
      <vt:lpstr>Context-free grammars</vt:lpstr>
      <vt:lpstr>Language L of all strings over {0,1}   with all 0s before all 1s. </vt:lpstr>
      <vt:lpstr>Parse trees: </vt:lpstr>
      <vt:lpstr>Examples of context-free grammars</vt:lpstr>
      <vt:lpstr>Propositional formulas</vt:lpstr>
      <vt:lpstr>Context-free grammars for arithmetic expressions</vt:lpstr>
      <vt:lpstr>  Encoding order of precedence</vt:lpstr>
      <vt:lpstr>Ambiguous grammars</vt:lpstr>
      <vt:lpstr>PowerPoint Presentation</vt:lpstr>
      <vt:lpstr>Recursive definitions of sets </vt:lpstr>
      <vt:lpstr>Structural induction</vt:lpstr>
      <vt:lpstr>PowerPoint Presentation</vt:lpstr>
      <vt:lpstr>Trees </vt:lpstr>
      <vt:lpstr>Binary  trees </vt:lpstr>
      <vt:lpstr>Height of a full binary tree</vt:lpstr>
      <vt:lpstr>Height of a full binary tree</vt:lpstr>
      <vt:lpstr>PowerPoint Presentation</vt:lpstr>
      <vt:lpstr>Puzzle: chocolate squares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 1002 Unit 7</dc:title>
  <dc:creator>Antonina Kolokolova</dc:creator>
  <cp:lastModifiedBy>Antonina Kolokolova</cp:lastModifiedBy>
  <cp:revision>77</cp:revision>
  <dcterms:created xsi:type="dcterms:W3CDTF">2019-07-13T17:48:42Z</dcterms:created>
  <dcterms:modified xsi:type="dcterms:W3CDTF">2020-12-16T19:41:57Z</dcterms:modified>
</cp:coreProperties>
</file>