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39" r:id="rId2"/>
    <p:sldId id="639" r:id="rId3"/>
    <p:sldId id="640" r:id="rId4"/>
    <p:sldId id="614" r:id="rId5"/>
    <p:sldId id="620" r:id="rId6"/>
    <p:sldId id="642" r:id="rId7"/>
    <p:sldId id="643" r:id="rId8"/>
    <p:sldId id="608" r:id="rId9"/>
    <p:sldId id="650" r:id="rId10"/>
    <p:sldId id="651" r:id="rId11"/>
    <p:sldId id="652" r:id="rId12"/>
    <p:sldId id="653" r:id="rId13"/>
    <p:sldId id="644" r:id="rId14"/>
    <p:sldId id="662" r:id="rId15"/>
    <p:sldId id="641" r:id="rId16"/>
    <p:sldId id="655" r:id="rId17"/>
    <p:sldId id="656" r:id="rId18"/>
    <p:sldId id="645" r:id="rId19"/>
    <p:sldId id="657" r:id="rId20"/>
    <p:sldId id="658" r:id="rId21"/>
    <p:sldId id="659" r:id="rId22"/>
    <p:sldId id="623" r:id="rId23"/>
    <p:sldId id="660" r:id="rId24"/>
    <p:sldId id="661" r:id="rId25"/>
    <p:sldId id="646" r:id="rId26"/>
    <p:sldId id="663" r:id="rId27"/>
    <p:sldId id="621" r:id="rId28"/>
    <p:sldId id="664" r:id="rId29"/>
    <p:sldId id="665" r:id="rId30"/>
    <p:sldId id="666" r:id="rId31"/>
    <p:sldId id="667" r:id="rId32"/>
    <p:sldId id="668" r:id="rId33"/>
    <p:sldId id="647" r:id="rId34"/>
    <p:sldId id="669" r:id="rId35"/>
    <p:sldId id="670" r:id="rId36"/>
    <p:sldId id="671" r:id="rId37"/>
    <p:sldId id="672" r:id="rId38"/>
    <p:sldId id="648" r:id="rId39"/>
    <p:sldId id="673" r:id="rId40"/>
    <p:sldId id="674" r:id="rId41"/>
    <p:sldId id="675" r:id="rId42"/>
    <p:sldId id="649" r:id="rId43"/>
    <p:sldId id="676" r:id="rId44"/>
    <p:sldId id="677" r:id="rId45"/>
    <p:sldId id="678" r:id="rId46"/>
    <p:sldId id="679" r:id="rId47"/>
    <p:sldId id="680" r:id="rId48"/>
  </p:sldIdLst>
  <p:sldSz cx="12192000" cy="6858000"/>
  <p:notesSz cx="7315200" cy="96012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  <p:embeddedFont>
      <p:font typeface="Lucida Console" panose="020B0609040504020204" pitchFamily="49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0327" autoAdjust="0"/>
  </p:normalViewPr>
  <p:slideViewPr>
    <p:cSldViewPr>
      <p:cViewPr varScale="1">
        <p:scale>
          <a:sx n="59" d="100"/>
          <a:sy n="59" d="100"/>
        </p:scale>
        <p:origin x="4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4C5B19-AEE5-4D5B-8770-F3BA67B914A3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AFC8FE-A058-4C7E-9878-C9356C62AD8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24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695188-19D4-4B42-A91C-DF4EC944095C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7CBE28-3F96-4D2B-AE04-4E436BF26DA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8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578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46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492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07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988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446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60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382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201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594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59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106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765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201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561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3528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485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485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2940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008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765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284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160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0026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452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72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564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214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673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7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77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462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4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75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68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8.xm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7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7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0.jpe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.jpeg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7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F346-183E-4428-83B8-C88C9AF20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193EB-0050-4AB7-8BEF-6705DD8E6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57CD4-F069-416F-AE9B-CCF95DC7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1F1748-49E3-4D4D-BF82-313E8640D0EB}"/>
              </a:ext>
            </a:extLst>
          </p:cNvPr>
          <p:cNvSpPr/>
          <p:nvPr/>
        </p:nvSpPr>
        <p:spPr>
          <a:xfrm>
            <a:off x="839416" y="764704"/>
            <a:ext cx="10438184" cy="2592288"/>
          </a:xfrm>
          <a:prstGeom prst="roundRect">
            <a:avLst/>
          </a:prstGeom>
          <a:solidFill>
            <a:srgbClr val="00B050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/>
              <a:t>Unit 6</a:t>
            </a:r>
            <a:endParaRPr lang="en-US" sz="8000" dirty="0"/>
          </a:p>
          <a:p>
            <a:pPr algn="ctr"/>
            <a:r>
              <a:rPr lang="en-US" sz="6000" dirty="0"/>
              <a:t>Induction</a:t>
            </a:r>
          </a:p>
        </p:txBody>
      </p:sp>
    </p:spTree>
    <p:extLst>
      <p:ext uri="{BB962C8B-B14F-4D97-AF65-F5344CB8AC3E}">
        <p14:creationId xmlns:p14="http://schemas.microsoft.com/office/powerpoint/2010/main" val="193983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A92F18-5907-4271-BF5A-972FE423CD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i="1" dirty="0"/>
                  <a:t>Proof (by contradiction)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Assume, for the sake of contradiction, that the statement of the theorem is false:   </a:t>
                </a:r>
              </a:p>
              <a:p>
                <a:pPr lvl="2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𝑃𝑟𝑖𝑚𝑒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∧(∀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Call this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(universal instantiation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Now 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(2⋅3⋅…⋅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There are 2 cases. </a:t>
                </a:r>
              </a:p>
              <a:p>
                <a:pPr lvl="2"/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a prime, in which case we are done since we found a prime larger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contradicting our assumption. </a:t>
                </a:r>
              </a:p>
              <a:p>
                <a:pPr lvl="2"/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prime.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A92F18-5907-4271-BF5A-972FE423C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5"/>
                <a:stretch>
                  <a:fillRect l="-1278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9F059BC-CCEF-4288-A11D-C421A8436017}"/>
                  </a:ext>
                </a:extLst>
              </p:cNvPr>
              <p:cNvSpPr/>
              <p:nvPr/>
            </p:nvSpPr>
            <p:spPr>
              <a:xfrm>
                <a:off x="695400" y="170071"/>
                <a:ext cx="10297144" cy="112352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Theorem</a:t>
                </a:r>
                <a:r>
                  <a:rPr lang="en-US" sz="2800" dirty="0"/>
                  <a:t>:   There are infinitely many primes.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𝑃𝑟𝑖𝑚𝑒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𝑃𝑟𝑖𝑚𝑒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9F059BC-CCEF-4288-A11D-C421A8436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70071"/>
                <a:ext cx="10297144" cy="1123529"/>
              </a:xfrm>
              <a:prstGeom prst="roundRect">
                <a:avLst/>
              </a:prstGeom>
              <a:blipFill>
                <a:blip r:embed="rId6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91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A92F18-5907-4271-BF5A-972FE423CD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63064" cy="4525963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Proof (continued)</a:t>
                </a:r>
                <a:r>
                  <a:rPr lang="en-US" dirty="0"/>
                  <a:t>:  </a:t>
                </a:r>
              </a:p>
              <a:p>
                <a:pPr lvl="2"/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(2⋅3⋅…⋅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Case 2: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prime, that is,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𝑘𝑞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≠1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2"/>
                <a:r>
                  <a:rPr lang="en-US" dirty="0"/>
                  <a:t>By the </a:t>
                </a:r>
                <a:r>
                  <a:rPr lang="en-US" i="1" dirty="0"/>
                  <a:t>well-ordering principle, </a:t>
                </a:r>
                <a:r>
                  <a:rPr lang="en-US" dirty="0"/>
                  <a:t>there is a smallest such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3"/>
                <a:r>
                  <a:rPr lang="en-US" dirty="0"/>
                  <a:t>Let us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refer to this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2"/>
                <a:r>
                  <a:rPr lang="en-US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ince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≡1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not divisible by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since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smallest factor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itself must be prime. </a:t>
                </a:r>
              </a:p>
              <a:p>
                <a:pPr lvl="2"/>
                <a:r>
                  <a:rPr lang="en-US" dirty="0"/>
                  <a:t>Therefore, there exists a prime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existential generalization.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A92F18-5907-4271-BF5A-972FE423C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63064" cy="4525963"/>
              </a:xfrm>
              <a:blipFill>
                <a:blip r:embed="rId6"/>
                <a:stretch>
                  <a:fillRect l="-122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9F059BC-CCEF-4288-A11D-C421A8436017}"/>
                  </a:ext>
                </a:extLst>
              </p:cNvPr>
              <p:cNvSpPr/>
              <p:nvPr/>
            </p:nvSpPr>
            <p:spPr>
              <a:xfrm>
                <a:off x="695400" y="170071"/>
                <a:ext cx="10297144" cy="112352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Theorem</a:t>
                </a:r>
                <a:r>
                  <a:rPr lang="en-US" sz="2800" dirty="0"/>
                  <a:t>:   There are infinitely many primes.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𝑃𝑟𝑖𝑚𝑒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𝑃𝑟𝑖𝑚𝑒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9F059BC-CCEF-4288-A11D-C421A8436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70071"/>
                <a:ext cx="10297144" cy="1123529"/>
              </a:xfrm>
              <a:prstGeom prst="roundRect">
                <a:avLst/>
              </a:prstGeom>
              <a:blipFill>
                <a:blip r:embed="rId7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EEF37AE-AB8C-4365-92A1-88F91331B64D}"/>
                  </a:ext>
                </a:extLst>
              </p:cNvPr>
              <p:cNvSpPr/>
              <p:nvPr/>
            </p:nvSpPr>
            <p:spPr>
              <a:xfrm>
                <a:off x="4061240" y="1412776"/>
                <a:ext cx="8136904" cy="648072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en-US" sz="2400" i="1" dirty="0">
                    <a:solidFill>
                      <a:schemeClr val="tx1"/>
                    </a:solidFill>
                  </a:rPr>
                  <a:t>Well-ordering principle</a:t>
                </a:r>
                <a:r>
                  <a:rPr lang="en-US" sz="2400" dirty="0">
                    <a:solidFill>
                      <a:schemeClr val="tx1"/>
                    </a:solidFill>
                  </a:rPr>
                  <a:t>:  Any non-empty subset of natural numbers contains the least element  (with respect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EEF37AE-AB8C-4365-92A1-88F91331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240" y="1412776"/>
                <a:ext cx="8136904" cy="648072"/>
              </a:xfrm>
              <a:prstGeom prst="roundRect">
                <a:avLst/>
              </a:prstGeom>
              <a:blipFill>
                <a:blip r:embed="rId8"/>
                <a:stretch>
                  <a:fillRect t="-19091" r="-1419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337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A92F18-5907-4271-BF5A-972FE423CD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535072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i="1" dirty="0"/>
                  <a:t>Proof (continued)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We showed that both cases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being prime and not being prime give 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In the first case, N itself was an instantiation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and in the second case, it was the smallest divisor of N. </a:t>
                </a:r>
              </a:p>
              <a:p>
                <a:pPr lvl="1"/>
                <a:r>
                  <a:rPr lang="en-US" dirty="0"/>
                  <a:t>There are no more cases, so we showed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contradicting the assumption for an arbitrary (prime)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showed that,  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𝑃𝑟𝑖𝑚𝑒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universal generalization,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𝑃𝑟𝑖𝑚𝑒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𝑃𝑟𝑖𝑚𝑒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A92F18-5907-4271-BF5A-972FE423C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535072" cy="4525963"/>
              </a:xfrm>
              <a:blipFill>
                <a:blip r:embed="rId5"/>
                <a:stretch>
                  <a:fillRect l="-1216" t="-2830" r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9F059BC-CCEF-4288-A11D-C421A8436017}"/>
                  </a:ext>
                </a:extLst>
              </p:cNvPr>
              <p:cNvSpPr/>
              <p:nvPr/>
            </p:nvSpPr>
            <p:spPr>
              <a:xfrm>
                <a:off x="695400" y="170071"/>
                <a:ext cx="10297144" cy="112352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Theorem</a:t>
                </a:r>
                <a:r>
                  <a:rPr lang="en-US" sz="2800" dirty="0"/>
                  <a:t>:   There are infinitely many primes.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𝑃𝑟𝑖𝑚𝑒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𝑃𝑟𝑖𝑚𝑒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9F059BC-CCEF-4288-A11D-C421A8436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70071"/>
                <a:ext cx="10297144" cy="1123529"/>
              </a:xfrm>
              <a:prstGeom prst="roundRect">
                <a:avLst/>
              </a:prstGeom>
              <a:blipFill>
                <a:blip r:embed="rId6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C97A9-CB49-4FF0-8B44-2DFD5ECC16FD}"/>
                  </a:ext>
                </a:extLst>
              </p:cNvPr>
              <p:cNvSpPr txBox="1"/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C97A9-CB49-4FF0-8B44-2DFD5ECC1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blipFill>
                <a:blip r:embed="rId7"/>
                <a:stretch>
                  <a:fillRect t="-8197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58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D703-C617-4D7B-8049-A364168B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2EFF-9C5B-4DD3-8D13-B95557A3C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7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97F0-709E-49A5-8E45-D0A9ED22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Puzzle: sum of 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D95D-FFE5-4140-B170-5741D19DD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is the sum of the first 100 numbers?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That is, calculate 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</a:rPr>
              <a:t>1+2+3+4+5+… </a:t>
            </a:r>
            <a:r>
              <a:rPr lang="en-US" sz="2800" dirty="0">
                <a:solidFill>
                  <a:schemeClr val="bg1"/>
                </a:solidFill>
              </a:rPr>
              <a:t>+98+99+100. </a:t>
            </a:r>
          </a:p>
        </p:txBody>
      </p:sp>
      <p:pic>
        <p:nvPicPr>
          <p:cNvPr id="4" name="Picture 2" descr="Image result for gauss image">
            <a:extLst>
              <a:ext uri="{FF2B5EF4-FFF2-40B4-BE49-F238E27FC236}">
                <a16:creationId xmlns:a16="http://schemas.microsoft.com/office/drawing/2014/main" id="{7CFDD513-35DF-47FF-9EFA-BE2A25648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 r="1" b="10974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4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600200"/>
                <a:ext cx="11377264" cy="51411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600" dirty="0"/>
                  <a:t>Sum notation (“sum from 1 to n”):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latin typeface="Cambria Math"/>
                          </a:rPr>
                          <m:t>𝑖</m:t>
                        </m:r>
                        <m:r>
                          <a:rPr lang="pt-BR" sz="3600" b="0" i="1" smtClean="0">
                            <a:latin typeface="Cambria Math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/>
                          </a:rPr>
                          <m:t>1 </m:t>
                        </m:r>
                      </m:sub>
                      <m:sup>
                        <m:r>
                          <a:rPr lang="pt-BR" sz="36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3600" b="0" i="1" smtClean="0">
                        <a:latin typeface="Cambria Math"/>
                      </a:rPr>
                      <m:t>=1+2+ …+</m:t>
                    </m:r>
                    <m:r>
                      <a:rPr lang="en-US" sz="3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lvl="2"/>
                <a:r>
                  <a:rPr lang="en-US" sz="2800" dirty="0"/>
                  <a:t>Symbol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/>
                  <a:t> is the capital Greek letter sigma.</a:t>
                </a:r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=3, </m:t>
                    </m:r>
                    <m:nary>
                      <m:naryPr>
                        <m:chr m:val="∑"/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 1+2+3=6.  </m:t>
                    </m:r>
                  </m:oMath>
                </a14:m>
                <a:endParaRPr lang="en-US" sz="3200" dirty="0"/>
              </a:p>
              <a:p>
                <a:pPr lvl="1"/>
                <a:r>
                  <a:rPr lang="en-US" sz="3200" dirty="0"/>
                  <a:t>The name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sz="3200" dirty="0"/>
                  <a:t> does not matter (usually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:    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1 </m:t>
                        </m:r>
                      </m:sub>
                      <m:sup>
                        <m:r>
                          <a:rPr lang="pt-BR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=1+2+ …+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1 </m:t>
                        </m:r>
                      </m:sub>
                      <m:sup>
                        <m:r>
                          <a:rPr lang="pt-BR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lvl="1"/>
                <a:r>
                  <a:rPr lang="en-US" sz="3200" dirty="0"/>
                  <a:t>Can start with any integer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,  not just 1: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</a:rPr>
                          <m:t>𝑖</m:t>
                        </m:r>
                        <m:r>
                          <a:rPr lang="pt-BR" sz="3200" b="0" i="1" smtClean="0">
                            <a:latin typeface="Cambria Math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pt-BR" sz="32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/>
                      </a:rPr>
                      <m:t>+ …+</m:t>
                    </m:r>
                    <m:r>
                      <a:rPr lang="en-US" sz="3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pt-BR" sz="2800" i="1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800" dirty="0"/>
                  <a:t> . 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nary>
                      <m:naryPr>
                        <m:chr m:val="∑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pt-BR" sz="2800" i="1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pt-BR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3200" dirty="0"/>
                  <a:t>Can put a function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into the sum: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lvl="2"/>
                <a:r>
                  <a:rPr lang="en-US" sz="2800" dirty="0"/>
                  <a:t>This function has to return a number, but not necessarily an integer: </a:t>
                </a:r>
                <a:endParaRPr lang="en-US" sz="2800" i="1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6+4+3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nary>
                  </m:oMath>
                </a14:m>
                <a:endParaRPr lang="en-US" sz="2800" i="1" dirty="0"/>
              </a:p>
              <a:p>
                <a:pPr lvl="2"/>
                <a:endParaRPr lang="en-US" sz="2800" i="1" dirty="0"/>
              </a:p>
              <a:p>
                <a:pPr lvl="1"/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600200"/>
                <a:ext cx="11377264" cy="5141168"/>
              </a:xfrm>
              <a:blipFill>
                <a:blip r:embed="rId4"/>
                <a:stretch>
                  <a:fillRect l="-1286" t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7572DB-7FDA-4902-A21A-2E15AF0C08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8" y="249659"/>
            <a:ext cx="1541282" cy="10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8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and factorial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600200"/>
                <a:ext cx="11377264" cy="51411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Can use a similar shorthand for product of lots of values: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=1⋅2⋅3⋅…⋅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Symbol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Greek letter capital pi</a:t>
                </a:r>
                <a:endParaRPr lang="en-US" b="0" dirty="0"/>
              </a:p>
              <a:p>
                <a:pPr lvl="1"/>
                <a:r>
                  <a:rPr lang="en-US" b="1" dirty="0"/>
                  <a:t>Factorial</a:t>
                </a:r>
                <a:r>
                  <a:rPr lang="en-US" dirty="0"/>
                  <a:t>: a</a:t>
                </a:r>
                <a:r>
                  <a:rPr lang="en-US" b="0" dirty="0"/>
                  <a:t>nother notation for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⋅</m:t>
                    </m:r>
                    <m:r>
                      <a:rPr lang="en-US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r>
                      <a:rPr lang="en-US" b="0" i="1" dirty="0" smtClean="0">
                        <a:latin typeface="Cambria Math"/>
                      </a:rPr>
                      <m:t>… 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!"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is pronounced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 factorial” </a:t>
                </a:r>
              </a:p>
              <a:p>
                <a:pPr lvl="2"/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As for sums, can start from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and have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in the product: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⋅…⋅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:pPr lvl="2"/>
                <a:r>
                  <a:rPr lang="en-US" dirty="0"/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=4,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>
                        <a:latin typeface="Cambria Math"/>
                      </a:rPr>
                      <m:t>3⋅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>
                        <a:latin typeface="Cambria Math"/>
                      </a:rPr>
                      <m:t>4 </m:t>
                    </m:r>
                    <m:r>
                      <a:rPr lang="en-US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24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And can use another variable name.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600200"/>
                <a:ext cx="11377264" cy="5141168"/>
              </a:xfrm>
              <a:blipFill>
                <a:blip r:embed="rId5"/>
                <a:stretch>
                  <a:fillRect l="-1233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7572DB-7FDA-4902-A21A-2E15AF0C08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8" y="249659"/>
            <a:ext cx="1541282" cy="10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sums and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600200"/>
                <a:ext cx="11640740" cy="514116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200" b="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b="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b="0" dirty="0"/>
                  <a:t> be any functions with integer inputs</a:t>
                </a:r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b="0" dirty="0"/>
                  <a:t> any number,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dirty="0"/>
                  <a:t>integers.   </a:t>
                </a:r>
                <a:endParaRPr lang="en-US" dirty="0"/>
              </a:p>
              <a:p>
                <a:pPr lvl="1"/>
                <a:r>
                  <a:rPr lang="en-US" b="0" dirty="0"/>
                  <a:t> Can take the first or last element out of the sum by increasing m (first element) or decreasing n (last element)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r>
                  <a:rPr lang="en-US" b="0" dirty="0"/>
                  <a:t> 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r>
                  <a:rPr lang="en-US" b="0" dirty="0"/>
                  <a:t> = 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r>
                  <a:rPr lang="en-US" b="0" dirty="0"/>
                  <a:t>)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sz="2800" dirty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hen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Can add two sums with the same n, m, and multiply products </a:t>
                </a:r>
              </a:p>
              <a:p>
                <a:pPr lvl="2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factor out a common factor in a sum (but not in a product)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  <m:sup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Can have multiple nested sums (and products) 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/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4 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11 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=2⋅10+2⋅11+3⋅10+3⋅11+4⋅10+4⋅11</m:t>
                    </m:r>
                  </m:oMath>
                </a14:m>
                <a:r>
                  <a:rPr lang="en-US" dirty="0"/>
                  <a:t>=189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600200"/>
                <a:ext cx="11640740" cy="5141168"/>
              </a:xfrm>
              <a:blipFill>
                <a:blip r:embed="rId5"/>
                <a:stretch>
                  <a:fillRect l="-1047" t="-3084" r="-890" b="-13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7572DB-7FDA-4902-A21A-2E15AF0C08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8" y="249659"/>
            <a:ext cx="1541282" cy="10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1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B07B-EB41-4720-84A3-56DC6885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309C-D162-4E18-9C71-652A5C0AB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97F0-709E-49A5-8E45-D0A9ED22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Puzzle: sum of 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D95D-FFE5-4140-B170-5741D19DD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is the sum of the first 100 numbers?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That is, calculate 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</a:rPr>
              <a:t>1+2+3+4+5+… </a:t>
            </a:r>
            <a:r>
              <a:rPr lang="en-US" sz="2800" dirty="0">
                <a:solidFill>
                  <a:schemeClr val="bg1"/>
                </a:solidFill>
              </a:rPr>
              <a:t>+98+99+100. </a:t>
            </a:r>
          </a:p>
        </p:txBody>
      </p:sp>
      <p:pic>
        <p:nvPicPr>
          <p:cNvPr id="4" name="Picture 2" descr="Image result for gauss image">
            <a:extLst>
              <a:ext uri="{FF2B5EF4-FFF2-40B4-BE49-F238E27FC236}">
                <a16:creationId xmlns:a16="http://schemas.microsoft.com/office/drawing/2014/main" id="{7CFDD513-35DF-47FF-9EFA-BE2A25648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 r="1" b="10974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7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844" y="1526655"/>
                <a:ext cx="9298456" cy="43506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binary relation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:r>
                  <a:rPr lang="en-US" b="1" dirty="0"/>
                  <a:t>order</a:t>
                </a:r>
                <a:r>
                  <a:rPr lang="en-US" dirty="0"/>
                  <a:t> if R is </a:t>
                </a:r>
              </a:p>
              <a:p>
                <a:pPr lvl="1"/>
                <a:r>
                  <a:rPr lang="en-US" dirty="0"/>
                  <a:t>Reflexive, </a:t>
                </a:r>
                <a:r>
                  <a:rPr lang="en-US" dirty="0">
                    <a:solidFill>
                      <a:schemeClr val="accent2"/>
                    </a:solidFill>
                  </a:rPr>
                  <a:t>Anti-symmetric, </a:t>
                </a:r>
                <a:r>
                  <a:rPr lang="en-US" dirty="0"/>
                  <a:t>Transitive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𝑆𝑈𝐵𝑆𝐸𝑇𝑆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𝑎𝑟𝑒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𝑠𝑒𝑡𝑠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∧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𝐷𝐼𝑉𝐼𝑆𝑂𝑅𝑆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{(</a:t>
                </a:r>
                <a:r>
                  <a:rPr lang="en-US" dirty="0" err="1">
                    <a:solidFill>
                      <a:srgbClr val="00B050"/>
                    </a:solidFill>
                  </a:rPr>
                  <a:t>x,y</a:t>
                </a:r>
                <a:r>
                  <a:rPr lang="en-US" dirty="0">
                    <a:solidFill>
                      <a:srgbClr val="00B050"/>
                    </a:solidFill>
                  </a:rPr>
                  <a:t>)|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ℕ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∧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≥2 ∧∃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ℕ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 order may have </a:t>
                </a:r>
                <a:r>
                  <a:rPr lang="en-US" b="1" dirty="0">
                    <a:solidFill>
                      <a:srgbClr val="FF0000"/>
                    </a:solidFill>
                  </a:rPr>
                  <a:t>minimal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00B050"/>
                    </a:solidFill>
                  </a:rPr>
                  <a:t>maximal</a:t>
                </a:r>
                <a:r>
                  <a:rPr lang="en-US" dirty="0"/>
                  <a:t> elements (maybe multiple)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844" y="1526655"/>
                <a:ext cx="9298456" cy="4350617"/>
              </a:xfrm>
              <a:blipFill>
                <a:blip r:embed="rId5"/>
                <a:stretch>
                  <a:fillRect l="-1508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0740008" y="3056728"/>
            <a:ext cx="395354" cy="4674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10726087" y="2153972"/>
            <a:ext cx="432712" cy="542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29" name="Straight Arrow Connector 28"/>
          <p:cNvCxnSpPr>
            <a:cxnSpLocks/>
            <a:stCxn id="25" idx="0"/>
            <a:endCxn id="26" idx="4"/>
          </p:cNvCxnSpPr>
          <p:nvPr/>
        </p:nvCxnSpPr>
        <p:spPr>
          <a:xfrm flipV="1">
            <a:off x="10937685" y="2696216"/>
            <a:ext cx="4758" cy="36051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10684198" y="5644256"/>
                <a:ext cx="395354" cy="46745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198" y="5644256"/>
                <a:ext cx="395354" cy="46745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10012610" y="4845470"/>
            <a:ext cx="671589" cy="467452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{a}</a:t>
            </a:r>
          </a:p>
        </p:txBody>
      </p:sp>
      <p:cxnSp>
        <p:nvCxnSpPr>
          <p:cNvPr id="35" name="Straight Arrow Connector 34"/>
          <p:cNvCxnSpPr>
            <a:cxnSpLocks/>
            <a:stCxn id="31" idx="0"/>
            <a:endCxn id="32" idx="4"/>
          </p:cNvCxnSpPr>
          <p:nvPr/>
        </p:nvCxnSpPr>
        <p:spPr>
          <a:xfrm flipH="1" flipV="1">
            <a:off x="10348405" y="5312922"/>
            <a:ext cx="533471" cy="33133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0740008" y="1340768"/>
            <a:ext cx="395354" cy="4675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11034098" y="4841208"/>
            <a:ext cx="742199" cy="467452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{b}</a:t>
            </a:r>
          </a:p>
        </p:txBody>
      </p:sp>
      <p:cxnSp>
        <p:nvCxnSpPr>
          <p:cNvPr id="40" name="Straight Arrow Connector 39"/>
          <p:cNvCxnSpPr>
            <a:cxnSpLocks/>
            <a:stCxn id="26" idx="0"/>
            <a:endCxn id="36" idx="4"/>
          </p:cNvCxnSpPr>
          <p:nvPr/>
        </p:nvCxnSpPr>
        <p:spPr>
          <a:xfrm flipH="1" flipV="1">
            <a:off x="10937685" y="1808283"/>
            <a:ext cx="4758" cy="34568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31124E1-40D8-4B12-BDFD-AAFB1D92B157}"/>
              </a:ext>
            </a:extLst>
          </p:cNvPr>
          <p:cNvCxnSpPr>
            <a:cxnSpLocks/>
            <a:stCxn id="31" idx="0"/>
            <a:endCxn id="38" idx="4"/>
          </p:cNvCxnSpPr>
          <p:nvPr/>
        </p:nvCxnSpPr>
        <p:spPr>
          <a:xfrm flipV="1">
            <a:off x="10881875" y="5308660"/>
            <a:ext cx="523322" cy="33559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AD7CDF34-31FD-43A0-974C-7B96C945BCEF}"/>
              </a:ext>
            </a:extLst>
          </p:cNvPr>
          <p:cNvSpPr/>
          <p:nvPr/>
        </p:nvSpPr>
        <p:spPr>
          <a:xfrm>
            <a:off x="10430619" y="4065237"/>
            <a:ext cx="902513" cy="4674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90C1BF6-0DA6-4A16-9D08-5B83EAC9664A}"/>
              </a:ext>
            </a:extLst>
          </p:cNvPr>
          <p:cNvCxnSpPr>
            <a:cxnSpLocks/>
            <a:stCxn id="32" idx="0"/>
            <a:endCxn id="97" idx="3"/>
          </p:cNvCxnSpPr>
          <p:nvPr/>
        </p:nvCxnSpPr>
        <p:spPr>
          <a:xfrm flipV="1">
            <a:off x="10348404" y="4464232"/>
            <a:ext cx="214384" cy="38123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2BDED3A-42D1-4990-BD92-17109BEB2261}"/>
              </a:ext>
            </a:extLst>
          </p:cNvPr>
          <p:cNvCxnSpPr>
            <a:cxnSpLocks/>
            <a:stCxn id="38" idx="0"/>
            <a:endCxn id="97" idx="5"/>
          </p:cNvCxnSpPr>
          <p:nvPr/>
        </p:nvCxnSpPr>
        <p:spPr>
          <a:xfrm flipH="1" flipV="1">
            <a:off x="11200961" y="4464232"/>
            <a:ext cx="204236" cy="37697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8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5F2E-1A1E-4303-996A-ABECF33A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 sum of first 100 numbers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A0F60-51E7-4429-A389-659058F379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91056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Lucida Console" panose="020B0609040504020204" pitchFamily="49" charset="0"/>
                    <a:cs typeface="Courier New" panose="02070309020205020404" pitchFamily="49" charset="0"/>
                  </a:rPr>
                  <a:t>    1 +   2 +  … +  99 + 100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Lucida Console" panose="020B0609040504020204" pitchFamily="49" charset="0"/>
                    <a:cs typeface="Courier New" panose="02070309020205020404" pitchFamily="49" charset="0"/>
                  </a:rPr>
                  <a:t>+ 100 +  99 + …  +   2 +   1   =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Lucida Console" panose="020B0609040504020204" pitchFamily="49" charset="0"/>
                    <a:cs typeface="Courier New" panose="02070309020205020404" pitchFamily="49" charset="0"/>
                  </a:rPr>
                  <a:t>= 101 + 101 + …  + 101 + 101   = 100*101</a:t>
                </a:r>
              </a:p>
              <a:p>
                <a:endParaRPr lang="en-US" dirty="0"/>
              </a:p>
              <a:p>
                <a:r>
                  <a:rPr lang="en-US" dirty="0"/>
                  <a:t>So 1+2+ … + 99 + 100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100∗101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=5050</a:t>
                </a:r>
              </a:p>
              <a:p>
                <a:endParaRPr lang="en-US" dirty="0"/>
              </a:p>
              <a:p>
                <a:r>
                  <a:rPr lang="en-US" dirty="0"/>
                  <a:t>Does this work for any n, or just n=100?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A0F60-51E7-4429-A389-659058F379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91056" cy="4525963"/>
              </a:xfrm>
              <a:blipFill>
                <a:blip r:embed="rId6"/>
                <a:stretch>
                  <a:fillRect l="-1338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gauss image">
            <a:extLst>
              <a:ext uri="{FF2B5EF4-FFF2-40B4-BE49-F238E27FC236}">
                <a16:creationId xmlns:a16="http://schemas.microsoft.com/office/drawing/2014/main" id="{0A5776EF-8B8E-4AC5-93FE-EB0EC01C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657" y="70684"/>
            <a:ext cx="855632" cy="10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01AC07-1FBD-4A4D-BE18-554E597D6B70}"/>
              </a:ext>
            </a:extLst>
          </p:cNvPr>
          <p:cNvSpPr/>
          <p:nvPr/>
        </p:nvSpPr>
        <p:spPr>
          <a:xfrm>
            <a:off x="1055440" y="1600201"/>
            <a:ext cx="1080120" cy="168478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A5DD79-38E7-4614-A306-4D0B64FA5864}"/>
              </a:ext>
            </a:extLst>
          </p:cNvPr>
          <p:cNvSpPr/>
          <p:nvPr/>
        </p:nvSpPr>
        <p:spPr>
          <a:xfrm>
            <a:off x="2495600" y="1621592"/>
            <a:ext cx="1080120" cy="168478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BE2A02-C992-4A2E-8EA2-6272DB1A4AB6}"/>
              </a:ext>
            </a:extLst>
          </p:cNvPr>
          <p:cNvSpPr/>
          <p:nvPr/>
        </p:nvSpPr>
        <p:spPr>
          <a:xfrm>
            <a:off x="5159896" y="1600200"/>
            <a:ext cx="1080120" cy="168478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DFA6F6-AF4C-49FA-B0C8-F7F483F7D391}"/>
              </a:ext>
            </a:extLst>
          </p:cNvPr>
          <p:cNvSpPr/>
          <p:nvPr/>
        </p:nvSpPr>
        <p:spPr>
          <a:xfrm>
            <a:off x="6600056" y="1621592"/>
            <a:ext cx="1080120" cy="168478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47803" y="865744"/>
                <a:ext cx="12025336" cy="583264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Suppose not.  Let S be a set of all numbers n’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By the </a:t>
                </a:r>
                <a:r>
                  <a:rPr lang="en-US" i="1" dirty="0"/>
                  <a:t>well-ordering principle</a:t>
                </a:r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/>
                  <a:t>, there is the least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S. </a:t>
                </a:r>
              </a:p>
              <a:p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We will show that such k cannot exist.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By proof by cases: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either 0,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Case 1: k = 0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Case 2: k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lvl="2"/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Contradiction. So S is empty, thus the formula works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803" y="865744"/>
                <a:ext cx="12025336" cy="5832648"/>
              </a:xfrm>
              <a:blipFill>
                <a:blip r:embed="rId5"/>
                <a:stretch>
                  <a:fillRect l="-1014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/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 </a:t>
                </a:r>
                <a:r>
                  <a:rPr lang="en-US" sz="2800" dirty="0"/>
                  <a:t>for any 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/>
                  <a:t>, 0+1+…+(n-1)+n=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pt-BR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0 </m:t>
                        </m:r>
                      </m:sub>
                      <m:sup>
                        <m:r>
                          <a:rPr lang="pt-BR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  <a:blipFill>
                <a:blip r:embed="rId7"/>
                <a:stretch>
                  <a:fillRect l="-962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DD37AA8-8D51-4888-994C-91818DA5F8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276872"/>
            <a:ext cx="936759" cy="6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30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47803" y="865744"/>
                <a:ext cx="12025336" cy="583264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Suppose not.  Let S be a set of all numbers n’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By the </a:t>
                </a:r>
                <a:r>
                  <a:rPr lang="en-US" i="1" dirty="0"/>
                  <a:t>well-ordering principle</a:t>
                </a:r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/>
                  <a:t>, there is the least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S. </a:t>
                </a:r>
              </a:p>
              <a:p>
                <a:pPr lvl="1"/>
                <a:r>
                  <a:rPr lang="en-US" dirty="0"/>
                  <a:t>Case 1:  k=0.  </a:t>
                </a:r>
              </a:p>
              <a:p>
                <a:pPr lvl="2"/>
                <a:r>
                  <a:rPr lang="en-US" dirty="0"/>
                  <a:t>But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=0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So formula works for k=0.  </a:t>
                </a:r>
              </a:p>
              <a:p>
                <a:pPr lvl="1"/>
                <a:r>
                  <a:rPr lang="en-US" dirty="0"/>
                  <a:t>Case 2:  k&gt;0. 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Contradiction. So S is empty, thus the formula works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803" y="865744"/>
                <a:ext cx="12025336" cy="5832648"/>
              </a:xfrm>
              <a:blipFill>
                <a:blip r:embed="rId6"/>
                <a:stretch>
                  <a:fillRect l="-1014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/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 </a:t>
                </a:r>
                <a:r>
                  <a:rPr lang="en-US" sz="2800" dirty="0"/>
                  <a:t>for any 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/>
                  <a:t>, 0+1+…+(n-1)+n=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pt-BR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0 </m:t>
                        </m:r>
                      </m:sub>
                      <m:sup>
                        <m:r>
                          <a:rPr lang="pt-BR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  <a:blipFill>
                <a:blip r:embed="rId8"/>
                <a:stretch>
                  <a:fillRect l="-962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50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47803" y="865744"/>
                <a:ext cx="12025336" cy="59922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Suppose not.  Let S be a set of all numbers n’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By the </a:t>
                </a:r>
                <a:r>
                  <a:rPr lang="en-US" i="1" dirty="0"/>
                  <a:t>well-ordering principle</a:t>
                </a:r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/>
                  <a:t>, there is the least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S. </a:t>
                </a:r>
              </a:p>
              <a:p>
                <a:pPr lvl="1"/>
                <a:r>
                  <a:rPr lang="en-US" sz="3000" dirty="0"/>
                  <a:t>Case 1:  k=0.  But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>
                            <a:latin typeface="Cambria Math"/>
                          </a:rPr>
                          <m:t>𝑖</m:t>
                        </m:r>
                        <m:r>
                          <a:rPr lang="pt-BR" sz="3000" i="1">
                            <a:latin typeface="Cambria Math"/>
                          </a:rPr>
                          <m:t>=</m:t>
                        </m:r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  <m:r>
                          <a:rPr lang="en-US" sz="3000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sz="3000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3000" b="0" i="1" smtClean="0">
                        <a:latin typeface="Cambria Math"/>
                      </a:rPr>
                      <m:t>=0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/>
                  <a:t>. So formula works for k=0.  </a:t>
                </a:r>
              </a:p>
              <a:p>
                <a:pPr lvl="1"/>
                <a:r>
                  <a:rPr lang="en-US" sz="3000" dirty="0"/>
                  <a:t>Case 2:  k&gt;0.  Then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𝑘</m:t>
                    </m:r>
                    <m:r>
                      <a:rPr lang="en-US" sz="3000" b="0" i="1" smtClean="0">
                        <a:latin typeface="Cambria Math"/>
                      </a:rPr>
                      <m:t>−1≥0. </m:t>
                    </m:r>
                  </m:oMath>
                </a14:m>
                <a:r>
                  <a:rPr lang="en-US" sz="3000" dirty="0"/>
                  <a:t> </a:t>
                </a:r>
              </a:p>
              <a:p>
                <a:pPr lvl="2"/>
                <a:r>
                  <a:rPr lang="en-US" sz="2600" dirty="0"/>
                  <a:t>So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pt-BR" sz="2600" i="1">
                            <a:latin typeface="Cambria Math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nary>
                      <m:naryPr>
                        <m:chr m:val="∑"/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pt-BR" sz="2600" i="1">
                            <a:latin typeface="Cambria Math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600" dirty="0"/>
                  <a:t>) +k  by definition of a sum.</a:t>
                </a:r>
              </a:p>
              <a:p>
                <a:pPr lvl="2"/>
                <a:r>
                  <a:rPr lang="en-US" sz="2600" dirty="0"/>
                  <a:t>As k is the smallest “bad” number, the formula works for k-1.  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pt-BR" sz="2600" i="1">
                            <a:latin typeface="Cambria Math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 </m:t>
                        </m:r>
                      </m:e>
                    </m:nary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k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 sz="2600" b="0" i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 lvl="2"/>
                <a:r>
                  <a:rPr lang="en-US" sz="2600" dirty="0"/>
                  <a:t>Now,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pt-BR" sz="2600" i="1">
                            <a:latin typeface="Cambria Math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600" i="1">
                        <a:latin typeface="Cambria Math"/>
                      </a:rPr>
                      <m:t>=(</m:t>
                    </m:r>
                    <m:nary>
                      <m:naryPr>
                        <m:chr m:val="∑"/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pt-BR" sz="2600" i="1">
                            <a:latin typeface="Cambria Math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600" dirty="0"/>
                  <a:t>) +k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k</m:t>
                            </m:r>
                            <m:r>
                              <a:rPr lang="en-US" sz="260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 sz="26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6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k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k</m:t>
                            </m:r>
                          </m:e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k</m:t>
                        </m:r>
                        <m:r>
                          <a:rPr lang="en-US" sz="2600" b="0" i="0" smtClean="0">
                            <a:latin typeface="Cambria Math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 sz="26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k</m:t>
                            </m:r>
                          </m:e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6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</a:rPr>
                          <m:t>1)</m:t>
                        </m:r>
                      </m:num>
                      <m:den>
                        <m:r>
                          <a:rPr lang="en-US" sz="26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/>
              </a:p>
              <a:p>
                <a:pPr lvl="2"/>
                <a:r>
                  <a:rPr lang="en-US" sz="2600" dirty="0"/>
                  <a:t>So the formula works for k&gt;0, too.  </a:t>
                </a:r>
              </a:p>
              <a:p>
                <a:r>
                  <a:rPr lang="en-US" dirty="0"/>
                  <a:t>Contradiction. So S is empty, thus the formula works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803" y="865744"/>
                <a:ext cx="12025336" cy="5992256"/>
              </a:xfrm>
              <a:blipFill>
                <a:blip r:embed="rId6"/>
                <a:stretch>
                  <a:fillRect l="-1014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/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 </a:t>
                </a:r>
                <a:r>
                  <a:rPr lang="en-US" sz="2800" dirty="0"/>
                  <a:t>for any 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/>
                  <a:t>, 0+1+…+(n-1)+n=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pt-BR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0 </m:t>
                        </m:r>
                      </m:sub>
                      <m:sup>
                        <m:r>
                          <a:rPr lang="pt-BR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  <a:blipFill>
                <a:blip r:embed="rId8"/>
                <a:stretch>
                  <a:fillRect l="-962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651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62E7-B6C4-4423-9535-DD9AF268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proof by well-ordering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49AF6-D697-493D-9F88-D169126C0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83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Want to prove:                                      for some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 by contradiction. </a:t>
                </a:r>
              </a:p>
              <a:p>
                <a:pPr lvl="1"/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is false. </a:t>
                </a:r>
              </a:p>
              <a:p>
                <a:pPr lvl="1"/>
                <a:r>
                  <a:rPr lang="en-US" dirty="0"/>
                  <a:t>Take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By the well-ordering principle, there is the smallest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Prove that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cannot exist, using the fact that it is smallest in S</a:t>
                </a:r>
              </a:p>
              <a:p>
                <a:pPr lvl="2"/>
                <a:r>
                  <a:rPr lang="en-US" dirty="0"/>
                  <a:t>This is where most the work  is!  </a:t>
                </a:r>
              </a:p>
              <a:p>
                <a:pPr lvl="2"/>
                <a:r>
                  <a:rPr lang="en-US"/>
                  <a:t>Often </a:t>
                </a:r>
                <a:r>
                  <a:rPr lang="en-US" dirty="0"/>
                  <a:t>proof by cases: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empty, and, therefore,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is true. 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49AF6-D697-493D-9F88-D169126C0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839092"/>
              </a:xfrm>
              <a:blipFill>
                <a:blip r:embed="rId5"/>
                <a:stretch>
                  <a:fillRect l="-1389" t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DA78B07-63E6-4CF2-AA11-A5C5AF727913}"/>
                  </a:ext>
                </a:extLst>
              </p:cNvPr>
              <p:cNvSpPr/>
              <p:nvPr/>
            </p:nvSpPr>
            <p:spPr>
              <a:xfrm>
                <a:off x="3287688" y="1600201"/>
                <a:ext cx="3240360" cy="60466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DA78B07-63E6-4CF2-AA11-A5C5AF727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1600201"/>
                <a:ext cx="3240360" cy="604663"/>
              </a:xfrm>
              <a:prstGeom prst="roundRect">
                <a:avLst/>
              </a:prstGeom>
              <a:blipFill>
                <a:blip r:embed="rId6"/>
                <a:stretch>
                  <a:fillRect l="-2425" t="-971" b="-1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C34F47-3849-4A1F-8A5F-9E4455AC854C}"/>
                  </a:ext>
                </a:extLst>
              </p:cNvPr>
              <p:cNvSpPr txBox="1"/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C34F47-3849-4A1F-8A5F-9E4455AC8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blipFill>
                <a:blip r:embed="rId7"/>
                <a:stretch>
                  <a:fillRect t="-8197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AFACC0B-CBFB-4D77-B013-4F7D28124D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234773"/>
            <a:ext cx="936759" cy="6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35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B637-7C29-41D4-8C20-BA999B84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CF29B-A1DF-4DCC-90E0-65FD93DC6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69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62E7-B6C4-4423-9535-DD9AF268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proof by well-ordering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49AF6-D697-493D-9F88-D169126C0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83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Want to prove:                                      for some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 by contradiction. </a:t>
                </a:r>
              </a:p>
              <a:p>
                <a:pPr lvl="1"/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is false. </a:t>
                </a:r>
              </a:p>
              <a:p>
                <a:pPr lvl="1"/>
                <a:r>
                  <a:rPr lang="en-US" dirty="0"/>
                  <a:t>Take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By the well-ordering principle, there is the smallest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Prove that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cannot exist, using the fact that it is smallest in S</a:t>
                </a:r>
              </a:p>
              <a:p>
                <a:pPr lvl="2"/>
                <a:r>
                  <a:rPr lang="en-US" dirty="0"/>
                  <a:t>This is where most the work  is!  </a:t>
                </a:r>
              </a:p>
              <a:p>
                <a:pPr lvl="2"/>
                <a:r>
                  <a:rPr lang="en-US" dirty="0"/>
                  <a:t>Often proof by cases: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empty, and, therefore,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is true. 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49AF6-D697-493D-9F88-D169126C0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839092"/>
              </a:xfrm>
              <a:blipFill>
                <a:blip r:embed="rId5"/>
                <a:stretch>
                  <a:fillRect l="-1389" t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DA78B07-63E6-4CF2-AA11-A5C5AF727913}"/>
                  </a:ext>
                </a:extLst>
              </p:cNvPr>
              <p:cNvSpPr/>
              <p:nvPr/>
            </p:nvSpPr>
            <p:spPr>
              <a:xfrm>
                <a:off x="3287688" y="1600201"/>
                <a:ext cx="3240360" cy="60466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DA78B07-63E6-4CF2-AA11-A5C5AF727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1600201"/>
                <a:ext cx="3240360" cy="604663"/>
              </a:xfrm>
              <a:prstGeom prst="roundRect">
                <a:avLst/>
              </a:prstGeom>
              <a:blipFill>
                <a:blip r:embed="rId6"/>
                <a:stretch>
                  <a:fillRect l="-2425" t="-971" b="-1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C34F47-3849-4A1F-8A5F-9E4455AC854C}"/>
                  </a:ext>
                </a:extLst>
              </p:cNvPr>
              <p:cNvSpPr txBox="1"/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C34F47-3849-4A1F-8A5F-9E4455AC8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blipFill>
                <a:blip r:embed="rId7"/>
                <a:stretch>
                  <a:fillRect t="-8197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AFACC0B-CBFB-4D77-B013-4F7D28124D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234773"/>
            <a:ext cx="936759" cy="6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72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Want to prove a statement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holds </a:t>
                </a:r>
              </a:p>
              <a:p>
                <a:pPr lvl="1"/>
                <a:r>
                  <a:rPr lang="en-US" dirty="0"/>
                  <a:t>And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does not hold for some k,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does not hold either</a:t>
                </a:r>
              </a:p>
              <a:p>
                <a:pPr lvl="2"/>
                <a:r>
                  <a:rPr lang="en-US" dirty="0"/>
                  <a:t>Contradicting well-ordering principle. 	</a:t>
                </a:r>
              </a:p>
              <a:p>
                <a:pPr lvl="2"/>
                <a:r>
                  <a:rPr lang="en-US" dirty="0"/>
                  <a:t>Contrapositive:  </a:t>
                </a:r>
              </a:p>
              <a:p>
                <a:pPr lvl="3"/>
                <a:r>
                  <a:rPr lang="en-US" dirty="0"/>
                  <a:t>if  P(k-1) holds for arbitrary k, </a:t>
                </a:r>
              </a:p>
              <a:p>
                <a:pPr lvl="3"/>
                <a:r>
                  <a:rPr lang="en-US" dirty="0"/>
                  <a:t>then P(k) also must be true.</a:t>
                </a:r>
              </a:p>
              <a:p>
                <a:pPr lvl="1"/>
                <a:r>
                  <a:rPr lang="en-US" dirty="0"/>
                  <a:t>Conclude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Dominos falling in a row&#10;&#10;https://pixabay.com/illustrations/mikado-domino-stones-pay-steinchen-1013878/&#10;">
            <a:extLst>
              <a:ext uri="{FF2B5EF4-FFF2-40B4-BE49-F238E27FC236}">
                <a16:creationId xmlns:a16="http://schemas.microsoft.com/office/drawing/2014/main" id="{72EF508B-0940-49D3-9D8A-950BF879CC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645024"/>
            <a:ext cx="2407096" cy="24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59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ominos falling in a row&#10;&#10;https://pixabay.com/illustrations/mikado-domino-stones-pay-steinchen-1013878/&#10;">
            <a:extLst>
              <a:ext uri="{FF2B5EF4-FFF2-40B4-BE49-F238E27FC236}">
                <a16:creationId xmlns:a16="http://schemas.microsoft.com/office/drawing/2014/main" id="{7DF680C1-656D-4218-9BAF-410B5DF6A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645024"/>
            <a:ext cx="2407096" cy="2407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Want to prove a statement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holds </a:t>
                </a:r>
              </a:p>
              <a:p>
                <a:pPr lvl="1"/>
                <a:r>
                  <a:rPr lang="en-US" dirty="0"/>
                  <a:t>And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does not hold for some k,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does not hold either</a:t>
                </a:r>
              </a:p>
              <a:p>
                <a:pPr lvl="2"/>
                <a:r>
                  <a:rPr lang="en-US" dirty="0"/>
                  <a:t>Contradicting well-ordering principle. 	</a:t>
                </a:r>
              </a:p>
              <a:p>
                <a:pPr lvl="2"/>
                <a:r>
                  <a:rPr lang="en-US" dirty="0"/>
                  <a:t>Contrapositive:  </a:t>
                </a:r>
              </a:p>
              <a:p>
                <a:pPr lvl="3"/>
                <a:r>
                  <a:rPr lang="en-US" dirty="0"/>
                  <a:t>if  P(k-1) holds for arbitrary k, </a:t>
                </a:r>
              </a:p>
              <a:p>
                <a:pPr lvl="3"/>
                <a:r>
                  <a:rPr lang="en-US" dirty="0"/>
                  <a:t>then P(k) also must be true.</a:t>
                </a:r>
              </a:p>
              <a:p>
                <a:pPr lvl="1"/>
                <a:r>
                  <a:rPr lang="en-US" dirty="0"/>
                  <a:t>Conclude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6600056" y="2132856"/>
            <a:ext cx="2808312" cy="576064"/>
          </a:xfrm>
          <a:prstGeom prst="wedgeRoundRectCallout">
            <a:avLst>
              <a:gd name="adj1" fmla="val -100521"/>
              <a:gd name="adj2" fmla="val -107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Proving that P(0) holds </a:t>
            </a:r>
          </a:p>
          <a:p>
            <a:pPr algn="ctr"/>
            <a:r>
              <a:rPr lang="en-US" dirty="0"/>
              <a:t> is called the </a:t>
            </a:r>
            <a:r>
              <a:rPr lang="en-US" b="1" dirty="0"/>
              <a:t>base case</a:t>
            </a:r>
            <a:r>
              <a:rPr lang="en-US" dirty="0"/>
              <a:t>.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879976" y="4005064"/>
            <a:ext cx="4464496" cy="437256"/>
          </a:xfrm>
          <a:prstGeom prst="wedgeRoundRectCallout">
            <a:avLst>
              <a:gd name="adj1" fmla="val -84221"/>
              <a:gd name="adj2" fmla="val 7731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That P(k-1) holds is an </a:t>
            </a:r>
            <a:r>
              <a:rPr lang="en-US" b="1" dirty="0"/>
              <a:t>induction hypothesis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7104112" y="4653136"/>
                <a:ext cx="3168352" cy="576064"/>
              </a:xfrm>
              <a:prstGeom prst="wedgeRoundRectCallout">
                <a:avLst>
                  <a:gd name="adj1" fmla="val -66981"/>
                  <a:gd name="adj2" fmla="val 27784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Proving that P(k-1)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P(k)  </a:t>
                </a:r>
              </a:p>
              <a:p>
                <a:pPr algn="ctr"/>
                <a:r>
                  <a:rPr lang="en-US" dirty="0"/>
                  <a:t>Is the </a:t>
                </a:r>
                <a:r>
                  <a:rPr lang="en-US" b="1" dirty="0"/>
                  <a:t>induction step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4653136"/>
                <a:ext cx="3168352" cy="576064"/>
              </a:xfrm>
              <a:prstGeom prst="wedgeRoundRectCallout">
                <a:avLst>
                  <a:gd name="adj1" fmla="val -66981"/>
                  <a:gd name="adj2" fmla="val 2778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>
              <a:xfrm>
                <a:off x="2362168" y="5805264"/>
                <a:ext cx="7910296" cy="576064"/>
              </a:xfrm>
              <a:prstGeom prst="wedgeRoundRectCallout">
                <a:avLst>
                  <a:gd name="adj1" fmla="val -49766"/>
                  <a:gd name="adj2" fmla="val 29176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Mathematical Induction principle:  </a:t>
                </a:r>
              </a:p>
              <a:p>
                <a:pPr algn="ctr"/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∧∀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 P(k)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P(k+1) then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68" y="5805264"/>
                <a:ext cx="7910296" cy="576064"/>
              </a:xfrm>
              <a:prstGeom prst="wedgeRoundRectCallout">
                <a:avLst>
                  <a:gd name="adj1" fmla="val -49766"/>
                  <a:gd name="adj2" fmla="val 2917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8550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47803" y="865744"/>
                <a:ext cx="12025336" cy="63076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Proof (by induction).</a:t>
                </a:r>
              </a:p>
              <a:p>
                <a:pPr lvl="1"/>
                <a:r>
                  <a:rPr lang="en-US" i="1" dirty="0"/>
                  <a:t>Predicate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dirty="0"/>
                  <a:t>is </a:t>
                </a:r>
              </a:p>
              <a:p>
                <a:pPr lvl="1"/>
                <a:r>
                  <a:rPr lang="en-US" i="1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 </m:t>
                    </m:r>
                  </m:oMath>
                </a14:m>
                <a:r>
                  <a:rPr lang="en-US" dirty="0"/>
                  <a:t> Then ….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is true.  </a:t>
                </a:r>
              </a:p>
              <a:p>
                <a:pPr lvl="1"/>
                <a:r>
                  <a:rPr lang="en-US" i="1" dirty="0"/>
                  <a:t>Induction hypothesis: </a:t>
                </a:r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US" dirty="0"/>
                  <a:t> for an arbitrary k &gt;0</a:t>
                </a:r>
              </a:p>
              <a:p>
                <a:pPr lvl="2"/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 </a:t>
                </a:r>
                <a:r>
                  <a:rPr lang="en-US" i="1" dirty="0"/>
                  <a:t>Induction step:  </a:t>
                </a:r>
                <a:r>
                  <a:rPr lang="en-US" dirty="0"/>
                  <a:t>show that P(k-1) implies P(k). </a:t>
                </a:r>
              </a:p>
              <a:p>
                <a:pPr lvl="2"/>
                <a:r>
                  <a:rPr lang="en-US" b="0" dirty="0"/>
                  <a:t>… calculations 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… by induction hypothesis.. </a:t>
                </a:r>
              </a:p>
              <a:p>
                <a:pPr lvl="2"/>
                <a:r>
                  <a:rPr lang="en-US" dirty="0"/>
                  <a:t>… calculations … </a:t>
                </a:r>
              </a:p>
              <a:p>
                <a:pPr lvl="1"/>
                <a:r>
                  <a:rPr lang="en-US" i="1" dirty="0"/>
                  <a:t>By induction</a:t>
                </a:r>
                <a:r>
                  <a:rPr lang="en-US" dirty="0"/>
                  <a:t>, therefore,  P(n)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803" y="865744"/>
                <a:ext cx="12025336" cy="6307672"/>
              </a:xfrm>
              <a:blipFill>
                <a:blip r:embed="rId5"/>
                <a:stretch>
                  <a:fillRect l="-1267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/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 </a:t>
                </a:r>
                <a:r>
                  <a:rPr lang="en-US" sz="2800" dirty="0"/>
                  <a:t>for any 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  <a:blipFill>
                <a:blip r:embed="rId7"/>
                <a:stretch>
                  <a:fillRect l="-962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5120D-79F1-43E8-9D9A-B1FD21516C39}"/>
                  </a:ext>
                </a:extLst>
              </p:cNvPr>
              <p:cNvSpPr txBox="1"/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5120D-79F1-43E8-9D9A-B1FD21516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blipFill>
                <a:blip r:embed="rId8"/>
                <a:stretch>
                  <a:fillRect t="-8197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5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/>
              <a:t>Well-ordering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07369" y="1600201"/>
                <a:ext cx="10412611" cy="500814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Any non-empty subset of natural numbers contains the minimum element </a:t>
                </a:r>
              </a:p>
              <a:p>
                <a:pPr lvl="1"/>
                <a:r>
                  <a:rPr lang="en-US" dirty="0"/>
                  <a:t>With respect to the usual total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There is smallest positive even number. Smallest composite number. Smallest square… </a:t>
                </a:r>
              </a:p>
              <a:p>
                <a:pPr lvl="1"/>
                <a:r>
                  <a:rPr lang="en-US" dirty="0"/>
                  <a:t>If there is a property which is not true for some natural numbers, there is a </a:t>
                </a:r>
                <a:r>
                  <a:rPr lang="en-US" dirty="0">
                    <a:solidFill>
                      <a:srgbClr val="FF0000"/>
                    </a:solidFill>
                  </a:rPr>
                  <a:t>smallest</a:t>
                </a:r>
                <a:r>
                  <a:rPr lang="en-US" dirty="0"/>
                  <a:t> natural number for which it is not true. </a:t>
                </a:r>
              </a:p>
              <a:p>
                <a:pPr lvl="1"/>
                <a:r>
                  <a:rPr lang="en-US" dirty="0"/>
                  <a:t>Very useful for proofs!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9" y="1600201"/>
                <a:ext cx="10412611" cy="5008140"/>
              </a:xfrm>
              <a:blipFill>
                <a:blip r:embed="rId5"/>
                <a:stretch>
                  <a:fillRect l="-1347" t="-1583" r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A194E0E1-5784-42BF-85ED-9DC43B080499}"/>
              </a:ext>
            </a:extLst>
          </p:cNvPr>
          <p:cNvSpPr/>
          <p:nvPr/>
        </p:nvSpPr>
        <p:spPr>
          <a:xfrm>
            <a:off x="10960748" y="5154493"/>
            <a:ext cx="395354" cy="4674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62EF65-4136-4E03-97A8-6E4A9405FF65}"/>
              </a:ext>
            </a:extLst>
          </p:cNvPr>
          <p:cNvSpPr/>
          <p:nvPr/>
        </p:nvSpPr>
        <p:spPr>
          <a:xfrm>
            <a:off x="10946827" y="4251737"/>
            <a:ext cx="432712" cy="5422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BD4637-7B35-44A9-8D21-DB8ACFC5878B}"/>
              </a:ext>
            </a:extLst>
          </p:cNvPr>
          <p:cNvCxnSpPr>
            <a:cxnSpLocks/>
            <a:stCxn id="8" idx="0"/>
            <a:endCxn id="9" idx="4"/>
          </p:cNvCxnSpPr>
          <p:nvPr/>
        </p:nvCxnSpPr>
        <p:spPr>
          <a:xfrm flipV="1">
            <a:off x="11158425" y="4793981"/>
            <a:ext cx="4758" cy="36051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01BCC78-8D58-4557-BF5F-B9F772BA3645}"/>
              </a:ext>
            </a:extLst>
          </p:cNvPr>
          <p:cNvSpPr/>
          <p:nvPr/>
        </p:nvSpPr>
        <p:spPr>
          <a:xfrm>
            <a:off x="10960748" y="3438533"/>
            <a:ext cx="395354" cy="46751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6C7383-AE14-4E8A-B96A-D195EAA9E5AD}"/>
              </a:ext>
            </a:extLst>
          </p:cNvPr>
          <p:cNvCxnSpPr>
            <a:cxnSpLocks/>
            <a:stCxn id="9" idx="0"/>
            <a:endCxn id="11" idx="4"/>
          </p:cNvCxnSpPr>
          <p:nvPr/>
        </p:nvCxnSpPr>
        <p:spPr>
          <a:xfrm flipH="1" flipV="1">
            <a:off x="11158425" y="3906048"/>
            <a:ext cx="4758" cy="34568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7C0667A-75B8-4015-84F3-9BBD9A672EAE}"/>
              </a:ext>
            </a:extLst>
          </p:cNvPr>
          <p:cNvSpPr/>
          <p:nvPr/>
        </p:nvSpPr>
        <p:spPr>
          <a:xfrm>
            <a:off x="10936288" y="2593430"/>
            <a:ext cx="395354" cy="46751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1088D8-9A6D-441D-823F-B9099BCBCAF2}"/>
              </a:ext>
            </a:extLst>
          </p:cNvPr>
          <p:cNvCxnSpPr>
            <a:cxnSpLocks/>
            <a:endCxn id="13" idx="4"/>
          </p:cNvCxnSpPr>
          <p:nvPr/>
        </p:nvCxnSpPr>
        <p:spPr>
          <a:xfrm flipH="1" flipV="1">
            <a:off x="11133965" y="3060944"/>
            <a:ext cx="4758" cy="34569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6A2E690-0659-4BE6-98A9-A3415B371615}"/>
              </a:ext>
            </a:extLst>
          </p:cNvPr>
          <p:cNvSpPr/>
          <p:nvPr/>
        </p:nvSpPr>
        <p:spPr>
          <a:xfrm>
            <a:off x="10920536" y="1772816"/>
            <a:ext cx="395354" cy="46751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3C33EB-85E2-41AF-8854-39C81361FAEE}"/>
              </a:ext>
            </a:extLst>
          </p:cNvPr>
          <p:cNvCxnSpPr>
            <a:cxnSpLocks/>
            <a:endCxn id="15" idx="4"/>
          </p:cNvCxnSpPr>
          <p:nvPr/>
        </p:nvCxnSpPr>
        <p:spPr>
          <a:xfrm flipH="1" flipV="1">
            <a:off x="11118213" y="2240331"/>
            <a:ext cx="4758" cy="34568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B2E80A-7A28-4076-8C6D-4B5F8D68A2DA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1118213" y="1334978"/>
            <a:ext cx="0" cy="43783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E11457A-19C8-4670-98C1-1AE9F0B8C669}"/>
              </a:ext>
            </a:extLst>
          </p:cNvPr>
          <p:cNvSpPr/>
          <p:nvPr/>
        </p:nvSpPr>
        <p:spPr>
          <a:xfrm>
            <a:off x="10956099" y="5923738"/>
            <a:ext cx="395354" cy="4674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F066AB-AF04-4E46-BB8E-A80583CE9A13}"/>
              </a:ext>
            </a:extLst>
          </p:cNvPr>
          <p:cNvCxnSpPr>
            <a:cxnSpLocks/>
            <a:stCxn id="8" idx="4"/>
            <a:endCxn id="24" idx="0"/>
          </p:cNvCxnSpPr>
          <p:nvPr/>
        </p:nvCxnSpPr>
        <p:spPr>
          <a:xfrm flipH="1">
            <a:off x="11153777" y="5621946"/>
            <a:ext cx="4649" cy="30179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79BF8D8-55D0-48D1-83E2-52BCB3817A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8" y="249659"/>
            <a:ext cx="1541282" cy="10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47803" y="865744"/>
                <a:ext cx="12025336" cy="63076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Proof (by induction).</a:t>
                </a:r>
              </a:p>
              <a:p>
                <a:pPr lvl="1"/>
                <a:r>
                  <a:rPr lang="en-US" i="1" dirty="0"/>
                  <a:t>Predicate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dirty="0"/>
                  <a:t>is 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i="1" dirty="0"/>
                  <a:t>Base case:</a:t>
                </a:r>
                <a:r>
                  <a:rPr lang="en-US" dirty="0"/>
                  <a:t>  n=0.  Then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i="1" dirty="0"/>
                  <a:t>Induction hypothesis: </a:t>
                </a:r>
                <a:r>
                  <a:rPr lang="en-US" dirty="0"/>
                  <a:t>Assume that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for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arbitrary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k</m:t>
                    </m:r>
                    <m:r>
                      <m:rPr>
                        <m:nor/>
                      </m:rPr>
                      <a:rPr lang="en-US" dirty="0"/>
                      <m:t> &gt;0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That is, for an arbitrary number n=k-1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Can take k instead of k-1, but k-1 makes calculations simpler.  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i="1" dirty="0"/>
                  <a:t>Induction step:  </a:t>
                </a:r>
                <a:r>
                  <a:rPr lang="en-US" dirty="0"/>
                  <a:t>show that P(k-1) implies P(k). </a:t>
                </a:r>
              </a:p>
              <a:p>
                <a:pPr lvl="2"/>
                <a:r>
                  <a:rPr lang="en-US" b="0" dirty="0"/>
                  <a:t>… calculations 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… by induction hypothesis.. </a:t>
                </a:r>
              </a:p>
              <a:p>
                <a:pPr lvl="2"/>
                <a:r>
                  <a:rPr lang="en-US" dirty="0"/>
                  <a:t>… calculations … </a:t>
                </a:r>
              </a:p>
              <a:p>
                <a:pPr lvl="1"/>
                <a:r>
                  <a:rPr lang="en-US" i="1" dirty="0"/>
                  <a:t>By induction</a:t>
                </a:r>
                <a:r>
                  <a:rPr lang="en-US" dirty="0"/>
                  <a:t>, therefore,  P(n)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803" y="865744"/>
                <a:ext cx="12025336" cy="6307672"/>
              </a:xfrm>
              <a:blipFill>
                <a:blip r:embed="rId6"/>
                <a:stretch>
                  <a:fillRect l="-1267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/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 </a:t>
                </a:r>
                <a:r>
                  <a:rPr lang="en-US" sz="2800" dirty="0"/>
                  <a:t>for any 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/>
                  <a:t>, 0+1+…+(n-1)+n=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pt-BR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0 </m:t>
                        </m:r>
                      </m:sub>
                      <m:sup>
                        <m:r>
                          <a:rPr lang="pt-BR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  <a:blipFill>
                <a:blip r:embed="rId8"/>
                <a:stretch>
                  <a:fillRect l="-962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Image result for gauss image">
            <a:extLst>
              <a:ext uri="{FF2B5EF4-FFF2-40B4-BE49-F238E27FC236}">
                <a16:creationId xmlns:a16="http://schemas.microsoft.com/office/drawing/2014/main" id="{9E1DD865-DF71-4314-BF66-BA53BDED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171" y="0"/>
            <a:ext cx="854227" cy="1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5120D-79F1-43E8-9D9A-B1FD21516C39}"/>
                  </a:ext>
                </a:extLst>
              </p:cNvPr>
              <p:cNvSpPr txBox="1"/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5120D-79F1-43E8-9D9A-B1FD21516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blipFill>
                <a:blip r:embed="rId10"/>
                <a:stretch>
                  <a:fillRect t="-8197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E864CF-C21F-4294-986F-B68EA8DC3761}"/>
                  </a:ext>
                </a:extLst>
              </p:cNvPr>
              <p:cNvSpPr txBox="1"/>
              <p:nvPr/>
            </p:nvSpPr>
            <p:spPr>
              <a:xfrm>
                <a:off x="3632621" y="1132358"/>
                <a:ext cx="2034531" cy="93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pt-BR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0 </m:t>
                          </m:r>
                        </m:sub>
                        <m:sup>
                          <m:r>
                            <a:rPr lang="pt-BR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E864CF-C21F-4294-986F-B68EA8DC3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621" y="1132358"/>
                <a:ext cx="2034531" cy="9328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9BA328-3A6D-42A0-B17A-1BFBACF019B1}"/>
                  </a:ext>
                </a:extLst>
              </p:cNvPr>
              <p:cNvSpPr txBox="1"/>
              <p:nvPr/>
            </p:nvSpPr>
            <p:spPr>
              <a:xfrm>
                <a:off x="4151784" y="2065242"/>
                <a:ext cx="2493696" cy="957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pt-BR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0 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=0=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0+1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9BA328-3A6D-42A0-B17A-1BFBACF01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2065242"/>
                <a:ext cx="2493696" cy="9578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DFD7DC-E0FC-4C8F-B937-890D11A824A1}"/>
                  </a:ext>
                </a:extLst>
              </p:cNvPr>
              <p:cNvSpPr txBox="1"/>
              <p:nvPr/>
            </p:nvSpPr>
            <p:spPr>
              <a:xfrm>
                <a:off x="6384032" y="3023133"/>
                <a:ext cx="2551276" cy="964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pt-BR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0 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DFD7DC-E0FC-4C8F-B937-890D11A82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3023133"/>
                <a:ext cx="2551276" cy="9643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690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47803" y="865744"/>
                <a:ext cx="12025336" cy="63076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Proof (by induction).</a:t>
                </a:r>
              </a:p>
              <a:p>
                <a:pPr lvl="1"/>
                <a:r>
                  <a:rPr lang="en-US" i="1" dirty="0"/>
                  <a:t>Predicate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dirty="0"/>
                  <a:t>is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0 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i="1" dirty="0"/>
                  <a:t>Base case:</a:t>
                </a:r>
                <a:r>
                  <a:rPr lang="en-US" dirty="0"/>
                  <a:t>  n=0. 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=0=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i="1" dirty="0"/>
                  <a:t>Induction hypothesis: </a:t>
                </a:r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for an arbitrary k &gt;0</a:t>
                </a:r>
              </a:p>
              <a:p>
                <a:pPr lvl="2"/>
                <a:r>
                  <a:rPr lang="en-US" dirty="0"/>
                  <a:t>That is, for an arbitrary number n=k-1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Can take k instead of k-1, but k-1 makes calculations simpler.  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i="1" dirty="0"/>
                  <a:t>Induction step:  </a:t>
                </a:r>
                <a:r>
                  <a:rPr lang="en-US" dirty="0"/>
                  <a:t>show that P(k-1) implies P(k). 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=(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dirty="0"/>
                  <a:t>) +k.  </a:t>
                </a:r>
              </a:p>
              <a:p>
                <a:pPr lvl="2"/>
                <a:r>
                  <a:rPr lang="en-US" dirty="0"/>
                  <a:t>By induction hypothesis,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e>
                    </m:nary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k</m:t>
                            </m:r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Now,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=(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dirty="0"/>
                  <a:t>) +k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k</m:t>
                            </m:r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k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  <m:r>
                          <a:rPr lang="en-US">
                            <a:latin typeface="Cambria Math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i="1" dirty="0"/>
                  <a:t>By induction</a:t>
                </a:r>
                <a:r>
                  <a:rPr lang="en-US" dirty="0"/>
                  <a:t>, therefore,  P(n)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803" y="865744"/>
                <a:ext cx="12025336" cy="6307672"/>
              </a:xfrm>
              <a:blipFill>
                <a:blip r:embed="rId5"/>
                <a:stretch>
                  <a:fillRect l="-1267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/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 </a:t>
                </a:r>
                <a:r>
                  <a:rPr lang="en-US" sz="2800" dirty="0"/>
                  <a:t>for any 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/>
                  <a:t>, 0+1+…+(n-1)+n=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pt-BR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0 </m:t>
                        </m:r>
                      </m:sub>
                      <m:sup>
                        <m:r>
                          <a:rPr lang="pt-BR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2CD87F3-56D3-4F7F-8FD6-0B54CD6FE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59608"/>
                <a:ext cx="8208912" cy="738649"/>
              </a:xfrm>
              <a:prstGeom prst="roundRect">
                <a:avLst/>
              </a:prstGeom>
              <a:blipFill>
                <a:blip r:embed="rId7"/>
                <a:stretch>
                  <a:fillRect l="-962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Image result for gauss image">
            <a:extLst>
              <a:ext uri="{FF2B5EF4-FFF2-40B4-BE49-F238E27FC236}">
                <a16:creationId xmlns:a16="http://schemas.microsoft.com/office/drawing/2014/main" id="{9E1DD865-DF71-4314-BF66-BA53BDED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171" y="0"/>
            <a:ext cx="854227" cy="1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5120D-79F1-43E8-9D9A-B1FD21516C39}"/>
                  </a:ext>
                </a:extLst>
              </p:cNvPr>
              <p:cNvSpPr txBox="1"/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5120D-79F1-43E8-9D9A-B1FD21516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blipFill>
                <a:blip r:embed="rId9"/>
                <a:stretch>
                  <a:fillRect t="-8197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100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16D7-B524-45CC-A26E-75469F2D3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1185664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“Proof” (by induction): </a:t>
            </a:r>
          </a:p>
          <a:p>
            <a:pPr lvl="1"/>
            <a:r>
              <a:rPr lang="en-US" dirty="0"/>
              <a:t>P(n):  any n horses are white. </a:t>
            </a:r>
          </a:p>
          <a:p>
            <a:pPr lvl="1"/>
            <a:r>
              <a:rPr lang="en-US" dirty="0"/>
              <a:t>Base case:  P(0) holds vacuously </a:t>
            </a:r>
          </a:p>
          <a:p>
            <a:pPr lvl="1"/>
            <a:r>
              <a:rPr lang="en-US" dirty="0"/>
              <a:t>Induction hypothesis: any k horses are white. </a:t>
            </a:r>
          </a:p>
          <a:p>
            <a:pPr lvl="1"/>
            <a:r>
              <a:rPr lang="en-US" dirty="0"/>
              <a:t>Induction step: if any k horses are white, then any k+1 horses are white. </a:t>
            </a:r>
          </a:p>
          <a:p>
            <a:pPr lvl="2"/>
            <a:r>
              <a:rPr lang="en-US" dirty="0"/>
              <a:t>Take an arbitrary set of k+1 horses.  Take a horse out. </a:t>
            </a:r>
          </a:p>
          <a:p>
            <a:pPr lvl="3"/>
            <a:r>
              <a:rPr lang="en-US" dirty="0"/>
              <a:t>The remaining k horses are white by induction hypothesis. </a:t>
            </a:r>
          </a:p>
          <a:p>
            <a:pPr lvl="2"/>
            <a:r>
              <a:rPr lang="en-US" dirty="0"/>
              <a:t>Now put that horse back in, and take out another horse.  </a:t>
            </a:r>
          </a:p>
          <a:p>
            <a:pPr lvl="3"/>
            <a:r>
              <a:rPr lang="en-US" dirty="0"/>
              <a:t>Remaining k horses are again white by induction hypothesis. </a:t>
            </a:r>
          </a:p>
          <a:p>
            <a:pPr lvl="2"/>
            <a:r>
              <a:rPr lang="en-US" dirty="0"/>
              <a:t>Therefore, all the k+1 horses in that set are white.</a:t>
            </a:r>
          </a:p>
          <a:p>
            <a:pPr lvl="1"/>
            <a:r>
              <a:rPr lang="en-US" dirty="0"/>
              <a:t>By induction, all horses are white.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608582-EDE3-4F00-8B00-62C6F11C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“Claim”: all horses are white. </a:t>
            </a:r>
            <a:br>
              <a:rPr lang="en-US" dirty="0"/>
            </a:br>
            <a:endParaRPr lang="en-US" dirty="0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6FB80CA-1458-4A08-9A25-96BAEEB35AB6}"/>
              </a:ext>
            </a:extLst>
          </p:cNvPr>
          <p:cNvSpPr/>
          <p:nvPr/>
        </p:nvSpPr>
        <p:spPr>
          <a:xfrm>
            <a:off x="6384032" y="5517232"/>
            <a:ext cx="5760640" cy="1296144"/>
          </a:xfrm>
          <a:prstGeom prst="cloudCallout">
            <a:avLst>
              <a:gd name="adj1" fmla="val -84774"/>
              <a:gd name="adj2" fmla="val 32200"/>
            </a:avLst>
          </a:prstGeom>
          <a:solidFill>
            <a:srgbClr val="C0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Puzzle: What is wrong with this proof? </a:t>
            </a:r>
          </a:p>
        </p:txBody>
      </p:sp>
      <p:pic>
        <p:nvPicPr>
          <p:cNvPr id="8" name="Picture 7" descr="a brown horse&#10;&#10;https://pixabay.com/illustrations/horse-brown-mane-wind-stand-1984137/&#10;">
            <a:extLst>
              <a:ext uri="{FF2B5EF4-FFF2-40B4-BE49-F238E27FC236}">
                <a16:creationId xmlns:a16="http://schemas.microsoft.com/office/drawing/2014/main" id="{2489A5FF-78FB-4D85-AB9D-7398B9621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395" y="5517232"/>
            <a:ext cx="1098245" cy="89232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8CD947C-5E7E-4E64-A7FE-DDEFAB2292C6}"/>
              </a:ext>
            </a:extLst>
          </p:cNvPr>
          <p:cNvSpPr/>
          <p:nvPr/>
        </p:nvSpPr>
        <p:spPr>
          <a:xfrm>
            <a:off x="5664460" y="1844824"/>
            <a:ext cx="52772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73ABD8-F4ED-4E5E-A1A6-1F89C3FDC65C}"/>
              </a:ext>
            </a:extLst>
          </p:cNvPr>
          <p:cNvSpPr/>
          <p:nvPr/>
        </p:nvSpPr>
        <p:spPr>
          <a:xfrm>
            <a:off x="9480376" y="3573016"/>
            <a:ext cx="19442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White horse">
            <a:extLst>
              <a:ext uri="{FF2B5EF4-FFF2-40B4-BE49-F238E27FC236}">
                <a16:creationId xmlns:a16="http://schemas.microsoft.com/office/drawing/2014/main" id="{B207AA83-9FCE-4BA7-8EAC-948ACD2E3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74638"/>
            <a:ext cx="2304256" cy="2596341"/>
          </a:xfrm>
          <a:prstGeom prst="rect">
            <a:avLst/>
          </a:prstGeom>
        </p:spPr>
      </p:pic>
      <p:pic>
        <p:nvPicPr>
          <p:cNvPr id="16" name="Picture 15" descr="White horse">
            <a:extLst>
              <a:ext uri="{FF2B5EF4-FFF2-40B4-BE49-F238E27FC236}">
                <a16:creationId xmlns:a16="http://schemas.microsoft.com/office/drawing/2014/main" id="{C8AF511D-0A4D-4308-8053-F32ED5CDF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748661"/>
            <a:ext cx="391208" cy="440797"/>
          </a:xfrm>
          <a:prstGeom prst="rect">
            <a:avLst/>
          </a:prstGeom>
        </p:spPr>
      </p:pic>
      <p:pic>
        <p:nvPicPr>
          <p:cNvPr id="17" name="Picture 16" descr="White horse">
            <a:extLst>
              <a:ext uri="{FF2B5EF4-FFF2-40B4-BE49-F238E27FC236}">
                <a16:creationId xmlns:a16="http://schemas.microsoft.com/office/drawing/2014/main" id="{212E4B93-9843-4B88-98B0-0A638C679B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36" y="3701331"/>
            <a:ext cx="391208" cy="440797"/>
          </a:xfrm>
          <a:prstGeom prst="rect">
            <a:avLst/>
          </a:prstGeom>
        </p:spPr>
      </p:pic>
      <p:pic>
        <p:nvPicPr>
          <p:cNvPr id="18" name="Picture 17" descr="White horse">
            <a:extLst>
              <a:ext uri="{FF2B5EF4-FFF2-40B4-BE49-F238E27FC236}">
                <a16:creationId xmlns:a16="http://schemas.microsoft.com/office/drawing/2014/main" id="{AE700FF8-30AE-4747-A00A-5293DEFDA4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672" y="3748661"/>
            <a:ext cx="391208" cy="440797"/>
          </a:xfrm>
          <a:prstGeom prst="rect">
            <a:avLst/>
          </a:prstGeom>
        </p:spPr>
      </p:pic>
      <p:pic>
        <p:nvPicPr>
          <p:cNvPr id="19" name="Picture 18" descr="White horse">
            <a:extLst>
              <a:ext uri="{FF2B5EF4-FFF2-40B4-BE49-F238E27FC236}">
                <a16:creationId xmlns:a16="http://schemas.microsoft.com/office/drawing/2014/main" id="{A293F74E-07D5-473B-A43F-87A9F7F3A2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68" y="4142128"/>
            <a:ext cx="391208" cy="440797"/>
          </a:xfrm>
          <a:prstGeom prst="rect">
            <a:avLst/>
          </a:prstGeom>
        </p:spPr>
      </p:pic>
      <p:pic>
        <p:nvPicPr>
          <p:cNvPr id="20" name="Picture 19" descr="White horse">
            <a:extLst>
              <a:ext uri="{FF2B5EF4-FFF2-40B4-BE49-F238E27FC236}">
                <a16:creationId xmlns:a16="http://schemas.microsoft.com/office/drawing/2014/main" id="{6C5CC194-A9DE-4537-ACA2-B29AA8CFAC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257205"/>
            <a:ext cx="391208" cy="440797"/>
          </a:xfrm>
          <a:prstGeom prst="rect">
            <a:avLst/>
          </a:prstGeom>
        </p:spPr>
      </p:pic>
      <p:pic>
        <p:nvPicPr>
          <p:cNvPr id="21" name="Picture 20" descr="White horse">
            <a:extLst>
              <a:ext uri="{FF2B5EF4-FFF2-40B4-BE49-F238E27FC236}">
                <a16:creationId xmlns:a16="http://schemas.microsoft.com/office/drawing/2014/main" id="{06C61F28-5243-4FD6-93A9-13D9AB7B5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80" y="4180345"/>
            <a:ext cx="391208" cy="440797"/>
          </a:xfrm>
          <a:prstGeom prst="rect">
            <a:avLst/>
          </a:prstGeom>
        </p:spPr>
      </p:pic>
      <p:pic>
        <p:nvPicPr>
          <p:cNvPr id="22" name="Picture 21" descr="White horse">
            <a:extLst>
              <a:ext uri="{FF2B5EF4-FFF2-40B4-BE49-F238E27FC236}">
                <a16:creationId xmlns:a16="http://schemas.microsoft.com/office/drawing/2014/main" id="{BF0FB554-892A-4D5F-B802-E760F3FD2A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10" y="4773100"/>
            <a:ext cx="391208" cy="440797"/>
          </a:xfrm>
          <a:prstGeom prst="rect">
            <a:avLst/>
          </a:prstGeom>
        </p:spPr>
      </p:pic>
      <p:pic>
        <p:nvPicPr>
          <p:cNvPr id="23" name="Picture 22" descr="White horse">
            <a:extLst>
              <a:ext uri="{FF2B5EF4-FFF2-40B4-BE49-F238E27FC236}">
                <a16:creationId xmlns:a16="http://schemas.microsoft.com/office/drawing/2014/main" id="{A6E79D9E-AD1A-49F9-A009-E278868C1B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42" y="4400743"/>
            <a:ext cx="391208" cy="440797"/>
          </a:xfrm>
          <a:prstGeom prst="rect">
            <a:avLst/>
          </a:prstGeom>
        </p:spPr>
      </p:pic>
      <p:pic>
        <p:nvPicPr>
          <p:cNvPr id="24" name="Picture 23" descr="White horse">
            <a:extLst>
              <a:ext uri="{FF2B5EF4-FFF2-40B4-BE49-F238E27FC236}">
                <a16:creationId xmlns:a16="http://schemas.microsoft.com/office/drawing/2014/main" id="{5880810F-3A08-4CCF-81AF-DD2F891D2F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068" y="4588459"/>
            <a:ext cx="391208" cy="440797"/>
          </a:xfrm>
          <a:prstGeom prst="rect">
            <a:avLst/>
          </a:prstGeom>
        </p:spPr>
      </p:pic>
      <p:pic>
        <p:nvPicPr>
          <p:cNvPr id="25" name="Picture 24" descr="White horse">
            <a:extLst>
              <a:ext uri="{FF2B5EF4-FFF2-40B4-BE49-F238E27FC236}">
                <a16:creationId xmlns:a16="http://schemas.microsoft.com/office/drawing/2014/main" id="{249171FA-A27B-4777-B3F6-61AB87B3E9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44" y="4719472"/>
            <a:ext cx="391208" cy="44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73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2B24-5E93-4A7B-A77C-3625A057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4F6E2-957E-41B6-98EA-E81BF53C1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27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C462343-B4AB-426B-926E-F2F65A2D7EF2}"/>
              </a:ext>
            </a:extLst>
          </p:cNvPr>
          <p:cNvSpPr/>
          <p:nvPr/>
        </p:nvSpPr>
        <p:spPr>
          <a:xfrm>
            <a:off x="6240016" y="4437112"/>
            <a:ext cx="1224136" cy="282360"/>
          </a:xfrm>
          <a:prstGeom prst="rect">
            <a:avLst/>
          </a:prstGeom>
          <a:solidFill>
            <a:srgbClr val="C0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16D7-B524-45CC-A26E-75469F2D3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1185664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“Proof” (by induction): </a:t>
            </a:r>
          </a:p>
          <a:p>
            <a:pPr lvl="1"/>
            <a:r>
              <a:rPr lang="en-US" dirty="0"/>
              <a:t>P(n):  any n horses are white. </a:t>
            </a:r>
          </a:p>
          <a:p>
            <a:pPr lvl="1"/>
            <a:r>
              <a:rPr lang="en-US" dirty="0"/>
              <a:t>Base case:  P(0) holds vacuously </a:t>
            </a:r>
          </a:p>
          <a:p>
            <a:pPr lvl="1"/>
            <a:r>
              <a:rPr lang="en-US" dirty="0"/>
              <a:t>Induction hypothesis: any k horses are white. </a:t>
            </a:r>
          </a:p>
          <a:p>
            <a:pPr lvl="1"/>
            <a:r>
              <a:rPr lang="en-US" dirty="0"/>
              <a:t>Induction step: if any k horses are white, then any k+1 horses are white. </a:t>
            </a:r>
          </a:p>
          <a:p>
            <a:pPr lvl="2"/>
            <a:r>
              <a:rPr lang="en-US" dirty="0"/>
              <a:t>Take an arbitrary set of k+1 horses.  Take a horse out. </a:t>
            </a:r>
          </a:p>
          <a:p>
            <a:pPr lvl="3"/>
            <a:r>
              <a:rPr lang="en-US" dirty="0"/>
              <a:t>The remaining k horses are white by induction hypothesis. </a:t>
            </a:r>
          </a:p>
          <a:p>
            <a:pPr lvl="2"/>
            <a:r>
              <a:rPr lang="en-US" dirty="0"/>
              <a:t>Now put that horse back in, and take out another horse.  </a:t>
            </a:r>
          </a:p>
          <a:p>
            <a:pPr lvl="3"/>
            <a:r>
              <a:rPr lang="en-US" dirty="0"/>
              <a:t>Remaining k horses are again white by induction hypothesis. </a:t>
            </a:r>
          </a:p>
          <a:p>
            <a:pPr lvl="2"/>
            <a:r>
              <a:rPr lang="en-US" dirty="0"/>
              <a:t>Therefore, all the k+1 horses in that set are white.</a:t>
            </a:r>
          </a:p>
          <a:p>
            <a:pPr lvl="1"/>
            <a:r>
              <a:rPr lang="en-US" dirty="0"/>
              <a:t>By induction, all horses are white.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608582-EDE3-4F00-8B00-62C6F11C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“Claim”: all horses are white. </a:t>
            </a:r>
            <a:br>
              <a:rPr lang="en-US" dirty="0"/>
            </a:br>
            <a:endParaRPr lang="en-US" dirty="0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6FB80CA-1458-4A08-9A25-96BAEEB35AB6}"/>
              </a:ext>
            </a:extLst>
          </p:cNvPr>
          <p:cNvSpPr/>
          <p:nvPr/>
        </p:nvSpPr>
        <p:spPr>
          <a:xfrm>
            <a:off x="6384032" y="5517232"/>
            <a:ext cx="5760640" cy="1296144"/>
          </a:xfrm>
          <a:prstGeom prst="cloudCallout">
            <a:avLst>
              <a:gd name="adj1" fmla="val -84774"/>
              <a:gd name="adj2" fmla="val 32200"/>
            </a:avLst>
          </a:prstGeom>
          <a:solidFill>
            <a:srgbClr val="C0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Puzzle: What is wrong with this proof? </a:t>
            </a:r>
          </a:p>
        </p:txBody>
      </p:sp>
      <p:pic>
        <p:nvPicPr>
          <p:cNvPr id="8" name="Picture 7" descr="a brown horse&#10;&#10;https://pixabay.com/illustrations/horse-brown-mane-wind-stand-1984137/&#10;">
            <a:extLst>
              <a:ext uri="{FF2B5EF4-FFF2-40B4-BE49-F238E27FC236}">
                <a16:creationId xmlns:a16="http://schemas.microsoft.com/office/drawing/2014/main" id="{2489A5FF-78FB-4D85-AB9D-7398B9621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395" y="5517232"/>
            <a:ext cx="1098245" cy="89232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8CD947C-5E7E-4E64-A7FE-DDEFAB2292C6}"/>
              </a:ext>
            </a:extLst>
          </p:cNvPr>
          <p:cNvSpPr/>
          <p:nvPr/>
        </p:nvSpPr>
        <p:spPr>
          <a:xfrm>
            <a:off x="5664460" y="1844824"/>
            <a:ext cx="52772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73ABD8-F4ED-4E5E-A1A6-1F89C3FDC65C}"/>
              </a:ext>
            </a:extLst>
          </p:cNvPr>
          <p:cNvSpPr/>
          <p:nvPr/>
        </p:nvSpPr>
        <p:spPr>
          <a:xfrm>
            <a:off x="9480376" y="3573016"/>
            <a:ext cx="19442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White horse">
            <a:extLst>
              <a:ext uri="{FF2B5EF4-FFF2-40B4-BE49-F238E27FC236}">
                <a16:creationId xmlns:a16="http://schemas.microsoft.com/office/drawing/2014/main" id="{B207AA83-9FCE-4BA7-8EAC-948ACD2E3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74638"/>
            <a:ext cx="2304256" cy="2596341"/>
          </a:xfrm>
          <a:prstGeom prst="rect">
            <a:avLst/>
          </a:prstGeom>
        </p:spPr>
      </p:pic>
      <p:pic>
        <p:nvPicPr>
          <p:cNvPr id="16" name="Picture 15" descr="White horse">
            <a:extLst>
              <a:ext uri="{FF2B5EF4-FFF2-40B4-BE49-F238E27FC236}">
                <a16:creationId xmlns:a16="http://schemas.microsoft.com/office/drawing/2014/main" id="{C8AF511D-0A4D-4308-8053-F32ED5CDF8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748661"/>
            <a:ext cx="391208" cy="440797"/>
          </a:xfrm>
          <a:prstGeom prst="rect">
            <a:avLst/>
          </a:prstGeom>
        </p:spPr>
      </p:pic>
      <p:pic>
        <p:nvPicPr>
          <p:cNvPr id="17" name="Picture 16" descr="White horse">
            <a:extLst>
              <a:ext uri="{FF2B5EF4-FFF2-40B4-BE49-F238E27FC236}">
                <a16:creationId xmlns:a16="http://schemas.microsoft.com/office/drawing/2014/main" id="{212E4B93-9843-4B88-98B0-0A638C679B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36" y="3701331"/>
            <a:ext cx="391208" cy="440797"/>
          </a:xfrm>
          <a:prstGeom prst="rect">
            <a:avLst/>
          </a:prstGeom>
        </p:spPr>
      </p:pic>
      <p:pic>
        <p:nvPicPr>
          <p:cNvPr id="18" name="Picture 17" descr="White horse">
            <a:extLst>
              <a:ext uri="{FF2B5EF4-FFF2-40B4-BE49-F238E27FC236}">
                <a16:creationId xmlns:a16="http://schemas.microsoft.com/office/drawing/2014/main" id="{AE700FF8-30AE-4747-A00A-5293DEFDA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364" y="4499073"/>
            <a:ext cx="391208" cy="440797"/>
          </a:xfrm>
          <a:prstGeom prst="rect">
            <a:avLst/>
          </a:prstGeom>
        </p:spPr>
      </p:pic>
      <p:pic>
        <p:nvPicPr>
          <p:cNvPr id="19" name="Picture 18" descr="White horse">
            <a:extLst>
              <a:ext uri="{FF2B5EF4-FFF2-40B4-BE49-F238E27FC236}">
                <a16:creationId xmlns:a16="http://schemas.microsoft.com/office/drawing/2014/main" id="{A293F74E-07D5-473B-A43F-87A9F7F3A2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68" y="4142128"/>
            <a:ext cx="391208" cy="440797"/>
          </a:xfrm>
          <a:prstGeom prst="rect">
            <a:avLst/>
          </a:prstGeom>
        </p:spPr>
      </p:pic>
      <p:pic>
        <p:nvPicPr>
          <p:cNvPr id="20" name="Picture 19" descr="White horse">
            <a:extLst>
              <a:ext uri="{FF2B5EF4-FFF2-40B4-BE49-F238E27FC236}">
                <a16:creationId xmlns:a16="http://schemas.microsoft.com/office/drawing/2014/main" id="{6C5CC194-A9DE-4537-ACA2-B29AA8CFAC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257205"/>
            <a:ext cx="391208" cy="440797"/>
          </a:xfrm>
          <a:prstGeom prst="rect">
            <a:avLst/>
          </a:prstGeom>
        </p:spPr>
      </p:pic>
      <p:pic>
        <p:nvPicPr>
          <p:cNvPr id="21" name="Picture 20" descr="White horse">
            <a:extLst>
              <a:ext uri="{FF2B5EF4-FFF2-40B4-BE49-F238E27FC236}">
                <a16:creationId xmlns:a16="http://schemas.microsoft.com/office/drawing/2014/main" id="{06C61F28-5243-4FD6-93A9-13D9AB7B5F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80" y="4180345"/>
            <a:ext cx="391208" cy="440797"/>
          </a:xfrm>
          <a:prstGeom prst="rect">
            <a:avLst/>
          </a:prstGeom>
        </p:spPr>
      </p:pic>
      <p:pic>
        <p:nvPicPr>
          <p:cNvPr id="22" name="Picture 21" descr="White horse">
            <a:extLst>
              <a:ext uri="{FF2B5EF4-FFF2-40B4-BE49-F238E27FC236}">
                <a16:creationId xmlns:a16="http://schemas.microsoft.com/office/drawing/2014/main" id="{BF0FB554-892A-4D5F-B802-E760F3FD2A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10" y="4773100"/>
            <a:ext cx="391208" cy="440797"/>
          </a:xfrm>
          <a:prstGeom prst="rect">
            <a:avLst/>
          </a:prstGeom>
        </p:spPr>
      </p:pic>
      <p:pic>
        <p:nvPicPr>
          <p:cNvPr id="23" name="Picture 22" descr="White horse">
            <a:extLst>
              <a:ext uri="{FF2B5EF4-FFF2-40B4-BE49-F238E27FC236}">
                <a16:creationId xmlns:a16="http://schemas.microsoft.com/office/drawing/2014/main" id="{A6E79D9E-AD1A-49F9-A009-E278868C1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664" y="3771487"/>
            <a:ext cx="391208" cy="440797"/>
          </a:xfrm>
          <a:prstGeom prst="rect">
            <a:avLst/>
          </a:prstGeom>
        </p:spPr>
      </p:pic>
      <p:pic>
        <p:nvPicPr>
          <p:cNvPr id="24" name="Picture 23" descr="White horse">
            <a:extLst>
              <a:ext uri="{FF2B5EF4-FFF2-40B4-BE49-F238E27FC236}">
                <a16:creationId xmlns:a16="http://schemas.microsoft.com/office/drawing/2014/main" id="{5880810F-3A08-4CCF-81AF-DD2F891D2F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068" y="4588459"/>
            <a:ext cx="391208" cy="440797"/>
          </a:xfrm>
          <a:prstGeom prst="rect">
            <a:avLst/>
          </a:prstGeom>
        </p:spPr>
      </p:pic>
      <p:pic>
        <p:nvPicPr>
          <p:cNvPr id="25" name="Picture 24" descr="White horse">
            <a:extLst>
              <a:ext uri="{FF2B5EF4-FFF2-40B4-BE49-F238E27FC236}">
                <a16:creationId xmlns:a16="http://schemas.microsoft.com/office/drawing/2014/main" id="{249171FA-A27B-4777-B3F6-61AB87B3E9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44" y="4719472"/>
            <a:ext cx="391208" cy="440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1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1393 0.04005 C -0.0168 0.04908 -0.0211 0.05394 -0.02565 0.05394 C -0.03073 0.05394 -0.0349 0.04908 -0.03776 0.04005 L -0.05156 -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1393 0.04005 C -0.0168 0.04908 -0.0211 0.05394 -0.02565 0.05394 C -0.03073 0.05394 -0.0349 0.04908 -0.03776 0.04005 L -0.05156 -1.11111E-6 " pathEditMode="relative" rAng="0" ptsTypes="AAAAA">
                                      <p:cBhvr>
                                        <p:cTn id="10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1576 0.04005 C 0.01902 0.04908 0.02396 0.05394 0.02917 0.05394 C 0.03503 0.05394 0.03972 0.04908 0.04297 0.04005 L 0.05886 -3.33333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EE32-0B88-492F-B25D-900FD07C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3AB7C-969E-47FF-9BE6-F5FE5A7C7D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44" y="1600201"/>
                <a:ext cx="11391056" cy="51411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if want to prove it only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the base case (when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≥0)</m:t>
                    </m:r>
                  </m:oMath>
                </a14:m>
                <a:r>
                  <a:rPr lang="en-US" dirty="0"/>
                  <a:t>.  For the rest,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Here,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is a shorthand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≥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prove it works, prove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 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 general,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countable set,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 bijection. </a:t>
                </a:r>
              </a:p>
              <a:p>
                <a:pPr marL="0" indent="0">
                  <a:buNone/>
                </a:pPr>
                <a:r>
                  <a:rPr lang="en-US" dirty="0"/>
                  <a:t>    Then the following is equivalent to the induction principle:</a:t>
                </a:r>
                <a:endParaRPr lang="en-US" dirty="0">
                  <a:latin typeface="Cambria Math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3AB7C-969E-47FF-9BE6-F5FE5A7C7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1600201"/>
                <a:ext cx="11391056" cy="5141167"/>
              </a:xfrm>
              <a:blipFill>
                <a:blip r:embed="rId5"/>
                <a:stretch>
                  <a:fillRect l="-1231" t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10">
                <a:extLst>
                  <a:ext uri="{FF2B5EF4-FFF2-40B4-BE49-F238E27FC236}">
                    <a16:creationId xmlns:a16="http://schemas.microsoft.com/office/drawing/2014/main" id="{133279D5-E2E2-4688-B91D-94E82EE225EC}"/>
                  </a:ext>
                </a:extLst>
              </p:cNvPr>
              <p:cNvSpPr/>
              <p:nvPr/>
            </p:nvSpPr>
            <p:spPr>
              <a:xfrm>
                <a:off x="695400" y="275458"/>
                <a:ext cx="9361040" cy="1324743"/>
              </a:xfrm>
              <a:prstGeom prst="wedgeRoundRectCallout">
                <a:avLst>
                  <a:gd name="adj1" fmla="val -49766"/>
                  <a:gd name="adj2" fmla="val 29176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Mathematical Induction principle:  </a:t>
                </a:r>
              </a:p>
              <a:p>
                <a:pPr algn="ctr"/>
                <a:r>
                  <a:rPr lang="en-US" sz="2800" dirty="0"/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∧∀ 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 P(k)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→ </m:t>
                    </m:r>
                  </m:oMath>
                </a14:m>
                <a:r>
                  <a:rPr lang="en-US" sz="2800" dirty="0"/>
                  <a:t>P(k+1) then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𝑃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10">
                <a:extLst>
                  <a:ext uri="{FF2B5EF4-FFF2-40B4-BE49-F238E27FC236}">
                    <a16:creationId xmlns:a16="http://schemas.microsoft.com/office/drawing/2014/main" id="{133279D5-E2E2-4688-B91D-94E82EE22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75458"/>
                <a:ext cx="9361040" cy="1324743"/>
              </a:xfrm>
              <a:prstGeom prst="wedgeRoundRectCallout">
                <a:avLst>
                  <a:gd name="adj1" fmla="val -49766"/>
                  <a:gd name="adj2" fmla="val 2917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10">
                <a:extLst>
                  <a:ext uri="{FF2B5EF4-FFF2-40B4-BE49-F238E27FC236}">
                    <a16:creationId xmlns:a16="http://schemas.microsoft.com/office/drawing/2014/main" id="{C723D7CF-02DB-4752-A13F-C4A133A2ADBB}"/>
                  </a:ext>
                </a:extLst>
              </p:cNvPr>
              <p:cNvSpPr/>
              <p:nvPr/>
            </p:nvSpPr>
            <p:spPr>
              <a:xfrm>
                <a:off x="2063552" y="2636912"/>
                <a:ext cx="6970984" cy="485488"/>
              </a:xfrm>
              <a:prstGeom prst="wedgeRoundRectCallout">
                <a:avLst>
                  <a:gd name="adj1" fmla="val -49766"/>
                  <a:gd name="adj2" fmla="val 29176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∧∀ 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  P(k)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→ </m:t>
                    </m:r>
                  </m:oMath>
                </a14:m>
                <a:r>
                  <a:rPr lang="en-US" sz="2400" dirty="0"/>
                  <a:t>P(k+1))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→∀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ounded Rectangular Callout 10">
                <a:extLst>
                  <a:ext uri="{FF2B5EF4-FFF2-40B4-BE49-F238E27FC236}">
                    <a16:creationId xmlns:a16="http://schemas.microsoft.com/office/drawing/2014/main" id="{C723D7CF-02DB-4752-A13F-C4A133A2A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2636912"/>
                <a:ext cx="6970984" cy="485488"/>
              </a:xfrm>
              <a:prstGeom prst="wedgeRoundRectCallout">
                <a:avLst>
                  <a:gd name="adj1" fmla="val -49766"/>
                  <a:gd name="adj2" fmla="val 29176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10">
                <a:extLst>
                  <a:ext uri="{FF2B5EF4-FFF2-40B4-BE49-F238E27FC236}">
                    <a16:creationId xmlns:a16="http://schemas.microsoft.com/office/drawing/2014/main" id="{BE99C761-7F6A-4DE6-8C61-B1BE1A8F0A38}"/>
                  </a:ext>
                </a:extLst>
              </p:cNvPr>
              <p:cNvSpPr/>
              <p:nvPr/>
            </p:nvSpPr>
            <p:spPr>
              <a:xfrm>
                <a:off x="407368" y="6097054"/>
                <a:ext cx="10146800" cy="485488"/>
              </a:xfrm>
              <a:prstGeom prst="wedgeRoundRectCallout">
                <a:avLst>
                  <a:gd name="adj1" fmla="val -49766"/>
                  <a:gd name="adj2" fmla="val 29176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(0)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∧∀ 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≥0 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))   </m:t>
                    </m:r>
                    <m:r>
                      <a:rPr lang="en-US" sz="2800" i="1">
                        <a:latin typeface="Cambria Math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∀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i="1">
                        <a:latin typeface="Cambria Math"/>
                      </a:rPr>
                      <m:t>𝑃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ounded Rectangular Callout 10">
                <a:extLst>
                  <a:ext uri="{FF2B5EF4-FFF2-40B4-BE49-F238E27FC236}">
                    <a16:creationId xmlns:a16="http://schemas.microsoft.com/office/drawing/2014/main" id="{BE99C761-7F6A-4DE6-8C61-B1BE1A8F0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6097054"/>
                <a:ext cx="10146800" cy="485488"/>
              </a:xfrm>
              <a:prstGeom prst="wedgeRoundRectCallout">
                <a:avLst>
                  <a:gd name="adj1" fmla="val -49766"/>
                  <a:gd name="adj2" fmla="val 2917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801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E63D3-DABF-4F4A-9B29-013113D826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836712"/>
                <a:ext cx="12169352" cy="640871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i="1" dirty="0"/>
                  <a:t>Proof (by induction with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i="1" dirty="0"/>
                  <a:t>):</a:t>
                </a:r>
              </a:p>
              <a:p>
                <a:pPr lvl="1"/>
                <a:r>
                  <a:rPr lang="en-US" i="1" dirty="0"/>
                  <a:t>Predicate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: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i="1" dirty="0"/>
                  <a:t>Base case</a:t>
                </a:r>
                <a:r>
                  <a:rPr lang="en-US" dirty="0"/>
                  <a:t>:  n=4.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=16=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Induction hypothesis</a:t>
                </a:r>
                <a:r>
                  <a:rPr lang="en-US" dirty="0"/>
                  <a:t>: assume that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≥4,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i="1" dirty="0"/>
                  <a:t>Induction step</a:t>
                </a:r>
                <a:r>
                  <a:rPr lang="en-US" dirty="0"/>
                  <a:t>: 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+1)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2⋅2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(last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 by induction hypothesis). </a:t>
                </a:r>
              </a:p>
              <a:p>
                <a:pPr lvl="2"/>
                <a:r>
                  <a:rPr lang="en-US" sz="2800" dirty="0"/>
                  <a:t>Want: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+2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/>
                  <a:t>, need 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≥2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3"/>
                <a:r>
                  <a:rPr lang="en-US" sz="2800" dirty="0"/>
                  <a:t>Dividing both sides of the last inequality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:  show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≥2+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3"/>
                <a:r>
                  <a:rPr lang="en-US" sz="2800" dirty="0"/>
                  <a:t>Since 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≥4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≤3,   2+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≤3&lt;4≤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 lvl="3"/>
                <a:r>
                  <a:rPr lang="en-US" sz="2800" dirty="0"/>
                  <a:t>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≥2+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≥2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2⋅2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+2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+1=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lvl="1"/>
                <a:r>
                  <a:rPr lang="en-US" sz="3300" dirty="0"/>
                  <a:t>By induction, for all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/>
                      </a:rPr>
                      <m:t>𝑛</m:t>
                    </m:r>
                    <m:r>
                      <a:rPr lang="en-US" sz="3300" i="1">
                        <a:latin typeface="Cambria Math"/>
                      </a:rPr>
                      <m:t>≥4,  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3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3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3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300" dirty="0"/>
              </a:p>
              <a:p>
                <a:pPr lvl="1"/>
                <a:endParaRPr lang="en-US" dirty="0"/>
              </a:p>
              <a:p>
                <a:r>
                  <a:rPr lang="en-US" i="1" dirty="0"/>
                  <a:t>Corollary</a:t>
                </a:r>
                <a:r>
                  <a:rPr lang="en-US" dirty="0"/>
                  <a:t>:  as input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grows, an algorithm running  in time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will quickly start outperforming an algorithm running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E63D3-DABF-4F4A-9B29-013113D82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836712"/>
                <a:ext cx="12169352" cy="6408711"/>
              </a:xfrm>
              <a:blipFill>
                <a:blip r:embed="rId5"/>
                <a:stretch>
                  <a:fillRect l="-852" t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DD70B8A-2B77-46C6-B3F6-A6B9C414CA0B}"/>
                  </a:ext>
                </a:extLst>
              </p:cNvPr>
              <p:cNvSpPr/>
              <p:nvPr/>
            </p:nvSpPr>
            <p:spPr>
              <a:xfrm>
                <a:off x="3719736" y="142773"/>
                <a:ext cx="4752528" cy="6666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≥4, 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DD70B8A-2B77-46C6-B3F6-A6B9C414C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142773"/>
                <a:ext cx="4752528" cy="666641"/>
              </a:xfrm>
              <a:prstGeom prst="roundRect">
                <a:avLst/>
              </a:prstGeom>
              <a:blipFill>
                <a:blip r:embed="rId6"/>
                <a:stretch>
                  <a:fillRect l="-1658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602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934330"/>
                <a:ext cx="11953328" cy="580526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i="1" dirty="0"/>
                  <a:t>Proof (by induction):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i="1" dirty="0"/>
                  <a:t>Predicate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Base case: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=8.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dirty="0"/>
                  <a:t> holds with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=1, 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8=3⋅1+5⋅1 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Induction hypothesis</a:t>
                </a:r>
                <a:r>
                  <a:rPr lang="en-US" dirty="0"/>
                  <a:t>: 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where k&gt;7.</a:t>
                </a:r>
              </a:p>
              <a:p>
                <a:pPr lvl="2"/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Induction step</a:t>
                </a:r>
                <a:r>
                  <a:rPr lang="en-US" dirty="0"/>
                  <a:t>: 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lvl="2"/>
                <a:r>
                  <a:rPr lang="en-US" dirty="0"/>
                  <a:t>That is,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+1=3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&gt;0,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−5+6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−3,  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’=2</m:t>
                    </m:r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−9+10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/>
                  <a:t>, if  x &gt;7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/>
                  <a:t>.   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934330"/>
                <a:ext cx="11953328" cy="5805264"/>
              </a:xfrm>
              <a:blipFill>
                <a:blip r:embed="rId5"/>
                <a:stretch>
                  <a:fillRect l="-1020" t="-2099" b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D21AAEF-16E4-48EA-91F1-D86DF282B2AE}"/>
                  </a:ext>
                </a:extLst>
              </p:cNvPr>
              <p:cNvSpPr/>
              <p:nvPr/>
            </p:nvSpPr>
            <p:spPr>
              <a:xfrm>
                <a:off x="1415480" y="116632"/>
                <a:ext cx="9806880" cy="7386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/>
                  <a:t>if x &gt;7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∃ 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     So any amount &gt;7 can be paid with 3s and 5s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D21AAEF-16E4-48EA-91F1-D86DF282B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16632"/>
                <a:ext cx="9806880" cy="738649"/>
              </a:xfrm>
              <a:prstGeom prst="roundRect">
                <a:avLst/>
              </a:prstGeom>
              <a:blipFill>
                <a:blip r:embed="rId7"/>
                <a:stretch>
                  <a:fillRect l="-744" t="-192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6" descr="Image result for 3 pence coin">
            <a:extLst>
              <a:ext uri="{FF2B5EF4-FFF2-40B4-BE49-F238E27FC236}">
                <a16:creationId xmlns:a16="http://schemas.microsoft.com/office/drawing/2014/main" id="{8D444253-4C20-4DE1-8A97-9F224091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4437112"/>
            <a:ext cx="1409400" cy="14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564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AA49-BFCD-43D7-89F1-B2641020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A59A3-F41D-4828-AECA-F4C84047B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6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AB54-F94E-4E76-88F7-3F9D634C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552AB-3AA5-4F6F-9D2E-81D3D5FEA4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our well-ordering proof that every amount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&gt;7</m:t>
                    </m:r>
                  </m:oMath>
                </a14:m>
                <a:r>
                  <a:rPr lang="en-US" dirty="0"/>
                  <a:t> can be paid with 3s and 5s we needed to consider k-3, and to look at three cases.   </a:t>
                </a:r>
              </a:p>
              <a:p>
                <a:pPr lvl="1"/>
                <a:r>
                  <a:rPr lang="en-US" dirty="0"/>
                  <a:t>n=8, n=9, n=10. 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Mathematical Induction </a:t>
                </a:r>
                <a:r>
                  <a:rPr lang="en-US" dirty="0"/>
                  <a:t>principle: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∧∀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solidFill>
                      <a:srgbClr val="00B050"/>
                    </a:solidFill>
                  </a:rPr>
                  <a:t>P(k)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P(k+1))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first domino falls, and each domino falls on next, all dominos fall.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Strong Induction </a:t>
                </a:r>
                <a:r>
                  <a:rPr lang="en-US" dirty="0"/>
                  <a:t>principle: 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∃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ℕ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∀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ℕ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0≤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∧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c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∧∀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∀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 ∈{0, …,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−1}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rgbClr val="7030A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)) </m:t>
                    </m:r>
                    <m:r>
                      <a:rPr lang="en-US" i="1">
                        <a:latin typeface="Cambria Math"/>
                      </a:rPr>
                      <m:t>→ </m:t>
                    </m:r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k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first few dominos fall, and if all preceding dominos go down then the next one falls too, then all dominos fall.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552AB-3AA5-4F6F-9D2E-81D3D5FEA4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  <a:blipFill>
                <a:blip r:embed="rId5"/>
                <a:stretch>
                  <a:fillRect l="-944" t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ominos falling in a row&#10;&#10;https://pixabay.com/illustrations/mikado-domino-stones-pay-steinchen-1013878/&#10;">
            <a:extLst>
              <a:ext uri="{FF2B5EF4-FFF2-40B4-BE49-F238E27FC236}">
                <a16:creationId xmlns:a16="http://schemas.microsoft.com/office/drawing/2014/main" id="{C854107F-C856-4F0C-94A8-E5710F94C0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3789040"/>
            <a:ext cx="1679005" cy="167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2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Puzzle:  coins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not-too-far-away country recently got rid of a penny coin,  and now everything needs to be rounded to the nearest multiple of 5 cents…  </a:t>
            </a:r>
          </a:p>
          <a:p>
            <a:pPr lvl="1"/>
            <a:r>
              <a:rPr lang="en-US" dirty="0"/>
              <a:t>Suppose that instead of just dropping the penny, they would introduce a 3 cent coin.</a:t>
            </a:r>
          </a:p>
          <a:p>
            <a:pPr lvl="2"/>
            <a:r>
              <a:rPr lang="en-US" dirty="0"/>
              <a:t>Like British three pence.   </a:t>
            </a:r>
          </a:p>
          <a:p>
            <a:pPr lvl="1"/>
            <a:r>
              <a:rPr lang="en-US" dirty="0"/>
              <a:t>What is the largest amount that cannot be paid by using only existing coins (5, 10, 25) and a 3c coin? </a:t>
            </a:r>
          </a:p>
        </p:txBody>
      </p:sp>
      <p:sp>
        <p:nvSpPr>
          <p:cNvPr id="6" name="AutoShape 2" descr="Image result for canadian penn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anadian penny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anadian penn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canadian pen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1636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Image result for 3 pence coin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Image result for 3 pence coin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Image result for 3 pence coin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Image result for 3 pence co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14" y="67519"/>
            <a:ext cx="1409400" cy="14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2860" y="5710665"/>
            <a:ext cx="891506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7c</a:t>
            </a:r>
          </a:p>
          <a:p>
            <a:r>
              <a:rPr lang="en-US" sz="2400" dirty="0"/>
              <a:t>Any number n &gt;7 can be paid with 3,5,10,25 coins (even just 3 and 5).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7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934330"/>
                <a:ext cx="11535072" cy="5805264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Proof (by strong induction):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i="1" dirty="0"/>
                  <a:t>Predicate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Base cases: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10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8,9,10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pPr lvl="2"/>
                <a:r>
                  <a:rPr lang="en-US" dirty="0"/>
                  <a:t>n=8.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8=3⋅1+5⋅1,</m:t>
                    </m:r>
                  </m:oMath>
                </a14:m>
                <a:r>
                  <a:rPr lang="en-US" dirty="0"/>
                  <a:t> so y=1, z=1. </a:t>
                </a:r>
              </a:p>
              <a:p>
                <a:pPr lvl="2"/>
                <a:r>
                  <a:rPr lang="en-US" dirty="0"/>
                  <a:t>n=9.    9=3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⋅3</m:t>
                    </m:r>
                  </m:oMath>
                </a14:m>
                <a:r>
                  <a:rPr lang="en-US" dirty="0"/>
                  <a:t>,  y=3, z=0</a:t>
                </a:r>
              </a:p>
              <a:p>
                <a:pPr lvl="2"/>
                <a:r>
                  <a:rPr lang="en-US" dirty="0"/>
                  <a:t>n=10.  10=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 y=0, z=2.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1" dirty="0"/>
                  <a:t>Induction hypothesis</a:t>
                </a:r>
                <a:r>
                  <a:rPr lang="en-US" dirty="0"/>
                  <a:t>: Let k be an arbitrary natural number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&gt;10.  </m:t>
                    </m:r>
                  </m:oMath>
                </a14:m>
                <a:r>
                  <a:rPr lang="en-US" dirty="0"/>
                  <a:t>       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ℕ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7030A0"/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en-US" dirty="0" err="1">
                    <a:solidFill>
                      <a:srgbClr val="7030A0"/>
                    </a:solidFill>
                  </a:rPr>
                  <a:t>uch</a:t>
                </a:r>
                <a:r>
                  <a:rPr lang="en-US" dirty="0">
                    <a:solidFill>
                      <a:srgbClr val="7030A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7030A0"/>
                        </a:solidFill>
                        <a:latin typeface="Cambria Math"/>
                      </a:rPr>
                      <m:t>8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 &lt;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 ∃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i="1" dirty="0"/>
                  <a:t>Induction step</a:t>
                </a:r>
                <a:r>
                  <a:rPr lang="en-US" dirty="0"/>
                  <a:t>: 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934330"/>
                <a:ext cx="11535072" cy="5805264"/>
              </a:xfrm>
              <a:blipFill>
                <a:blip r:embed="rId5"/>
                <a:stretch>
                  <a:fillRect l="-1216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D21AAEF-16E4-48EA-91F1-D86DF282B2AE}"/>
                  </a:ext>
                </a:extLst>
              </p:cNvPr>
              <p:cNvSpPr/>
              <p:nvPr/>
            </p:nvSpPr>
            <p:spPr>
              <a:xfrm>
                <a:off x="1415480" y="116632"/>
                <a:ext cx="9806880" cy="7386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/>
                  <a:t>if x &gt;7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∃ 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     So any amount &gt;7 can be paid with 3s and 5s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D21AAEF-16E4-48EA-91F1-D86DF282B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16632"/>
                <a:ext cx="9806880" cy="738649"/>
              </a:xfrm>
              <a:prstGeom prst="roundRect">
                <a:avLst/>
              </a:prstGeom>
              <a:blipFill>
                <a:blip r:embed="rId7"/>
                <a:stretch>
                  <a:fillRect l="-744" t="-192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6" descr="Image result for 3 pence coin">
            <a:extLst>
              <a:ext uri="{FF2B5EF4-FFF2-40B4-BE49-F238E27FC236}">
                <a16:creationId xmlns:a16="http://schemas.microsoft.com/office/drawing/2014/main" id="{8D444253-4C20-4DE1-8A97-9F224091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665523"/>
            <a:ext cx="975949" cy="9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E5D10DA-9342-46DF-94F0-023E48E21B33}"/>
                  </a:ext>
                </a:extLst>
              </p:cNvPr>
              <p:cNvSpPr/>
              <p:nvPr/>
            </p:nvSpPr>
            <p:spPr>
              <a:xfrm>
                <a:off x="7406462" y="934330"/>
                <a:ext cx="4752528" cy="1296144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rgbClr val="7030A0"/>
                    </a:solidFill>
                  </a:rPr>
                  <a:t>Strong Induction</a:t>
                </a:r>
                <a:r>
                  <a:rPr lang="en-US" dirty="0">
                    <a:solidFill>
                      <a:schemeClr val="tx1"/>
                    </a:solidFill>
                  </a:rPr>
                  <a:t>: 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∃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ℕ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ℕ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→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P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∧∀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∀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 ∈{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, …,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−1}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P(</a:t>
                </a:r>
                <a:r>
                  <a:rPr lang="en-US" dirty="0" err="1">
                    <a:solidFill>
                      <a:srgbClr val="7030A0"/>
                    </a:solidFill>
                  </a:rPr>
                  <a:t>i</a:t>
                </a:r>
                <a:r>
                  <a:rPr lang="en-US" dirty="0">
                    <a:solidFill>
                      <a:srgbClr val="7030A0"/>
                    </a:solidFill>
                  </a:rPr>
                  <a:t>))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P(k)) </a:t>
                </a:r>
                <a:endParaRPr lang="en-US" dirty="0"/>
              </a:p>
              <a:p>
                <a:pPr lvl="1"/>
                <a:r>
                  <a:rPr lang="en-US" dirty="0"/>
                  <a:t>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→∀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ℕ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→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E5D10DA-9342-46DF-94F0-023E48E21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462" y="934330"/>
                <a:ext cx="4752528" cy="129614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291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934330"/>
                <a:ext cx="11928648" cy="5805264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Proof (by strong induction):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sz="2400" i="1" dirty="0"/>
                  <a:t>Predicate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 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i="1" dirty="0"/>
                  <a:t>Base cases: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(8),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(9),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(10) </m:t>
                    </m:r>
                  </m:oMath>
                </a14:m>
                <a:r>
                  <a:rPr lang="en-US" sz="2400" dirty="0"/>
                  <a:t>hold. </a:t>
                </a:r>
                <a:endParaRPr lang="en-US" sz="2400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400" i="1" dirty="0"/>
                  <a:t>Induction hypothesis</a:t>
                </a:r>
                <a:r>
                  <a:rPr lang="en-US" sz="2400" dirty="0"/>
                  <a:t>: Let k be an arbitrary natural number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&gt;10.  </m:t>
                    </m:r>
                  </m:oMath>
                </a14:m>
                <a:r>
                  <a:rPr lang="en-US" sz="2400" dirty="0"/>
                  <a:t>                        Assume that 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ℕ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7030A0"/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en-US" sz="2400" dirty="0" err="1">
                    <a:solidFill>
                      <a:srgbClr val="7030A0"/>
                    </a:solidFill>
                  </a:rPr>
                  <a:t>uch</a:t>
                </a:r>
                <a:r>
                  <a:rPr lang="en-US" sz="2400" dirty="0">
                    <a:solidFill>
                      <a:srgbClr val="7030A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</a:rPr>
                      <m:t>8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 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 ∃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ℕ</m:t>
                    </m:r>
                    <m:r>
                      <a:rPr lang="en-US" sz="2400" i="1">
                        <a:latin typeface="Cambria Math"/>
                      </a:rPr>
                      <m:t>   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=3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+5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/>
              </a:p>
              <a:p>
                <a:pPr lvl="1"/>
                <a:r>
                  <a:rPr lang="en-US" i="1" dirty="0"/>
                  <a:t>Induction step</a:t>
                </a:r>
                <a:r>
                  <a:rPr lang="en-US" dirty="0"/>
                  <a:t>: 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lvl="2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  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−3≥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.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 by induction hypothesis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−3=3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. 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Now 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  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&gt;7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By strong induction, get that for all x &gt; 7,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/>
                  <a:t> such that x = 3y+5z.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934330"/>
                <a:ext cx="11928648" cy="5805264"/>
              </a:xfrm>
              <a:blipFill>
                <a:blip r:embed="rId5"/>
                <a:stretch>
                  <a:fillRect l="-1175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D21AAEF-16E4-48EA-91F1-D86DF282B2AE}"/>
                  </a:ext>
                </a:extLst>
              </p:cNvPr>
              <p:cNvSpPr/>
              <p:nvPr/>
            </p:nvSpPr>
            <p:spPr>
              <a:xfrm>
                <a:off x="1415480" y="116632"/>
                <a:ext cx="9806880" cy="7386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Claim: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/>
                  <a:t>if x &gt;7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∃ 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     So any amount &gt;7 can be paid with 3s and 5s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D21AAEF-16E4-48EA-91F1-D86DF282B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16632"/>
                <a:ext cx="9806880" cy="738649"/>
              </a:xfrm>
              <a:prstGeom prst="roundRect">
                <a:avLst/>
              </a:prstGeom>
              <a:blipFill>
                <a:blip r:embed="rId6"/>
                <a:stretch>
                  <a:fillRect l="-744" t="-192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E5D10DA-9342-46DF-94F0-023E48E21B33}"/>
                  </a:ext>
                </a:extLst>
              </p:cNvPr>
              <p:cNvSpPr/>
              <p:nvPr/>
            </p:nvSpPr>
            <p:spPr>
              <a:xfrm>
                <a:off x="7213860" y="1052736"/>
                <a:ext cx="4752528" cy="1296144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rgbClr val="7030A0"/>
                    </a:solidFill>
                  </a:rPr>
                  <a:t>Strong Induction</a:t>
                </a:r>
                <a:r>
                  <a:rPr lang="en-US" dirty="0">
                    <a:solidFill>
                      <a:schemeClr val="tx1"/>
                    </a:solidFill>
                  </a:rPr>
                  <a:t>: 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∃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ℕ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ℕ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→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P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∧∀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∀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 ∈{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, …,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−1}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P(</a:t>
                </a:r>
                <a:r>
                  <a:rPr lang="en-US" dirty="0" err="1">
                    <a:solidFill>
                      <a:srgbClr val="7030A0"/>
                    </a:solidFill>
                  </a:rPr>
                  <a:t>i</a:t>
                </a:r>
                <a:r>
                  <a:rPr lang="en-US" dirty="0">
                    <a:solidFill>
                      <a:srgbClr val="7030A0"/>
                    </a:solidFill>
                  </a:rPr>
                  <a:t>))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P(k)) </a:t>
                </a:r>
                <a:endParaRPr lang="en-US" dirty="0"/>
              </a:p>
              <a:p>
                <a:pPr lvl="1"/>
                <a:r>
                  <a:rPr lang="en-US" dirty="0"/>
                  <a:t>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→∀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ℕ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→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E5D10DA-9342-46DF-94F0-023E48E21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860" y="1052736"/>
                <a:ext cx="4752528" cy="1296144"/>
              </a:xfrm>
              <a:prstGeom prst="roundRect">
                <a:avLst/>
              </a:prstGeom>
              <a:blipFill>
                <a:blip r:embed="rId7"/>
                <a:stretch>
                  <a:fillRect t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EEB5B3-68C9-4334-B3E0-4192196D7200}"/>
                  </a:ext>
                </a:extLst>
              </p:cNvPr>
              <p:cNvSpPr txBox="1"/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EEB5B3-68C9-4334-B3E0-4192196D7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280" y="6439293"/>
                <a:ext cx="1088760" cy="369332"/>
              </a:xfrm>
              <a:prstGeom prst="rect">
                <a:avLst/>
              </a:prstGeom>
              <a:blipFill>
                <a:blip r:embed="rId8"/>
                <a:stretch>
                  <a:fillRect t="-8197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303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B7E0-2158-44FD-AD2E-13FD2F5E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4EA82-8438-4A79-BBA7-BD0ECBFEF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3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7BC7-7C78-4B88-B806-17F3E321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47336-24F5-4E6D-A1FA-70D07D58B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91056" cy="506915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Here, assume primes are written in a specific order: say from smallest to largest. </a:t>
                </a:r>
              </a:p>
              <a:p>
                <a:pPr lvl="1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12=2⋅2⋅3,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17=17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=2⋅3⋅5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We do not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12=2⋅3⋅2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because it is not in the right order.</a:t>
                </a:r>
              </a:p>
              <a:p>
                <a:pPr lvl="1"/>
                <a:r>
                  <a:rPr lang="en-US" dirty="0"/>
                  <a:t>Also do not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12=3⋅4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since 4 is not a prime.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This theorem consists of two statements, which have to be proven separately. </a:t>
                </a:r>
              </a:p>
              <a:p>
                <a:pPr lvl="1"/>
                <a:r>
                  <a:rPr lang="en-US" i="1" dirty="0"/>
                  <a:t>Existence</a:t>
                </a:r>
                <a:r>
                  <a:rPr lang="en-US" dirty="0"/>
                  <a:t>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can be written as a product of primes.</a:t>
                </a:r>
              </a:p>
              <a:p>
                <a:pPr lvl="2"/>
                <a:r>
                  <a:rPr lang="en-US" dirty="0"/>
                  <a:t>We will prove this using strong induction. </a:t>
                </a:r>
              </a:p>
              <a:p>
                <a:pPr lvl="1"/>
                <a:r>
                  <a:rPr lang="en-US" i="1" dirty="0"/>
                  <a:t>Uniqueness</a:t>
                </a:r>
                <a:r>
                  <a:rPr lang="en-US" dirty="0"/>
                  <a:t>: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&gt;1, </m:t>
                    </m:r>
                  </m:oMath>
                </a14:m>
                <a:r>
                  <a:rPr lang="en-US" dirty="0"/>
                  <a:t>there cannot be two different products of primes that are both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will omit this proof here, as we need a bit more number theory to do it properly.</a:t>
                </a:r>
              </a:p>
              <a:p>
                <a:pPr lvl="2"/>
                <a:r>
                  <a:rPr lang="en-US" dirty="0"/>
                  <a:t>You can read it in textbook, chapter 4.3.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47336-24F5-4E6D-A1FA-70D07D58B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91056" cy="5069159"/>
              </a:xfrm>
              <a:blipFill>
                <a:blip r:embed="rId5"/>
                <a:stretch>
                  <a:fillRect l="-910" t="-1925" r="-803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599358-B886-42D6-8E57-BF8E8CBE26BB}"/>
              </a:ext>
            </a:extLst>
          </p:cNvPr>
          <p:cNvSpPr/>
          <p:nvPr/>
        </p:nvSpPr>
        <p:spPr>
          <a:xfrm>
            <a:off x="695400" y="274638"/>
            <a:ext cx="1095900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/>
              <a:t>Theorem (fundamental theorem of arithmetic):</a:t>
            </a:r>
          </a:p>
          <a:p>
            <a:r>
              <a:rPr lang="en-US" sz="2800" dirty="0"/>
              <a:t>Every natural number &gt;1 can be uniquely written as a product of primes. </a:t>
            </a:r>
          </a:p>
        </p:txBody>
      </p:sp>
    </p:spTree>
    <p:extLst>
      <p:ext uri="{BB962C8B-B14F-4D97-AF65-F5344CB8AC3E}">
        <p14:creationId xmlns:p14="http://schemas.microsoft.com/office/powerpoint/2010/main" val="3027721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934330"/>
                <a:ext cx="11881320" cy="592367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i="1" dirty="0"/>
                  <a:t>Proof (by strong induction):</a:t>
                </a:r>
                <a:r>
                  <a:rPr lang="en-US" dirty="0"/>
                  <a:t> </a:t>
                </a:r>
              </a:p>
              <a:p>
                <a:r>
                  <a:rPr lang="en-US" i="1" dirty="0"/>
                  <a:t>Predicate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,∃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primes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i="1" dirty="0"/>
                  <a:t>Base case: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(2) </m:t>
                    </m:r>
                  </m:oMath>
                </a14:m>
                <a:r>
                  <a:rPr lang="en-US" dirty="0"/>
                  <a:t>holds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i="1" dirty="0"/>
                  <a:t>Induction hypothesis</a:t>
                </a:r>
                <a:r>
                  <a:rPr lang="en-US" dirty="0"/>
                  <a:t>: Let k be an arbitrary natural number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&gt;2.  </m:t>
                    </m:r>
                  </m:oMath>
                </a14:m>
                <a:r>
                  <a:rPr lang="en-US" dirty="0"/>
                  <a:t>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ℕ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where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 &lt;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dirty="0"/>
                  <a:t>primes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/>
              </a:p>
              <a:p>
                <a:r>
                  <a:rPr lang="en-US" i="1" dirty="0"/>
                  <a:t>Induction step</a:t>
                </a:r>
                <a:r>
                  <a:rPr lang="en-US" dirty="0"/>
                  <a:t>: 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lvl="1"/>
                <a:r>
                  <a:rPr lang="en-US" dirty="0"/>
                  <a:t>That is,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will prove the induction step by cases: 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is prime </a:t>
                </a:r>
              </a:p>
              <a:p>
                <a:pPr lvl="3"/>
                <a:r>
                  <a:rPr lang="en-US" sz="2600" dirty="0"/>
                  <a:t>Easy case: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/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is not prime.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934330"/>
                <a:ext cx="11881320" cy="5923670"/>
              </a:xfrm>
              <a:blipFill>
                <a:blip r:embed="rId5"/>
                <a:stretch>
                  <a:fillRect l="-1180" t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045431E-F29E-4B3A-BF14-C5A8D9319F24}"/>
                  </a:ext>
                </a:extLst>
              </p:cNvPr>
              <p:cNvSpPr/>
              <p:nvPr/>
            </p:nvSpPr>
            <p:spPr>
              <a:xfrm>
                <a:off x="6960096" y="5445224"/>
                <a:ext cx="5112568" cy="1198526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rgbClr val="7030A0"/>
                    </a:solidFill>
                  </a:rPr>
                  <a:t>Strong Induction</a:t>
                </a:r>
                <a:r>
                  <a:rPr lang="en-US" dirty="0">
                    <a:solidFill>
                      <a:schemeClr val="tx1"/>
                    </a:solidFill>
                  </a:rPr>
                  <a:t>: 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∃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ℕ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ℕ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→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P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∧∀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∀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 ∈{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, …,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−1}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P(</a:t>
                </a:r>
                <a:r>
                  <a:rPr lang="en-US" dirty="0" err="1">
                    <a:solidFill>
                      <a:srgbClr val="7030A0"/>
                    </a:solidFill>
                  </a:rPr>
                  <a:t>i</a:t>
                </a:r>
                <a:r>
                  <a:rPr lang="en-US" dirty="0">
                    <a:solidFill>
                      <a:srgbClr val="7030A0"/>
                    </a:solidFill>
                  </a:rPr>
                  <a:t>))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P(k)) </a:t>
                </a:r>
                <a:endParaRPr lang="en-US" dirty="0"/>
              </a:p>
              <a:p>
                <a:pPr lvl="1"/>
                <a:r>
                  <a:rPr lang="en-US" dirty="0"/>
                  <a:t>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→∀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ℕ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→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045431E-F29E-4B3A-BF14-C5A8D9319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5445224"/>
                <a:ext cx="5112568" cy="1198526"/>
              </a:xfrm>
              <a:prstGeom prst="roundRect">
                <a:avLst/>
              </a:prstGeom>
              <a:blipFill>
                <a:blip r:embed="rId7"/>
                <a:stretch>
                  <a:fillRect t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2F4BBAA-F546-429F-988B-0F72A3FAC13C}"/>
                  </a:ext>
                </a:extLst>
              </p:cNvPr>
              <p:cNvSpPr/>
              <p:nvPr/>
            </p:nvSpPr>
            <p:spPr>
              <a:xfrm>
                <a:off x="839416" y="118407"/>
                <a:ext cx="10959008" cy="5742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Theorem: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can be written as a product of primes. 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2F4BBAA-F546-429F-988B-0F72A3FAC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118407"/>
                <a:ext cx="10959008" cy="574289"/>
              </a:xfrm>
              <a:prstGeom prst="roundRect">
                <a:avLst/>
              </a:prstGeom>
              <a:blipFill>
                <a:blip r:embed="rId8"/>
                <a:stretch>
                  <a:fillRect l="-777" t="-202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886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934330"/>
                <a:ext cx="11881320" cy="592367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i="1" dirty="0"/>
                  <a:t>Proof (by strong induction):</a:t>
                </a:r>
                <a:r>
                  <a:rPr lang="en-US" dirty="0"/>
                  <a:t> </a:t>
                </a:r>
              </a:p>
              <a:p>
                <a:r>
                  <a:rPr lang="en-US" sz="3000" i="1" dirty="0"/>
                  <a:t>Induction hypothesis</a:t>
                </a:r>
                <a:r>
                  <a:rPr lang="en-US" sz="3000" dirty="0"/>
                  <a:t>: Let k be an arbitrary natural number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&gt;2.  </m:t>
                    </m:r>
                  </m:oMath>
                </a14:m>
                <a:r>
                  <a:rPr lang="en-US" sz="3000" dirty="0"/>
                  <a:t> Assume that     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ℕ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where</m:t>
                    </m:r>
                  </m:oMath>
                </a14:m>
                <a:r>
                  <a:rPr lang="en-US" sz="3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sz="3000" i="1" smtClean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smtClean="0">
                        <a:solidFill>
                          <a:srgbClr val="7030A0"/>
                        </a:solidFill>
                        <a:latin typeface="Cambria Math"/>
                      </a:rPr>
                      <m:t> &lt;</m:t>
                    </m:r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000" i="1" dirty="0"/>
                  <a:t> 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3000" dirty="0"/>
                  <a:t>primes</a:t>
                </a:r>
                <a:r>
                  <a:rPr lang="en-US" sz="30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:r>
                  <a:rPr lang="en-US" sz="3000" dirty="0"/>
                  <a:t>such that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000" i="1" dirty="0"/>
              </a:p>
              <a:p>
                <a:r>
                  <a:rPr lang="en-US" i="1" dirty="0"/>
                  <a:t>Induction step</a:t>
                </a:r>
                <a:r>
                  <a:rPr lang="en-US" dirty="0"/>
                  <a:t>:  show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lvl="1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prime (easy case: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not prime. </a:t>
                </a:r>
              </a:p>
              <a:p>
                <a:pPr lvl="2"/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By </a:t>
                </a:r>
                <a:r>
                  <a:rPr lang="en-US" sz="2800" dirty="0">
                    <a:solidFill>
                      <a:srgbClr val="7030A0"/>
                    </a:solidFill>
                  </a:rPr>
                  <a:t>induction hypothesis</a:t>
                </a:r>
                <a:r>
                  <a:rPr lang="en-US" sz="2800" dirty="0"/>
                  <a:t>,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such that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holds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3"/>
                <a:r>
                  <a:rPr lang="en-US" sz="2800" dirty="0"/>
                  <a:t>Rearrange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/>
                  <a:t> from smallest to largest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r>
                  <a:rPr lang="en-US" sz="3200" dirty="0"/>
                  <a:t>This completes the proof of the induction step, as there are no more cases. </a:t>
                </a:r>
              </a:p>
              <a:p>
                <a:r>
                  <a:rPr lang="en-US" dirty="0"/>
                  <a:t>By strong induction,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can be written as a product of primes.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934330"/>
                <a:ext cx="11881320" cy="5923670"/>
              </a:xfrm>
              <a:blipFill>
                <a:blip r:embed="rId5"/>
                <a:stretch>
                  <a:fillRect l="-975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D21AAEF-16E4-48EA-91F1-D86DF282B2AE}"/>
                  </a:ext>
                </a:extLst>
              </p:cNvPr>
              <p:cNvSpPr/>
              <p:nvPr/>
            </p:nvSpPr>
            <p:spPr>
              <a:xfrm>
                <a:off x="839416" y="118407"/>
                <a:ext cx="10959008" cy="5742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i="1" dirty="0"/>
                  <a:t>Theorem: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can be written as a product of primes. 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D21AAEF-16E4-48EA-91F1-D86DF282B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118407"/>
                <a:ext cx="10959008" cy="574289"/>
              </a:xfrm>
              <a:prstGeom prst="roundRect">
                <a:avLst/>
              </a:prstGeom>
              <a:blipFill>
                <a:blip r:embed="rId7"/>
                <a:stretch>
                  <a:fillRect l="-777" t="-202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117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5000">
              <a:schemeClr val="tx1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022-2399-4604-A9A8-A07E032F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Equivalence of well-ordering,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induction and strong induction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F9625B-0B76-436B-B456-68E289567F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Strong induction seems stronger… but in fact, </a:t>
                </a:r>
                <a:r>
                  <a:rPr lang="en-US" i="1" dirty="0">
                    <a:solidFill>
                      <a:schemeClr val="bg1"/>
                    </a:solidFill>
                  </a:rPr>
                  <a:t>mathematical induction, strong induction and well-ordering principles are equivalent to each other.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So choose the most convenient one.  </a:t>
                </a:r>
              </a:p>
              <a:p>
                <a:pPr lvl="1"/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Can prove induction from well-ordering principle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Look at the smallest k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does not hold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Can prove strong induction statement by normal induction. 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=∀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by induction.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Can prove well-ordering principle from strong induction.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F9625B-0B76-436B-B456-68E289567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5"/>
                <a:stretch>
                  <a:fillRect l="-111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ycle &#10;&#10;https://pixabay.com/vectors/cycle-phase-change-process-diagram-2019530/">
            <a:extLst>
              <a:ext uri="{FF2B5EF4-FFF2-40B4-BE49-F238E27FC236}">
                <a16:creationId xmlns:a16="http://schemas.microsoft.com/office/drawing/2014/main" id="{E4DC8687-3699-424D-A568-4C8B932FAA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97" y="2348880"/>
            <a:ext cx="2501503" cy="25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84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rabbits &#10;&#10;https://pixabay.com/photos/rabbit-wildpark-poing-hare-bunny-1312574/">
            <a:extLst>
              <a:ext uri="{FF2B5EF4-FFF2-40B4-BE49-F238E27FC236}">
                <a16:creationId xmlns:a16="http://schemas.microsoft.com/office/drawing/2014/main" id="{83414FED-90BE-4E74-9569-F2C57269B7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29096" b="1"/>
          <a:stretch/>
        </p:blipFill>
        <p:spPr>
          <a:xfrm>
            <a:off x="6168008" y="-315416"/>
            <a:ext cx="63941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43696-20C8-4B92-B119-BD38796B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3" y="175033"/>
            <a:ext cx="6336704" cy="13116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Puzzle: rabbits on an island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A1ED5E-9E46-4A82-8A8E-D827A00EC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43" y="1556792"/>
                <a:ext cx="6120681" cy="5256584"/>
              </a:xfrm>
            </p:spPr>
            <p:txBody>
              <a:bodyPr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CA" sz="2400" dirty="0">
                    <a:solidFill>
                      <a:srgbClr val="000000"/>
                    </a:solidFill>
                  </a:rPr>
                  <a:t>A ship leaves a pair of rabbits on an island (with a lot of food). </a:t>
                </a:r>
              </a:p>
              <a:p>
                <a:pPr>
                  <a:lnSpc>
                    <a:spcPct val="90000"/>
                  </a:lnSpc>
                </a:pPr>
                <a:r>
                  <a:rPr lang="en-CA" sz="2400" dirty="0">
                    <a:solidFill>
                      <a:srgbClr val="000000"/>
                    </a:solidFill>
                  </a:rPr>
                  <a:t>After a pair of rabbits reaches 2 months of age, they produce another pair of rabbits, and keep producing a pair every month thereafter.</a:t>
                </a:r>
              </a:p>
              <a:p>
                <a:pPr>
                  <a:lnSpc>
                    <a:spcPct val="90000"/>
                  </a:lnSpc>
                </a:pPr>
                <a:r>
                  <a:rPr lang="en-CA" sz="2400" dirty="0">
                    <a:solidFill>
                      <a:srgbClr val="000000"/>
                    </a:solidFill>
                  </a:rPr>
                  <a:t>Which in turn start reproducing every  month when reaching 2 months of age…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CA" sz="2000" dirty="0">
                    <a:solidFill>
                      <a:srgbClr val="000000"/>
                    </a:solidFill>
                  </a:rPr>
                  <a:t>So every pair starts reproducing at 2 months, and creates a new pair every month from then on.</a:t>
                </a:r>
              </a:p>
              <a:p>
                <a:pPr>
                  <a:lnSpc>
                    <a:spcPct val="90000"/>
                  </a:lnSpc>
                </a:pPr>
                <a:r>
                  <a:rPr lang="en-CA" sz="2400" dirty="0">
                    <a:solidFill>
                      <a:srgbClr val="000000"/>
                    </a:solidFill>
                  </a:rPr>
                  <a:t>How many pairs of rabbits will be on the island in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months, assuming no rabbits die? </a:t>
                </a:r>
              </a:p>
              <a:p>
                <a:pPr>
                  <a:lnSpc>
                    <a:spcPct val="90000"/>
                  </a:lnSpc>
                </a:pPr>
                <a:endParaRPr lang="en-US" sz="19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A1ED5E-9E46-4A82-8A8E-D827A00EC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3" y="1556792"/>
                <a:ext cx="6120681" cy="5256584"/>
              </a:xfrm>
              <a:blipFill>
                <a:blip r:embed="rId7"/>
                <a:stretch>
                  <a:fillRect l="-1295" r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4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632"/>
                <a:ext cx="10972800" cy="6408712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Well-ordering principle:  Any non-empty subset of natural numbers contains the least element  (with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b="0" dirty="0"/>
                  <a:t>) </a:t>
                </a:r>
              </a:p>
              <a:p>
                <a:pPr lvl="1"/>
                <a:endParaRPr lang="en-US" b="0" dirty="0"/>
              </a:p>
              <a:p>
                <a:r>
                  <a:rPr lang="en-US" dirty="0"/>
                  <a:t>Coins: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&gt;7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  So any amount &gt;7 can be paid with 3s and 5s. </a:t>
                </a:r>
              </a:p>
              <a:p>
                <a:pPr lvl="1"/>
                <a:r>
                  <a:rPr lang="en-US" dirty="0"/>
                  <a:t>Suppose, for the sake of contradiction, that there are  amounts greater than 7 which cannot be paid with 3s and 5s. </a:t>
                </a:r>
              </a:p>
              <a:p>
                <a:pPr lvl="1"/>
                <a:r>
                  <a:rPr lang="en-US" i="1" dirty="0"/>
                  <a:t>Take a set S of all such amounts.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i="1" dirty="0"/>
                  <a:t>and we assumed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≠∅, </m:t>
                    </m:r>
                  </m:oMath>
                </a14:m>
                <a:r>
                  <a:rPr lang="en-US" i="1" dirty="0"/>
                  <a:t> by well-ordering principle  S has the least element. Call it n. </a:t>
                </a:r>
              </a:p>
              <a:p>
                <a:pPr lvl="1"/>
                <a:r>
                  <a:rPr lang="en-US" dirty="0"/>
                  <a:t>Now, look at n-3; it cannot be paid by 3s and 5s either.  </a:t>
                </a:r>
              </a:p>
              <a:p>
                <a:pPr lvl="1"/>
                <a:r>
                  <a:rPr lang="en-US" dirty="0"/>
                  <a:t>Since n is the least element of S,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−3≤7&lt;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Remains to show that all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−3≤7</m:t>
                    </m:r>
                  </m:oMath>
                </a14:m>
                <a:r>
                  <a:rPr lang="en-US" dirty="0"/>
                  <a:t> don’t work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632"/>
                <a:ext cx="10972800" cy="6408712"/>
              </a:xfrm>
              <a:blipFill>
                <a:blip r:embed="rId6"/>
                <a:stretch>
                  <a:fillRect l="-1278" t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Image result for 3 pence co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4797152"/>
            <a:ext cx="1409400" cy="14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91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632"/>
                <a:ext cx="11582400" cy="6408712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Coins: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∀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latin typeface="Cambria Math"/>
                      </a:rPr>
                      <m:t>ℕ</m:t>
                    </m:r>
                    <m:r>
                      <a:rPr lang="en-US" sz="36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 &gt;7</m:t>
                    </m:r>
                  </m:oMath>
                </a14:m>
                <a:r>
                  <a:rPr lang="en-US" sz="3600" dirty="0"/>
                  <a:t>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∃ </m:t>
                    </m:r>
                    <m:r>
                      <a:rPr lang="en-US" sz="3600" b="0" i="1" smtClean="0">
                        <a:latin typeface="Cambria Math"/>
                      </a:rPr>
                      <m:t>𝑦</m:t>
                    </m:r>
                    <m:r>
                      <a:rPr lang="en-US" sz="3600" b="0" i="1" smtClean="0">
                        <a:latin typeface="Cambria Math"/>
                      </a:rPr>
                      <m:t>,</m:t>
                    </m:r>
                    <m:r>
                      <a:rPr lang="en-US" sz="3600" b="0" i="1" smtClean="0">
                        <a:latin typeface="Cambria Math"/>
                      </a:rPr>
                      <m:t>𝑧</m:t>
                    </m:r>
                    <m:r>
                      <a:rPr lang="en-US" sz="3600" b="0" i="1" smtClean="0"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3600" dirty="0"/>
                  <a:t> such that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 = 3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/>
                  <a:t>.   So any amount &gt;7 can be paid with 3s and 5s. </a:t>
                </a:r>
              </a:p>
              <a:p>
                <a:pPr lvl="1"/>
                <a:r>
                  <a:rPr lang="en-US" sz="3200" dirty="0"/>
                  <a:t>Suppose, for the sake of contradiction, that there are  amounts greater than 7 which cannot be paid with 3s and 5s. </a:t>
                </a:r>
              </a:p>
              <a:p>
                <a:pPr lvl="1"/>
                <a:r>
                  <a:rPr lang="en-US" sz="3200" dirty="0"/>
                  <a:t>3  cases: </a:t>
                </a:r>
              </a:p>
              <a:p>
                <a:pPr lvl="2"/>
                <a:r>
                  <a:rPr lang="en-US" sz="2800" dirty="0"/>
                  <a:t>n=8.  Then n=3+5.   </a:t>
                </a:r>
              </a:p>
              <a:p>
                <a:pPr lvl="2"/>
                <a:r>
                  <a:rPr lang="en-US" sz="2800" dirty="0"/>
                  <a:t>n = 9. Then  n=3*3 </a:t>
                </a:r>
              </a:p>
              <a:p>
                <a:pPr lvl="2"/>
                <a:r>
                  <a:rPr lang="en-US" sz="2800"/>
                  <a:t>n = 10. </a:t>
                </a:r>
                <a:r>
                  <a:rPr lang="en-US" sz="2800" dirty="0"/>
                  <a:t>Then  n=10=2*5.   </a:t>
                </a:r>
              </a:p>
              <a:p>
                <a:pPr lvl="1"/>
                <a:r>
                  <a:rPr lang="en-US" sz="3200" dirty="0"/>
                  <a:t>In all three cases, got a contradiction. </a:t>
                </a:r>
              </a:p>
              <a:p>
                <a:pPr lvl="1"/>
                <a:r>
                  <a:rPr lang="en-US" sz="3200" dirty="0"/>
                  <a:t>Therefore,  for every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3200" dirty="0"/>
                  <a:t>, if  x &gt;7 then x=3y+5z for  some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𝑧</m:t>
                    </m:r>
                    <m:r>
                      <a:rPr lang="en-US" sz="3200" b="0" i="1" smtClean="0">
                        <a:latin typeface="Cambria Math"/>
                      </a:rPr>
                      <m:t>∈</m:t>
                    </m:r>
                    <m:r>
                      <a:rPr lang="en-US" sz="3200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/>
                  <a:t>.   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632"/>
                <a:ext cx="11582400" cy="6408712"/>
              </a:xfrm>
              <a:blipFill>
                <a:blip r:embed="rId5"/>
                <a:stretch>
                  <a:fillRect l="-1421" t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Image result for canadian pen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94" y="4123198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Image result for 3 pence coin">
            <a:extLst>
              <a:ext uri="{FF2B5EF4-FFF2-40B4-BE49-F238E27FC236}">
                <a16:creationId xmlns:a16="http://schemas.microsoft.com/office/drawing/2014/main" id="{90C28F1F-175C-4E8F-9197-256A32AC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000" y="3290833"/>
            <a:ext cx="1409400" cy="14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3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2873-3A20-45AE-AB8E-5A2CE82E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23CC-7AE9-4E09-822E-5408DF1E7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C5EEA3-1FCF-4379-9EAD-97718A63F152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Well-ordering principle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A0093829-9372-443D-A8DF-1E8759FC64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9" y="1600201"/>
                <a:ext cx="10412611" cy="50081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dirty="0">
                    <a:solidFill>
                      <a:schemeClr val="tx1"/>
                    </a:solidFill>
                  </a:rPr>
                  <a:t>Any non-empty subset of natural numbers contains the minimum element 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With respect to the usual total order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371600" lvl="2" indent="-4572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There is smallest positive even number. Smallest composite number. Smallest square… 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there is a property which is not true for some natural numbers, there is a smallest natural number for which it is not true. 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Very useful for proofs! </a:t>
                </a:r>
              </a:p>
            </p:txBody>
          </p:sp>
        </mc:Choice>
        <mc:Fallback xmlns="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A0093829-9372-443D-A8DF-1E8759FC6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9" y="1600201"/>
                <a:ext cx="10412611" cy="5008140"/>
              </a:xfrm>
              <a:prstGeom prst="rect">
                <a:avLst/>
              </a:prstGeom>
              <a:blipFill>
                <a:blip r:embed="rId6"/>
                <a:stretch>
                  <a:fillRect l="-1522" t="-1583" r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7523729D-6CB5-45CE-8ED3-725D9C254478}"/>
              </a:ext>
            </a:extLst>
          </p:cNvPr>
          <p:cNvSpPr/>
          <p:nvPr/>
        </p:nvSpPr>
        <p:spPr>
          <a:xfrm>
            <a:off x="10960748" y="5154493"/>
            <a:ext cx="395354" cy="4674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B916D3-C5D4-41FD-AFE0-5E66CC26A24C}"/>
              </a:ext>
            </a:extLst>
          </p:cNvPr>
          <p:cNvSpPr/>
          <p:nvPr/>
        </p:nvSpPr>
        <p:spPr>
          <a:xfrm>
            <a:off x="10946827" y="4251737"/>
            <a:ext cx="432712" cy="5422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416E5C-0E43-42BD-8728-E320AD5349AC}"/>
              </a:ext>
            </a:extLst>
          </p:cNvPr>
          <p:cNvCxnSpPr>
            <a:cxnSpLocks/>
            <a:stCxn id="9" idx="0"/>
            <a:endCxn id="10" idx="4"/>
          </p:cNvCxnSpPr>
          <p:nvPr/>
        </p:nvCxnSpPr>
        <p:spPr>
          <a:xfrm flipV="1">
            <a:off x="11158425" y="4793981"/>
            <a:ext cx="4758" cy="36051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B4B0445-5BC3-4F63-BB60-33AE7C94D4A1}"/>
              </a:ext>
            </a:extLst>
          </p:cNvPr>
          <p:cNvSpPr/>
          <p:nvPr/>
        </p:nvSpPr>
        <p:spPr>
          <a:xfrm>
            <a:off x="10960748" y="3438533"/>
            <a:ext cx="395354" cy="46751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3AA107-0D94-463F-855A-B6657C327F36}"/>
              </a:ext>
            </a:extLst>
          </p:cNvPr>
          <p:cNvCxnSpPr>
            <a:cxnSpLocks/>
            <a:stCxn id="10" idx="0"/>
            <a:endCxn id="12" idx="4"/>
          </p:cNvCxnSpPr>
          <p:nvPr/>
        </p:nvCxnSpPr>
        <p:spPr>
          <a:xfrm flipH="1" flipV="1">
            <a:off x="11158425" y="3906048"/>
            <a:ext cx="4758" cy="34568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90CFF27-D2A8-4393-8B04-6630442290F1}"/>
              </a:ext>
            </a:extLst>
          </p:cNvPr>
          <p:cNvSpPr/>
          <p:nvPr/>
        </p:nvSpPr>
        <p:spPr>
          <a:xfrm>
            <a:off x="10936288" y="2593430"/>
            <a:ext cx="395354" cy="46751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97018F-044D-4517-8A19-45FD345405DE}"/>
              </a:ext>
            </a:extLst>
          </p:cNvPr>
          <p:cNvCxnSpPr>
            <a:cxnSpLocks/>
            <a:endCxn id="14" idx="4"/>
          </p:cNvCxnSpPr>
          <p:nvPr/>
        </p:nvCxnSpPr>
        <p:spPr>
          <a:xfrm flipH="1" flipV="1">
            <a:off x="11133965" y="3060944"/>
            <a:ext cx="4758" cy="34569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E95BCE8-CA88-4156-9FBE-D13FABCE3CB6}"/>
              </a:ext>
            </a:extLst>
          </p:cNvPr>
          <p:cNvSpPr/>
          <p:nvPr/>
        </p:nvSpPr>
        <p:spPr>
          <a:xfrm>
            <a:off x="10920536" y="1772816"/>
            <a:ext cx="395354" cy="46751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2E581F-4BC1-44AD-9ACD-92D621A20A1E}"/>
              </a:ext>
            </a:extLst>
          </p:cNvPr>
          <p:cNvCxnSpPr>
            <a:cxnSpLocks/>
            <a:endCxn id="16" idx="4"/>
          </p:cNvCxnSpPr>
          <p:nvPr/>
        </p:nvCxnSpPr>
        <p:spPr>
          <a:xfrm flipH="1" flipV="1">
            <a:off x="11118213" y="2240331"/>
            <a:ext cx="4758" cy="34568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5D3CCE-0DC1-4219-8BA6-5EBD9946FF3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1118213" y="1334978"/>
            <a:ext cx="0" cy="43783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B616D94-F6AB-4AF2-98E6-1C72029D295D}"/>
              </a:ext>
            </a:extLst>
          </p:cNvPr>
          <p:cNvSpPr/>
          <p:nvPr/>
        </p:nvSpPr>
        <p:spPr>
          <a:xfrm>
            <a:off x="10956099" y="5923738"/>
            <a:ext cx="395354" cy="4674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70CCC7-0A04-4519-9AA9-52DA6D7EECC9}"/>
              </a:ext>
            </a:extLst>
          </p:cNvPr>
          <p:cNvCxnSpPr>
            <a:cxnSpLocks/>
            <a:stCxn id="9" idx="4"/>
            <a:endCxn id="19" idx="0"/>
          </p:cNvCxnSpPr>
          <p:nvPr/>
        </p:nvCxnSpPr>
        <p:spPr>
          <a:xfrm flipH="1">
            <a:off x="11153777" y="5621946"/>
            <a:ext cx="4649" cy="30179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F9E83CD-8C07-4B7A-A0FA-60062F6AD9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8" y="249659"/>
            <a:ext cx="1541282" cy="10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2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D522-C713-4974-B84D-BD2B623A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Infinitely many primes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4F1A-8D39-4FF9-A71A-0842291DF0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535072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i="1" dirty="0"/>
                  <a:t>Definition:</a:t>
                </a:r>
                <a:r>
                  <a:rPr lang="en-US" dirty="0"/>
                  <a:t> A natural number is prime </a:t>
                </a:r>
                <a:r>
                  <a:rPr lang="en-US" dirty="0" err="1"/>
                  <a:t>iff</a:t>
                </a:r>
                <a:r>
                  <a:rPr lang="en-US" dirty="0"/>
                  <a:t> it is divisible only by 1 and itself.  That is,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prime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(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lvl="1"/>
                <a:endParaRPr lang="en-US" i="1" dirty="0"/>
              </a:p>
              <a:p>
                <a:r>
                  <a:rPr lang="en-US" i="1" dirty="0"/>
                  <a:t>Theorem</a:t>
                </a:r>
                <a:r>
                  <a:rPr lang="en-US" dirty="0"/>
                  <a:t>:   There are infinitely many primes.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𝑃𝑟𝑖𝑚𝑒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𝑃𝑟𝑖𝑚𝑒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Proven by Euclid ~300BC  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𝑃𝑟𝑖𝑚𝑒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00" dirty="0"/>
                  <a:t>is a shorthand for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ℕ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𝑧𝑤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=1∨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600" i="1" dirty="0"/>
              </a:p>
              <a:p>
                <a:r>
                  <a:rPr lang="en-US" sz="2600" dirty="0"/>
                  <a:t>To say “infinitely many” we  write that no matter what element of the domain we take, there is a larger one that has the property we are interested in (in this case, a prime).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4F1A-8D39-4FF9-A71A-0842291DF0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535072" cy="4525963"/>
              </a:xfrm>
              <a:blipFill>
                <a:blip r:embed="rId5"/>
                <a:stretch>
                  <a:fillRect l="-899" t="-2830" r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man, person&#10;&#10;Description automatically generated">
            <a:extLst>
              <a:ext uri="{FF2B5EF4-FFF2-40B4-BE49-F238E27FC236}">
                <a16:creationId xmlns:a16="http://schemas.microsoft.com/office/drawing/2014/main" id="{96D96349-224E-4A5D-91DB-4D91C9265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300" y="3099991"/>
            <a:ext cx="1369100" cy="1625153"/>
          </a:xfrm>
          <a:prstGeom prst="rect">
            <a:avLst/>
          </a:prstGeom>
        </p:spPr>
      </p:pic>
      <p:pic>
        <p:nvPicPr>
          <p:cNvPr id="6" name="Picture 5" descr="Infinity">
            <a:extLst>
              <a:ext uri="{FF2B5EF4-FFF2-40B4-BE49-F238E27FC236}">
                <a16:creationId xmlns:a16="http://schemas.microsoft.com/office/drawing/2014/main" id="{4C8B268F-3DF1-4AF6-8ED0-A924307531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74638"/>
            <a:ext cx="1329526" cy="8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73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|9.1|6.3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20.9|21.5|11.9|19.1|10.9|66.2|51.2|10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77.1|40.2|42.6|46|3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2|1.2|6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|22|1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2.6|26.7|3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9.9|34.4|2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|8.2|9.9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8|15.6|21.7|39.5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5468</Words>
  <Application>Microsoft Office PowerPoint</Application>
  <PresentationFormat>Widescreen</PresentationFormat>
  <Paragraphs>488</Paragraphs>
  <Slides>47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Cambria Math</vt:lpstr>
      <vt:lpstr>Arial</vt:lpstr>
      <vt:lpstr>Lucida Console</vt:lpstr>
      <vt:lpstr>Office Theme</vt:lpstr>
      <vt:lpstr>PowerPoint Presentation</vt:lpstr>
      <vt:lpstr>Order relations</vt:lpstr>
      <vt:lpstr>Well-ordering principle</vt:lpstr>
      <vt:lpstr>Puzzle:  coins </vt:lpstr>
      <vt:lpstr>PowerPoint Presentation</vt:lpstr>
      <vt:lpstr>PowerPoint Presentation</vt:lpstr>
      <vt:lpstr>PowerPoint Presentation</vt:lpstr>
      <vt:lpstr>PowerPoint Presentation</vt:lpstr>
      <vt:lpstr>Infinitely many primes </vt:lpstr>
      <vt:lpstr>PowerPoint Presentation</vt:lpstr>
      <vt:lpstr>PowerPoint Presentation</vt:lpstr>
      <vt:lpstr>PowerPoint Presentation</vt:lpstr>
      <vt:lpstr>PowerPoint Presentation</vt:lpstr>
      <vt:lpstr>Puzzle: sum of numbers </vt:lpstr>
      <vt:lpstr>Sums</vt:lpstr>
      <vt:lpstr>Products and factorial</vt:lpstr>
      <vt:lpstr>Properties of sums and products</vt:lpstr>
      <vt:lpstr>PowerPoint Presentation</vt:lpstr>
      <vt:lpstr>Puzzle: sum of numbers </vt:lpstr>
      <vt:lpstr>Gauss’ sum of first 100 numbers </vt:lpstr>
      <vt:lpstr>PowerPoint Presentation</vt:lpstr>
      <vt:lpstr>PowerPoint Presentation</vt:lpstr>
      <vt:lpstr>PowerPoint Presentation</vt:lpstr>
      <vt:lpstr>Structure of a proof by well-ordering principle</vt:lpstr>
      <vt:lpstr>PowerPoint Presentation</vt:lpstr>
      <vt:lpstr>Structure of a proof by well-ordering principle</vt:lpstr>
      <vt:lpstr>Mathematical induction</vt:lpstr>
      <vt:lpstr>Mathematical induction</vt:lpstr>
      <vt:lpstr>PowerPoint Presentation</vt:lpstr>
      <vt:lpstr>PowerPoint Presentation</vt:lpstr>
      <vt:lpstr>PowerPoint Presentation</vt:lpstr>
      <vt:lpstr>“Claim”: all horses are white.  </vt:lpstr>
      <vt:lpstr>PowerPoint Presentation</vt:lpstr>
      <vt:lpstr>“Claim”: all horses are white.  </vt:lpstr>
      <vt:lpstr>PowerPoint Presentation</vt:lpstr>
      <vt:lpstr>PowerPoint Presentation</vt:lpstr>
      <vt:lpstr>PowerPoint Presentation</vt:lpstr>
      <vt:lpstr>PowerPoint Presentation</vt:lpstr>
      <vt:lpstr>Strong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Equivalence of well-ordering,  induction and strong induction </vt:lpstr>
      <vt:lpstr>Puzzle: rabbits on an island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1002 Unit 7</dc:title>
  <dc:creator>Antonina Kolokolova</dc:creator>
  <cp:lastModifiedBy>Antonina Kolokolova</cp:lastModifiedBy>
  <cp:revision>102</cp:revision>
  <dcterms:created xsi:type="dcterms:W3CDTF">2019-04-26T04:14:12Z</dcterms:created>
  <dcterms:modified xsi:type="dcterms:W3CDTF">2020-12-16T19:33:46Z</dcterms:modified>
</cp:coreProperties>
</file>