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47" r:id="rId2"/>
    <p:sldId id="643" r:id="rId3"/>
    <p:sldId id="644" r:id="rId4"/>
    <p:sldId id="649" r:id="rId5"/>
    <p:sldId id="645" r:id="rId6"/>
    <p:sldId id="646" r:id="rId7"/>
    <p:sldId id="647" r:id="rId8"/>
    <p:sldId id="648" r:id="rId9"/>
    <p:sldId id="642" r:id="rId10"/>
    <p:sldId id="535" r:id="rId11"/>
    <p:sldId id="628" r:id="rId12"/>
    <p:sldId id="621" r:id="rId13"/>
    <p:sldId id="623" r:id="rId14"/>
    <p:sldId id="629" r:id="rId15"/>
    <p:sldId id="542" r:id="rId16"/>
    <p:sldId id="543" r:id="rId17"/>
    <p:sldId id="534" r:id="rId18"/>
    <p:sldId id="544" r:id="rId19"/>
    <p:sldId id="626" r:id="rId20"/>
    <p:sldId id="590" r:id="rId21"/>
    <p:sldId id="627" r:id="rId22"/>
    <p:sldId id="579" r:id="rId23"/>
    <p:sldId id="581" r:id="rId24"/>
    <p:sldId id="593" r:id="rId25"/>
    <p:sldId id="630" r:id="rId26"/>
    <p:sldId id="625" r:id="rId27"/>
    <p:sldId id="650" r:id="rId28"/>
    <p:sldId id="620" r:id="rId29"/>
    <p:sldId id="622" r:id="rId30"/>
    <p:sldId id="624" r:id="rId31"/>
    <p:sldId id="631" r:id="rId32"/>
    <p:sldId id="639" r:id="rId33"/>
    <p:sldId id="640" r:id="rId34"/>
    <p:sldId id="651" r:id="rId35"/>
    <p:sldId id="652" r:id="rId36"/>
    <p:sldId id="653" r:id="rId37"/>
    <p:sldId id="654" r:id="rId38"/>
    <p:sldId id="655" r:id="rId39"/>
    <p:sldId id="632" r:id="rId40"/>
    <p:sldId id="656" r:id="rId41"/>
    <p:sldId id="633" r:id="rId42"/>
    <p:sldId id="657" r:id="rId43"/>
    <p:sldId id="634" r:id="rId44"/>
    <p:sldId id="636" r:id="rId45"/>
    <p:sldId id="658" r:id="rId46"/>
    <p:sldId id="637" r:id="rId47"/>
    <p:sldId id="659" r:id="rId48"/>
    <p:sldId id="660" r:id="rId49"/>
    <p:sldId id="661" r:id="rId50"/>
    <p:sldId id="662" r:id="rId51"/>
    <p:sldId id="663" r:id="rId52"/>
    <p:sldId id="664" r:id="rId53"/>
    <p:sldId id="635" r:id="rId54"/>
    <p:sldId id="665" r:id="rId55"/>
    <p:sldId id="666" r:id="rId56"/>
    <p:sldId id="667" r:id="rId57"/>
    <p:sldId id="638" r:id="rId58"/>
    <p:sldId id="668" r:id="rId59"/>
    <p:sldId id="614" r:id="rId60"/>
  </p:sldIdLst>
  <p:sldSz cx="12192000" cy="6858000"/>
  <p:notesSz cx="7315200" cy="9601200"/>
  <p:embeddedFontLst>
    <p:embeddedFont>
      <p:font typeface="Brush Script MT" panose="03060802040406070304" pitchFamily="66" charset="0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ambria Math" panose="02040503050406030204" pitchFamily="18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na K." initials="AK" lastIdx="1" clrIdx="0">
    <p:extLst>
      <p:ext uri="{19B8F6BF-5375-455C-9EA6-DF929625EA0E}">
        <p15:presenceInfo xmlns:p15="http://schemas.microsoft.com/office/powerpoint/2012/main" userId="57715e5912d37a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0327" autoAdjust="0"/>
  </p:normalViewPr>
  <p:slideViewPr>
    <p:cSldViewPr>
      <p:cViewPr varScale="1">
        <p:scale>
          <a:sx n="77" d="100"/>
          <a:sy n="77" d="100"/>
        </p:scale>
        <p:origin x="9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50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10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35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89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70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52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71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77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76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65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33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646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66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283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676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906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257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041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641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701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95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457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788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184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587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012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8718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83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64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13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46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18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77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31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4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0.png"/><Relationship Id="rId4" Type="http://schemas.openxmlformats.org/officeDocument/2006/relationships/image" Target="../media/image60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0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2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01.png"/><Relationship Id="rId7" Type="http://schemas.openxmlformats.org/officeDocument/2006/relationships/image" Target="../media/image141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1.png"/><Relationship Id="rId5" Type="http://schemas.openxmlformats.org/officeDocument/2006/relationships/image" Target="../media/image101.png"/><Relationship Id="rId10" Type="http://schemas.openxmlformats.org/officeDocument/2006/relationships/image" Target="../media/image171.png"/><Relationship Id="rId9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346-183E-4428-83B8-C88C9AF20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93EB-0050-4AB7-8BEF-6705DD8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7CD4-F069-416F-AE9B-CCF95DC7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4C3B1-3292-46B2-BC2A-140C912F0336}"/>
              </a:ext>
            </a:extLst>
          </p:cNvPr>
          <p:cNvSpPr/>
          <p:nvPr/>
        </p:nvSpPr>
        <p:spPr>
          <a:xfrm>
            <a:off x="839416" y="764704"/>
            <a:ext cx="10438184" cy="2592288"/>
          </a:xfrm>
          <a:prstGeom prst="roundRect">
            <a:avLst/>
          </a:prstGeom>
          <a:solidFill>
            <a:srgbClr val="00B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Unit 5</a:t>
            </a:r>
          </a:p>
          <a:p>
            <a:pPr algn="ctr"/>
            <a:r>
              <a:rPr lang="en-US" sz="4800" dirty="0"/>
              <a:t>Basic structures: relations and strings</a:t>
            </a:r>
          </a:p>
        </p:txBody>
      </p:sp>
    </p:spTree>
    <p:extLst>
      <p:ext uri="{BB962C8B-B14F-4D97-AF65-F5344CB8AC3E}">
        <p14:creationId xmlns:p14="http://schemas.microsoft.com/office/powerpoint/2010/main" val="131990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BC3E-670D-43BC-B0EE-932B38CB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Pairs, triples, tuples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8B038-16D8-4703-9CDA-B677BEC0E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2"/>
                <a:ext cx="10526960" cy="51411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define (ordered)  </a:t>
                </a:r>
                <a:r>
                  <a:rPr lang="en-US" b="1" dirty="0"/>
                  <a:t>pairs</a:t>
                </a:r>
                <a:r>
                  <a:rPr lang="en-US" dirty="0"/>
                  <a:t> of elements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as a sequence of length 2 where </a:t>
                </a:r>
                <a:r>
                  <a:rPr lang="en-US" dirty="0">
                    <a:latin typeface="Cambria Math" panose="02040503050406030204" pitchFamily="18" charset="0"/>
                  </a:rPr>
                  <a:t> the first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second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Notation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with round brackets () indicates that it is an </a:t>
                </a:r>
                <a:r>
                  <a:rPr lang="en-US" dirty="0">
                    <a:highlight>
                      <a:srgbClr val="FF00FF"/>
                    </a:highlight>
                  </a:rPr>
                  <a:t>sequence</a:t>
                </a:r>
                <a:r>
                  <a:rPr lang="en-US" dirty="0"/>
                  <a:t>, ordered with distinguishable first and second elements. </a:t>
                </a:r>
              </a:p>
              <a:p>
                <a:pPr lvl="2"/>
                <a:r>
                  <a:rPr lang="en-US" sz="2600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(5,5)</m:t>
                    </m:r>
                  </m:oMath>
                </a14:m>
                <a:r>
                  <a:rPr lang="en-US" sz="2600" dirty="0"/>
                  <a:t>; 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≠(2,1)</m:t>
                    </m:r>
                  </m:oMath>
                </a14:m>
                <a:endParaRPr lang="en-US" sz="2600" dirty="0"/>
              </a:p>
              <a:p>
                <a:pPr lvl="2"/>
                <a:endParaRPr lang="en-US" sz="2600" dirty="0"/>
              </a:p>
              <a:p>
                <a:pPr lvl="1"/>
                <a:r>
                  <a:rPr lang="en-US" dirty="0"/>
                  <a:t>as opposed to curly brackets for </a:t>
                </a:r>
                <a:r>
                  <a:rPr lang="en-US" dirty="0">
                    <a:highlight>
                      <a:srgbClr val="FF9900"/>
                    </a:highlight>
                  </a:rPr>
                  <a:t>sets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{1,2} ={2,1}  </m:t>
                    </m:r>
                  </m:oMath>
                </a14:m>
                <a:endParaRPr lang="en-US" dirty="0"/>
              </a:p>
              <a:p>
                <a:pPr lvl="2"/>
                <a:r>
                  <a:rPr lang="en-US" sz="2600" dirty="0"/>
                  <a:t>So </a:t>
                </a:r>
                <a:r>
                  <a:rPr lang="en-US" sz="2600" dirty="0">
                    <a:highlight>
                      <a:srgbClr val="FF9900"/>
                    </a:highlight>
                  </a:rPr>
                  <a:t>{1,2}</a:t>
                </a:r>
                <a:r>
                  <a:rPr lang="en-US" sz="2600" dirty="0"/>
                  <a:t> and </a:t>
                </a:r>
                <a:r>
                  <a:rPr lang="en-US" sz="2600" dirty="0">
                    <a:highlight>
                      <a:srgbClr val="FF00FF"/>
                    </a:highlight>
                  </a:rPr>
                  <a:t>(1,2) </a:t>
                </a:r>
                <a:r>
                  <a:rPr lang="en-US" sz="2600" dirty="0"/>
                  <a:t> mean different things!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8B038-16D8-4703-9CDA-B677BEC0E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2"/>
                <a:ext cx="10526960" cy="5141166"/>
              </a:xfrm>
              <a:blipFill>
                <a:blip r:embed="rId5"/>
                <a:stretch>
                  <a:fillRect l="-1332" t="-1423" r="-1506"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Boots, Foot Ware, Clothing, Pair, Leather, Footwear">
            <a:extLst>
              <a:ext uri="{FF2B5EF4-FFF2-40B4-BE49-F238E27FC236}">
                <a16:creationId xmlns:a16="http://schemas.microsoft.com/office/drawing/2014/main" id="{D40D06C3-CF27-449D-AA0F-6F038010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8" y="220887"/>
            <a:ext cx="1537493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8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BC3E-670D-43BC-B0EE-932B38CB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Pairs, triples, tuples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8B038-16D8-4703-9CDA-B677BEC0E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2"/>
                <a:ext cx="11067889" cy="514116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Can  generalize pairs to ordered sequences of any (fixed) length:  triples, quadruples,  generally </a:t>
                </a:r>
                <a:r>
                  <a:rPr lang="en-US" b="1" dirty="0"/>
                  <a:t>tuples </a:t>
                </a:r>
                <a:r>
                  <a:rPr lang="en-US" dirty="0"/>
                  <a:t>of  elements from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tuple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called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-tuple. A triple is a 3-tuple.</a:t>
                </a:r>
              </a:p>
              <a:p>
                <a:pPr lvl="2"/>
                <a:r>
                  <a:rPr lang="en-US" dirty="0"/>
                  <a:t>(2,3,2,1,3) is a 5-tuple, where all 5 positions are elements of  {1,2,3}. </a:t>
                </a:r>
              </a:p>
              <a:p>
                <a:endParaRPr lang="en-US" dirty="0"/>
              </a:p>
              <a:p>
                <a:r>
                  <a:rPr lang="en-US" dirty="0">
                    <a:highlight>
                      <a:srgbClr val="FF00FF"/>
                    </a:highlight>
                  </a:rPr>
                  <a:t>Tuples</a:t>
                </a:r>
                <a:r>
                  <a:rPr lang="en-US" dirty="0"/>
                  <a:t> are similar to </a:t>
                </a:r>
                <a:r>
                  <a:rPr lang="en-US" dirty="0">
                    <a:highlight>
                      <a:srgbClr val="FF00FF"/>
                    </a:highlight>
                  </a:rPr>
                  <a:t>strings</a:t>
                </a:r>
                <a:r>
                  <a:rPr lang="en-US" dirty="0"/>
                  <a:t> in that they are both ordered </a:t>
                </a:r>
                <a:r>
                  <a:rPr lang="en-US" dirty="0">
                    <a:highlight>
                      <a:srgbClr val="FF00FF"/>
                    </a:highlight>
                  </a:rPr>
                  <a:t>sequences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In strings, elements come from a (fairly small) alphabet, each is commonly one symbol, and they are written one after another without spaces or brackets.</a:t>
                </a:r>
              </a:p>
              <a:p>
                <a:pPr lvl="2"/>
                <a:r>
                  <a:rPr lang="en-US" dirty="0"/>
                  <a:t>We often look at a bunch of strings of different length together. </a:t>
                </a:r>
              </a:p>
              <a:p>
                <a:pPr lvl="1"/>
                <a:r>
                  <a:rPr lang="en-US" dirty="0"/>
                  <a:t>In tuples, as in general sequences, elements are listed in round brackets () and separated by commas. </a:t>
                </a:r>
              </a:p>
              <a:p>
                <a:pPr lvl="2"/>
                <a:r>
                  <a:rPr lang="en-US" dirty="0"/>
                  <a:t>We often look at tuples of specific length together (</a:t>
                </a:r>
                <a:r>
                  <a:rPr lang="en-US" dirty="0" err="1"/>
                  <a:t>eg</a:t>
                </a:r>
                <a:r>
                  <a:rPr lang="en-US" dirty="0"/>
                  <a:t> a bunch of pairs). </a:t>
                </a:r>
              </a:p>
              <a:p>
                <a:pPr lvl="1"/>
                <a:r>
                  <a:rPr lang="en-US" dirty="0"/>
                  <a:t>In both cases, we often ask what element is in the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8B038-16D8-4703-9CDA-B677BEC0E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2"/>
                <a:ext cx="11067889" cy="5141166"/>
              </a:xfrm>
              <a:blipFill>
                <a:blip r:embed="rId6"/>
                <a:stretch>
                  <a:fillRect l="-936" t="-1898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Boots, Foot Ware, Clothing, Pair, Leather, Footwear">
            <a:extLst>
              <a:ext uri="{FF2B5EF4-FFF2-40B4-BE49-F238E27FC236}">
                <a16:creationId xmlns:a16="http://schemas.microsoft.com/office/drawing/2014/main" id="{D40D06C3-CF27-449D-AA0F-6F038010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8" y="220887"/>
            <a:ext cx="1537493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F7C9F00-882A-4FCB-B393-C1E1CAD11701}"/>
              </a:ext>
            </a:extLst>
          </p:cNvPr>
          <p:cNvGrpSpPr/>
          <p:nvPr/>
        </p:nvGrpSpPr>
        <p:grpSpPr>
          <a:xfrm rot="5400000">
            <a:off x="10453649" y="-286306"/>
            <a:ext cx="503463" cy="1944216"/>
            <a:chOff x="9768408" y="1556792"/>
            <a:chExt cx="1368152" cy="35283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FB2759-60DB-4B3C-8606-965205EE3D3B}"/>
                </a:ext>
              </a:extLst>
            </p:cNvPr>
            <p:cNvSpPr/>
            <p:nvPr/>
          </p:nvSpPr>
          <p:spPr>
            <a:xfrm>
              <a:off x="9768408" y="1556792"/>
              <a:ext cx="1368152" cy="3528392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28B267-004E-4385-B5D9-34C99B01BB6C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AE8CD-76E5-45AC-B249-87F01799A083}"/>
                </a:ext>
              </a:extLst>
            </p:cNvPr>
            <p:cNvSpPr/>
            <p:nvPr/>
          </p:nvSpPr>
          <p:spPr>
            <a:xfrm>
              <a:off x="9912424" y="2856644"/>
              <a:ext cx="1080121" cy="8047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9BC6673-9EA1-46BE-B8C0-808A6348CE56}"/>
                </a:ext>
              </a:extLst>
            </p:cNvPr>
            <p:cNvSpPr/>
            <p:nvPr/>
          </p:nvSpPr>
          <p:spPr>
            <a:xfrm>
              <a:off x="9840416" y="3848334"/>
              <a:ext cx="1224136" cy="75614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F163F5-479E-40D3-BC98-9AA7E1E910BB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927266-24C1-4E03-B082-45FE86C9D818}"/>
                </a:ext>
              </a:extLst>
            </p:cNvPr>
            <p:cNvSpPr/>
            <p:nvPr/>
          </p:nvSpPr>
          <p:spPr>
            <a:xfrm>
              <a:off x="9909878" y="2856644"/>
              <a:ext cx="1080121" cy="804720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6E43485-B444-4767-8DE6-74865601F9E3}"/>
                </a:ext>
              </a:extLst>
            </p:cNvPr>
            <p:cNvSpPr/>
            <p:nvPr/>
          </p:nvSpPr>
          <p:spPr>
            <a:xfrm>
              <a:off x="9851617" y="3845751"/>
              <a:ext cx="1224136" cy="756145"/>
            </a:xfrm>
            <a:prstGeom prst="triangl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07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34E1-5D09-4202-994D-9B17A8CA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1E38-0A5D-4664-AFA0-35201E5E3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600201"/>
                <a:ext cx="11640616" cy="5429199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4400" b="1" dirty="0"/>
                  <a:t>Cartesian product </a:t>
                </a:r>
                <a:r>
                  <a:rPr lang="en-US" sz="4400" dirty="0"/>
                  <a:t>of  A and B is a set of all (ordered) pairs of elements with the first element from A, and the second element from B:  	</a:t>
                </a:r>
              </a:p>
              <a:p>
                <a:pPr lvl="1"/>
                <a:r>
                  <a:rPr lang="en-US" sz="4400" dirty="0"/>
                  <a:t>A x B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𝐵</m:t>
                    </m:r>
                    <m:r>
                      <a:rPr lang="en-US" sz="4400" i="1">
                        <a:latin typeface="Cambria Math"/>
                      </a:rPr>
                      <m:t>} </m:t>
                    </m:r>
                  </m:oMath>
                </a14:m>
                <a:endParaRPr lang="en-US" sz="4400" dirty="0"/>
              </a:p>
              <a:p>
                <a:pPr lvl="1"/>
                <a:endParaRPr lang="en-US" sz="4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={1,2,3}, 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𝐴</m:t>
                    </m:r>
                    <m:r>
                      <a:rPr lang="en-US" sz="4400" i="1">
                        <a:latin typeface="Cambria Math"/>
                      </a:rPr>
                      <m:t>×</m:t>
                    </m:r>
                    <m:r>
                      <a:rPr lang="en-US" sz="4400" i="1">
                        <a:latin typeface="Cambria Math"/>
                      </a:rPr>
                      <m:t>𝐵</m:t>
                    </m:r>
                    <m:r>
                      <a:rPr lang="en-US" sz="4400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1,</m:t>
                        </m:r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1,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2,</m:t>
                        </m:r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2,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3,</m:t>
                        </m:r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3,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} </m:t>
                    </m:r>
                  </m:oMath>
                </a14:m>
                <a:endParaRPr lang="en-US" sz="4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={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}</m:t>
                    </m:r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endParaRPr lang="en-US" sz="4400" dirty="0"/>
              </a:p>
              <a:p>
                <a:r>
                  <a:rPr lang="en-US" sz="4400" dirty="0"/>
                  <a:t>Order of pairs does not matter, order within pairs does: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𝐴</m:t>
                    </m:r>
                    <m:r>
                      <a:rPr lang="en-US" sz="4400" i="1">
                        <a:latin typeface="Cambria Math"/>
                      </a:rPr>
                      <m:t>×</m:t>
                    </m:r>
                    <m:r>
                      <a:rPr lang="en-US" sz="4400" i="1">
                        <a:latin typeface="Cambria Math"/>
                      </a:rPr>
                      <m:t>𝐵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 i="1">
                        <a:latin typeface="Cambria Math"/>
                      </a:rPr>
                      <m:t>𝐵</m:t>
                    </m:r>
                    <m:r>
                      <a:rPr lang="en-US" sz="4400" i="1">
                        <a:latin typeface="Cambria Math"/>
                      </a:rPr>
                      <m:t>×</m:t>
                    </m:r>
                    <m:r>
                      <a:rPr lang="en-US" sz="4400" i="1">
                        <a:latin typeface="Cambria Math"/>
                      </a:rPr>
                      <m:t>𝐴</m:t>
                    </m:r>
                    <m:r>
                      <a:rPr lang="en-US" sz="4400" i="1">
                        <a:latin typeface="Cambria Math"/>
                      </a:rPr>
                      <m:t> .</m:t>
                    </m:r>
                  </m:oMath>
                </a14:m>
                <a:r>
                  <a:rPr lang="en-US" sz="4400" dirty="0"/>
                  <a:t> </a:t>
                </a:r>
              </a:p>
              <a:p>
                <a:pPr lvl="1"/>
                <a:r>
                  <a:rPr lang="en-US" sz="4400" dirty="0"/>
                  <a:t>The name “Cartesian” is the same as in Cartesian coordinate system: every point is described by a pair of numbers in 2d (triple of numbers in 3d). 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Number of elements in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𝐴</m:t>
                    </m:r>
                    <m:r>
                      <a:rPr lang="en-US" sz="4400" i="1">
                        <a:latin typeface="Cambria Math"/>
                      </a:rPr>
                      <m:t>×</m:t>
                    </m:r>
                    <m:r>
                      <a:rPr lang="en-US" sz="4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dirty="0"/>
                  <a:t> is |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𝐴</m:t>
                    </m:r>
                    <m:r>
                      <a:rPr lang="en-US" sz="4400" i="1">
                        <a:latin typeface="Cambria Math"/>
                      </a:rPr>
                      <m:t>×</m:t>
                    </m:r>
                    <m:r>
                      <a:rPr lang="en-US" sz="4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dirty="0"/>
                  <a:t>| </a:t>
                </a:r>
                <a14:m>
                  <m:oMath xmlns:m="http://schemas.openxmlformats.org/officeDocument/2006/math">
                    <m:r>
                      <a:rPr lang="en-CA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44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CA" sz="4400" i="1">
                        <a:latin typeface="Cambria Math"/>
                      </a:rPr>
                      <m:t>⋅|</m:t>
                    </m:r>
                    <m:r>
                      <a:rPr lang="en-CA" sz="4400" i="1">
                        <a:latin typeface="Cambria Math"/>
                      </a:rPr>
                      <m:t>𝐵</m:t>
                    </m:r>
                    <m:r>
                      <a:rPr lang="en-CA" sz="44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4400" dirty="0"/>
                  <a:t> </a:t>
                </a:r>
              </a:p>
              <a:p>
                <a:pPr lvl="1"/>
                <a:r>
                  <a:rPr lang="en-US" sz="4000" dirty="0"/>
                  <a:t>Here, |A| is the</a:t>
                </a:r>
                <a:r>
                  <a:rPr lang="en-US" sz="4000" b="1" dirty="0"/>
                  <a:t> cardinality  </a:t>
                </a:r>
                <a:r>
                  <a:rPr lang="en-US" sz="4000" dirty="0"/>
                  <a:t>of A (number of elements in A)</a:t>
                </a:r>
              </a:p>
              <a:p>
                <a:pPr marL="0" indent="0">
                  <a:buNone/>
                </a:pPr>
                <a:endParaRPr lang="en-US" sz="4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1E38-0A5D-4664-AFA0-35201E5E3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600201"/>
                <a:ext cx="11640616" cy="5429199"/>
              </a:xfrm>
              <a:blipFill>
                <a:blip r:embed="rId6"/>
                <a:stretch>
                  <a:fillRect l="-681" t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4198C9-A67E-4FB4-A47A-8F668B57C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83902"/>
              </p:ext>
            </p:extLst>
          </p:nvPr>
        </p:nvGraphicFramePr>
        <p:xfrm>
          <a:off x="6232182" y="2276872"/>
          <a:ext cx="2880318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43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417">
                  <a:extLst>
                    <a:ext uri="{9D8B030D-6E8A-4147-A177-3AD203B41FA5}">
                      <a16:colId xmlns:a16="http://schemas.microsoft.com/office/drawing/2014/main" val="412959088"/>
                    </a:ext>
                  </a:extLst>
                </a:gridCol>
              </a:tblGrid>
              <a:tr h="3482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(1,a)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(2,a)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(3,a)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(1,b)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(2,b)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(3,b)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D931D7-9732-452F-AF59-0062EEF2A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1" y="2100847"/>
            <a:ext cx="2880318" cy="2880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34E1-5D09-4202-994D-9B17A8CA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1E38-0A5D-4664-AFA0-35201E5E3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91056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4200" dirty="0"/>
                  <a:t>Can define the Cartesian product for any number of sets: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|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800" i="1">
                                <a:latin typeface="Cambria Math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38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38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8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800" i="1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38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3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800" i="1" dirty="0" smtClean="0">
                        <a:latin typeface="Cambria Math" panose="02040503050406030204" pitchFamily="18" charset="0"/>
                      </a:rPr>
                      <m:t>={1,2,3},  </m:t>
                    </m:r>
                    <m:r>
                      <a:rPr lang="en-US" sz="3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80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8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={3,4}</m:t>
                    </m:r>
                  </m:oMath>
                </a14:m>
                <a:endParaRPr lang="en-US" sz="3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𝐴</m:t>
                    </m:r>
                    <m:r>
                      <a:rPr lang="en-US" sz="3800" i="1">
                        <a:latin typeface="Cambria Math"/>
                      </a:rPr>
                      <m:t>×</m:t>
                    </m:r>
                    <m:r>
                      <a:rPr lang="en-US" sz="3800" i="1">
                        <a:latin typeface="Cambria Math"/>
                      </a:rPr>
                      <m:t>𝐵</m:t>
                    </m:r>
                    <m:r>
                      <a:rPr lang="en-US" sz="3800" i="1">
                        <a:latin typeface="Cambria Math"/>
                      </a:rPr>
                      <m:t>×</m:t>
                    </m:r>
                    <m:r>
                      <a:rPr lang="en-US" sz="3800" i="1">
                        <a:latin typeface="Cambria Math"/>
                      </a:rPr>
                      <m:t>𝐶</m:t>
                    </m:r>
                    <m:r>
                      <a:rPr lang="en-US" sz="3800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1,</m:t>
                        </m:r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  <m:r>
                          <a:rPr lang="en-US" sz="3800" i="1">
                            <a:latin typeface="Cambria Math"/>
                          </a:rPr>
                          <m:t>,3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1,</m:t>
                        </m:r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  <m:r>
                          <a:rPr lang="en-US" sz="3800" i="1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 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1,</m:t>
                        </m:r>
                        <m:r>
                          <a:rPr lang="en-US" sz="3800" i="1">
                            <a:latin typeface="Cambria Math"/>
                          </a:rPr>
                          <m:t>𝑏</m:t>
                        </m:r>
                        <m:r>
                          <a:rPr lang="en-US" sz="3800" i="1">
                            <a:latin typeface="Cambria Math"/>
                          </a:rPr>
                          <m:t>,3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1,</m:t>
                        </m:r>
                        <m:r>
                          <a:rPr lang="en-US" sz="3800" i="1">
                            <a:latin typeface="Cambria Math"/>
                          </a:rPr>
                          <m:t>𝑏</m:t>
                        </m:r>
                        <m:r>
                          <a:rPr lang="en-US" sz="3800" i="1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</m:t>
                    </m:r>
                  </m:oMath>
                </a14:m>
                <a:endParaRPr lang="en-US" sz="3800" dirty="0"/>
              </a:p>
              <a:p>
                <a:pPr marL="457200" lvl="1" indent="0">
                  <a:buNone/>
                </a:pPr>
                <a:r>
                  <a:rPr lang="en-US" sz="3800" dirty="0"/>
                  <a:t>    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                         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2,</m:t>
                        </m:r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  <m:r>
                          <a:rPr lang="en-US" sz="3800" i="1">
                            <a:latin typeface="Cambria Math"/>
                          </a:rPr>
                          <m:t>,3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2,</m:t>
                        </m:r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  <m:r>
                          <a:rPr lang="en-US" sz="3800" i="1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 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2,</m:t>
                        </m:r>
                        <m:r>
                          <a:rPr lang="en-US" sz="3800" i="1">
                            <a:latin typeface="Cambria Math"/>
                          </a:rPr>
                          <m:t>𝑏</m:t>
                        </m:r>
                        <m:r>
                          <a:rPr lang="en-US" sz="3800" i="1">
                            <a:latin typeface="Cambria Math"/>
                          </a:rPr>
                          <m:t>,3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2,</m:t>
                        </m:r>
                        <m:r>
                          <a:rPr lang="en-US" sz="3800" i="1">
                            <a:latin typeface="Cambria Math"/>
                          </a:rPr>
                          <m:t>𝑏</m:t>
                        </m:r>
                        <m:r>
                          <a:rPr lang="en-US" sz="3800" i="1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</m:t>
                    </m:r>
                  </m:oMath>
                </a14:m>
                <a:endParaRPr lang="en-US" sz="3800" dirty="0"/>
              </a:p>
              <a:p>
                <a:pPr marL="457200" lvl="1" indent="0">
                  <a:buNone/>
                </a:pPr>
                <a:r>
                  <a:rPr lang="en-US" sz="3800" dirty="0"/>
                  <a:t>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3,</m:t>
                        </m:r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  <m:r>
                          <a:rPr lang="en-US" sz="3800" i="1">
                            <a:latin typeface="Cambria Math"/>
                          </a:rPr>
                          <m:t>,3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3,</m:t>
                        </m:r>
                        <m:r>
                          <a:rPr lang="en-US" sz="3800" i="1">
                            <a:latin typeface="Cambria Math"/>
                          </a:rPr>
                          <m:t>𝑎</m:t>
                        </m:r>
                        <m:r>
                          <a:rPr lang="en-US" sz="3800" i="1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  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3,</m:t>
                        </m:r>
                        <m:r>
                          <a:rPr lang="en-US" sz="3800" i="1">
                            <a:latin typeface="Cambria Math"/>
                          </a:rPr>
                          <m:t>𝑏</m:t>
                        </m:r>
                        <m:r>
                          <a:rPr lang="en-US" sz="3800" i="1">
                            <a:latin typeface="Cambria Math"/>
                          </a:rPr>
                          <m:t>,3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3,</m:t>
                        </m:r>
                        <m:r>
                          <a:rPr lang="en-US" sz="3800" i="1">
                            <a:latin typeface="Cambria Math"/>
                          </a:rPr>
                          <m:t>𝑏</m:t>
                        </m:r>
                        <m:r>
                          <a:rPr lang="en-US" sz="3800" i="1">
                            <a:latin typeface="Cambria Math"/>
                          </a:rPr>
                          <m:t>,4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}</m:t>
                    </m:r>
                  </m:oMath>
                </a14:m>
                <a:endParaRPr lang="en-US" sz="3800" dirty="0"/>
              </a:p>
              <a:p>
                <a:pPr lvl="1"/>
                <a:r>
                  <a:rPr lang="en-US" sz="3800" dirty="0"/>
                  <a:t>|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|=</m:t>
                    </m:r>
                    <m:d>
                      <m:dPr>
                        <m:begChr m:val="|"/>
                        <m:endChr m:val="|"/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1E38-0A5D-4664-AFA0-35201E5E3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91056" cy="4525963"/>
              </a:xfrm>
              <a:blipFill>
                <a:blip r:embed="rId5"/>
                <a:stretch>
                  <a:fillRect l="-1445" t="-3369"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092586A-8697-4849-951A-FBC5BBAF6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80" y="4293096"/>
            <a:ext cx="2438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8E39-F365-4B7F-88BD-90BAB6E9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92E41-1983-46FF-A3F6-C585B198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BC3E-670D-43BC-B0EE-932B38CB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8B038-16D8-4703-9CDA-B677BEC0E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251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set of tuples of elements (that is, a subset of a Cartesian product) is called a </a:t>
                </a:r>
                <a:r>
                  <a:rPr lang="en-US" b="1" dirty="0"/>
                  <a:t>relation.  </a:t>
                </a:r>
                <a:r>
                  <a:rPr lang="en-US" dirty="0"/>
                  <a:t>In particular, a  set of pairs of elements is called a </a:t>
                </a:r>
                <a:r>
                  <a:rPr lang="en-US" b="1" dirty="0"/>
                  <a:t>binary relation</a:t>
                </a:r>
                <a:r>
                  <a:rPr lang="en-US" dirty="0"/>
                  <a:t>.  </a:t>
                </a:r>
                <a:endParaRPr lang="en-US" b="1" dirty="0"/>
              </a:p>
              <a:p>
                <a:pPr lvl="1"/>
                <a:r>
                  <a:rPr lang="en-US" dirty="0"/>
                  <a:t>LESSTHAN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y are real numbers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𝐿𝐸𝑆𝑆𝑇𝐻𝐴𝑁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𝐿𝐸𝑆𝑆𝑇𝐻𝐴𝑁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LESSTHAN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LIKES = {(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| </m:t>
                    </m:r>
                  </m:oMath>
                </a14:m>
                <a:r>
                  <a:rPr lang="en-US" dirty="0"/>
                  <a:t>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likes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PARENT ={(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| </m:t>
                    </m:r>
                  </m:oMath>
                </a14:m>
                <a:r>
                  <a:rPr lang="en-US" dirty="0"/>
                  <a:t>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parent of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REGISTRATIONS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𝑛𝑎𝑚𝑒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𝑐𝑜𝑢𝑟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𝑠𝑒𝑚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student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𝑛𝑎𝑚𝑒</m:t>
                    </m:r>
                  </m:oMath>
                </a14:m>
                <a:r>
                  <a:rPr lang="en-US" dirty="0"/>
                  <a:t> takes course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𝑐𝑜𝑢𝑟</m:t>
                    </m:r>
                  </m:oMath>
                </a14:m>
                <a:r>
                  <a:rPr lang="en-US" dirty="0"/>
                  <a:t> in semester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Wei Lee takes COMP1002  in Fall 2020, then </a:t>
                </a:r>
              </a:p>
              <a:p>
                <a:pPr marL="914400" lvl="2" indent="0">
                  <a:buNone/>
                </a:pPr>
                <a:r>
                  <a:rPr lang="en-US" dirty="0"/>
                  <a:t>(Wei Lee, COMP1002, Fall 2020)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𝑅𝐸𝐺𝐼𝑆𝑇𝑅𝐴𝑇𝐼𝑂𝑁𝑆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8B038-16D8-4703-9CDA-B677BEC0E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25143"/>
              </a:xfrm>
              <a:blipFill>
                <a:blip r:embed="rId5"/>
                <a:stretch>
                  <a:fillRect l="-1111" t="-2478" r="-1556" b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2A5B76-47D9-4E9E-985B-EB47310C7E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37" y="-6296"/>
            <a:ext cx="1604063" cy="1203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2E531-9546-468E-97D4-DBD334B926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87488" cy="9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7994-2B40-4AB0-BD4C-FB188041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</a:t>
            </a:r>
          </a:p>
        </p:txBody>
      </p:sp>
      <p:pic>
        <p:nvPicPr>
          <p:cNvPr id="4" name="Picture 2" descr="C:\cygwin64\home\kol\courses\cs1002\db1.PNG">
            <a:extLst>
              <a:ext uri="{FF2B5EF4-FFF2-40B4-BE49-F238E27FC236}">
                <a16:creationId xmlns:a16="http://schemas.microsoft.com/office/drawing/2014/main" id="{86CC9ADF-4B99-4837-AE9A-F36FB677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85" y="1261897"/>
            <a:ext cx="4474815" cy="14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cygwin64\home\kol\courses\cs1002\db2.PNG">
            <a:extLst>
              <a:ext uri="{FF2B5EF4-FFF2-40B4-BE49-F238E27FC236}">
                <a16:creationId xmlns:a16="http://schemas.microsoft.com/office/drawing/2014/main" id="{80947193-5F5D-4732-B29C-F8C57F9E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15" y="3242552"/>
            <a:ext cx="7459338" cy="14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72456-3BC0-4554-8FDD-068CBF678506}"/>
                  </a:ext>
                </a:extLst>
              </p:cNvPr>
              <p:cNvSpPr txBox="1"/>
              <p:nvPr/>
            </p:nvSpPr>
            <p:spPr>
              <a:xfrm>
                <a:off x="412082" y="1872059"/>
                <a:ext cx="6624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PROFDATA  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𝑓𝑖𝑟𝑠𝑡𝑛𝑎𝑚𝑒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𝑙𝑎𝑠𝑡𝑛𝑎𝑚𝑒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𝑜𝑓𝑓𝑖𝑐𝑒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)}  </m:t>
                    </m:r>
                  </m:oMath>
                </a14:m>
                <a:r>
                  <a:rPr lang="en-US" sz="2400" dirty="0"/>
                  <a:t>=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72456-3BC0-4554-8FDD-068CBF67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2" y="1872059"/>
                <a:ext cx="6624736" cy="461665"/>
              </a:xfrm>
              <a:prstGeom prst="rect">
                <a:avLst/>
              </a:prstGeom>
              <a:blipFill>
                <a:blip r:embed="rId7"/>
                <a:stretch>
                  <a:fillRect l="-1473" t="-10526" r="-8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511B42-462C-446B-9504-2F98B538A014}"/>
                  </a:ext>
                </a:extLst>
              </p:cNvPr>
              <p:cNvSpPr txBox="1"/>
              <p:nvPr/>
            </p:nvSpPr>
            <p:spPr>
              <a:xfrm>
                <a:off x="139939" y="2810816"/>
                <a:ext cx="10081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COURSEDATA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𝑐𝑜𝑢𝑟𝑠𝑒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𝑟𝑜𝑜𝑚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𝑖𝑛𝑠𝑡𝑟𝑢𝑐𝑡𝑜𝑟</m:t>
                    </m:r>
                  </m:oMath>
                </a14:m>
                <a:r>
                  <a:rPr lang="en-US" sz="2400" dirty="0"/>
                  <a:t>)} =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511B42-462C-446B-9504-2F98B538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9" y="2810816"/>
                <a:ext cx="10081120" cy="461665"/>
              </a:xfrm>
              <a:prstGeom prst="rect">
                <a:avLst/>
              </a:prstGeom>
              <a:blipFill>
                <a:blip r:embed="rId8"/>
                <a:stretch>
                  <a:fillRect l="-9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CA02EF9-A723-4893-9755-53F32EAA74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54760"/>
            <a:ext cx="1080120" cy="1304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A4CBB5-5604-48C1-9C49-11CEEF18BCAD}"/>
              </a:ext>
            </a:extLst>
          </p:cNvPr>
          <p:cNvSpPr txBox="1"/>
          <p:nvPr/>
        </p:nvSpPr>
        <p:spPr>
          <a:xfrm>
            <a:off x="139938" y="4797152"/>
            <a:ext cx="11572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language of databases, each tuple in a relation is called a </a:t>
            </a:r>
            <a:r>
              <a:rPr lang="en-US" sz="2400" b="1" dirty="0"/>
              <a:t>record</a:t>
            </a:r>
            <a:r>
              <a:rPr lang="en-US" sz="2400" dirty="0"/>
              <a:t>.  Each position in the tuple called a </a:t>
            </a:r>
            <a:r>
              <a:rPr lang="en-US" sz="2400" b="1" dirty="0"/>
              <a:t>field</a:t>
            </a:r>
            <a:r>
              <a:rPr lang="en-US" sz="2400" dirty="0"/>
              <a:t>.  And  the relation itself is called a </a:t>
            </a:r>
            <a:r>
              <a:rPr lang="en-US" sz="2400" b="1" dirty="0"/>
              <a:t>table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Records are rows in the table, and fields are columns.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</a:t>
            </a:r>
            <a:r>
              <a:rPr lang="en-US" sz="2400" dirty="0" err="1"/>
              <a:t>Sharene</a:t>
            </a:r>
            <a:r>
              <a:rPr lang="en-US" sz="2400" dirty="0"/>
              <a:t>, Bungay,ER-6032) is a record. “Office” is a field.  PROFDATA is a table.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Usually, a database consists of several tables. </a:t>
            </a:r>
          </a:p>
        </p:txBody>
      </p:sp>
    </p:spTree>
    <p:extLst>
      <p:ext uri="{BB962C8B-B14F-4D97-AF65-F5344CB8AC3E}">
        <p14:creationId xmlns:p14="http://schemas.microsoft.com/office/powerpoint/2010/main" val="274000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98C0-268A-41D1-A037-6A03591B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 vs. 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288A1-212A-46AD-AC7E-C91AC953C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48531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Predicates and sets are two sides of the same coin</a:t>
                </a:r>
              </a:p>
              <a:p>
                <a:pPr lvl="1"/>
                <a:r>
                  <a:rPr lang="en-US" dirty="0"/>
                  <a:t>For each set S there is a predicate which is true exactly on elements of S </a:t>
                </a:r>
              </a:p>
              <a:p>
                <a:pPr lvl="1"/>
                <a:r>
                  <a:rPr lang="en-US" dirty="0"/>
                  <a:t>For each predicate P there is a set S of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which P is true.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288A1-212A-46AD-AC7E-C91AC953C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4853135"/>
              </a:xfrm>
              <a:blipFill>
                <a:blip r:embed="rId5"/>
                <a:stretch>
                  <a:fillRect l="-1223" t="-1633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FC5F13-C6CE-4F20-BE26-8C42E54F41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8038" y="3429000"/>
              <a:ext cx="11017224" cy="13809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08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086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6766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Set S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Predicate P</a:t>
                          </a: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766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 collection of elements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Becomes true/false</a:t>
                          </a:r>
                          <a:r>
                            <a:rPr lang="en-US" sz="2400" baseline="0" dirty="0"/>
                            <a:t> on a given element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6587">
                    <a:tc>
                      <a:txBody>
                        <a:bodyPr/>
                        <a:lstStyle/>
                        <a:p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true} 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“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FC5F13-C6CE-4F20-BE26-8C42E54F41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8038" y="3429000"/>
              <a:ext cx="11017224" cy="13809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08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086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Set S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Predicate P</a:t>
                          </a: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 collection of elements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Becomes true/false</a:t>
                          </a:r>
                          <a:r>
                            <a:rPr lang="en-US" sz="2400" baseline="0" dirty="0"/>
                            <a:t> on a given element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65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1" t="-205195" r="-100442" b="-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111" t="-205195" r="-442" b="-259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F616DC8-F884-49DA-99FC-307F06E60ADA}"/>
              </a:ext>
            </a:extLst>
          </p:cNvPr>
          <p:cNvGrpSpPr/>
          <p:nvPr/>
        </p:nvGrpSpPr>
        <p:grpSpPr>
          <a:xfrm rot="5400000">
            <a:off x="10453649" y="-286306"/>
            <a:ext cx="503463" cy="1944216"/>
            <a:chOff x="9768408" y="1556792"/>
            <a:chExt cx="1368152" cy="35283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F9741E-ED02-409B-90DA-F3512F552358}"/>
                </a:ext>
              </a:extLst>
            </p:cNvPr>
            <p:cNvSpPr/>
            <p:nvPr/>
          </p:nvSpPr>
          <p:spPr>
            <a:xfrm>
              <a:off x="9768408" y="1556792"/>
              <a:ext cx="1368152" cy="3528392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4F7F2D-94A3-4F48-A8DF-13514447D528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ED6A2D-7626-457F-90D6-342D2D98E8FE}"/>
                </a:ext>
              </a:extLst>
            </p:cNvPr>
            <p:cNvSpPr/>
            <p:nvPr/>
          </p:nvSpPr>
          <p:spPr>
            <a:xfrm>
              <a:off x="9912424" y="2856644"/>
              <a:ext cx="1080121" cy="8047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A9601EB1-33AB-4352-8CF5-749137F554F4}"/>
                </a:ext>
              </a:extLst>
            </p:cNvPr>
            <p:cNvSpPr/>
            <p:nvPr/>
          </p:nvSpPr>
          <p:spPr>
            <a:xfrm>
              <a:off x="9840416" y="3848334"/>
              <a:ext cx="1224136" cy="75614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D7EFE7-C2DB-4365-B4D2-42591F7CFC96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877B75-F941-4662-8AA5-C85CEA2650F5}"/>
                </a:ext>
              </a:extLst>
            </p:cNvPr>
            <p:cNvSpPr/>
            <p:nvPr/>
          </p:nvSpPr>
          <p:spPr>
            <a:xfrm>
              <a:off x="9909878" y="2856644"/>
              <a:ext cx="1080121" cy="804720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FBFFBF5-DB2B-451A-9170-60DBB25678B6}"/>
                </a:ext>
              </a:extLst>
            </p:cNvPr>
            <p:cNvSpPr/>
            <p:nvPr/>
          </p:nvSpPr>
          <p:spPr>
            <a:xfrm>
              <a:off x="9851617" y="3845751"/>
              <a:ext cx="1224136" cy="756145"/>
            </a:xfrm>
            <a:prstGeom prst="triangl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13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Predicates vs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00200"/>
            <a:ext cx="11031016" cy="49971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2747D98-56F6-40E1-A19C-5B15490EA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104055"/>
                  </p:ext>
                </p:extLst>
              </p:nvPr>
            </p:nvGraphicFramePr>
            <p:xfrm>
              <a:off x="263352" y="1628800"/>
              <a:ext cx="1179406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894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046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967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Relation R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Predicate P</a:t>
                          </a: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716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 set (collection)  of</a:t>
                          </a:r>
                          <a:r>
                            <a:rPr lang="en-US" sz="2400" baseline="0" dirty="0"/>
                            <a:t> pairs ( generally, n-tuples) of elements</a:t>
                          </a:r>
                        </a:p>
                        <a:p>
                          <a:endParaRPr lang="en-US" sz="2400" baseline="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True/false</a:t>
                          </a:r>
                          <a:r>
                            <a:rPr lang="en-US" sz="2400" baseline="0" dirty="0"/>
                            <a:t> on a given pair (tuple) of elements 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0962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true}  </a:t>
                          </a:r>
                        </a:p>
                        <a:p>
                          <a:endParaRPr lang="en-US" sz="2400" dirty="0"/>
                        </a:p>
                        <a:p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𝐿𝐸𝑆𝑆𝑇𝐻𝐴𝑁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) ∧(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)∧(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)} 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=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𝐿𝑒𝑠𝑠𝑇h𝑎𝑛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} 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  <a:p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𝐿𝐸𝑆𝑆𝑇𝐻𝐴𝑁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𝐿𝐸𝑆𝑆𝑇𝐻𝐴𝑁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"(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“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endParaRPr lang="en-US" sz="2400" dirty="0"/>
                        </a:p>
                        <a:p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𝐿𝑒𝑠𝑠𝑇h𝑎𝑛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endParaRPr lang="en-US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)∧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≡ 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𝐿𝐸𝑆𝑆𝑇𝐻𝐴𝑁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𝐿𝑒𝑠𝑠𝑇h𝑎𝑛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3,5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true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𝐿𝑒𝑠𝑠𝑇h𝑎𝑛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3,2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false</a:t>
                          </a:r>
                        </a:p>
                        <a:p>
                          <a:endParaRPr lang="en-US" sz="24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2747D98-56F6-40E1-A19C-5B15490EA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104055"/>
                  </p:ext>
                </p:extLst>
              </p:nvPr>
            </p:nvGraphicFramePr>
            <p:xfrm>
              <a:off x="263352" y="1628800"/>
              <a:ext cx="1179406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894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046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Relation R 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Predicate P</a:t>
                          </a: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 set (collection)  of</a:t>
                          </a:r>
                          <a:r>
                            <a:rPr lang="en-US" sz="2400" baseline="0" dirty="0"/>
                            <a:t> pairs ( generally, n-tuples) of elements</a:t>
                          </a:r>
                        </a:p>
                        <a:p>
                          <a:endParaRPr lang="en-US" sz="2400" baseline="0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True/false</a:t>
                          </a:r>
                          <a:r>
                            <a:rPr lang="en-US" sz="2400" baseline="0" dirty="0"/>
                            <a:t> on a given pair (tuple) of elements 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83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4" t="-50000" r="-100828" b="-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9794" t="-50000" r="-516" b="-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ED017C7-AB9F-4C40-B5A3-7118DA9B54BD}"/>
              </a:ext>
            </a:extLst>
          </p:cNvPr>
          <p:cNvGrpSpPr/>
          <p:nvPr/>
        </p:nvGrpSpPr>
        <p:grpSpPr>
          <a:xfrm rot="5400000">
            <a:off x="10416777" y="-286306"/>
            <a:ext cx="503463" cy="1944216"/>
            <a:chOff x="9768408" y="1556792"/>
            <a:chExt cx="1368152" cy="3528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3B901-039D-454F-94EB-45890DAA67F5}"/>
                </a:ext>
              </a:extLst>
            </p:cNvPr>
            <p:cNvSpPr/>
            <p:nvPr/>
          </p:nvSpPr>
          <p:spPr>
            <a:xfrm>
              <a:off x="9768408" y="1556792"/>
              <a:ext cx="1368152" cy="352839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EDE379-1DF6-444D-B215-AF8D00944D77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6FFD7E-156E-4989-945F-216FB12CE766}"/>
                </a:ext>
              </a:extLst>
            </p:cNvPr>
            <p:cNvSpPr/>
            <p:nvPr/>
          </p:nvSpPr>
          <p:spPr>
            <a:xfrm>
              <a:off x="9912424" y="2856644"/>
              <a:ext cx="1080121" cy="8047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53CA4A7-FC9E-4D7B-A37D-98D52DA27287}"/>
                </a:ext>
              </a:extLst>
            </p:cNvPr>
            <p:cNvSpPr/>
            <p:nvPr/>
          </p:nvSpPr>
          <p:spPr>
            <a:xfrm>
              <a:off x="9840416" y="3848334"/>
              <a:ext cx="1224136" cy="75614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F818CB-5CD0-4BDB-9C64-3DB420AA56FB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F2FD73-17E9-4A05-89BF-B393AD66F3AB}"/>
                </a:ext>
              </a:extLst>
            </p:cNvPr>
            <p:cNvSpPr/>
            <p:nvPr/>
          </p:nvSpPr>
          <p:spPr>
            <a:xfrm>
              <a:off x="9909878" y="2856644"/>
              <a:ext cx="1080121" cy="804720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8D6A27-3156-4DFC-990B-9E9929791BBD}"/>
                </a:ext>
              </a:extLst>
            </p:cNvPr>
            <p:cNvSpPr/>
            <p:nvPr/>
          </p:nvSpPr>
          <p:spPr>
            <a:xfrm>
              <a:off x="9851617" y="3845751"/>
              <a:ext cx="1224136" cy="756145"/>
            </a:xfrm>
            <a:prstGeom prst="triangl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3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5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4724-8F43-402D-8435-5D61EB2B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strings</a:t>
            </a:r>
          </a:p>
        </p:txBody>
      </p:sp>
      <p:pic>
        <p:nvPicPr>
          <p:cNvPr id="6" name="Content Placeholder 5" descr="String of Christmas lights">
            <a:extLst>
              <a:ext uri="{FF2B5EF4-FFF2-40B4-BE49-F238E27FC236}">
                <a16:creationId xmlns:a16="http://schemas.microsoft.com/office/drawing/2014/main" id="{F0535BB3-2165-4A2B-B96D-C5C1EF0FD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-479015"/>
            <a:ext cx="2286000" cy="265030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129B9-7323-4BED-926F-DF916FB11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1331194" cy="139361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0C176-CCED-475B-AAC0-734C2AF01737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we represent sets on a computer? </a:t>
            </a:r>
          </a:p>
          <a:p>
            <a:pPr lvl="1"/>
            <a:r>
              <a:rPr lang="en-US" dirty="0"/>
              <a:t>We can list names of a set’s elements, but that would make operations with sets less efficient: even to check if an element is in a set, we’d need to scan through the whole list. </a:t>
            </a:r>
          </a:p>
          <a:p>
            <a:endParaRPr lang="en-US" dirty="0"/>
          </a:p>
          <a:p>
            <a:r>
              <a:rPr lang="en-US" dirty="0"/>
              <a:t>Instead, when the universe is finite (and reasonably small), we can represent a set by its </a:t>
            </a:r>
            <a:r>
              <a:rPr lang="en-US" i="1" dirty="0"/>
              <a:t>characteristic string,</a:t>
            </a:r>
            <a:r>
              <a:rPr lang="en-US" dirty="0"/>
              <a:t> stating whether each element of the universe is in the set or not.</a:t>
            </a:r>
            <a:endParaRPr lang="en-US" i="1" dirty="0"/>
          </a:p>
          <a:p>
            <a:pPr lvl="1"/>
            <a:r>
              <a:rPr lang="en-US" dirty="0"/>
              <a:t>  but first, let us recall and define what is a string. </a:t>
            </a:r>
          </a:p>
        </p:txBody>
      </p:sp>
    </p:spTree>
    <p:extLst>
      <p:ext uri="{BB962C8B-B14F-4D97-AF65-F5344CB8AC3E}">
        <p14:creationId xmlns:p14="http://schemas.microsoft.com/office/powerpoint/2010/main" val="217481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F401-5B92-4350-B21B-85EB7E92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A567-3C76-4DF2-8D03-D28E52CF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 logic gives us a way to query relational databases! </a:t>
            </a:r>
          </a:p>
          <a:p>
            <a:pPr lvl="1"/>
            <a:r>
              <a:rPr lang="en-US" dirty="0"/>
              <a:t>Using predicates for database relations. </a:t>
            </a:r>
          </a:p>
          <a:p>
            <a:pPr lvl="2"/>
            <a:r>
              <a:rPr lang="en-US" dirty="0"/>
              <a:t>Then build a query as a formula. </a:t>
            </a:r>
          </a:p>
          <a:p>
            <a:pPr lvl="1"/>
            <a:r>
              <a:rPr lang="en-US" dirty="0"/>
              <a:t>Input of the query: </a:t>
            </a:r>
          </a:p>
          <a:p>
            <a:pPr lvl="2"/>
            <a:r>
              <a:rPr lang="en-US" dirty="0"/>
              <a:t>Can be nothing (if no free variables) </a:t>
            </a:r>
          </a:p>
          <a:p>
            <a:pPr lvl="2"/>
            <a:r>
              <a:rPr lang="en-US" dirty="0"/>
              <a:t>Or specific values for its free  variables. </a:t>
            </a:r>
          </a:p>
          <a:p>
            <a:pPr lvl="1"/>
            <a:r>
              <a:rPr lang="en-US" dirty="0"/>
              <a:t> Output of the query:  </a:t>
            </a:r>
          </a:p>
          <a:p>
            <a:pPr lvl="2"/>
            <a:r>
              <a:rPr lang="en-US" dirty="0"/>
              <a:t>Either true/false </a:t>
            </a:r>
          </a:p>
          <a:p>
            <a:pPr lvl="2"/>
            <a:r>
              <a:rPr lang="en-US" dirty="0"/>
              <a:t>Or a set of elements (values of its free variables) satisfying the query. 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9F6F7-B30E-43E4-8317-910A55841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564903"/>
            <a:ext cx="1656184" cy="19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7994-2B40-4AB0-BD4C-FB188041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queries </a:t>
            </a:r>
          </a:p>
        </p:txBody>
      </p:sp>
      <p:pic>
        <p:nvPicPr>
          <p:cNvPr id="4" name="Picture 2" descr="C:\cygwin64\home\kol\courses\cs1002\db1.PNG">
            <a:extLst>
              <a:ext uri="{FF2B5EF4-FFF2-40B4-BE49-F238E27FC236}">
                <a16:creationId xmlns:a16="http://schemas.microsoft.com/office/drawing/2014/main" id="{86CC9ADF-4B99-4837-AE9A-F36FB677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71" y="1906767"/>
            <a:ext cx="4474815" cy="14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cygwin64\home\kol\courses\cs1002\db2.PNG">
            <a:extLst>
              <a:ext uri="{FF2B5EF4-FFF2-40B4-BE49-F238E27FC236}">
                <a16:creationId xmlns:a16="http://schemas.microsoft.com/office/drawing/2014/main" id="{80947193-5F5D-4732-B29C-F8C57F9E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10" y="4230383"/>
            <a:ext cx="7513270" cy="14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72456-3BC0-4554-8FDD-068CBF678506}"/>
                  </a:ext>
                </a:extLst>
              </p:cNvPr>
              <p:cNvSpPr txBox="1"/>
              <p:nvPr/>
            </p:nvSpPr>
            <p:spPr>
              <a:xfrm>
                <a:off x="263352" y="2421736"/>
                <a:ext cx="6768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PROFDATA  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𝑓𝑖𝑟𝑠𝑡𝑛𝑎𝑚𝑒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𝑙𝑎𝑠𝑡𝑛𝑎𝑚𝑒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𝑜𝑓𝑓𝑖𝑐𝑒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)}  </m:t>
                    </m:r>
                  </m:oMath>
                </a14:m>
                <a:r>
                  <a:rPr lang="en-US" sz="2400" dirty="0"/>
                  <a:t>=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72456-3BC0-4554-8FDD-068CBF67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421736"/>
                <a:ext cx="6768752" cy="461665"/>
              </a:xfrm>
              <a:prstGeom prst="rect">
                <a:avLst/>
              </a:prstGeom>
              <a:blipFill>
                <a:blip r:embed="rId8"/>
                <a:stretch>
                  <a:fillRect l="-13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511B42-462C-446B-9504-2F98B538A014}"/>
                  </a:ext>
                </a:extLst>
              </p:cNvPr>
              <p:cNvSpPr txBox="1"/>
              <p:nvPr/>
            </p:nvSpPr>
            <p:spPr>
              <a:xfrm>
                <a:off x="119336" y="3527715"/>
                <a:ext cx="10081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COURSEDATA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𝑐𝑜𝑢𝑟𝑠𝑒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𝑟𝑜𝑜𝑚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𝑖𝑛𝑠𝑡𝑟𝑢𝑐𝑡𝑜𝑟</m:t>
                    </m:r>
                  </m:oMath>
                </a14:m>
                <a:r>
                  <a:rPr lang="en-US" sz="2400" dirty="0"/>
                  <a:t>)} =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511B42-462C-446B-9504-2F98B538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3527715"/>
                <a:ext cx="10081120" cy="461665"/>
              </a:xfrm>
              <a:prstGeom prst="rect">
                <a:avLst/>
              </a:prstGeom>
              <a:blipFill>
                <a:blip r:embed="rId9"/>
                <a:stretch>
                  <a:fillRect l="-96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CA02EF9-A723-4893-9755-53F32EAA74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74638"/>
            <a:ext cx="1848581" cy="223224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158FCA-8A25-4152-89D6-2D0E6731E636}"/>
              </a:ext>
            </a:extLst>
          </p:cNvPr>
          <p:cNvSpPr/>
          <p:nvPr/>
        </p:nvSpPr>
        <p:spPr>
          <a:xfrm>
            <a:off x="695400" y="5917529"/>
            <a:ext cx="10585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can we query such databases?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7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7994-2B40-4AB0-BD4C-FB188041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databases</a:t>
            </a:r>
          </a:p>
        </p:txBody>
      </p:sp>
      <p:pic>
        <p:nvPicPr>
          <p:cNvPr id="4" name="Picture 2" descr="C:\cygwin64\home\kol\courses\cs1002\db1.PNG">
            <a:extLst>
              <a:ext uri="{FF2B5EF4-FFF2-40B4-BE49-F238E27FC236}">
                <a16:creationId xmlns:a16="http://schemas.microsoft.com/office/drawing/2014/main" id="{86CC9ADF-4B99-4837-AE9A-F36FB677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" y="1837856"/>
            <a:ext cx="4474815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cygwin64\home\kol\courses\cs1002\db2.PNG">
            <a:extLst>
              <a:ext uri="{FF2B5EF4-FFF2-40B4-BE49-F238E27FC236}">
                <a16:creationId xmlns:a16="http://schemas.microsoft.com/office/drawing/2014/main" id="{80947193-5F5D-4732-B29C-F8C57F9E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49" y="1837855"/>
            <a:ext cx="7513270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72456-3BC0-4554-8FDD-068CBF678506}"/>
              </a:ext>
            </a:extLst>
          </p:cNvPr>
          <p:cNvSpPr txBox="1"/>
          <p:nvPr/>
        </p:nvSpPr>
        <p:spPr>
          <a:xfrm>
            <a:off x="1271464" y="1383775"/>
            <a:ext cx="162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11B42-462C-446B-9504-2F98B538A014}"/>
              </a:ext>
            </a:extLst>
          </p:cNvPr>
          <p:cNvSpPr txBox="1"/>
          <p:nvPr/>
        </p:nvSpPr>
        <p:spPr>
          <a:xfrm>
            <a:off x="7464152" y="137618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COURSEDATA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02EF9-A723-4893-9755-53F32EAA7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80316"/>
            <a:ext cx="634197" cy="765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2852937"/>
                <a:ext cx="11547719" cy="39604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want to find out if someone called Manrique is teaching COMP1001. </a:t>
                </a:r>
              </a:p>
              <a:p>
                <a:pPr lvl="1"/>
                <a:r>
                  <a:rPr lang="en-US" dirty="0"/>
                  <a:t>First, define predicates corresponding to the relations: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𝑃𝑟𝑜𝑓𝐷𝑎𝑡𝑎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𝑓𝑖𝑟𝑠𝑡𝑛𝑎𝑚𝑒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𝑙𝑎𝑠𝑡𝑛𝑎𝑚𝑒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𝑜𝑓𝑓𝑖𝑐𝑒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𝐶𝑜𝑢𝑟𝑠𝑒𝐷𝑎𝑡𝑎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𝑐𝑜𝑢𝑟𝑠𝑒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𝑖𝑛𝑠𝑡𝑟𝑢𝑐𝑡𝑜𝑟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Now, let’s write a formula using these predicates which would be true if and only if Manrique is teaching COMP1001.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2852937"/>
                <a:ext cx="11547719" cy="3960439"/>
              </a:xfrm>
              <a:blipFill>
                <a:blip r:embed="rId8"/>
                <a:stretch>
                  <a:fillRect l="-121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7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A72456-3BC0-4554-8FDD-068CBF678506}"/>
              </a:ext>
            </a:extLst>
          </p:cNvPr>
          <p:cNvSpPr txBox="1"/>
          <p:nvPr/>
        </p:nvSpPr>
        <p:spPr>
          <a:xfrm>
            <a:off x="1365557" y="-49417"/>
            <a:ext cx="162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11B42-462C-446B-9504-2F98B538A014}"/>
              </a:ext>
            </a:extLst>
          </p:cNvPr>
          <p:cNvSpPr txBox="1"/>
          <p:nvPr/>
        </p:nvSpPr>
        <p:spPr>
          <a:xfrm>
            <a:off x="7558245" y="-570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COURSEDATA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96688" y="1798388"/>
                <a:ext cx="12111137" cy="468051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want to find out if Manrique is teaching COMP1001. </a:t>
                </a:r>
              </a:p>
              <a:p>
                <a:pPr lvl="1"/>
                <a:r>
                  <a:rPr lang="en-US" dirty="0"/>
                  <a:t>Ask: is there somebody with the same last name teaching COMP1001?</a:t>
                </a:r>
              </a:p>
              <a:p>
                <a:pPr lvl="2"/>
                <a:r>
                  <a:rPr lang="en-US" dirty="0"/>
                  <a:t>Try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𝑃𝑟𝑜𝑓𝐷𝑎𝑡𝑎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𝑀𝑎𝑛𝑟𝑖𝑞𝑢𝑒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CourseData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COMP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1001,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e>
                    </m:d>
                  </m:oMath>
                </a14:m>
                <a:endParaRPr lang="en-US" b="0" dirty="0"/>
              </a:p>
              <a:p>
                <a:pPr lvl="3"/>
                <a:r>
                  <a:rPr lang="en-US" dirty="0">
                    <a:solidFill>
                      <a:srgbClr val="C00000"/>
                    </a:solidFill>
                  </a:rPr>
                  <a:t>Error! </a:t>
                </a:r>
                <a:r>
                  <a:rPr lang="en-US" dirty="0" err="1">
                    <a:solidFill>
                      <a:srgbClr val="C00000"/>
                    </a:solidFill>
                  </a:rPr>
                  <a:t>ProfData</a:t>
                </a:r>
                <a:r>
                  <a:rPr lang="en-US" dirty="0">
                    <a:solidFill>
                      <a:srgbClr val="C00000"/>
                    </a:solidFill>
                  </a:rPr>
                  <a:t> takes 3 inputs, and </a:t>
                </a:r>
                <a:r>
                  <a:rPr lang="en-US" dirty="0" err="1">
                    <a:solidFill>
                      <a:srgbClr val="C00000"/>
                    </a:solidFill>
                  </a:rPr>
                  <a:t>CourseData</a:t>
                </a:r>
                <a:r>
                  <a:rPr lang="en-US" dirty="0">
                    <a:solidFill>
                      <a:srgbClr val="C00000"/>
                    </a:solidFill>
                  </a:rPr>
                  <a:t> takes 5!</a:t>
                </a:r>
              </a:p>
              <a:p>
                <a:pPr lvl="2"/>
                <a:r>
                  <a:rPr lang="en-US" b="0" dirty="0"/>
                  <a:t>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𝑃𝑟𝑜𝑓𝐷𝑎𝑡𝑎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𝑀𝑎𝑛𝑟𝑖𝑞𝑢𝑒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?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CourseData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1001,?,?,?,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>
                    <a:latin typeface="Cambria Math" panose="02040503050406030204" pitchFamily="18" charset="0"/>
                  </a:rPr>
                  <a:t>Almost there, but the database does not like our question marks…  </a:t>
                </a:r>
              </a:p>
              <a:p>
                <a:pPr lvl="3"/>
                <a:r>
                  <a:rPr lang="en-US" dirty="0">
                    <a:latin typeface="Cambria Math" panose="02040503050406030204" pitchFamily="18" charset="0"/>
                  </a:rPr>
                  <a:t>How do we fill them if we don’t know their values?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again</a:t>
                </a:r>
              </a:p>
              <a:p>
                <a:pPr lvl="3"/>
                <a:endParaRPr lang="en-US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𝑷𝒓𝒐𝒇𝑫𝒂𝒕𝒂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𝑴𝒂𝒏𝒓𝒊𝒒𝒖𝒆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𝐂𝐨𝐮𝐫𝐬𝐞𝐃𝐚𝐭𝐚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𝐂𝐎𝐌𝐏𝟏𝟎𝟎𝟏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2400" b="1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In SQL, a popular database language, </a:t>
                </a:r>
              </a:p>
              <a:p>
                <a:pPr lvl="1"/>
                <a:r>
                  <a:rPr lang="en-US" sz="2500" dirty="0"/>
                  <a:t>Putting  a condition which records to select (such as </a:t>
                </a:r>
                <a:r>
                  <a:rPr lang="en-US" sz="2500" dirty="0" err="1"/>
                  <a:t>ProfData</a:t>
                </a:r>
                <a:r>
                  <a:rPr lang="en-US" sz="2500" dirty="0"/>
                  <a:t>(Manrique,…) ) is called a </a:t>
                </a:r>
                <a:r>
                  <a:rPr lang="en-US" sz="2500" i="1" dirty="0"/>
                  <a:t>selection </a:t>
                </a:r>
                <a:endParaRPr lang="en-US" sz="2500" dirty="0"/>
              </a:p>
              <a:p>
                <a:pPr lvl="1"/>
                <a:r>
                  <a:rPr lang="en-US" sz="2500" dirty="0"/>
                  <a:t>the operation of the kind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/>
                  <a:t>) is called a </a:t>
                </a:r>
                <a:r>
                  <a:rPr lang="en-US" sz="2500" i="1" dirty="0"/>
                  <a:t>join </a:t>
                </a:r>
              </a:p>
              <a:p>
                <a:pPr lvl="1"/>
                <a:r>
                  <a:rPr lang="en-US" sz="2500" dirty="0"/>
                  <a:t>Adding extra existential quantifiers  for “don’t care” fields is called a </a:t>
                </a:r>
                <a:r>
                  <a:rPr lang="en-US" sz="2500" i="1" dirty="0"/>
                  <a:t>projection </a:t>
                </a:r>
              </a:p>
              <a:p>
                <a:pPr lvl="2"/>
                <a:endParaRPr lang="en-US" sz="2000" dirty="0"/>
              </a:p>
              <a:p>
                <a:pPr lvl="2"/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6688" y="1798388"/>
                <a:ext cx="12111137" cy="4680519"/>
              </a:xfrm>
              <a:blipFill>
                <a:blip r:embed="rId6"/>
                <a:stretch>
                  <a:fillRect l="-856" t="-2734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cygwin64\home\kol\courses\cs1002\db1.PNG">
            <a:extLst>
              <a:ext uri="{FF2B5EF4-FFF2-40B4-BE49-F238E27FC236}">
                <a16:creationId xmlns:a16="http://schemas.microsoft.com/office/drawing/2014/main" id="{7E68C502-7A93-4ED0-8480-C75A4C53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4" y="404664"/>
            <a:ext cx="4474815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cygwin64\home\kol\courses\cs1002\db2.PNG">
            <a:extLst>
              <a:ext uri="{FF2B5EF4-FFF2-40B4-BE49-F238E27FC236}">
                <a16:creationId xmlns:a16="http://schemas.microsoft.com/office/drawing/2014/main" id="{9F6F40B4-0BF4-48FF-A869-5370BC69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42" y="404663"/>
            <a:ext cx="7513270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5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A72456-3BC0-4554-8FDD-068CBF678506}"/>
              </a:ext>
            </a:extLst>
          </p:cNvPr>
          <p:cNvSpPr txBox="1"/>
          <p:nvPr/>
        </p:nvSpPr>
        <p:spPr>
          <a:xfrm>
            <a:off x="1365557" y="-49417"/>
            <a:ext cx="162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11B42-462C-446B-9504-2F98B538A014}"/>
              </a:ext>
            </a:extLst>
          </p:cNvPr>
          <p:cNvSpPr txBox="1"/>
          <p:nvPr/>
        </p:nvSpPr>
        <p:spPr>
          <a:xfrm>
            <a:off x="7558245" y="-570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COURSEDATA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96688" y="1798388"/>
                <a:ext cx="12111137" cy="46805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want to find out if Manrique is teaching COMP1001.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𝑷𝒓𝒐𝒇𝑫𝒂𝒕𝒂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𝑴𝒂𝒏𝒓𝒊𝒒𝒖𝒆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𝐂𝐨𝐮𝐫𝐬𝐞𝐃𝐚𝐭𝐚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𝐂𝐎𝐌𝐏𝟏𝟎𝟎𝟏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2400" b="1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Now let’s make it more general:  given person’s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course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is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teaching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𝑃𝑟𝑜𝑓𝐷𝑎𝑡𝑎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𝐶𝑜𝑢𝑟𝑠𝑒𝐷𝑎𝑡𝑎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free variables.  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6688" y="1798388"/>
                <a:ext cx="12111137" cy="4680519"/>
              </a:xfrm>
              <a:blipFill>
                <a:blip r:embed="rId6"/>
                <a:stretch>
                  <a:fillRect l="-1158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cygwin64\home\kol\courses\cs1002\db1.PNG">
            <a:extLst>
              <a:ext uri="{FF2B5EF4-FFF2-40B4-BE49-F238E27FC236}">
                <a16:creationId xmlns:a16="http://schemas.microsoft.com/office/drawing/2014/main" id="{7E68C502-7A93-4ED0-8480-C75A4C53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4" y="404664"/>
            <a:ext cx="4474815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cygwin64\home\kol\courses\cs1002\db2.PNG">
            <a:extLst>
              <a:ext uri="{FF2B5EF4-FFF2-40B4-BE49-F238E27FC236}">
                <a16:creationId xmlns:a16="http://schemas.microsoft.com/office/drawing/2014/main" id="{9F6F40B4-0BF4-48FF-A869-5370BC69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42" y="404663"/>
            <a:ext cx="7513270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7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A72456-3BC0-4554-8FDD-068CBF678506}"/>
              </a:ext>
            </a:extLst>
          </p:cNvPr>
          <p:cNvSpPr txBox="1"/>
          <p:nvPr/>
        </p:nvSpPr>
        <p:spPr>
          <a:xfrm>
            <a:off x="1365557" y="-49417"/>
            <a:ext cx="162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11B42-462C-446B-9504-2F98B538A014}"/>
              </a:ext>
            </a:extLst>
          </p:cNvPr>
          <p:cNvSpPr txBox="1"/>
          <p:nvPr/>
        </p:nvSpPr>
        <p:spPr>
          <a:xfrm>
            <a:off x="7558245" y="-570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COURSEDATA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96688" y="1798388"/>
                <a:ext cx="12111137" cy="46805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</a:t>
                </a:r>
                <a:r>
                  <a:rPr lang="en-US" sz="2800" dirty="0"/>
                  <a:t>let’s make it more general:  given person’s name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course name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is person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teaching course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𝑃𝑟𝑜𝑓𝐷𝑎𝑡𝑎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𝐶𝑜𝑢𝑟𝑠𝑒𝐷𝑎𝑡𝑎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/>
                  <a:t>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are free variables.  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Now let’s write a query that check that everybody teaches something.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𝑃𝑟𝑜𝑓𝐷𝑎𝑡𝑎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𝐶𝑜𝑢𝑟𝑠𝑒𝐷𝑎𝑡𝑎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800" dirty="0"/>
                  <a:t>Finally, let’s return a relation containing all pairs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teaches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TEACHES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𝑃𝑟𝑜𝑓𝐷𝑎𝑡𝑎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𝐶𝑜𝑢𝑟𝑠𝑒𝐷𝑎𝑡𝑎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D4C68F4-1832-4FCB-B9DA-B80975B7D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6688" y="1798388"/>
                <a:ext cx="12111137" cy="4680519"/>
              </a:xfrm>
              <a:blipFill>
                <a:blip r:embed="rId6"/>
                <a:stretch>
                  <a:fillRect l="-1158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cygwin64\home\kol\courses\cs1002\db1.PNG">
            <a:extLst>
              <a:ext uri="{FF2B5EF4-FFF2-40B4-BE49-F238E27FC236}">
                <a16:creationId xmlns:a16="http://schemas.microsoft.com/office/drawing/2014/main" id="{7E68C502-7A93-4ED0-8480-C75A4C53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4" y="404664"/>
            <a:ext cx="4474815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cygwin64\home\kol\courses\cs1002\db2.PNG">
            <a:extLst>
              <a:ext uri="{FF2B5EF4-FFF2-40B4-BE49-F238E27FC236}">
                <a16:creationId xmlns:a16="http://schemas.microsoft.com/office/drawing/2014/main" id="{9F6F40B4-0BF4-48FF-A869-5370BC69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42" y="404663"/>
            <a:ext cx="7513270" cy="10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6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6CD8-CB7B-4D30-AEF4-95CCE102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94F1-06F4-4344-BC8C-761B095F2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A582-07CE-4512-976E-FD89EB6E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sets from sets (and other stuff).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75CC0-F0A7-4A48-A675-81B01ED90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91056" cy="463711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bunch of tuples is a set called a </a:t>
                </a:r>
                <a:r>
                  <a:rPr lang="en-US" i="1" dirty="0"/>
                  <a:t>relation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A set of all possible tuples of elements of given sets is a Cartesian product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 bunch of strings is just a set of strings. </a:t>
                </a:r>
              </a:p>
              <a:p>
                <a:pPr lvl="1"/>
                <a:r>
                  <a:rPr lang="en-US" dirty="0"/>
                  <a:t>The set of all binary strings has a special notation: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Star stands for “repeat elements of the set {0,1}  zero or more times”. </a:t>
                </a:r>
              </a:p>
              <a:p>
                <a:pPr lvl="1"/>
                <a:r>
                  <a:rPr lang="en-US" dirty="0"/>
                  <a:t>In general, a set of all strings over an alphabet A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(A star). </a:t>
                </a:r>
              </a:p>
              <a:p>
                <a:pPr lvl="2"/>
                <a:r>
                  <a:rPr lang="en-US" dirty="0"/>
                  <a:t>You will see the reason for this notation in COMP 1003.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is a bunch of sets? And a set of all sets?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75CC0-F0A7-4A48-A675-81B01ED90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91056" cy="4637111"/>
              </a:xfrm>
              <a:blipFill>
                <a:blip r:embed="rId5"/>
                <a:stretch>
                  <a:fillRect l="-1070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5A17486-42FC-454A-8C77-0C46B896D8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1331194" cy="13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152E4F-4A06-43E6-872A-F5282490A46C}"/>
                  </a:ext>
                </a:extLst>
              </p:cNvPr>
              <p:cNvSpPr/>
              <p:nvPr/>
            </p:nvSpPr>
            <p:spPr>
              <a:xfrm>
                <a:off x="9264352" y="2852936"/>
                <a:ext cx="2520280" cy="3648652"/>
              </a:xfrm>
              <a:prstGeom prst="rect">
                <a:avLst/>
              </a:prstGeom>
              <a:solidFill>
                <a:schemeClr val="accent6">
                  <a:alpha val="44000"/>
                </a:schemeClr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prst="slop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Power set  </a:t>
                </a:r>
                <a:r>
                  <a:rPr lang="en-US" sz="2400" dirty="0">
                    <a:solidFill>
                      <a:schemeClr val="tx1"/>
                    </a:solidFill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152E4F-4A06-43E6-872A-F5282490A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2852936"/>
                <a:ext cx="2520280" cy="3648652"/>
              </a:xfrm>
              <a:prstGeom prst="rect">
                <a:avLst/>
              </a:prstGeom>
              <a:blipFill>
                <a:blip r:embed="rId4"/>
                <a:stretch>
                  <a:fillRect b="-98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EFFA71-DFD2-4231-8629-03A4B9CF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87BD46-8501-40D6-A8AF-81E47E7FF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564934" cy="51411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power set </a:t>
                </a:r>
                <a:r>
                  <a:rPr lang="en-US" dirty="0"/>
                  <a:t>of a set A, denoted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is a set elements of which are all subsets of A.  </a:t>
                </a:r>
              </a:p>
              <a:p>
                <a:pPr lvl="1"/>
                <a:r>
                  <a:rPr lang="en-US" dirty="0"/>
                  <a:t>Think of sets as boxes of elements. </a:t>
                </a:r>
              </a:p>
              <a:p>
                <a:pPr lvl="1"/>
                <a:r>
                  <a:rPr lang="en-US" dirty="0"/>
                  <a:t>A subset of a set A is a box with elements of A </a:t>
                </a:r>
              </a:p>
              <a:p>
                <a:pPr lvl="2"/>
                <a:r>
                  <a:rPr lang="en-US" dirty="0"/>
                  <a:t>maybe some, maybe all, maybe none</a:t>
                </a:r>
              </a:p>
              <a:p>
                <a:pPr lvl="1"/>
                <a:r>
                  <a:rPr lang="en-US" dirty="0"/>
                  <a:t>Then 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a box containing all possible boxes corresponding to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you open the box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you don’t see chocolates (elements of A), you see boxes.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A={1,2},  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1,2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Brush Script MT" panose="03060802040406070304" pitchFamily="66" charset="0"/>
                </a:endParaRPr>
              </a:p>
              <a:p>
                <a:pPr lvl="2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elements, then 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elements</a:t>
                </a:r>
              </a:p>
              <a:p>
                <a:pPr lvl="1"/>
                <a:endParaRPr lang="en-US" dirty="0">
                  <a:latin typeface="Brush Script MT" panose="03060802040406070304" pitchFamily="66" charset="0"/>
                </a:endParaRPr>
              </a:p>
              <a:p>
                <a:pPr lvl="1"/>
                <a:endParaRPr lang="en-US" dirty="0">
                  <a:latin typeface="Brush Script MT" panose="030608020404060703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87BD46-8501-40D6-A8AF-81E47E7FF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564934" cy="5141167"/>
              </a:xfrm>
              <a:blipFill>
                <a:blip r:embed="rId5"/>
                <a:stretch>
                  <a:fillRect l="-1210" t="-2610" r="-2064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989FAA-3982-4B31-A8FA-306ACBA6AF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" y="239719"/>
            <a:ext cx="1034984" cy="9444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BE62917-2C35-4008-95E7-666B359EB686}"/>
              </a:ext>
            </a:extLst>
          </p:cNvPr>
          <p:cNvSpPr/>
          <p:nvPr/>
        </p:nvSpPr>
        <p:spPr>
          <a:xfrm>
            <a:off x="9784626" y="1037077"/>
            <a:ext cx="1518943" cy="98182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relaxedInset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194FA0-4E37-4C31-A798-2E387187A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89" y="1297507"/>
            <a:ext cx="738497" cy="548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EACE6F-AB92-458F-A67F-5F50717C8F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83" y="1314579"/>
            <a:ext cx="700989" cy="5317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5F4779-A17F-412E-BBC8-CEC7CC898267}"/>
              </a:ext>
            </a:extLst>
          </p:cNvPr>
          <p:cNvSpPr/>
          <p:nvPr/>
        </p:nvSpPr>
        <p:spPr>
          <a:xfrm>
            <a:off x="9765020" y="4853727"/>
            <a:ext cx="1518943" cy="98182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115BAD-2179-4385-8A65-AEC4AD02B5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83" y="5114157"/>
            <a:ext cx="738497" cy="5486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0BFB7F-86EE-4F5C-A718-F4E60E6ECE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77" y="5131229"/>
            <a:ext cx="700989" cy="5317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E7768A1-57A4-44A5-85F3-66103A803CC2}"/>
              </a:ext>
            </a:extLst>
          </p:cNvPr>
          <p:cNvSpPr/>
          <p:nvPr/>
        </p:nvSpPr>
        <p:spPr>
          <a:xfrm>
            <a:off x="10272464" y="3003202"/>
            <a:ext cx="573772" cy="61945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432F66-2F37-4016-8359-94E46281C2FF}"/>
              </a:ext>
            </a:extLst>
          </p:cNvPr>
          <p:cNvSpPr/>
          <p:nvPr/>
        </p:nvSpPr>
        <p:spPr>
          <a:xfrm>
            <a:off x="9552384" y="3856306"/>
            <a:ext cx="840931" cy="82942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CAB467-5258-49B5-9E67-FAC374917ADE}"/>
              </a:ext>
            </a:extLst>
          </p:cNvPr>
          <p:cNvSpPr/>
          <p:nvPr/>
        </p:nvSpPr>
        <p:spPr>
          <a:xfrm>
            <a:off x="10580864" y="3849874"/>
            <a:ext cx="840931" cy="82942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2EDD53-7CC7-431F-85D7-E3684E9F53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17" y="3996677"/>
            <a:ext cx="738497" cy="5486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DCE17E-5987-4C10-9A7E-19288D6346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834" y="3998702"/>
            <a:ext cx="700989" cy="53176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277EFFE-B9ED-4B77-97A1-6A4B5BE5B9F7}"/>
              </a:ext>
            </a:extLst>
          </p:cNvPr>
          <p:cNvSpPr txBox="1"/>
          <p:nvPr/>
        </p:nvSpPr>
        <p:spPr>
          <a:xfrm>
            <a:off x="10145978" y="2081727"/>
            <a:ext cx="9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Set A</a:t>
            </a:r>
          </a:p>
        </p:txBody>
      </p:sp>
    </p:spTree>
    <p:extLst>
      <p:ext uri="{BB962C8B-B14F-4D97-AF65-F5344CB8AC3E}">
        <p14:creationId xmlns:p14="http://schemas.microsoft.com/office/powerpoint/2010/main" val="2522866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152E4F-4A06-43E6-872A-F5282490A46C}"/>
                  </a:ext>
                </a:extLst>
              </p:cNvPr>
              <p:cNvSpPr/>
              <p:nvPr/>
            </p:nvSpPr>
            <p:spPr>
              <a:xfrm>
                <a:off x="9565865" y="2903316"/>
                <a:ext cx="2520280" cy="3648652"/>
              </a:xfrm>
              <a:prstGeom prst="rect">
                <a:avLst/>
              </a:prstGeom>
              <a:solidFill>
                <a:schemeClr val="accent6">
                  <a:alpha val="44000"/>
                </a:schemeClr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prst="slop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Power set  </a:t>
                </a:r>
                <a:r>
                  <a:rPr lang="en-US" sz="2400" dirty="0">
                    <a:solidFill>
                      <a:schemeClr val="tx1"/>
                    </a:solidFill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152E4F-4A06-43E6-872A-F5282490A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865" y="2903316"/>
                <a:ext cx="2520280" cy="3648652"/>
              </a:xfrm>
              <a:prstGeom prst="rect">
                <a:avLst/>
              </a:prstGeom>
              <a:blipFill>
                <a:blip r:embed="rId5"/>
                <a:stretch>
                  <a:fillRect b="-115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EFFA71-DFD2-4231-8629-03A4B9CF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87BD46-8501-40D6-A8AF-81E47E7FF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8916413" cy="51411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power set </a:t>
                </a:r>
                <a:r>
                  <a:rPr lang="en-US" dirty="0"/>
                  <a:t>of a set A, denoted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is a set elements of which are all subsets of A. </a:t>
                </a:r>
              </a:p>
              <a:p>
                <a:pPr lvl="1"/>
                <a:r>
                  <a:rPr lang="en-US" dirty="0"/>
                  <a:t>A={1,2},  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1,2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Brush Script MT" panose="03060802040406070304" pitchFamily="66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=∅,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dirty="0">
                        <a:latin typeface="Brush Script MT" panose="03060802040406070304" pitchFamily="66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lvl="2"/>
                <a:r>
                  <a:rPr lang="en-US" sz="2600" dirty="0"/>
                  <a:t>They are not the same! There is nothing in A, but there is one element, an empty box, in </a:t>
                </a:r>
                <a:r>
                  <a:rPr lang="en-US" sz="2600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dirty="0">
                        <a:latin typeface="Brush Script MT" panose="03060802040406070304" pitchFamily="66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800" dirty="0"/>
                  <a:t>Here,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contains two elements,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{1,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. It is irrelevant for the power set that the second element is a set (a box), it treats it just like any other element.  </a:t>
                </a:r>
              </a:p>
              <a:p>
                <a:pPr lvl="2"/>
                <a:r>
                  <a:rPr lang="en-US" sz="2800" dirty="0"/>
                  <a:t>That’s why we need an extra pair of parentheses in the third element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Brush Script MT" panose="03060802040406070304" pitchFamily="66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This tells us that the 3</a:t>
                </a:r>
                <a:r>
                  <a:rPr lang="en-US" sz="2800" baseline="30000" dirty="0"/>
                  <a:t>rd</a:t>
                </a:r>
                <a:r>
                  <a:rPr lang="en-US" sz="2800" dirty="0"/>
                  <a:t> element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Brush Script MT" panose="03060802040406070304" pitchFamily="66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is a set (box) containing a single element: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just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is a set with a single element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87BD46-8501-40D6-A8AF-81E47E7FF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8916413" cy="5141167"/>
              </a:xfrm>
              <a:blipFill>
                <a:blip r:embed="rId6"/>
                <a:stretch>
                  <a:fillRect l="-1162" t="-2610" r="-1025" b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989FAA-3982-4B31-A8FA-306ACBA6AF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" y="239719"/>
            <a:ext cx="1034984" cy="9444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BE62917-2C35-4008-95E7-666B359EB686}"/>
              </a:ext>
            </a:extLst>
          </p:cNvPr>
          <p:cNvSpPr/>
          <p:nvPr/>
        </p:nvSpPr>
        <p:spPr>
          <a:xfrm>
            <a:off x="10086139" y="1087457"/>
            <a:ext cx="1518943" cy="98182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relaxedInset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194FA0-4E37-4C31-A798-2E387187A2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02" y="1347887"/>
            <a:ext cx="738497" cy="548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EACE6F-AB92-458F-A67F-5F50717C8F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96" y="1364959"/>
            <a:ext cx="700989" cy="5317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5F4779-A17F-412E-BBC8-CEC7CC898267}"/>
              </a:ext>
            </a:extLst>
          </p:cNvPr>
          <p:cNvSpPr/>
          <p:nvPr/>
        </p:nvSpPr>
        <p:spPr>
          <a:xfrm>
            <a:off x="10066533" y="4904107"/>
            <a:ext cx="1518943" cy="98182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115BAD-2179-4385-8A65-AEC4AD02B5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5164537"/>
            <a:ext cx="738497" cy="5486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0BFB7F-86EE-4F5C-A718-F4E60E6ECE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490" y="5181609"/>
            <a:ext cx="700989" cy="5317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E7768A1-57A4-44A5-85F3-66103A803CC2}"/>
              </a:ext>
            </a:extLst>
          </p:cNvPr>
          <p:cNvSpPr/>
          <p:nvPr/>
        </p:nvSpPr>
        <p:spPr>
          <a:xfrm>
            <a:off x="10573977" y="3053582"/>
            <a:ext cx="573772" cy="6194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432F66-2F37-4016-8359-94E46281C2FF}"/>
              </a:ext>
            </a:extLst>
          </p:cNvPr>
          <p:cNvSpPr/>
          <p:nvPr/>
        </p:nvSpPr>
        <p:spPr>
          <a:xfrm>
            <a:off x="9853897" y="3906686"/>
            <a:ext cx="840931" cy="82942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CAB467-5258-49B5-9E67-FAC374917ADE}"/>
              </a:ext>
            </a:extLst>
          </p:cNvPr>
          <p:cNvSpPr/>
          <p:nvPr/>
        </p:nvSpPr>
        <p:spPr>
          <a:xfrm>
            <a:off x="10882377" y="3900254"/>
            <a:ext cx="840931" cy="82942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rise" dir="t"/>
          </a:scene3d>
          <a:sp3d contourW="12700">
            <a:bevelT prst="slope"/>
            <a:bevelB prst="slope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2EDD53-7CC7-431F-85D7-E3684E9F53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30" y="4047057"/>
            <a:ext cx="738497" cy="5486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DCE17E-5987-4C10-9A7E-19288D6346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47" y="4049082"/>
            <a:ext cx="700989" cy="53176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277EFFE-B9ED-4B77-97A1-6A4B5BE5B9F7}"/>
              </a:ext>
            </a:extLst>
          </p:cNvPr>
          <p:cNvSpPr txBox="1"/>
          <p:nvPr/>
        </p:nvSpPr>
        <p:spPr>
          <a:xfrm>
            <a:off x="10447491" y="2132107"/>
            <a:ext cx="9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Set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6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CCD-0F21-468A-847F-85A04A66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finite set of symbols is called an  </a:t>
                </a:r>
                <a:r>
                  <a:rPr lang="en-US" b="1" dirty="0"/>
                  <a:t>alphabet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English alphabet contains 26 letters (ignoring case): {a, .., z}</a:t>
                </a:r>
              </a:p>
              <a:p>
                <a:pPr lvl="1"/>
                <a:r>
                  <a:rPr lang="en-US" dirty="0"/>
                  <a:t>{0,1} is the </a:t>
                </a:r>
                <a:r>
                  <a:rPr lang="en-US" i="1" dirty="0"/>
                  <a:t>binary alphabet</a:t>
                </a:r>
                <a:r>
                  <a:rPr lang="en-US" dirty="0"/>
                  <a:t>. This is the most popular alphabet in computer science. </a:t>
                </a:r>
              </a:p>
              <a:p>
                <a:pPr lvl="1"/>
                <a:r>
                  <a:rPr lang="en-US" dirty="0"/>
                  <a:t>An alphabet containing only one letter, for example {a}, is called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𝑢𝑛𝑎𝑟𝑦</m:t>
                    </m:r>
                  </m:oMath>
                </a14:m>
                <a:r>
                  <a:rPr lang="en-US" dirty="0"/>
                  <a:t> alphabet.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anner, Header, Abc, Alphabet, Letters, Read, Learn">
            <a:extLst>
              <a:ext uri="{FF2B5EF4-FFF2-40B4-BE49-F238E27FC236}">
                <a16:creationId xmlns:a16="http://schemas.microsoft.com/office/drawing/2014/main" id="{117AF60F-D51B-4BAE-BC92-5221C5A6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662068"/>
            <a:ext cx="5760640" cy="18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54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E4BC-BFA3-4663-950E-A8191198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checking: power set and cartesian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CD03A-4910-441E-B869-B75A63145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4983161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Power set is a </a:t>
                </a:r>
                <a:r>
                  <a:rPr lang="en-US" dirty="0">
                    <a:highlight>
                      <a:srgbClr val="FF9900"/>
                    </a:highlight>
                  </a:rPr>
                  <a:t>set,</a:t>
                </a:r>
                <a:r>
                  <a:rPr lang="en-US" dirty="0"/>
                  <a:t>  elements of which are themselves </a:t>
                </a:r>
                <a:r>
                  <a:rPr lang="en-US" dirty="0">
                    <a:highlight>
                      <a:srgbClr val="FF9900"/>
                    </a:highlight>
                  </a:rPr>
                  <a:t>sets.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elements, then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elements, each of which is a set</a:t>
                </a:r>
              </a:p>
              <a:p>
                <a:pPr lvl="1"/>
                <a:r>
                  <a:rPr lang="en-US" b="0" dirty="0"/>
                  <a:t>Empty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an element of </a:t>
                </a:r>
                <a:r>
                  <a:rPr lang="en-US" dirty="0">
                    <a:latin typeface="Brush Script MT" panose="03060802040406070304" pitchFamily="66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Because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Cartesian product of two sets is a </a:t>
                </a:r>
                <a:r>
                  <a:rPr lang="en-US" dirty="0">
                    <a:highlight>
                      <a:srgbClr val="FF9900"/>
                    </a:highlight>
                  </a:rPr>
                  <a:t>set </a:t>
                </a:r>
                <a:r>
                  <a:rPr lang="en-US" dirty="0"/>
                  <a:t>of </a:t>
                </a:r>
                <a:r>
                  <a:rPr lang="en-US" dirty="0">
                    <a:highlight>
                      <a:srgbClr val="FF00FF"/>
                    </a:highlight>
                  </a:rPr>
                  <a:t>pairs</a:t>
                </a:r>
                <a:r>
                  <a:rPr lang="en-US" dirty="0"/>
                  <a:t> of </a:t>
                </a:r>
                <a:r>
                  <a:rPr lang="en-US" dirty="0">
                    <a:highlight>
                      <a:srgbClr val="FFFF00"/>
                    </a:highlight>
                  </a:rPr>
                  <a:t>elements</a:t>
                </a:r>
              </a:p>
              <a:p>
                <a:pPr lvl="1"/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highlight>
                      <a:srgbClr val="FF9900"/>
                    </a:highlight>
                  </a:rPr>
                  <a:t>sets</a:t>
                </a:r>
                <a:r>
                  <a:rPr lang="en-US" dirty="0"/>
                  <a:t>, (ordered)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highlight>
                      <a:srgbClr val="FF00FF"/>
                    </a:highlight>
                  </a:rPr>
                  <a:t>-tuples </a:t>
                </a:r>
                <a:r>
                  <a:rPr lang="en-US" dirty="0"/>
                  <a:t>of </a:t>
                </a:r>
                <a:r>
                  <a:rPr lang="en-US" dirty="0">
                    <a:highlight>
                      <a:srgbClr val="FFFF00"/>
                    </a:highlight>
                  </a:rPr>
                  <a:t>elements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Remember that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9900"/>
                        </a:highlight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highlight>
                          <a:srgbClr val="FF9900"/>
                        </a:highligh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highlight>
                          <a:srgbClr val="FF9900"/>
                        </a:highligh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highlight>
                          <a:srgbClr val="FF9900"/>
                        </a:highligh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highlight>
                          <a:srgbClr val="FF9900"/>
                        </a:highligh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highlight>
                      <a:srgbClr val="FF9900"/>
                    </a:highlight>
                  </a:rPr>
                  <a:t> </a:t>
                </a:r>
                <a:r>
                  <a:rPr lang="en-US" dirty="0"/>
                  <a:t>mean very different things! </a:t>
                </a:r>
              </a:p>
              <a:p>
                <a:pPr lvl="2"/>
                <a:r>
                  <a:rPr lang="en-US" dirty="0"/>
                  <a:t>If a program expects a pair and you give it a set,  you get an </a:t>
                </a:r>
                <a:r>
                  <a:rPr lang="en-US" dirty="0">
                    <a:solidFill>
                      <a:srgbClr val="FF0000"/>
                    </a:solidFill>
                  </a:rPr>
                  <a:t>ERROR!</a:t>
                </a:r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Power set: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∅,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highlight>
                      <a:srgbClr val="FF9900"/>
                    </a:highlight>
                  </a:rPr>
                  <a:t>sets</a:t>
                </a:r>
                <a:r>
                  <a:rPr lang="en-US" dirty="0"/>
                  <a:t> inside)</a:t>
                </a:r>
              </a:p>
              <a:p>
                <a:pPr lvl="1"/>
                <a:r>
                  <a:rPr lang="en-US" dirty="0"/>
                  <a:t>Cartesian product: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}</m:t>
                    </m:r>
                  </m:oMath>
                </a14:m>
                <a:r>
                  <a:rPr lang="en-US" dirty="0"/>
                  <a:t>  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highlight>
                      <a:srgbClr val="FF00FF"/>
                    </a:highlight>
                  </a:rPr>
                  <a:t>pairs</a:t>
                </a:r>
                <a:r>
                  <a:rPr lang="en-US" dirty="0"/>
                  <a:t> inside) 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CD03A-4910-441E-B869-B75A63145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4983161"/>
              </a:xfrm>
              <a:blipFill>
                <a:blip r:embed="rId5"/>
                <a:stretch>
                  <a:fillRect l="-1064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75B3A00-3C08-40F0-AC31-5CAD8F214997}"/>
              </a:ext>
            </a:extLst>
          </p:cNvPr>
          <p:cNvGrpSpPr/>
          <p:nvPr/>
        </p:nvGrpSpPr>
        <p:grpSpPr>
          <a:xfrm>
            <a:off x="10632504" y="2780335"/>
            <a:ext cx="1224136" cy="3528392"/>
            <a:chOff x="9768408" y="1556792"/>
            <a:chExt cx="1368152" cy="35283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33DC51-53BF-4F46-A7AE-0C674C9296E1}"/>
                </a:ext>
              </a:extLst>
            </p:cNvPr>
            <p:cNvSpPr/>
            <p:nvPr/>
          </p:nvSpPr>
          <p:spPr>
            <a:xfrm>
              <a:off x="9768408" y="1556792"/>
              <a:ext cx="1368152" cy="352839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D3CC44-C359-4038-8B5D-C9F46476BA03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54AEC8-CF4D-4683-8A56-0F5DC48FF519}"/>
                </a:ext>
              </a:extLst>
            </p:cNvPr>
            <p:cNvSpPr/>
            <p:nvPr/>
          </p:nvSpPr>
          <p:spPr>
            <a:xfrm>
              <a:off x="9912424" y="2856644"/>
              <a:ext cx="1080121" cy="8047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436D5721-1451-47E2-8B1A-33747F8A56DF}"/>
                </a:ext>
              </a:extLst>
            </p:cNvPr>
            <p:cNvSpPr/>
            <p:nvPr/>
          </p:nvSpPr>
          <p:spPr>
            <a:xfrm>
              <a:off x="9840416" y="3848334"/>
              <a:ext cx="1224136" cy="75614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F5F4CC-F3E2-4405-93EE-E60E42E2DBC1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D47082-8AE4-44FE-9575-BC5058EF2C42}"/>
                </a:ext>
              </a:extLst>
            </p:cNvPr>
            <p:cNvSpPr/>
            <p:nvPr/>
          </p:nvSpPr>
          <p:spPr>
            <a:xfrm>
              <a:off x="9909878" y="2856644"/>
              <a:ext cx="1080121" cy="804720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D13F368-5845-494A-A5F4-6E76CD54E58F}"/>
                </a:ext>
              </a:extLst>
            </p:cNvPr>
            <p:cNvSpPr/>
            <p:nvPr/>
          </p:nvSpPr>
          <p:spPr>
            <a:xfrm>
              <a:off x="9851617" y="3845751"/>
              <a:ext cx="1224136" cy="756145"/>
            </a:xfrm>
            <a:prstGeom prst="triangl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54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463A-7EF0-4CD8-9D2D-4589E105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72D0-CA81-432A-91A1-A7CDF249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7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A582-07CE-4512-976E-FD89EB6E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75CC0-F0A7-4A48-A675-81B01ED90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special type of relation, with many interesting properties, is a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that is, a relation among elements of the same set, where every element can be in the 1</a:t>
                </a:r>
                <a:r>
                  <a:rPr lang="en-US" baseline="30000" dirty="0"/>
                  <a:t>st</a:t>
                </a:r>
                <a:r>
                  <a:rPr lang="en-US" dirty="0"/>
                  <a:t> as well as 2</a:t>
                </a:r>
                <a:r>
                  <a:rPr lang="en-US" baseline="30000" dirty="0"/>
                  <a:t>nd</a:t>
                </a:r>
                <a:r>
                  <a:rPr lang="en-US" dirty="0"/>
                  <a:t> position of a pair.  </a:t>
                </a:r>
              </a:p>
              <a:p>
                <a:pPr lvl="1"/>
                <a:r>
                  <a:rPr lang="en-US" dirty="0"/>
                  <a:t>A={1,2},  </a:t>
                </a:r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2,1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2,2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R={(1,1), (2,2)} ={ (</a:t>
                </a:r>
                <a:r>
                  <a:rPr lang="en-US" dirty="0" err="1"/>
                  <a:t>x,y</a:t>
                </a:r>
                <a:r>
                  <a:rPr lang="en-US" dirty="0"/>
                  <a:t>) 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 x=y}} </a:t>
                </a:r>
              </a:p>
              <a:p>
                <a:pPr lvl="2"/>
                <a:r>
                  <a:rPr lang="en-US" dirty="0"/>
                  <a:t>R={(1,1),(1,2),(2,2)} = (</a:t>
                </a:r>
                <a:r>
                  <a:rPr lang="en-US" dirty="0" err="1"/>
                  <a:t>x,y</a:t>
                </a:r>
                <a:r>
                  <a:rPr lang="en-US" dirty="0"/>
                  <a:t>) 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A=PEOPLE</a:t>
                </a:r>
              </a:p>
              <a:p>
                <a:pPr lvl="2"/>
                <a:r>
                  <a:rPr lang="en-US" dirty="0"/>
                  <a:t>COUPLES ={(</a:t>
                </a:r>
                <a:r>
                  <a:rPr lang="en-US" dirty="0" err="1"/>
                  <a:t>x,y</a:t>
                </a:r>
                <a:r>
                  <a:rPr lang="en-US" dirty="0"/>
                  <a:t>) |  Loves(</a:t>
                </a:r>
                <a:r>
                  <a:rPr lang="en-US" dirty="0" err="1"/>
                  <a:t>x,y</a:t>
                </a:r>
                <a:r>
                  <a:rPr lang="en-US" dirty="0"/>
                  <a:t>)} </a:t>
                </a:r>
              </a:p>
              <a:p>
                <a:pPr lvl="2"/>
                <a:r>
                  <a:rPr lang="en-US" dirty="0"/>
                  <a:t>PARENTS ={(</a:t>
                </a:r>
                <a:r>
                  <a:rPr lang="en-US" dirty="0" err="1"/>
                  <a:t>x,y</a:t>
                </a:r>
                <a:r>
                  <a:rPr lang="en-US" dirty="0"/>
                  <a:t>) |  Parent(</a:t>
                </a:r>
                <a:r>
                  <a:rPr lang="en-US" dirty="0" err="1"/>
                  <a:t>x,y</a:t>
                </a:r>
                <a:r>
                  <a:rPr lang="en-US" dirty="0"/>
                  <a:t>)}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75CC0-F0A7-4A48-A675-81B01ED90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257799"/>
              </a:xfrm>
              <a:blipFill>
                <a:blip r:embed="rId6"/>
                <a:stretch>
                  <a:fillRect l="-1278" t="-1508" r="-1111" b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4C1B8A-A541-4C01-A13D-D195FD162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" y="-27558"/>
            <a:ext cx="1867553" cy="1236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3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binary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11377264" cy="50691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400" b="1" dirty="0"/>
                  <a:t>A (directed) graph (digraph) </a:t>
                </a:r>
                <a:r>
                  <a:rPr lang="en-US" sz="3400" dirty="0"/>
                  <a:t>of a binary relation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/>
                  <a:t> is a diagram consisting of </a:t>
                </a:r>
              </a:p>
              <a:p>
                <a:pPr lvl="1"/>
                <a:r>
                  <a:rPr lang="en-US" sz="3400" dirty="0"/>
                  <a:t>|A| points, with a point (often drawn as a circle with a label, called a vertex or a node) for each element of A</a:t>
                </a:r>
              </a:p>
              <a:p>
                <a:pPr lvl="1"/>
                <a:r>
                  <a:rPr lang="en-US" sz="3400" dirty="0"/>
                  <a:t>An arrow (called an edge, an arc or a link) from point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400" dirty="0"/>
                  <a:t> to point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400" dirty="0"/>
                  <a:t>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400" dirty="0"/>
              </a:p>
              <a:p>
                <a:pPr lvl="2"/>
                <a:r>
                  <a:rPr lang="en-US" sz="3400" dirty="0"/>
                  <a:t>We draw a loop with an arrow for each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400" dirty="0"/>
              </a:p>
              <a:p>
                <a:pPr lvl="2"/>
                <a:endParaRPr lang="en-US" sz="2600" dirty="0"/>
              </a:p>
              <a:p>
                <a:r>
                  <a:rPr lang="en-US" sz="3400" dirty="0"/>
                  <a:t>Let A={1,2,3} </a:t>
                </a:r>
                <a:endParaRPr lang="en-US" sz="3400" i="1" dirty="0">
                  <a:latin typeface="Cambria Math"/>
                </a:endParaRPr>
              </a:p>
              <a:p>
                <a:endParaRPr lang="en-US" sz="3400" b="0" i="1" dirty="0">
                  <a:latin typeface="Cambria Math"/>
                </a:endParaRPr>
              </a:p>
              <a:p>
                <a:endParaRPr lang="en-US" sz="3400" b="0" i="1" dirty="0">
                  <a:latin typeface="Cambria Math"/>
                </a:endParaRPr>
              </a:p>
              <a:p>
                <a:endParaRPr lang="en-US" sz="3400" i="1" dirty="0">
                  <a:latin typeface="Cambria Math"/>
                </a:endParaRPr>
              </a:p>
              <a:p>
                <a:endParaRPr lang="en-US" sz="3400" i="1" dirty="0">
                  <a:latin typeface="Cambria Math"/>
                </a:endParaRPr>
              </a:p>
              <a:p>
                <a:endParaRPr lang="en-US" sz="3400" i="1" dirty="0">
                  <a:latin typeface="Cambria Math"/>
                </a:endParaRPr>
              </a:p>
              <a:p>
                <a:endParaRPr lang="en-US" sz="3400" b="0" i="1" dirty="0">
                  <a:latin typeface="Cambria Math"/>
                </a:endParaRPr>
              </a:p>
              <a:p>
                <a:r>
                  <a:rPr lang="en-US" sz="3400" b="0" i="1" dirty="0">
                    <a:latin typeface="Cambria Math"/>
                  </a:rPr>
                  <a:t> </a:t>
                </a:r>
                <a:r>
                  <a:rPr lang="en-US" sz="3400" b="0" dirty="0">
                    <a:latin typeface="Cambria Math"/>
                  </a:rPr>
                  <a:t>This is a different notion of a graph than plotting a function on plane!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11377264" cy="5069160"/>
              </a:xfrm>
              <a:blipFill>
                <a:blip r:embed="rId6"/>
                <a:stretch>
                  <a:fillRect l="-697" t="-2286" r="-107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84" y="9426"/>
            <a:ext cx="1115616" cy="8367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1ECDC2-6E38-467C-A748-1C8C2AEF93D5}"/>
              </a:ext>
            </a:extLst>
          </p:cNvPr>
          <p:cNvGrpSpPr/>
          <p:nvPr/>
        </p:nvGrpSpPr>
        <p:grpSpPr>
          <a:xfrm>
            <a:off x="9744497" y="4447842"/>
            <a:ext cx="1281313" cy="1225028"/>
            <a:chOff x="9744497" y="4447842"/>
            <a:chExt cx="1281313" cy="122502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5EDFCCE-4D15-4607-94F9-4B627214E3A0}"/>
                </a:ext>
              </a:extLst>
            </p:cNvPr>
            <p:cNvSpPr/>
            <p:nvPr/>
          </p:nvSpPr>
          <p:spPr>
            <a:xfrm>
              <a:off x="9895324" y="447117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5D6D7CF-F969-4654-ADB8-B98BC34CB492}"/>
                </a:ext>
              </a:extLst>
            </p:cNvPr>
            <p:cNvSpPr/>
            <p:nvPr/>
          </p:nvSpPr>
          <p:spPr>
            <a:xfrm>
              <a:off x="10438043" y="447458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5C1465-8995-4367-8698-A46553350C16}"/>
                </a:ext>
              </a:extLst>
            </p:cNvPr>
            <p:cNvSpPr/>
            <p:nvPr/>
          </p:nvSpPr>
          <p:spPr>
            <a:xfrm>
              <a:off x="10230052" y="499975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89" name="Curved Connector 68">
              <a:extLst>
                <a:ext uri="{FF2B5EF4-FFF2-40B4-BE49-F238E27FC236}">
                  <a16:creationId xmlns:a16="http://schemas.microsoft.com/office/drawing/2014/main" id="{CA8E5A6A-E5F7-49D5-AD95-5C0C7D350E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960862" y="4431991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68BA742-A054-45AB-9D10-25D6B3C57354}"/>
                    </a:ext>
                  </a:extLst>
                </p:cNvPr>
                <p:cNvSpPr txBox="1"/>
                <p:nvPr/>
              </p:nvSpPr>
              <p:spPr>
                <a:xfrm>
                  <a:off x="9744497" y="5334316"/>
                  <a:ext cx="12813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={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}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68BA742-A054-45AB-9D10-25D6B3C57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4497" y="5334316"/>
                  <a:ext cx="128131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3F7A8-ECEE-48CD-A395-956E485CDD3E}"/>
              </a:ext>
            </a:extLst>
          </p:cNvPr>
          <p:cNvGrpSpPr/>
          <p:nvPr/>
        </p:nvGrpSpPr>
        <p:grpSpPr>
          <a:xfrm>
            <a:off x="1408204" y="3603830"/>
            <a:ext cx="2664512" cy="2069551"/>
            <a:chOff x="1408204" y="3603830"/>
            <a:chExt cx="2664512" cy="2069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408204" y="5334827"/>
                  <a:ext cx="26645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, (2,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1600" dirty="0"/>
                    <a:t>), (3,1)}</a:t>
                  </a: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204" y="5334827"/>
                  <a:ext cx="2664512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5357" r="-229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83ECC8-6429-4B08-8F49-227DA7E6452C}"/>
                </a:ext>
              </a:extLst>
            </p:cNvPr>
            <p:cNvSpPr/>
            <p:nvPr/>
          </p:nvSpPr>
          <p:spPr>
            <a:xfrm>
              <a:off x="2246503" y="444607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90EA19C-6166-49F7-91B3-D37B5D98CD8F}"/>
                </a:ext>
              </a:extLst>
            </p:cNvPr>
            <p:cNvSpPr/>
            <p:nvPr/>
          </p:nvSpPr>
          <p:spPr>
            <a:xfrm>
              <a:off x="2789222" y="444948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6" name="Curved Connector 68">
              <a:extLst>
                <a:ext uri="{FF2B5EF4-FFF2-40B4-BE49-F238E27FC236}">
                  <a16:creationId xmlns:a16="http://schemas.microsoft.com/office/drawing/2014/main" id="{91B8A479-2662-439B-8101-DA95FD2130B6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rot="16200000" flipH="1">
              <a:off x="2877081" y="4433638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426CC5-88C3-4BF7-8285-F2C4E6707EB6}"/>
                </a:ext>
              </a:extLst>
            </p:cNvPr>
            <p:cNvSpPr/>
            <p:nvPr/>
          </p:nvSpPr>
          <p:spPr>
            <a:xfrm>
              <a:off x="2581231" y="497466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39" name="Curved Connector 68">
              <a:extLst>
                <a:ext uri="{FF2B5EF4-FFF2-40B4-BE49-F238E27FC236}">
                  <a16:creationId xmlns:a16="http://schemas.microsoft.com/office/drawing/2014/main" id="{8ECF9A81-8EE9-4E1B-B87A-110E6E44934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12041" y="4406895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AD97733-0C65-41E2-A898-2AF380071623}"/>
                </a:ext>
              </a:extLst>
            </p:cNvPr>
            <p:cNvCxnSpPr>
              <a:cxnSpLocks/>
              <a:stCxn id="27" idx="1"/>
              <a:endCxn id="22" idx="4"/>
            </p:cNvCxnSpPr>
            <p:nvPr/>
          </p:nvCxnSpPr>
          <p:spPr>
            <a:xfrm flipH="1" flipV="1">
              <a:off x="2318512" y="4590091"/>
              <a:ext cx="283811" cy="40566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C86EDAB-F26A-4046-B0FB-D427102D9868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2390520" y="4518083"/>
              <a:ext cx="398703" cy="3415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759B108D-6046-4F00-B4BE-67A987C0D2CA}"/>
                </a:ext>
              </a:extLst>
            </p:cNvPr>
            <p:cNvSpPr/>
            <p:nvPr/>
          </p:nvSpPr>
          <p:spPr>
            <a:xfrm>
              <a:off x="1551607" y="3603830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0FCC93-4295-4DD0-92A8-1B4C5E52EA46}"/>
              </a:ext>
            </a:extLst>
          </p:cNvPr>
          <p:cNvGrpSpPr/>
          <p:nvPr/>
        </p:nvGrpSpPr>
        <p:grpSpPr>
          <a:xfrm>
            <a:off x="4498294" y="4382216"/>
            <a:ext cx="2280689" cy="1316690"/>
            <a:chOff x="4498294" y="4382216"/>
            <a:chExt cx="2280689" cy="131669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66254E-9087-4210-91EA-E17B95530643}"/>
                </a:ext>
              </a:extLst>
            </p:cNvPr>
            <p:cNvSpPr/>
            <p:nvPr/>
          </p:nvSpPr>
          <p:spPr>
            <a:xfrm>
              <a:off x="5159895" y="43822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071B20-DE57-412C-BCB8-3CB904528B50}"/>
                </a:ext>
              </a:extLst>
            </p:cNvPr>
            <p:cNvSpPr/>
            <p:nvPr/>
          </p:nvSpPr>
          <p:spPr>
            <a:xfrm>
              <a:off x="5702614" y="4385631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C252038-9AEB-4F4B-BD1E-289B46B1A35E}"/>
                </a:ext>
              </a:extLst>
            </p:cNvPr>
            <p:cNvSpPr/>
            <p:nvPr/>
          </p:nvSpPr>
          <p:spPr>
            <a:xfrm>
              <a:off x="5494623" y="49108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E9E98C2-3525-4AE6-A890-C853C74A9473}"/>
                    </a:ext>
                  </a:extLst>
                </p:cNvPr>
                <p:cNvSpPr txBox="1"/>
                <p:nvPr/>
              </p:nvSpPr>
              <p:spPr>
                <a:xfrm>
                  <a:off x="4498294" y="5360352"/>
                  <a:ext cx="22806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</m:oMath>
                  </a14:m>
                  <a:r>
                    <a:rPr lang="en-US" sz="1600" dirty="0"/>
                    <a:t>}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E9E98C2-3525-4AE6-A890-C853C74A9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294" y="5360352"/>
                  <a:ext cx="2280689" cy="338554"/>
                </a:xfrm>
                <a:prstGeom prst="rect">
                  <a:avLst/>
                </a:prstGeom>
                <a:blipFill>
                  <a:blip r:embed="rId10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D892C7E-D58F-4500-AC8F-0A0F988339B9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>
              <a:off x="5303912" y="4454225"/>
              <a:ext cx="398703" cy="3415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A503A8C2-4957-4642-B278-31BCA2C878A1}"/>
                </a:ext>
              </a:extLst>
            </p:cNvPr>
            <p:cNvSpPr/>
            <p:nvPr/>
          </p:nvSpPr>
          <p:spPr>
            <a:xfrm rot="19736954" flipH="1">
              <a:off x="5254807" y="4416666"/>
              <a:ext cx="241574" cy="627790"/>
            </a:xfrm>
            <a:prstGeom prst="arc">
              <a:avLst>
                <a:gd name="adj1" fmla="val 16713502"/>
                <a:gd name="adj2" fmla="val 4986584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BABA0DC3-2301-493B-AAF8-0442BD2163A6}"/>
                </a:ext>
              </a:extLst>
            </p:cNvPr>
            <p:cNvSpPr/>
            <p:nvPr/>
          </p:nvSpPr>
          <p:spPr>
            <a:xfrm rot="8922554" flipH="1">
              <a:off x="5275460" y="4449669"/>
              <a:ext cx="297765" cy="627790"/>
            </a:xfrm>
            <a:prstGeom prst="arc">
              <a:avLst>
                <a:gd name="adj1" fmla="val 16962988"/>
                <a:gd name="adj2" fmla="val 4986584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B31B7F-3E6E-4D49-A95E-6795F74516DE}"/>
              </a:ext>
            </a:extLst>
          </p:cNvPr>
          <p:cNvGrpSpPr/>
          <p:nvPr/>
        </p:nvGrpSpPr>
        <p:grpSpPr>
          <a:xfrm>
            <a:off x="7464408" y="4288448"/>
            <a:ext cx="1182118" cy="1410458"/>
            <a:chOff x="7464408" y="4288448"/>
            <a:chExt cx="1182118" cy="141045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8F78C4-9C3B-4310-857B-6302DC94421F}"/>
                </a:ext>
              </a:extLst>
            </p:cNvPr>
            <p:cNvSpPr/>
            <p:nvPr/>
          </p:nvSpPr>
          <p:spPr>
            <a:xfrm>
              <a:off x="7503202" y="44063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C5650E-BB07-4BC8-AE4A-7C87A2AB6907}"/>
                </a:ext>
              </a:extLst>
            </p:cNvPr>
            <p:cNvSpPr/>
            <p:nvPr/>
          </p:nvSpPr>
          <p:spPr>
            <a:xfrm>
              <a:off x="8045921" y="440975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66" name="Curved Connector 68">
              <a:extLst>
                <a:ext uri="{FF2B5EF4-FFF2-40B4-BE49-F238E27FC236}">
                  <a16:creationId xmlns:a16="http://schemas.microsoft.com/office/drawing/2014/main" id="{8B2B615F-85C9-4E47-8B16-4F553D397819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rot="16200000" flipH="1">
              <a:off x="8133780" y="4393904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1849846-9FAC-4888-8A96-ED4D0282298F}"/>
                </a:ext>
              </a:extLst>
            </p:cNvPr>
            <p:cNvSpPr/>
            <p:nvPr/>
          </p:nvSpPr>
          <p:spPr>
            <a:xfrm>
              <a:off x="7837930" y="493492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68" name="Curved Connector 68">
              <a:extLst>
                <a:ext uri="{FF2B5EF4-FFF2-40B4-BE49-F238E27FC236}">
                  <a16:creationId xmlns:a16="http://schemas.microsoft.com/office/drawing/2014/main" id="{38E097F8-AE45-46CA-B9F5-50F554FED90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568740" y="4367161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68">
              <a:extLst>
                <a:ext uri="{FF2B5EF4-FFF2-40B4-BE49-F238E27FC236}">
                  <a16:creationId xmlns:a16="http://schemas.microsoft.com/office/drawing/2014/main" id="{92341B4B-7E6C-4BA1-A4D9-9DD6E1DC8C9B}"/>
                </a:ext>
              </a:extLst>
            </p:cNvPr>
            <p:cNvCxnSpPr>
              <a:cxnSpLocks/>
              <a:endCxn id="67" idx="4"/>
            </p:cNvCxnSpPr>
            <p:nvPr/>
          </p:nvCxnSpPr>
          <p:spPr>
            <a:xfrm rot="10800000" flipV="1">
              <a:off x="7909938" y="5027496"/>
              <a:ext cx="96804" cy="51448"/>
            </a:xfrm>
            <a:prstGeom prst="curvedConnector4">
              <a:avLst>
                <a:gd name="adj1" fmla="val -189215"/>
                <a:gd name="adj2" fmla="val 513511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C37640-4E65-43DF-B484-6107E2111CA1}"/>
                    </a:ext>
                  </a:extLst>
                </p:cNvPr>
                <p:cNvSpPr txBox="1"/>
                <p:nvPr/>
              </p:nvSpPr>
              <p:spPr>
                <a:xfrm>
                  <a:off x="7464408" y="5360352"/>
                  <a:ext cx="11821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C37640-4E65-43DF-B484-6107E2111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408" y="5360352"/>
                  <a:ext cx="1182118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4D9A5703-1E8B-499F-BF28-F8356C382043}"/>
                </a:ext>
              </a:extLst>
            </p:cNvPr>
            <p:cNvSpPr/>
            <p:nvPr/>
          </p:nvSpPr>
          <p:spPr>
            <a:xfrm rot="8922554" flipH="1">
              <a:off x="7547032" y="4533575"/>
              <a:ext cx="297765" cy="548571"/>
            </a:xfrm>
            <a:prstGeom prst="arc">
              <a:avLst>
                <a:gd name="adj1" fmla="val 16962988"/>
                <a:gd name="adj2" fmla="val 4986584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3B8F7CB3-9E53-4379-892C-26D174B2B6C2}"/>
                </a:ext>
              </a:extLst>
            </p:cNvPr>
            <p:cNvSpPr/>
            <p:nvPr/>
          </p:nvSpPr>
          <p:spPr>
            <a:xfrm rot="5646977" flipH="1">
              <a:off x="7682388" y="4307898"/>
              <a:ext cx="297765" cy="418953"/>
            </a:xfrm>
            <a:prstGeom prst="arc">
              <a:avLst>
                <a:gd name="adj1" fmla="val 16962988"/>
                <a:gd name="adj2" fmla="val 4986584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2FFB509C-3D7A-49B4-9DB6-E8A4C7C14CF8}"/>
                </a:ext>
              </a:extLst>
            </p:cNvPr>
            <p:cNvSpPr/>
            <p:nvPr/>
          </p:nvSpPr>
          <p:spPr>
            <a:xfrm rot="11879087" flipH="1">
              <a:off x="7849163" y="4474178"/>
              <a:ext cx="297765" cy="546422"/>
            </a:xfrm>
            <a:prstGeom prst="arc">
              <a:avLst>
                <a:gd name="adj1" fmla="val 16962988"/>
                <a:gd name="adj2" fmla="val 4277607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BDAA3D0C-DF85-4DA4-8AA5-DE1013F1612E}"/>
                </a:ext>
              </a:extLst>
            </p:cNvPr>
            <p:cNvSpPr/>
            <p:nvPr/>
          </p:nvSpPr>
          <p:spPr>
            <a:xfrm rot="19736954" flipH="1">
              <a:off x="7631246" y="4438372"/>
              <a:ext cx="241574" cy="627790"/>
            </a:xfrm>
            <a:prstGeom prst="arc">
              <a:avLst>
                <a:gd name="adj1" fmla="val 16713502"/>
                <a:gd name="adj2" fmla="val 4986584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197B5B09-6C9F-42E9-8993-4F022B3BE4B7}"/>
                </a:ext>
              </a:extLst>
            </p:cNvPr>
            <p:cNvSpPr/>
            <p:nvPr/>
          </p:nvSpPr>
          <p:spPr>
            <a:xfrm rot="1330853" flipH="1">
              <a:off x="7946107" y="4471086"/>
              <a:ext cx="146713" cy="601832"/>
            </a:xfrm>
            <a:prstGeom prst="arc">
              <a:avLst>
                <a:gd name="adj1" fmla="val 16713502"/>
                <a:gd name="adj2" fmla="val 4518220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CEAD2286-A060-4BCE-95B2-55AD94BCF354}"/>
                </a:ext>
              </a:extLst>
            </p:cNvPr>
            <p:cNvSpPr/>
            <p:nvPr/>
          </p:nvSpPr>
          <p:spPr>
            <a:xfrm rot="16200000" flipH="1">
              <a:off x="7697108" y="4227854"/>
              <a:ext cx="297765" cy="418953"/>
            </a:xfrm>
            <a:prstGeom prst="arc">
              <a:avLst>
                <a:gd name="adj1" fmla="val 16962988"/>
                <a:gd name="adj2" fmla="val 4986584"/>
              </a:avLst>
            </a:prstGeom>
            <a:ln w="19050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95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4C72-C3D6-4A6B-B013-0C9D2207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E19E-3206-44D8-AFBD-0E90F8E1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1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3BD3-F53C-4606-8F68-7DF8A8A4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Reflexive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99A41-BD0B-44E0-A69C-92FB1EE21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1" y="2419357"/>
                <a:ext cx="7960959" cy="424999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 binary relation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𝑅</m:t>
                    </m:r>
                    <m:r>
                      <a:rPr lang="en-US" sz="2600" i="1">
                        <a:latin typeface="Cambria Math"/>
                      </a:rPr>
                      <m:t>⊆</m:t>
                    </m:r>
                    <m:r>
                      <a:rPr lang="en-US" sz="2600" i="1">
                        <a:latin typeface="Cambria Math"/>
                      </a:rPr>
                      <m:t>𝐴</m:t>
                    </m:r>
                    <m:r>
                      <a:rPr lang="en-US" sz="2600" i="1">
                        <a:latin typeface="Cambria Math"/>
                      </a:rPr>
                      <m:t>×</m:t>
                    </m:r>
                    <m:r>
                      <a:rPr lang="en-US" sz="2600" i="1">
                        <a:latin typeface="Cambria Math"/>
                      </a:rPr>
                      <m:t>𝐴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is </a:t>
                </a:r>
                <a:r>
                  <a:rPr lang="en-US" sz="2600" b="1" dirty="0"/>
                  <a:t>reflexive</a:t>
                </a:r>
                <a:r>
                  <a:rPr lang="en-US" sz="2600" dirty="0"/>
                  <a:t> if   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∀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𝐴</m:t>
                    </m:r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𝑅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3000" dirty="0"/>
                  <a:t>Every x is related to itself. </a:t>
                </a:r>
              </a:p>
              <a:p>
                <a:pPr lvl="2"/>
                <a:r>
                  <a:rPr lang="en-US" sz="2600" dirty="0"/>
                  <a:t>On a graph, every vertex has a loop</a:t>
                </a:r>
              </a:p>
              <a:p>
                <a:pPr lvl="1"/>
                <a:r>
                  <a:rPr lang="en-US" sz="3000" dirty="0"/>
                  <a:t>E.g. A={1,2},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{ (1,1), (2,2), (1,2)}</a:t>
                </a:r>
                <a:endParaRPr lang="en-US" sz="3000" dirty="0"/>
              </a:p>
              <a:p>
                <a:pPr lvl="1"/>
                <a:r>
                  <a:rPr lang="en-US" sz="3000" dirty="0"/>
                  <a:t>On  A =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ℤ</m:t>
                    </m:r>
                    <m:r>
                      <a:rPr lang="en-US" sz="3000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 </a:t>
                </a:r>
                <a:r>
                  <a:rPr lang="en-US" sz="3000" dirty="0"/>
                  <a:t>is reflexive</a:t>
                </a:r>
              </a:p>
              <a:p>
                <a:pPr lvl="1"/>
                <a:r>
                  <a:rPr lang="en-US" sz="3000" dirty="0"/>
                  <a:t>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} </m:t>
                    </m:r>
                  </m:oMath>
                </a14:m>
                <a:endParaRPr lang="en-US" sz="30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99A41-BD0B-44E0-A69C-92FB1EE21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1" y="2419357"/>
                <a:ext cx="7960959" cy="4249999"/>
              </a:xfrm>
              <a:blipFill>
                <a:blip r:embed="rId5"/>
                <a:stretch>
                  <a:fillRect l="-1226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Kitten looking at its reflection at the mirror&#10;&#10;https://commons.wikimedia.org/wiki/File:Kitten_and_partial_reflection_in_mirror.jpg &#10;&#10;by Paul Reynolds&#10;">
            <a:extLst>
              <a:ext uri="{FF2B5EF4-FFF2-40B4-BE49-F238E27FC236}">
                <a16:creationId xmlns:a16="http://schemas.microsoft.com/office/drawing/2014/main" id="{28D0E7F7-02EE-4175-8758-F19A24113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20" y="836711"/>
            <a:ext cx="5180878" cy="523147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02D4E4A-2A7A-4F1A-9E56-2DAA50549F83}"/>
              </a:ext>
            </a:extLst>
          </p:cNvPr>
          <p:cNvSpPr/>
          <p:nvPr/>
        </p:nvSpPr>
        <p:spPr>
          <a:xfrm>
            <a:off x="145283" y="45290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E78FDF-17C5-4DF2-A854-AB7E9A9E5CDC}"/>
              </a:ext>
            </a:extLst>
          </p:cNvPr>
          <p:cNvSpPr/>
          <p:nvPr/>
        </p:nvSpPr>
        <p:spPr>
          <a:xfrm>
            <a:off x="845766" y="45324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30" name="Curved Connector 40">
            <a:extLst>
              <a:ext uri="{FF2B5EF4-FFF2-40B4-BE49-F238E27FC236}">
                <a16:creationId xmlns:a16="http://schemas.microsoft.com/office/drawing/2014/main" id="{C3DADAAB-648A-4ED9-8F66-6A81AE09A1B2}"/>
              </a:ext>
            </a:extLst>
          </p:cNvPr>
          <p:cNvCxnSpPr/>
          <p:nvPr/>
        </p:nvCxnSpPr>
        <p:spPr>
          <a:xfrm rot="16200000" flipH="1">
            <a:off x="206663" y="452267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68">
            <a:extLst>
              <a:ext uri="{FF2B5EF4-FFF2-40B4-BE49-F238E27FC236}">
                <a16:creationId xmlns:a16="http://schemas.microsoft.com/office/drawing/2014/main" id="{2B80866A-A556-444E-8F47-B067D95CD2B5}"/>
              </a:ext>
            </a:extLst>
          </p:cNvPr>
          <p:cNvCxnSpPr/>
          <p:nvPr/>
        </p:nvCxnSpPr>
        <p:spPr>
          <a:xfrm rot="16200000" flipH="1">
            <a:off x="938865" y="452183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DFEFB3-F48E-43A2-9E9F-4F02F4E09530}"/>
                  </a:ext>
                </a:extLst>
              </p:cNvPr>
              <p:cNvSpPr txBox="1"/>
              <p:nvPr/>
            </p:nvSpPr>
            <p:spPr>
              <a:xfrm>
                <a:off x="342147" y="4675483"/>
                <a:ext cx="579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DFEFB3-F48E-43A2-9E9F-4F02F4E09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47" y="4675483"/>
                <a:ext cx="57938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61EA0E-5E2F-49CB-A4F5-165E928FB67E}"/>
              </a:ext>
            </a:extLst>
          </p:cNvPr>
          <p:cNvCxnSpPr>
            <a:stCxn id="26" idx="6"/>
          </p:cNvCxnSpPr>
          <p:nvPr/>
        </p:nvCxnSpPr>
        <p:spPr>
          <a:xfrm>
            <a:off x="289299" y="4601037"/>
            <a:ext cx="5153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A3C1287-98C5-49FE-85DC-6807557074DC}"/>
              </a:ext>
            </a:extLst>
          </p:cNvPr>
          <p:cNvSpPr/>
          <p:nvPr/>
        </p:nvSpPr>
        <p:spPr>
          <a:xfrm>
            <a:off x="6303903" y="60730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294D02-DB98-4EBA-9C3A-D23E534F8E16}"/>
              </a:ext>
            </a:extLst>
          </p:cNvPr>
          <p:cNvSpPr/>
          <p:nvPr/>
        </p:nvSpPr>
        <p:spPr>
          <a:xfrm>
            <a:off x="6846622" y="60764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37" name="Curved Connector 40">
            <a:extLst>
              <a:ext uri="{FF2B5EF4-FFF2-40B4-BE49-F238E27FC236}">
                <a16:creationId xmlns:a16="http://schemas.microsoft.com/office/drawing/2014/main" id="{B166C9E3-9CED-4A32-9A8F-9F83654E5148}"/>
              </a:ext>
            </a:extLst>
          </p:cNvPr>
          <p:cNvCxnSpPr/>
          <p:nvPr/>
        </p:nvCxnSpPr>
        <p:spPr>
          <a:xfrm rot="16200000" flipH="1">
            <a:off x="6365283" y="6066701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68">
            <a:extLst>
              <a:ext uri="{FF2B5EF4-FFF2-40B4-BE49-F238E27FC236}">
                <a16:creationId xmlns:a16="http://schemas.microsoft.com/office/drawing/2014/main" id="{043AA42F-1EF9-4529-9958-C6ECA21E7EA9}"/>
              </a:ext>
            </a:extLst>
          </p:cNvPr>
          <p:cNvCxnSpPr/>
          <p:nvPr/>
        </p:nvCxnSpPr>
        <p:spPr>
          <a:xfrm rot="16200000" flipH="1">
            <a:off x="6939721" y="6065855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C01120-3C3A-4405-8589-076E02940FF8}"/>
                  </a:ext>
                </a:extLst>
              </p:cNvPr>
              <p:cNvSpPr txBox="1"/>
              <p:nvPr/>
            </p:nvSpPr>
            <p:spPr>
              <a:xfrm>
                <a:off x="6881595" y="6310567"/>
                <a:ext cx="488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C01120-3C3A-4405-8589-076E02940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95" y="6310567"/>
                <a:ext cx="488402" cy="461665"/>
              </a:xfrm>
              <a:prstGeom prst="rect">
                <a:avLst/>
              </a:prstGeom>
              <a:blipFill>
                <a:blip r:embed="rId8"/>
                <a:stretch>
                  <a:fillRect l="-375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301E3813-72BC-45C9-A0D2-CE5AEF5B9C98}"/>
              </a:ext>
            </a:extLst>
          </p:cNvPr>
          <p:cNvSpPr/>
          <p:nvPr/>
        </p:nvSpPr>
        <p:spPr>
          <a:xfrm>
            <a:off x="7365061" y="60764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41" name="Curved Connector 68">
            <a:extLst>
              <a:ext uri="{FF2B5EF4-FFF2-40B4-BE49-F238E27FC236}">
                <a16:creationId xmlns:a16="http://schemas.microsoft.com/office/drawing/2014/main" id="{9408A630-5198-4867-A320-916883544EBE}"/>
              </a:ext>
            </a:extLst>
          </p:cNvPr>
          <p:cNvCxnSpPr/>
          <p:nvPr/>
        </p:nvCxnSpPr>
        <p:spPr>
          <a:xfrm rot="16200000" flipH="1">
            <a:off x="7458160" y="6065856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67C09F1-7487-4DAE-AF68-F31F14735F80}"/>
              </a:ext>
            </a:extLst>
          </p:cNvPr>
          <p:cNvSpPr/>
          <p:nvPr/>
        </p:nvSpPr>
        <p:spPr>
          <a:xfrm>
            <a:off x="7758534" y="60764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43" name="Curved Connector 68">
            <a:extLst>
              <a:ext uri="{FF2B5EF4-FFF2-40B4-BE49-F238E27FC236}">
                <a16:creationId xmlns:a16="http://schemas.microsoft.com/office/drawing/2014/main" id="{F2A9C9AE-BF07-4AE1-98FD-71CE8CD38DA0}"/>
              </a:ext>
            </a:extLst>
          </p:cNvPr>
          <p:cNvCxnSpPr/>
          <p:nvPr/>
        </p:nvCxnSpPr>
        <p:spPr>
          <a:xfrm rot="16200000" flipH="1">
            <a:off x="7851633" y="6065855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82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05B8-06FA-4BB4-A663-C38F3599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Anti-reflexive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A14E2-6E8D-4A1E-915F-8B1982756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492514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anti-reflexive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 ¬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Graph of R has no loops. </a:t>
                </a:r>
              </a:p>
              <a:p>
                <a:pPr lvl="2"/>
                <a:r>
                  <a:rPr lang="en-US" dirty="0"/>
                  <a:t>E.g. A={1,2},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{(1,2)}</a:t>
                </a:r>
              </a:p>
              <a:p>
                <a:pPr lvl="3"/>
                <a:r>
                  <a:rPr lang="en-US" dirty="0"/>
                  <a:t>but not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{ (1,1), (2,2), (1,2)} (reflexive)</a:t>
                </a:r>
              </a:p>
              <a:p>
                <a:pPr lvl="3"/>
                <a:r>
                  <a:rPr lang="en-US" dirty="0"/>
                  <a:t>nor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{(1,1), (1,2)} (neither) </a:t>
                </a:r>
              </a:p>
              <a:p>
                <a:pPr lvl="2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ℤ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/>
                  <a:t>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Nor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3 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  </m:t>
                    </m:r>
                  </m:oMath>
                </a14:m>
                <a:r>
                  <a:rPr lang="en-US" dirty="0"/>
                  <a:t>is anti-reflexive. </a:t>
                </a:r>
              </a:p>
              <a:p>
                <a:pPr lvl="3"/>
                <a:r>
                  <a:rPr lang="en-US" dirty="0"/>
                  <a:t>So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ℤ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ℤ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And </a:t>
                </a:r>
                <a:r>
                  <a:rPr lang="en-US" dirty="0">
                    <a:solidFill>
                      <a:srgbClr val="00B050"/>
                    </a:solidFill>
                  </a:rPr>
                  <a:t>PARENT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𝑃𝐸𝑂𝑃𝐿𝐸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𝑃𝐸𝑂𝑃𝐿𝐸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𝑝𝑎𝑟𝑒𝑛𝑡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relation R can be neither reflexive nor anti-reflexive.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A14E2-6E8D-4A1E-915F-8B1982756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4925143"/>
              </a:xfrm>
              <a:blipFill>
                <a:blip r:embed="rId5"/>
                <a:stretch>
                  <a:fillRect l="-1223" t="-1487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502062E-8954-4574-8AC9-0641E0CE622D}"/>
              </a:ext>
            </a:extLst>
          </p:cNvPr>
          <p:cNvSpPr/>
          <p:nvPr/>
        </p:nvSpPr>
        <p:spPr>
          <a:xfrm>
            <a:off x="271053" y="3140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1076DC-62AE-4095-9214-4FE9D7123BF4}"/>
              </a:ext>
            </a:extLst>
          </p:cNvPr>
          <p:cNvSpPr/>
          <p:nvPr/>
        </p:nvSpPr>
        <p:spPr>
          <a:xfrm>
            <a:off x="971536" y="314438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3C6F3A-DF4C-4622-9A85-CC77FCF6CF86}"/>
                  </a:ext>
                </a:extLst>
              </p:cNvPr>
              <p:cNvSpPr txBox="1"/>
              <p:nvPr/>
            </p:nvSpPr>
            <p:spPr>
              <a:xfrm>
                <a:off x="-20240" y="3415888"/>
                <a:ext cx="1840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{(1,2)}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3C6F3A-DF4C-4622-9A85-CC77FCF6C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40" y="3415888"/>
                <a:ext cx="1840056" cy="523220"/>
              </a:xfrm>
              <a:prstGeom prst="rect">
                <a:avLst/>
              </a:prstGeom>
              <a:blipFill>
                <a:blip r:embed="rId6"/>
                <a:stretch>
                  <a:fillRect t="-10465" r="-49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E25929-05B5-4208-8022-44AEE37F1CE5}"/>
              </a:ext>
            </a:extLst>
          </p:cNvPr>
          <p:cNvCxnSpPr>
            <a:stCxn id="12" idx="6"/>
          </p:cNvCxnSpPr>
          <p:nvPr/>
        </p:nvCxnSpPr>
        <p:spPr>
          <a:xfrm>
            <a:off x="415069" y="3212976"/>
            <a:ext cx="5153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508F1A7-B66B-4430-9B60-9EE917E483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7" t="17322" r="39004" b="-17322"/>
          <a:stretch/>
        </p:blipFill>
        <p:spPr>
          <a:xfrm>
            <a:off x="7741920" y="2420888"/>
            <a:ext cx="3840480" cy="365945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465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1C6A-5F32-4D52-8FD1-41FD88CB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34B28-D34B-4FBA-B600-3CA703DF3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9524105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symmetric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3200" dirty="0"/>
                  <a:t>For every arrow in a graph (except loops) another goes the opposite way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from previous slides are not symmetric.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is.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is symmetric</a:t>
                </a:r>
              </a:p>
              <a:p>
                <a:pPr lvl="1"/>
                <a:r>
                  <a:rPr lang="en-US" sz="3200" dirty="0"/>
                  <a:t>A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ℤ</m:t>
                    </m:r>
                    <m:r>
                      <a:rPr lang="en-US" sz="3200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𝑚𝑜𝑑</m:t>
                    </m:r>
                    <m:r>
                      <a:rPr lang="en-US" sz="3200" i="1">
                        <a:latin typeface="Cambria Math"/>
                      </a:rPr>
                      <m:t> 3 }</m:t>
                    </m:r>
                  </m:oMath>
                </a14:m>
                <a:r>
                  <a:rPr lang="en-US" sz="3200" dirty="0"/>
                  <a:t> is symmetric.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34B28-D34B-4FBA-B600-3CA703DF3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9524105" cy="4525963"/>
              </a:xfrm>
              <a:blipFill>
                <a:blip r:embed="rId5"/>
                <a:stretch>
                  <a:fillRect l="-1472" t="-1617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4DDF882-7C65-4CCE-84A6-3D060B88A85C}"/>
              </a:ext>
            </a:extLst>
          </p:cNvPr>
          <p:cNvSpPr/>
          <p:nvPr/>
        </p:nvSpPr>
        <p:spPr>
          <a:xfrm>
            <a:off x="10112278" y="19527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D32A36-3FEC-4F56-9EF8-EB5B5F5B1E0D}"/>
              </a:ext>
            </a:extLst>
          </p:cNvPr>
          <p:cNvSpPr/>
          <p:nvPr/>
        </p:nvSpPr>
        <p:spPr>
          <a:xfrm>
            <a:off x="10812761" y="19561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Curved Connector 40">
            <a:extLst>
              <a:ext uri="{FF2B5EF4-FFF2-40B4-BE49-F238E27FC236}">
                <a16:creationId xmlns:a16="http://schemas.microsoft.com/office/drawing/2014/main" id="{222E4D13-E170-419D-AED4-39C30725AB45}"/>
              </a:ext>
            </a:extLst>
          </p:cNvPr>
          <p:cNvCxnSpPr/>
          <p:nvPr/>
        </p:nvCxnSpPr>
        <p:spPr>
          <a:xfrm rot="16200000" flipH="1">
            <a:off x="10173658" y="1946432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C41B6-0A8B-4660-AB9D-9615649DC289}"/>
                  </a:ext>
                </a:extLst>
              </p:cNvPr>
              <p:cNvSpPr txBox="1"/>
              <p:nvPr/>
            </p:nvSpPr>
            <p:spPr>
              <a:xfrm flipH="1">
                <a:off x="10159075" y="2253891"/>
                <a:ext cx="792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C41B6-0A8B-4660-AB9D-9615649D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9075" y="2253891"/>
                <a:ext cx="792087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>
            <a:extLst>
              <a:ext uri="{FF2B5EF4-FFF2-40B4-BE49-F238E27FC236}">
                <a16:creationId xmlns:a16="http://schemas.microsoft.com/office/drawing/2014/main" id="{F8789E74-3AD3-48AE-B394-20E2F2D10ED5}"/>
              </a:ext>
            </a:extLst>
          </p:cNvPr>
          <p:cNvSpPr/>
          <p:nvPr/>
        </p:nvSpPr>
        <p:spPr>
          <a:xfrm rot="5646977" flipH="1">
            <a:off x="10370747" y="1809002"/>
            <a:ext cx="297765" cy="556467"/>
          </a:xfrm>
          <a:prstGeom prst="arc">
            <a:avLst>
              <a:gd name="adj1" fmla="val 16962988"/>
              <a:gd name="adj2" fmla="val 4986584"/>
            </a:avLst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52C3B74-CFF1-4DB8-91AB-BBE55A4DF0B3}"/>
              </a:ext>
            </a:extLst>
          </p:cNvPr>
          <p:cNvSpPr/>
          <p:nvPr/>
        </p:nvSpPr>
        <p:spPr>
          <a:xfrm rot="16200000" flipH="1">
            <a:off x="10385646" y="1724024"/>
            <a:ext cx="297765" cy="556467"/>
          </a:xfrm>
          <a:prstGeom prst="arc">
            <a:avLst>
              <a:gd name="adj1" fmla="val 16962988"/>
              <a:gd name="adj2" fmla="val 4986584"/>
            </a:avLst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B31A7B-004F-4956-9600-89DF280FA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848476"/>
            <a:ext cx="2163622" cy="21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3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1C6A-5F32-4D52-8FD1-41FD88CB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Anti-symmetric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34B28-D34B-4FBA-B600-3CA703DF3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044225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anti-symmetric 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∀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𝐴</m:t>
                    </m:r>
                    <m:r>
                      <a:rPr lang="en-US" sz="22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𝑅</m:t>
                    </m:r>
                    <m:r>
                      <a:rPr lang="en-US" sz="2200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</a:rPr>
                      <m:t>𝑅</m:t>
                    </m:r>
                    <m:r>
                      <a:rPr lang="en-US" sz="2200" i="1">
                        <a:latin typeface="Cambria Math"/>
                      </a:rPr>
                      <m:t>→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/>
                  <a:t>  </a:t>
                </a:r>
                <a:endParaRPr lang="en-US" dirty="0"/>
              </a:p>
              <a:p>
                <a:pPr lvl="2"/>
                <a:r>
                  <a:rPr lang="en-US" sz="2800" dirty="0"/>
                  <a:t>For every arrow, there is no arrow the other way. Loops OK.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𝑃𝐴𝑅𝐸𝑁𝑇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Cambria Math"/>
                  </a:rPr>
                  <a:t>  </a:t>
                </a:r>
                <a:r>
                  <a:rPr lang="en-US" sz="2800" dirty="0">
                    <a:latin typeface="Cambria Math"/>
                  </a:rPr>
                  <a:t>are anti-symmetric.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/>
                  </a:rPr>
                  <a:t>is not. </a:t>
                </a:r>
                <a:r>
                  <a:rPr lang="en-US" sz="2800" i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both symmetric and anti-symmetric.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1,2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neither symmetric                         nor anti-symmetric.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34B28-D34B-4FBA-B600-3CA703DF3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0442253" cy="4525963"/>
              </a:xfrm>
              <a:blipFill>
                <a:blip r:embed="rId5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4DDF882-7C65-4CCE-84A6-3D060B88A85C}"/>
              </a:ext>
            </a:extLst>
          </p:cNvPr>
          <p:cNvSpPr/>
          <p:nvPr/>
        </p:nvSpPr>
        <p:spPr>
          <a:xfrm>
            <a:off x="329650" y="2840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D32A36-3FEC-4F56-9EF8-EB5B5F5B1E0D}"/>
              </a:ext>
            </a:extLst>
          </p:cNvPr>
          <p:cNvSpPr/>
          <p:nvPr/>
        </p:nvSpPr>
        <p:spPr>
          <a:xfrm>
            <a:off x="1030133" y="2844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Curved Connector 40">
            <a:extLst>
              <a:ext uri="{FF2B5EF4-FFF2-40B4-BE49-F238E27FC236}">
                <a16:creationId xmlns:a16="http://schemas.microsoft.com/office/drawing/2014/main" id="{222E4D13-E170-419D-AED4-39C30725AB45}"/>
              </a:ext>
            </a:extLst>
          </p:cNvPr>
          <p:cNvCxnSpPr/>
          <p:nvPr/>
        </p:nvCxnSpPr>
        <p:spPr>
          <a:xfrm rot="16200000" flipH="1">
            <a:off x="391030" y="2834490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C41B6-0A8B-4660-AB9D-9615649DC289}"/>
                  </a:ext>
                </a:extLst>
              </p:cNvPr>
              <p:cNvSpPr txBox="1"/>
              <p:nvPr/>
            </p:nvSpPr>
            <p:spPr>
              <a:xfrm flipH="1">
                <a:off x="376447" y="3141949"/>
                <a:ext cx="792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3C41B6-0A8B-4660-AB9D-9615649DC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6447" y="3141949"/>
                <a:ext cx="792087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25C9EF-106D-40D1-904C-C6534D47FAA7}"/>
                  </a:ext>
                </a:extLst>
              </p:cNvPr>
              <p:cNvSpPr txBox="1"/>
              <p:nvPr/>
            </p:nvSpPr>
            <p:spPr>
              <a:xfrm flipH="1">
                <a:off x="341137" y="4206105"/>
                <a:ext cx="792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25C9EF-106D-40D1-904C-C6534D47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1137" y="4206105"/>
                <a:ext cx="7920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798E269-A719-4486-8417-5A49542DC775}"/>
              </a:ext>
            </a:extLst>
          </p:cNvPr>
          <p:cNvSpPr/>
          <p:nvPr/>
        </p:nvSpPr>
        <p:spPr>
          <a:xfrm>
            <a:off x="218338" y="39651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4E5300-5C5C-45E2-9AAB-04844C4E23C3}"/>
              </a:ext>
            </a:extLst>
          </p:cNvPr>
          <p:cNvSpPr/>
          <p:nvPr/>
        </p:nvSpPr>
        <p:spPr>
          <a:xfrm>
            <a:off x="918821" y="396857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1" name="Curved Connector 40">
            <a:extLst>
              <a:ext uri="{FF2B5EF4-FFF2-40B4-BE49-F238E27FC236}">
                <a16:creationId xmlns:a16="http://schemas.microsoft.com/office/drawing/2014/main" id="{20936AD8-D56A-4ED8-9BD6-1B890FDF0225}"/>
              </a:ext>
            </a:extLst>
          </p:cNvPr>
          <p:cNvCxnSpPr/>
          <p:nvPr/>
        </p:nvCxnSpPr>
        <p:spPr>
          <a:xfrm rot="16200000" flipH="1">
            <a:off x="279718" y="3958805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68">
            <a:extLst>
              <a:ext uri="{FF2B5EF4-FFF2-40B4-BE49-F238E27FC236}">
                <a16:creationId xmlns:a16="http://schemas.microsoft.com/office/drawing/2014/main" id="{5633D698-7DEB-408D-8D6C-450689A7B593}"/>
              </a:ext>
            </a:extLst>
          </p:cNvPr>
          <p:cNvCxnSpPr/>
          <p:nvPr/>
        </p:nvCxnSpPr>
        <p:spPr>
          <a:xfrm rot="16200000" flipH="1">
            <a:off x="1011920" y="3957960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4F7E2F-10B8-496A-8AF2-3281BC3688F2}"/>
              </a:ext>
            </a:extLst>
          </p:cNvPr>
          <p:cNvCxnSpPr>
            <a:stCxn id="9" idx="6"/>
          </p:cNvCxnSpPr>
          <p:nvPr/>
        </p:nvCxnSpPr>
        <p:spPr>
          <a:xfrm>
            <a:off x="362354" y="4037164"/>
            <a:ext cx="515390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F8789E74-3AD3-48AE-B394-20E2F2D10ED5}"/>
              </a:ext>
            </a:extLst>
          </p:cNvPr>
          <p:cNvSpPr/>
          <p:nvPr/>
        </p:nvSpPr>
        <p:spPr>
          <a:xfrm rot="5646977" flipH="1">
            <a:off x="588119" y="2697060"/>
            <a:ext cx="297765" cy="556467"/>
          </a:xfrm>
          <a:prstGeom prst="arc">
            <a:avLst>
              <a:gd name="adj1" fmla="val 16962988"/>
              <a:gd name="adj2" fmla="val 4986584"/>
            </a:avLst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52C3B74-CFF1-4DB8-91AB-BBE55A4DF0B3}"/>
              </a:ext>
            </a:extLst>
          </p:cNvPr>
          <p:cNvSpPr/>
          <p:nvPr/>
        </p:nvSpPr>
        <p:spPr>
          <a:xfrm rot="16200000" flipH="1">
            <a:off x="603018" y="2612082"/>
            <a:ext cx="297765" cy="556467"/>
          </a:xfrm>
          <a:prstGeom prst="arc">
            <a:avLst>
              <a:gd name="adj1" fmla="val 16962988"/>
              <a:gd name="adj2" fmla="val 4986584"/>
            </a:avLst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1B22CE-C95D-429D-A5EB-E8CF262715E6}"/>
              </a:ext>
            </a:extLst>
          </p:cNvPr>
          <p:cNvSpPr/>
          <p:nvPr/>
        </p:nvSpPr>
        <p:spPr>
          <a:xfrm>
            <a:off x="364115" y="51256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1805CC-0D33-4EED-814D-F41A376786C5}"/>
              </a:ext>
            </a:extLst>
          </p:cNvPr>
          <p:cNvSpPr/>
          <p:nvPr/>
        </p:nvSpPr>
        <p:spPr>
          <a:xfrm>
            <a:off x="906834" y="512910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17570C-56CB-46CC-8C79-40068215C82C}"/>
              </a:ext>
            </a:extLst>
          </p:cNvPr>
          <p:cNvSpPr/>
          <p:nvPr/>
        </p:nvSpPr>
        <p:spPr>
          <a:xfrm>
            <a:off x="698843" y="56542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10BE92-8A7C-41DD-A47B-6A2C73313683}"/>
                  </a:ext>
                </a:extLst>
              </p:cNvPr>
              <p:cNvSpPr txBox="1"/>
              <p:nvPr/>
            </p:nvSpPr>
            <p:spPr>
              <a:xfrm>
                <a:off x="376160" y="5937586"/>
                <a:ext cx="580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10BE92-8A7C-41DD-A47B-6A2C73313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0" y="5937586"/>
                <a:ext cx="580095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9E5270-C64C-4AB5-B6D5-C7E55F537AAC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508132" y="5197703"/>
            <a:ext cx="398703" cy="341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E4BBBFAF-D63A-4DA9-9587-9572D73FB2A5}"/>
              </a:ext>
            </a:extLst>
          </p:cNvPr>
          <p:cNvSpPr/>
          <p:nvPr/>
        </p:nvSpPr>
        <p:spPr>
          <a:xfrm rot="19736954" flipH="1">
            <a:off x="459027" y="5160144"/>
            <a:ext cx="241574" cy="627790"/>
          </a:xfrm>
          <a:prstGeom prst="arc">
            <a:avLst>
              <a:gd name="adj1" fmla="val 16713502"/>
              <a:gd name="adj2" fmla="val 4986584"/>
            </a:avLst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4AB40A0-2DE5-4A10-82A9-04F8687797A2}"/>
              </a:ext>
            </a:extLst>
          </p:cNvPr>
          <p:cNvSpPr/>
          <p:nvPr/>
        </p:nvSpPr>
        <p:spPr>
          <a:xfrm rot="8922554" flipH="1">
            <a:off x="479680" y="5193147"/>
            <a:ext cx="297765" cy="627790"/>
          </a:xfrm>
          <a:prstGeom prst="arc">
            <a:avLst>
              <a:gd name="adj1" fmla="val 16962988"/>
              <a:gd name="adj2" fmla="val 4986584"/>
            </a:avLst>
          </a:prstGeom>
          <a:ln w="1905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64D102-B0EF-4B3C-9F96-4169858F4F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41" y="3354725"/>
            <a:ext cx="2420104" cy="21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1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85C1-98FE-4F44-AAFB-BFBAC763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3998C-B51F-4C06-B0F7-0C7F26B5E2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767911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 </a:t>
                </a:r>
                <a:r>
                  <a:rPr lang="en-US" b="1" dirty="0"/>
                  <a:t>transitive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 the graph of R, if there is a way to get from x to z by following a sequence of edges (arrows), then there is a way to get from x to z in one step.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are all transitive.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is not transitive.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PARENT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𝑃𝐸𝑂𝑃𝐿𝐸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𝑝𝑎𝑟𝑒𝑛𝑡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is not transitive either.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3998C-B51F-4C06-B0F7-0C7F26B5E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767911" cy="4525963"/>
              </a:xfrm>
              <a:blipFill>
                <a:blip r:embed="rId4"/>
                <a:stretch>
                  <a:fillRect l="-139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C0AFED-9A6F-48DB-B9B5-FDB9CD6FC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28" y="150475"/>
            <a:ext cx="3039497" cy="14320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F3BB337-A516-47B5-944D-A7E55B5A89F1}"/>
              </a:ext>
            </a:extLst>
          </p:cNvPr>
          <p:cNvSpPr/>
          <p:nvPr/>
        </p:nvSpPr>
        <p:spPr>
          <a:xfrm>
            <a:off x="9551394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5F1CF4-A1E7-4058-AEB3-45DD091851BE}"/>
              </a:ext>
            </a:extLst>
          </p:cNvPr>
          <p:cNvSpPr/>
          <p:nvPr/>
        </p:nvSpPr>
        <p:spPr>
          <a:xfrm>
            <a:off x="10251877" y="25683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F00842-88BF-486B-A0B3-0FF8E2089BD0}"/>
              </a:ext>
            </a:extLst>
          </p:cNvPr>
          <p:cNvCxnSpPr>
            <a:stCxn id="5" idx="6"/>
          </p:cNvCxnSpPr>
          <p:nvPr/>
        </p:nvCxnSpPr>
        <p:spPr>
          <a:xfrm>
            <a:off x="9695410" y="2636913"/>
            <a:ext cx="515390" cy="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FBA0BEE-4801-4C35-A98A-C3BA5DF661A6}"/>
              </a:ext>
            </a:extLst>
          </p:cNvPr>
          <p:cNvSpPr/>
          <p:nvPr/>
        </p:nvSpPr>
        <p:spPr>
          <a:xfrm>
            <a:off x="9912424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1C1C63-4296-4218-ADA6-6B49CFF0A6BB}"/>
              </a:ext>
            </a:extLst>
          </p:cNvPr>
          <p:cNvCxnSpPr>
            <a:cxnSpLocks/>
            <a:stCxn id="8" idx="0"/>
            <a:endCxn id="5" idx="4"/>
          </p:cNvCxnSpPr>
          <p:nvPr/>
        </p:nvCxnSpPr>
        <p:spPr>
          <a:xfrm flipH="1" flipV="1">
            <a:off x="9623402" y="2708920"/>
            <a:ext cx="361030" cy="43204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91E14F-2A31-4BA1-B382-1FF5FCB450A5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flipV="1">
            <a:off x="9984432" y="2691246"/>
            <a:ext cx="288536" cy="449723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FF99DD7-21A6-4334-92C8-7681DB04ACCB}"/>
              </a:ext>
            </a:extLst>
          </p:cNvPr>
          <p:cNvSpPr/>
          <p:nvPr/>
        </p:nvSpPr>
        <p:spPr>
          <a:xfrm>
            <a:off x="9450023" y="454472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A7560A-0107-4022-975A-5C14F3F31C26}"/>
              </a:ext>
            </a:extLst>
          </p:cNvPr>
          <p:cNvSpPr/>
          <p:nvPr/>
        </p:nvSpPr>
        <p:spPr>
          <a:xfrm>
            <a:off x="10150506" y="454813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8AD8DE-E0B0-4051-895D-4912FABB3394}"/>
              </a:ext>
            </a:extLst>
          </p:cNvPr>
          <p:cNvCxnSpPr>
            <a:stCxn id="11" idx="6"/>
          </p:cNvCxnSpPr>
          <p:nvPr/>
        </p:nvCxnSpPr>
        <p:spPr>
          <a:xfrm>
            <a:off x="9594039" y="4616731"/>
            <a:ext cx="515390" cy="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F620AFF-D724-4A59-90A0-C4AB9C7C8554}"/>
              </a:ext>
            </a:extLst>
          </p:cNvPr>
          <p:cNvSpPr/>
          <p:nvPr/>
        </p:nvSpPr>
        <p:spPr>
          <a:xfrm>
            <a:off x="9811053" y="51207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AA1AC7-19B9-4965-B8A3-F394EC40BD5E}"/>
              </a:ext>
            </a:extLst>
          </p:cNvPr>
          <p:cNvCxnSpPr>
            <a:cxnSpLocks/>
            <a:stCxn id="14" idx="0"/>
            <a:endCxn id="11" idx="4"/>
          </p:cNvCxnSpPr>
          <p:nvPr/>
        </p:nvCxnSpPr>
        <p:spPr>
          <a:xfrm flipH="1" flipV="1">
            <a:off x="9522031" y="4688738"/>
            <a:ext cx="361030" cy="43204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AEDE43-9F41-4364-B4E4-292AABC08BB0}"/>
                  </a:ext>
                </a:extLst>
              </p:cNvPr>
              <p:cNvSpPr txBox="1"/>
              <p:nvPr/>
            </p:nvSpPr>
            <p:spPr>
              <a:xfrm>
                <a:off x="8574178" y="3592562"/>
                <a:ext cx="3296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AEDE43-9F41-4364-B4E4-292AABC08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178" y="3592562"/>
                <a:ext cx="3296672" cy="461665"/>
              </a:xfrm>
              <a:prstGeom prst="rect">
                <a:avLst/>
              </a:prstGeom>
              <a:blipFill>
                <a:blip r:embed="rId6"/>
                <a:stretch>
                  <a:fillRect r="-1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B9DFE3-AFE7-468F-84CF-55C5351DA1DB}"/>
                  </a:ext>
                </a:extLst>
              </p:cNvPr>
              <p:cNvSpPr txBox="1"/>
              <p:nvPr/>
            </p:nvSpPr>
            <p:spPr>
              <a:xfrm>
                <a:off x="8461093" y="5493079"/>
                <a:ext cx="2525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B9DFE3-AFE7-468F-84CF-55C5351DA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093" y="5493079"/>
                <a:ext cx="2525050" cy="461665"/>
              </a:xfrm>
              <a:prstGeom prst="rect">
                <a:avLst/>
              </a:prstGeom>
              <a:blipFill>
                <a:blip r:embed="rId7"/>
                <a:stretch>
                  <a:fillRect r="-24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26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CCD-0F21-468A-847F-85A04A66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DCAF-4929-416B-AB60-8E0E3D22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56" y="1628800"/>
            <a:ext cx="11679088" cy="452596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string</a:t>
            </a:r>
            <a:r>
              <a:rPr lang="en-US" dirty="0"/>
              <a:t>  (over an alphabet A) is a </a:t>
            </a:r>
            <a:r>
              <a:rPr lang="en-US" dirty="0">
                <a:highlight>
                  <a:srgbClr val="FF00FF"/>
                </a:highlight>
              </a:rPr>
              <a:t>sequence</a:t>
            </a:r>
            <a:r>
              <a:rPr lang="en-US" dirty="0"/>
              <a:t> (list) of symbols from A</a:t>
            </a:r>
          </a:p>
          <a:p>
            <a:pPr lvl="1"/>
            <a:r>
              <a:rPr lang="en-US" dirty="0"/>
              <a:t>Usually with repetition; order matters. </a:t>
            </a:r>
          </a:p>
          <a:p>
            <a:pPr lvl="2"/>
            <a:r>
              <a:rPr lang="en-US" dirty="0"/>
              <a:t>We will talk about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and so on symbol in a given string. 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mun</a:t>
            </a:r>
            <a:r>
              <a:rPr lang="en-US" dirty="0"/>
              <a:t>” is a string over English alphabet (lowercase).  2</a:t>
            </a:r>
            <a:r>
              <a:rPr lang="en-US" baseline="30000" dirty="0"/>
              <a:t>nd</a:t>
            </a:r>
            <a:r>
              <a:rPr lang="en-US" dirty="0"/>
              <a:t> symbol in “</a:t>
            </a:r>
            <a:r>
              <a:rPr lang="en-US" dirty="0" err="1"/>
              <a:t>mun</a:t>
            </a:r>
            <a:r>
              <a:rPr lang="en-US" dirty="0"/>
              <a:t>” is “u”. </a:t>
            </a:r>
          </a:p>
          <a:p>
            <a:pPr lvl="2"/>
            <a:r>
              <a:rPr lang="en-US" dirty="0"/>
              <a:t>English words are strings over English alphabet. </a:t>
            </a:r>
          </a:p>
          <a:p>
            <a:pPr lvl="1"/>
            <a:r>
              <a:rPr lang="en-US" dirty="0"/>
              <a:t>“1002” is a string over the alphabet of digits {0,1,2}. </a:t>
            </a:r>
          </a:p>
          <a:p>
            <a:pPr lvl="1"/>
            <a:r>
              <a:rPr lang="en-US" dirty="0"/>
              <a:t>A natural number is a string over the alphabet of digits {0,1,2,3,4,5,6,7,8,9}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5" descr="String of Christmas lights">
            <a:extLst>
              <a:ext uri="{FF2B5EF4-FFF2-40B4-BE49-F238E27FC236}">
                <a16:creationId xmlns:a16="http://schemas.microsoft.com/office/drawing/2014/main" id="{BB7001BC-FAF0-40B1-A1F5-281B3175C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-479015"/>
            <a:ext cx="2286000" cy="2650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8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C9FA-363B-49F2-9D21-9701EA46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ACF0-4BE9-4A89-8FFD-473C224D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8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28DA-C3F5-4490-ABD0-3F7AC54E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C50D3-016E-40E2-A422-F3AFDE096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934672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Sometimes a relation we have does not quite give us what we want:</a:t>
                </a:r>
              </a:p>
              <a:p>
                <a:pPr lvl="1"/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𝐴𝑅𝐸𝑁𝑇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relation is not reflexive, not transitive – we have to come up with all sorts of new formulas for grandparent/great-grandparent.. </a:t>
                </a:r>
              </a:p>
              <a:p>
                <a:pPr lvl="1"/>
                <a:r>
                  <a:rPr lang="en-US" dirty="0"/>
                  <a:t>Maybe what we want is an </a:t>
                </a:r>
                <a:r>
                  <a:rPr lang="en-US" i="1" dirty="0"/>
                  <a:t>ANCESTOR</a:t>
                </a:r>
                <a:r>
                  <a:rPr lang="en-US" dirty="0"/>
                  <a:t> relation: </a:t>
                </a:r>
              </a:p>
              <a:p>
                <a:pPr lvl="2"/>
                <a:r>
                  <a:rPr lang="en-US" dirty="0"/>
                  <a:t>It is transitive and reflexive, behaves nicely… </a:t>
                </a:r>
              </a:p>
              <a:p>
                <a:pPr lvl="2"/>
                <a:r>
                  <a:rPr lang="en-US" dirty="0"/>
                  <a:t>Though it requires more space to store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𝐴𝑅𝐸𝑁𝑇</m:t>
                    </m:r>
                  </m:oMath>
                </a14:m>
                <a:r>
                  <a:rPr lang="en-US" b="0" dirty="0"/>
                  <a:t>…</a:t>
                </a:r>
              </a:p>
              <a:p>
                <a:r>
                  <a:rPr lang="en-US" dirty="0"/>
                  <a:t>Is there a way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𝐴𝑁𝐶𝐸𝑆𝑇𝑂𝑅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𝐴𝑅𝐸𝑁𝑇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when we need it?  </a:t>
                </a:r>
              </a:p>
              <a:p>
                <a:r>
                  <a:rPr lang="en-US" dirty="0"/>
                  <a:t>And how to do this in general?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C50D3-016E-40E2-A422-F3AFDE096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934672" cy="4525963"/>
              </a:xfrm>
              <a:blipFill>
                <a:blip r:embed="rId5"/>
                <a:stretch>
                  <a:fillRect l="-1536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F78C14-559C-4B0E-B2CF-9051522A88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 t="19869" r="828" b="837"/>
          <a:stretch/>
        </p:blipFill>
        <p:spPr>
          <a:xfrm>
            <a:off x="8400256" y="1772816"/>
            <a:ext cx="3719736" cy="39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1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927F-1522-472E-B6DA-A63D742E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relations to have desired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D2FA8-3F57-4DDF-B72E-5C778CE1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Often, we start with a relation which is not reflexive </a:t>
                </a:r>
              </a:p>
              <a:p>
                <a:pPr lvl="1"/>
                <a:r>
                  <a:rPr lang="en-US" dirty="0"/>
                  <a:t>Or not symmetric, or not transitive </a:t>
                </a:r>
              </a:p>
              <a:p>
                <a:r>
                  <a:rPr lang="en-US" dirty="0"/>
                  <a:t>But we’d really prefer if it were reflexive (symmetric, transitive)!</a:t>
                </a:r>
              </a:p>
              <a:p>
                <a:r>
                  <a:rPr lang="en-US" dirty="0"/>
                  <a:t>In this case, we change our relation to get a relation with the property we want. </a:t>
                </a:r>
              </a:p>
              <a:p>
                <a:pPr lvl="1"/>
                <a:r>
                  <a:rPr lang="en-US" dirty="0"/>
                  <a:t>We always want to keep all the original edges: never lose information. </a:t>
                </a:r>
              </a:p>
              <a:p>
                <a:pPr lvl="1"/>
                <a:r>
                  <a:rPr lang="en-US" dirty="0"/>
                  <a:t>And we want to make as few changes as possible.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relation, then its transitive, reflexive or symmetric </a:t>
                </a:r>
                <a:r>
                  <a:rPr lang="en-US" i="1" dirty="0"/>
                  <a:t>closure</a:t>
                </a:r>
                <a:r>
                  <a:rPr lang="en-US" dirty="0"/>
                  <a:t> is the smallest transitive, reflexive or symmetric relation, respectively, containing 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D2FA8-3F57-4DDF-B72E-5C778CE1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525963"/>
              </a:xfrm>
              <a:blipFill>
                <a:blip r:embed="rId5"/>
                <a:stretch>
                  <a:fillRect l="-1077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22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DDC7-4FFD-4554-B6B3-36E07082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reflexive closure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EF13B-98AF-43C9-ABE0-57DD7C812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7" y="1600202"/>
                <a:ext cx="11458741" cy="355872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R={(1,1), (1,2), (2,2), (3,1)}</a:t>
                </a:r>
              </a:p>
              <a:p>
                <a:r>
                  <a:rPr lang="en-US" dirty="0"/>
                  <a:t>To compute a reflexive closure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just need to add all missing self-loops. </a:t>
                </a:r>
              </a:p>
              <a:p>
                <a:pPr lvl="1"/>
                <a:r>
                  <a:rPr lang="en-US" dirty="0"/>
                  <a:t>In this case, there is only one:  (3,3) </a:t>
                </a:r>
              </a:p>
              <a:p>
                <a:pPr lvl="1"/>
                <a:r>
                  <a:rPr lang="en-US" dirty="0"/>
                  <a:t>This will give us the smallest possible reflexive relation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to compute a reflexive closure of a given relation, add all missing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nothing else. </a:t>
                </a:r>
              </a:p>
              <a:p>
                <a:r>
                  <a:rPr lang="en-US" dirty="0"/>
                  <a:t>Another example: a reflexive closure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EF13B-98AF-43C9-ABE0-57DD7C812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7" y="1600202"/>
                <a:ext cx="11458741" cy="3558722"/>
              </a:xfrm>
              <a:blipFill>
                <a:blip r:embed="rId5"/>
                <a:stretch>
                  <a:fillRect l="-904" t="-2744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A6D56-E96C-4486-A175-2EA3F635FB04}"/>
                  </a:ext>
                </a:extLst>
              </p:cNvPr>
              <p:cNvSpPr txBox="1"/>
              <p:nvPr/>
            </p:nvSpPr>
            <p:spPr>
              <a:xfrm>
                <a:off x="1703512" y="5965969"/>
                <a:ext cx="3890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(2,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), (3,1)}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A6D56-E96C-4486-A175-2EA3F635F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965969"/>
                <a:ext cx="3890809" cy="461665"/>
              </a:xfrm>
              <a:prstGeom prst="rect">
                <a:avLst/>
              </a:prstGeom>
              <a:blipFill>
                <a:blip r:embed="rId6"/>
                <a:stretch>
                  <a:fillRect l="-313" t="-10667" r="-125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508D7-6022-465C-A3B6-203BD4B78D8C}"/>
              </a:ext>
            </a:extLst>
          </p:cNvPr>
          <p:cNvGrpSpPr/>
          <p:nvPr/>
        </p:nvGrpSpPr>
        <p:grpSpPr>
          <a:xfrm>
            <a:off x="523633" y="5600170"/>
            <a:ext cx="981117" cy="979063"/>
            <a:chOff x="10161793" y="1962097"/>
            <a:chExt cx="693085" cy="6959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400980-E90D-4664-8032-FAB720B54A4B}"/>
                </a:ext>
              </a:extLst>
            </p:cNvPr>
            <p:cNvSpPr/>
            <p:nvPr/>
          </p:nvSpPr>
          <p:spPr>
            <a:xfrm>
              <a:off x="10161793" y="198542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3245F9-ECDE-49A8-80FF-1DB40EC16101}"/>
                </a:ext>
              </a:extLst>
            </p:cNvPr>
            <p:cNvSpPr/>
            <p:nvPr/>
          </p:nvSpPr>
          <p:spPr>
            <a:xfrm>
              <a:off x="10704512" y="19888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7" name="Curved Connector 68">
              <a:extLst>
                <a:ext uri="{FF2B5EF4-FFF2-40B4-BE49-F238E27FC236}">
                  <a16:creationId xmlns:a16="http://schemas.microsoft.com/office/drawing/2014/main" id="{7334E7DE-2D41-4400-B67B-77B33DFEFB26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rot="16200000" flipH="1">
              <a:off x="10792371" y="1972989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FF1972-DE65-48FA-9C7E-430ECC5AA193}"/>
                </a:ext>
              </a:extLst>
            </p:cNvPr>
            <p:cNvSpPr/>
            <p:nvPr/>
          </p:nvSpPr>
          <p:spPr>
            <a:xfrm>
              <a:off x="10496521" y="251401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9" name="Curved Connector 68">
              <a:extLst>
                <a:ext uri="{FF2B5EF4-FFF2-40B4-BE49-F238E27FC236}">
                  <a16:creationId xmlns:a16="http://schemas.microsoft.com/office/drawing/2014/main" id="{D515ACC1-38F0-4485-9935-64C80D4131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227331" y="1946246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B6A22F5-4CC9-4A02-B49B-F7A9E89AE24B}"/>
                </a:ext>
              </a:extLst>
            </p:cNvPr>
            <p:cNvCxnSpPr>
              <a:cxnSpLocks/>
              <a:stCxn id="8" idx="1"/>
              <a:endCxn id="5" idx="4"/>
            </p:cNvCxnSpPr>
            <p:nvPr/>
          </p:nvCxnSpPr>
          <p:spPr>
            <a:xfrm flipH="1" flipV="1">
              <a:off x="10233802" y="2129442"/>
              <a:ext cx="283811" cy="40566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C063B9-DC1C-415F-B06D-62B6C8B7C9EA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10305810" y="2057434"/>
              <a:ext cx="398703" cy="3415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5EB78-23EA-44D1-B5F0-8B3CDF2AAE7F}"/>
                  </a:ext>
                </a:extLst>
              </p:cNvPr>
              <p:cNvSpPr txBox="1"/>
              <p:nvPr/>
            </p:nvSpPr>
            <p:spPr>
              <a:xfrm>
                <a:off x="6496977" y="5674204"/>
                <a:ext cx="4006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</a:rPr>
                  <a:t>Reflexive closure of R: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(2,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), (3,1), </a:t>
                </a:r>
                <a:r>
                  <a:rPr lang="en-US" sz="2400" dirty="0">
                    <a:solidFill>
                      <a:srgbClr val="00B050"/>
                    </a:solidFill>
                  </a:rPr>
                  <a:t>(3,3)</a:t>
                </a:r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5EB78-23EA-44D1-B5F0-8B3CDF2A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977" y="5674204"/>
                <a:ext cx="4006755" cy="830997"/>
              </a:xfrm>
              <a:prstGeom prst="rect">
                <a:avLst/>
              </a:prstGeom>
              <a:blipFill>
                <a:blip r:embed="rId7"/>
                <a:stretch>
                  <a:fillRect l="-2435" t="-5882" r="-12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55DDF81-7F3F-4845-A0BE-0B0F55B28AEE}"/>
              </a:ext>
            </a:extLst>
          </p:cNvPr>
          <p:cNvGrpSpPr/>
          <p:nvPr/>
        </p:nvGrpSpPr>
        <p:grpSpPr>
          <a:xfrm>
            <a:off x="10200456" y="5589960"/>
            <a:ext cx="1152127" cy="1028331"/>
            <a:chOff x="10640240" y="4176085"/>
            <a:chExt cx="693085" cy="6959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522F62-1873-4E30-8C16-A9BE3C7C7DC6}"/>
                </a:ext>
              </a:extLst>
            </p:cNvPr>
            <p:cNvSpPr/>
            <p:nvPr/>
          </p:nvSpPr>
          <p:spPr>
            <a:xfrm>
              <a:off x="10640240" y="419941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8F4127-DF6A-489A-A422-1436E4B1126B}"/>
                </a:ext>
              </a:extLst>
            </p:cNvPr>
            <p:cNvSpPr/>
            <p:nvPr/>
          </p:nvSpPr>
          <p:spPr>
            <a:xfrm>
              <a:off x="11182959" y="420282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16" name="Curved Connector 68">
              <a:extLst>
                <a:ext uri="{FF2B5EF4-FFF2-40B4-BE49-F238E27FC236}">
                  <a16:creationId xmlns:a16="http://schemas.microsoft.com/office/drawing/2014/main" id="{C885120C-2C37-4611-A401-31461612DF3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rot="16200000" flipH="1">
              <a:off x="11270818" y="4186977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7141A8-E210-4A8C-8ED1-75FB43D064D6}"/>
                </a:ext>
              </a:extLst>
            </p:cNvPr>
            <p:cNvSpPr/>
            <p:nvPr/>
          </p:nvSpPr>
          <p:spPr>
            <a:xfrm>
              <a:off x="10974968" y="4728001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18" name="Curved Connector 68">
              <a:extLst>
                <a:ext uri="{FF2B5EF4-FFF2-40B4-BE49-F238E27FC236}">
                  <a16:creationId xmlns:a16="http://schemas.microsoft.com/office/drawing/2014/main" id="{A22E07CE-B400-49A4-BFB8-E26648CF680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05778" y="4160234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E1DFE-5909-43ED-B479-EABC392295AC}"/>
                </a:ext>
              </a:extLst>
            </p:cNvPr>
            <p:cNvCxnSpPr>
              <a:cxnSpLocks/>
              <a:stCxn id="17" idx="1"/>
              <a:endCxn id="14" idx="4"/>
            </p:cNvCxnSpPr>
            <p:nvPr/>
          </p:nvCxnSpPr>
          <p:spPr>
            <a:xfrm flipH="1" flipV="1">
              <a:off x="10712249" y="4343430"/>
              <a:ext cx="283811" cy="40566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E02014-209B-4C9D-A3BB-9AFF6AF9A6FB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10784257" y="4271422"/>
              <a:ext cx="398703" cy="3415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68">
              <a:extLst>
                <a:ext uri="{FF2B5EF4-FFF2-40B4-BE49-F238E27FC236}">
                  <a16:creationId xmlns:a16="http://schemas.microsoft.com/office/drawing/2014/main" id="{2EEB129D-986D-4A07-9FDB-FCD90A7D44F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3919" y="4703966"/>
              <a:ext cx="46656" cy="78358"/>
            </a:xfrm>
            <a:prstGeom prst="curvedConnector4">
              <a:avLst>
                <a:gd name="adj1" fmla="val -67123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kitten looking at its reflection in the mirror.">
            <a:extLst>
              <a:ext uri="{FF2B5EF4-FFF2-40B4-BE49-F238E27FC236}">
                <a16:creationId xmlns:a16="http://schemas.microsoft.com/office/drawing/2014/main" id="{4BC9A337-B75D-4D3B-8BC2-BAE9324375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01" y="81284"/>
            <a:ext cx="1657038" cy="16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31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DDC7-4FFD-4554-B6B3-36E07082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symmetric closure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EF13B-98AF-43C9-ABE0-57DD7C812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2"/>
                <a:ext cx="11103025" cy="355858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R={(1,1), (1,2), (2,1), (2,2), (3,1)}</a:t>
                </a:r>
              </a:p>
              <a:p>
                <a:r>
                  <a:rPr lang="en-US" dirty="0"/>
                  <a:t>To compute a symmetric closure of R, check  every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then 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symmetric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r>
                  <a:rPr lang="en-US" dirty="0"/>
                  <a:t>  are both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even though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/>
                  <a:t> to the symmetric closure of R. </a:t>
                </a:r>
              </a:p>
              <a:p>
                <a:pPr lvl="1"/>
                <a:r>
                  <a:rPr lang="en-US" dirty="0"/>
                  <a:t>We don’t need to bother with (2,3), (3,2) since neither is in R. </a:t>
                </a:r>
              </a:p>
              <a:p>
                <a:pPr lvl="1"/>
                <a:r>
                  <a:rPr lang="en-US" dirty="0"/>
                  <a:t>This will give us the smallest possible symmetric relation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Example: a symmetric closure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EF13B-98AF-43C9-ABE0-57DD7C812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2"/>
                <a:ext cx="11103025" cy="3558587"/>
              </a:xfrm>
              <a:blipFill>
                <a:blip r:embed="rId5"/>
                <a:stretch>
                  <a:fillRect l="-934" t="-2744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A6D56-E96C-4486-A175-2EA3F635FB04}"/>
                  </a:ext>
                </a:extLst>
              </p:cNvPr>
              <p:cNvSpPr txBox="1"/>
              <p:nvPr/>
            </p:nvSpPr>
            <p:spPr>
              <a:xfrm>
                <a:off x="1872459" y="5373931"/>
                <a:ext cx="4832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), (3,1)}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BA6D56-E96C-4486-A175-2EA3F635F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59" y="5373931"/>
                <a:ext cx="4832349" cy="461665"/>
              </a:xfrm>
              <a:prstGeom prst="rect">
                <a:avLst/>
              </a:prstGeom>
              <a:blipFill>
                <a:blip r:embed="rId6"/>
                <a:stretch>
                  <a:fillRect l="-25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1400980-E90D-4664-8032-FAB720B54A4B}"/>
              </a:ext>
            </a:extLst>
          </p:cNvPr>
          <p:cNvSpPr/>
          <p:nvPr/>
        </p:nvSpPr>
        <p:spPr>
          <a:xfrm>
            <a:off x="523633" y="5632989"/>
            <a:ext cx="203866" cy="20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245F9-ECDE-49A8-80FF-1DB40EC16101}"/>
              </a:ext>
            </a:extLst>
          </p:cNvPr>
          <p:cNvSpPr/>
          <p:nvPr/>
        </p:nvSpPr>
        <p:spPr>
          <a:xfrm>
            <a:off x="1291895" y="5637793"/>
            <a:ext cx="203866" cy="20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cxnSp>
        <p:nvCxnSpPr>
          <p:cNvPr id="7" name="Curved Connector 68">
            <a:extLst>
              <a:ext uri="{FF2B5EF4-FFF2-40B4-BE49-F238E27FC236}">
                <a16:creationId xmlns:a16="http://schemas.microsoft.com/office/drawing/2014/main" id="{7334E7DE-2D41-4400-B67B-77B33DFEFB26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H="1">
            <a:off x="1416470" y="5615151"/>
            <a:ext cx="65637" cy="110922"/>
          </a:xfrm>
          <a:prstGeom prst="curvedConnector4">
            <a:avLst>
              <a:gd name="adj1" fmla="val -671230"/>
              <a:gd name="adj2" fmla="val 305055"/>
            </a:avLst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AFF1972-DE65-48FA-9C7E-430ECC5AA193}"/>
              </a:ext>
            </a:extLst>
          </p:cNvPr>
          <p:cNvSpPr/>
          <p:nvPr/>
        </p:nvSpPr>
        <p:spPr>
          <a:xfrm>
            <a:off x="997467" y="6376626"/>
            <a:ext cx="203866" cy="20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9" name="Curved Connector 68">
            <a:extLst>
              <a:ext uri="{FF2B5EF4-FFF2-40B4-BE49-F238E27FC236}">
                <a16:creationId xmlns:a16="http://schemas.microsoft.com/office/drawing/2014/main" id="{D515ACC1-38F0-4485-9935-64C80D4131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611" y="5577528"/>
            <a:ext cx="65637" cy="110922"/>
          </a:xfrm>
          <a:prstGeom prst="curvedConnector4">
            <a:avLst>
              <a:gd name="adj1" fmla="val -671230"/>
              <a:gd name="adj2" fmla="val 305055"/>
            </a:avLst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6A22F5-4CC9-4A02-B49B-F7A9E89AE24B}"/>
              </a:ext>
            </a:extLst>
          </p:cNvPr>
          <p:cNvCxnSpPr>
            <a:cxnSpLocks/>
            <a:stCxn id="8" idx="1"/>
            <a:endCxn id="5" idx="4"/>
          </p:cNvCxnSpPr>
          <p:nvPr/>
        </p:nvCxnSpPr>
        <p:spPr>
          <a:xfrm flipH="1" flipV="1">
            <a:off x="625567" y="5835597"/>
            <a:ext cx="401757" cy="57070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C063B9-DC1C-415F-B06D-62B6C8B7C9E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27501" y="5734294"/>
            <a:ext cx="564396" cy="4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5EB78-23EA-44D1-B5F0-8B3CDF2AAE7F}"/>
                  </a:ext>
                </a:extLst>
              </p:cNvPr>
              <p:cNvSpPr txBox="1"/>
              <p:nvPr/>
            </p:nvSpPr>
            <p:spPr>
              <a:xfrm>
                <a:off x="3791744" y="5871385"/>
                <a:ext cx="49806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</a:rPr>
                  <a:t>Symmetric  closure of R: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(1,3),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), (3,1) }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5EB78-23EA-44D1-B5F0-8B3CDF2A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5871385"/>
                <a:ext cx="4980611" cy="830997"/>
              </a:xfrm>
              <a:prstGeom prst="rect">
                <a:avLst/>
              </a:prstGeom>
              <a:blipFill>
                <a:blip r:embed="rId7"/>
                <a:stretch>
                  <a:fillRect l="-183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6895A76-993A-4764-BFBE-711D1EEE22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07" y="66963"/>
            <a:ext cx="1727260" cy="172726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135B18-6A99-40CD-AB6B-97D9FF5C346D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>
          <a:xfrm flipH="1" flipV="1">
            <a:off x="697644" y="5805925"/>
            <a:ext cx="624106" cy="4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86776BE-1712-4E96-AB7F-89504C18ACA3}"/>
              </a:ext>
            </a:extLst>
          </p:cNvPr>
          <p:cNvSpPr/>
          <p:nvPr/>
        </p:nvSpPr>
        <p:spPr>
          <a:xfrm>
            <a:off x="8682190" y="5683104"/>
            <a:ext cx="203866" cy="20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3F26DD2-9C1D-4329-BDBB-27CA706E4426}"/>
              </a:ext>
            </a:extLst>
          </p:cNvPr>
          <p:cNvSpPr/>
          <p:nvPr/>
        </p:nvSpPr>
        <p:spPr>
          <a:xfrm>
            <a:off x="9450452" y="5687908"/>
            <a:ext cx="203866" cy="20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cxnSp>
        <p:nvCxnSpPr>
          <p:cNvPr id="32" name="Curved Connector 68">
            <a:extLst>
              <a:ext uri="{FF2B5EF4-FFF2-40B4-BE49-F238E27FC236}">
                <a16:creationId xmlns:a16="http://schemas.microsoft.com/office/drawing/2014/main" id="{2B5C03C9-D401-4AEC-831D-30D9CD87A5ED}"/>
              </a:ext>
            </a:extLst>
          </p:cNvPr>
          <p:cNvCxnSpPr>
            <a:cxnSpLocks/>
            <a:stCxn id="31" idx="0"/>
          </p:cNvCxnSpPr>
          <p:nvPr/>
        </p:nvCxnSpPr>
        <p:spPr>
          <a:xfrm rot="16200000" flipH="1">
            <a:off x="9575027" y="5665266"/>
            <a:ext cx="65637" cy="110922"/>
          </a:xfrm>
          <a:prstGeom prst="curvedConnector4">
            <a:avLst>
              <a:gd name="adj1" fmla="val -671230"/>
              <a:gd name="adj2" fmla="val 305055"/>
            </a:avLst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BA7F230-FC98-4F4A-843F-250C3B56604E}"/>
              </a:ext>
            </a:extLst>
          </p:cNvPr>
          <p:cNvSpPr/>
          <p:nvPr/>
        </p:nvSpPr>
        <p:spPr>
          <a:xfrm>
            <a:off x="9156024" y="6426741"/>
            <a:ext cx="203866" cy="20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34" name="Curved Connector 68">
            <a:extLst>
              <a:ext uri="{FF2B5EF4-FFF2-40B4-BE49-F238E27FC236}">
                <a16:creationId xmlns:a16="http://schemas.microsoft.com/office/drawing/2014/main" id="{5C8F32CB-88EE-4318-B9A2-E82D635FC1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75168" y="5627643"/>
            <a:ext cx="65637" cy="110922"/>
          </a:xfrm>
          <a:prstGeom prst="curvedConnector4">
            <a:avLst>
              <a:gd name="adj1" fmla="val -671230"/>
              <a:gd name="adj2" fmla="val 305055"/>
            </a:avLst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439799-BBDD-4DB4-984A-43AB558F7ED2}"/>
              </a:ext>
            </a:extLst>
          </p:cNvPr>
          <p:cNvCxnSpPr>
            <a:cxnSpLocks/>
            <a:stCxn id="33" idx="1"/>
            <a:endCxn id="30" idx="5"/>
          </p:cNvCxnSpPr>
          <p:nvPr/>
        </p:nvCxnSpPr>
        <p:spPr>
          <a:xfrm flipH="1" flipV="1">
            <a:off x="8856201" y="5856040"/>
            <a:ext cx="329678" cy="60037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A6731F-9D52-41EA-A6FB-A58E8DDB39E1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8886058" y="5784409"/>
            <a:ext cx="564396" cy="4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FE2EC7-0D4C-43E6-A2F5-8556DBE07F3D}"/>
              </a:ext>
            </a:extLst>
          </p:cNvPr>
          <p:cNvCxnSpPr>
            <a:cxnSpLocks/>
            <a:stCxn id="31" idx="3"/>
            <a:endCxn id="30" idx="5"/>
          </p:cNvCxnSpPr>
          <p:nvPr/>
        </p:nvCxnSpPr>
        <p:spPr>
          <a:xfrm flipH="1" flipV="1">
            <a:off x="8856201" y="5856040"/>
            <a:ext cx="624106" cy="48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64AC17-0EEF-4D3E-B6D1-E4ADF235D55E}"/>
              </a:ext>
            </a:extLst>
          </p:cNvPr>
          <p:cNvCxnSpPr>
            <a:cxnSpLocks/>
            <a:stCxn id="30" idx="4"/>
            <a:endCxn id="33" idx="2"/>
          </p:cNvCxnSpPr>
          <p:nvPr/>
        </p:nvCxnSpPr>
        <p:spPr>
          <a:xfrm>
            <a:off x="8784123" y="5885711"/>
            <a:ext cx="371901" cy="64233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35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C260-4144-43C5-9B24-A9E00B5C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closure: routes from flights</a:t>
            </a:r>
          </a:p>
        </p:txBody>
      </p:sp>
      <p:pic>
        <p:nvPicPr>
          <p:cNvPr id="5" name="Content Placeholder 4" descr="Air Canada routes map (fragment)&#10; &#10;https://ac.fltmaps.com/en">
            <a:extLst>
              <a:ext uri="{FF2B5EF4-FFF2-40B4-BE49-F238E27FC236}">
                <a16:creationId xmlns:a16="http://schemas.microsoft.com/office/drawing/2014/main" id="{F23D531A-3CC5-405F-8DC3-014E983B8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" y="1417638"/>
            <a:ext cx="10871073" cy="339442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E57F3F-6169-416C-AC36-7E22EB5403A8}"/>
              </a:ext>
            </a:extLst>
          </p:cNvPr>
          <p:cNvSpPr txBox="1">
            <a:spLocks/>
          </p:cNvSpPr>
          <p:nvPr/>
        </p:nvSpPr>
        <p:spPr>
          <a:xfrm>
            <a:off x="443372" y="5186611"/>
            <a:ext cx="11305256" cy="13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are trying to get to Boston from Gander, you would be more interested in a sequence of flights that would get you there than whether there is  a direct flight.</a:t>
            </a:r>
          </a:p>
          <a:p>
            <a:r>
              <a:rPr lang="en-US" dirty="0"/>
              <a:t>You need a </a:t>
            </a:r>
            <a:r>
              <a:rPr lang="en-US" i="1" dirty="0"/>
              <a:t>transitive closure </a:t>
            </a:r>
            <a:r>
              <a:rPr lang="en-US" dirty="0"/>
              <a:t>of the FLIGHT relation.  </a:t>
            </a:r>
          </a:p>
        </p:txBody>
      </p:sp>
    </p:spTree>
    <p:extLst>
      <p:ext uri="{BB962C8B-B14F-4D97-AF65-F5344CB8AC3E}">
        <p14:creationId xmlns:p14="http://schemas.microsoft.com/office/powerpoint/2010/main" val="2611613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B5B4-3C5E-451A-9708-7B42D74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transitive closure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50BD8-52AA-4158-916D-1102FB175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</p:spPr>
            <p:txBody>
              <a:bodyPr/>
              <a:lstStyle/>
              <a:p>
                <a:r>
                  <a:rPr lang="en-US" dirty="0"/>
                  <a:t>A transitive closure of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the smallest transitive relation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Add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Keep doing it again and again, until the resulting relation is transitive</a:t>
                </a:r>
              </a:p>
              <a:p>
                <a:pPr lvl="2"/>
                <a:r>
                  <a:rPr lang="en-US" dirty="0"/>
                  <a:t>Not enough to just go through edges once. </a:t>
                </a:r>
              </a:p>
              <a:p>
                <a:pPr lvl="2"/>
                <a:r>
                  <a:rPr lang="en-US" dirty="0"/>
                  <a:t>There are faster ways you will learn in your algorithms course. 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650BD8-52AA-4158-916D-1102FB175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124943"/>
              </a:xfrm>
              <a:blipFill>
                <a:blip r:embed="rId6"/>
                <a:stretch>
                  <a:fillRect l="-1278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B9323E-05A5-4F28-9AED-489594DD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1839" y="92075"/>
            <a:ext cx="1886193" cy="888653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70B35A1-7308-4803-9986-94D580463705}"/>
              </a:ext>
            </a:extLst>
          </p:cNvPr>
          <p:cNvGrpSpPr/>
          <p:nvPr/>
        </p:nvGrpSpPr>
        <p:grpSpPr>
          <a:xfrm>
            <a:off x="359806" y="5009600"/>
            <a:ext cx="2464814" cy="315733"/>
            <a:chOff x="542232" y="5052366"/>
            <a:chExt cx="3165346" cy="2402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B650FA-C023-4D2C-8CB0-C5D54BAD1DCC}"/>
                </a:ext>
              </a:extLst>
            </p:cNvPr>
            <p:cNvSpPr/>
            <p:nvPr/>
          </p:nvSpPr>
          <p:spPr>
            <a:xfrm>
              <a:off x="542232" y="5085185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02B628-7637-43A4-8BE2-668AE161E722}"/>
                </a:ext>
              </a:extLst>
            </p:cNvPr>
            <p:cNvSpPr/>
            <p:nvPr/>
          </p:nvSpPr>
          <p:spPr>
            <a:xfrm>
              <a:off x="1310494" y="5089989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8" name="Curved Connector 68">
              <a:extLst>
                <a:ext uri="{FF2B5EF4-FFF2-40B4-BE49-F238E27FC236}">
                  <a16:creationId xmlns:a16="http://schemas.microsoft.com/office/drawing/2014/main" id="{617D5A9E-EBB2-437A-96B6-59A6F4F7B73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16200000" flipH="1">
              <a:off x="1435069" y="5067347"/>
              <a:ext cx="65637" cy="110922"/>
            </a:xfrm>
            <a:prstGeom prst="curvedConnector4">
              <a:avLst>
                <a:gd name="adj1" fmla="val -371848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00AEBA-A14A-4482-A732-270E45193ACD}"/>
                </a:ext>
              </a:extLst>
            </p:cNvPr>
            <p:cNvSpPr/>
            <p:nvPr/>
          </p:nvSpPr>
          <p:spPr>
            <a:xfrm>
              <a:off x="2078754" y="5085185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10" name="Curved Connector 68">
              <a:extLst>
                <a:ext uri="{FF2B5EF4-FFF2-40B4-BE49-F238E27FC236}">
                  <a16:creationId xmlns:a16="http://schemas.microsoft.com/office/drawing/2014/main" id="{258357A2-E449-4BD3-81D1-FA873850701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5210" y="5029724"/>
              <a:ext cx="65637" cy="110922"/>
            </a:xfrm>
            <a:prstGeom prst="curvedConnector4">
              <a:avLst>
                <a:gd name="adj1" fmla="val -347573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F61BC6E-CA90-4D71-83EA-D1A435B573BB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 flipV="1">
              <a:off x="1514360" y="5186489"/>
              <a:ext cx="564394" cy="4804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6D4D90B-B773-4C16-9C12-9CF2D77CE709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746100" y="5186490"/>
              <a:ext cx="564396" cy="4804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3852A1-BD4E-4527-99CD-F4873D16B476}"/>
                </a:ext>
              </a:extLst>
            </p:cNvPr>
            <p:cNvSpPr/>
            <p:nvPr/>
          </p:nvSpPr>
          <p:spPr>
            <a:xfrm>
              <a:off x="2774030" y="5085183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B978E8-C788-4144-BBA2-358991F13360}"/>
                </a:ext>
              </a:extLst>
            </p:cNvPr>
            <p:cNvSpPr/>
            <p:nvPr/>
          </p:nvSpPr>
          <p:spPr>
            <a:xfrm>
              <a:off x="3503712" y="5085184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060D1E2-0286-4E88-A32E-7F66718DB4BE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2977896" y="5186487"/>
              <a:ext cx="525816" cy="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AE7ECB-7542-4098-8917-C9DEB0DB1EAE}"/>
                </a:ext>
              </a:extLst>
            </p:cNvPr>
            <p:cNvCxnSpPr>
              <a:cxnSpLocks/>
              <a:stCxn id="9" idx="6"/>
              <a:endCxn id="14" idx="2"/>
            </p:cNvCxnSpPr>
            <p:nvPr/>
          </p:nvCxnSpPr>
          <p:spPr>
            <a:xfrm flipV="1">
              <a:off x="2282620" y="5186487"/>
              <a:ext cx="491410" cy="2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CCB940D-9511-4683-826E-2BB81F276748}"/>
              </a:ext>
            </a:extLst>
          </p:cNvPr>
          <p:cNvGrpSpPr/>
          <p:nvPr/>
        </p:nvGrpSpPr>
        <p:grpSpPr>
          <a:xfrm>
            <a:off x="3177356" y="5030520"/>
            <a:ext cx="2456619" cy="292044"/>
            <a:chOff x="4427620" y="5052364"/>
            <a:chExt cx="3165346" cy="24023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3D80E4A-E865-4C6B-A420-6AD8BC06EA2E}"/>
                </a:ext>
              </a:extLst>
            </p:cNvPr>
            <p:cNvSpPr/>
            <p:nvPr/>
          </p:nvSpPr>
          <p:spPr>
            <a:xfrm>
              <a:off x="4427620" y="5085183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D8FC9F-6BFF-45DF-9A99-2F22829E66DA}"/>
                </a:ext>
              </a:extLst>
            </p:cNvPr>
            <p:cNvSpPr/>
            <p:nvPr/>
          </p:nvSpPr>
          <p:spPr>
            <a:xfrm>
              <a:off x="5195882" y="5089987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39" name="Curved Connector 68">
              <a:extLst>
                <a:ext uri="{FF2B5EF4-FFF2-40B4-BE49-F238E27FC236}">
                  <a16:creationId xmlns:a16="http://schemas.microsoft.com/office/drawing/2014/main" id="{730E83B0-1378-4338-8E33-71DC649FFB11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16200000" flipH="1">
              <a:off x="5320457" y="5067345"/>
              <a:ext cx="65637" cy="110922"/>
            </a:xfrm>
            <a:prstGeom prst="curvedConnector4">
              <a:avLst>
                <a:gd name="adj1" fmla="val -36506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63C721-7F34-4389-9B8A-266CB50A5902}"/>
                </a:ext>
              </a:extLst>
            </p:cNvPr>
            <p:cNvSpPr/>
            <p:nvPr/>
          </p:nvSpPr>
          <p:spPr>
            <a:xfrm>
              <a:off x="5964142" y="5085183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41" name="Curved Connector 68">
              <a:extLst>
                <a:ext uri="{FF2B5EF4-FFF2-40B4-BE49-F238E27FC236}">
                  <a16:creationId xmlns:a16="http://schemas.microsoft.com/office/drawing/2014/main" id="{CE7139A1-081D-47A8-B697-CD1C3D64037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520598" y="5029722"/>
              <a:ext cx="65637" cy="110922"/>
            </a:xfrm>
            <a:prstGeom prst="curvedConnector4">
              <a:avLst>
                <a:gd name="adj1" fmla="val -330069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6238C0-91A6-406C-8D6B-337202B07AEA}"/>
                </a:ext>
              </a:extLst>
            </p:cNvPr>
            <p:cNvCxnSpPr>
              <a:cxnSpLocks/>
              <a:stCxn id="38" idx="6"/>
              <a:endCxn id="40" idx="2"/>
            </p:cNvCxnSpPr>
            <p:nvPr/>
          </p:nvCxnSpPr>
          <p:spPr>
            <a:xfrm flipV="1">
              <a:off x="5399748" y="5186487"/>
              <a:ext cx="564394" cy="480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24A6DB4-4D22-4716-96F5-6309EEAD1AFA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1488" y="5186488"/>
              <a:ext cx="564396" cy="480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C56BA0-9F5D-4157-8398-0461106BEF96}"/>
                </a:ext>
              </a:extLst>
            </p:cNvPr>
            <p:cNvSpPr/>
            <p:nvPr/>
          </p:nvSpPr>
          <p:spPr>
            <a:xfrm>
              <a:off x="6659418" y="5085181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DEE6B3-C3D2-41BC-B217-4BABD8987615}"/>
                </a:ext>
              </a:extLst>
            </p:cNvPr>
            <p:cNvSpPr/>
            <p:nvPr/>
          </p:nvSpPr>
          <p:spPr>
            <a:xfrm>
              <a:off x="7389100" y="5085182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94D61AD-4D79-49E9-95F8-3510A76C851F}"/>
                </a:ext>
              </a:extLst>
            </p:cNvPr>
            <p:cNvCxnSpPr>
              <a:cxnSpLocks/>
              <a:stCxn id="44" idx="6"/>
              <a:endCxn id="45" idx="2"/>
            </p:cNvCxnSpPr>
            <p:nvPr/>
          </p:nvCxnSpPr>
          <p:spPr>
            <a:xfrm>
              <a:off x="6863284" y="5186485"/>
              <a:ext cx="525816" cy="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66B541-DE77-4871-9282-F00DBF173E13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V="1">
              <a:off x="6168008" y="5186485"/>
              <a:ext cx="491410" cy="2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65E8425B-0E52-4E06-8BA9-48A12EE75279}"/>
                </a:ext>
              </a:extLst>
            </p:cNvPr>
            <p:cNvCxnSpPr>
              <a:cxnSpLocks/>
              <a:stCxn id="37" idx="5"/>
              <a:endCxn id="40" idx="4"/>
            </p:cNvCxnSpPr>
            <p:nvPr/>
          </p:nvCxnSpPr>
          <p:spPr>
            <a:xfrm rot="16200000" flipH="1">
              <a:off x="5319018" y="4540732"/>
              <a:ext cx="29671" cy="1464444"/>
            </a:xfrm>
            <a:prstGeom prst="curvedConnector3">
              <a:avLst>
                <a:gd name="adj1" fmla="val 870449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3DF8CEC-EFC5-42C0-A52C-BF2A99AABCD9}"/>
              </a:ext>
            </a:extLst>
          </p:cNvPr>
          <p:cNvGrpSpPr/>
          <p:nvPr/>
        </p:nvGrpSpPr>
        <p:grpSpPr>
          <a:xfrm>
            <a:off x="6119489" y="4987402"/>
            <a:ext cx="2497889" cy="339845"/>
            <a:chOff x="7940041" y="5052362"/>
            <a:chExt cx="3165346" cy="24023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C8AC57B-9677-425F-BAC6-80D78600C1E6}"/>
                </a:ext>
              </a:extLst>
            </p:cNvPr>
            <p:cNvSpPr/>
            <p:nvPr/>
          </p:nvSpPr>
          <p:spPr>
            <a:xfrm>
              <a:off x="7940041" y="5085181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10E8AE0-872A-434F-A203-E364393C19F4}"/>
                </a:ext>
              </a:extLst>
            </p:cNvPr>
            <p:cNvSpPr/>
            <p:nvPr/>
          </p:nvSpPr>
          <p:spPr>
            <a:xfrm>
              <a:off x="8708303" y="5089985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53" name="Curved Connector 68">
              <a:extLst>
                <a:ext uri="{FF2B5EF4-FFF2-40B4-BE49-F238E27FC236}">
                  <a16:creationId xmlns:a16="http://schemas.microsoft.com/office/drawing/2014/main" id="{AFD22C32-D9B7-4D26-8AC1-C4A9AF3694F7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rot="16200000" flipH="1">
              <a:off x="8832878" y="5067343"/>
              <a:ext cx="65637" cy="110922"/>
            </a:xfrm>
            <a:prstGeom prst="curvedConnector4">
              <a:avLst>
                <a:gd name="adj1" fmla="val -317915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D8210C-5D3B-4E52-A69D-A1347B090F11}"/>
                </a:ext>
              </a:extLst>
            </p:cNvPr>
            <p:cNvSpPr/>
            <p:nvPr/>
          </p:nvSpPr>
          <p:spPr>
            <a:xfrm>
              <a:off x="9476563" y="5085181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55" name="Curved Connector 68">
              <a:extLst>
                <a:ext uri="{FF2B5EF4-FFF2-40B4-BE49-F238E27FC236}">
                  <a16:creationId xmlns:a16="http://schemas.microsoft.com/office/drawing/2014/main" id="{03C0F80C-1F5E-42DF-BC1C-B86CA536C78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033019" y="5029720"/>
              <a:ext cx="65637" cy="110922"/>
            </a:xfrm>
            <a:prstGeom prst="curvedConnector4">
              <a:avLst>
                <a:gd name="adj1" fmla="val -257776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26A43A1-CB93-4D73-9D8E-F02EC2135F8E}"/>
                </a:ext>
              </a:extLst>
            </p:cNvPr>
            <p:cNvCxnSpPr>
              <a:cxnSpLocks/>
              <a:stCxn id="52" idx="6"/>
              <a:endCxn id="54" idx="2"/>
            </p:cNvCxnSpPr>
            <p:nvPr/>
          </p:nvCxnSpPr>
          <p:spPr>
            <a:xfrm flipV="1">
              <a:off x="8912169" y="5186485"/>
              <a:ext cx="564394" cy="480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070A2C7-2FAB-44D3-ADBD-960D19E37C6B}"/>
                </a:ext>
              </a:extLst>
            </p:cNvPr>
            <p:cNvCxnSpPr>
              <a:cxnSpLocks/>
              <a:stCxn id="51" idx="6"/>
              <a:endCxn id="52" idx="2"/>
            </p:cNvCxnSpPr>
            <p:nvPr/>
          </p:nvCxnSpPr>
          <p:spPr>
            <a:xfrm>
              <a:off x="8143909" y="5186486"/>
              <a:ext cx="564396" cy="480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1EBA44E-C705-40A1-8229-BD22998E0A21}"/>
                </a:ext>
              </a:extLst>
            </p:cNvPr>
            <p:cNvSpPr/>
            <p:nvPr/>
          </p:nvSpPr>
          <p:spPr>
            <a:xfrm>
              <a:off x="10171839" y="5085179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28BB17A-3782-4968-BAB7-6C17B4C61D68}"/>
                </a:ext>
              </a:extLst>
            </p:cNvPr>
            <p:cNvSpPr/>
            <p:nvPr/>
          </p:nvSpPr>
          <p:spPr>
            <a:xfrm>
              <a:off x="10901521" y="5085180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1E7648E-F826-400F-9DEB-68DB672D9209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>
              <a:off x="10375705" y="5186483"/>
              <a:ext cx="525816" cy="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FF8744B-A115-44DD-8BFD-F5D7B321B52B}"/>
                </a:ext>
              </a:extLst>
            </p:cNvPr>
            <p:cNvCxnSpPr>
              <a:cxnSpLocks/>
              <a:stCxn id="54" idx="6"/>
              <a:endCxn id="58" idx="2"/>
            </p:cNvCxnSpPr>
            <p:nvPr/>
          </p:nvCxnSpPr>
          <p:spPr>
            <a:xfrm flipV="1">
              <a:off x="9680429" y="5186483"/>
              <a:ext cx="491410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2E28D163-22D5-4F7C-8F7D-EECD8CB841F7}"/>
                </a:ext>
              </a:extLst>
            </p:cNvPr>
            <p:cNvCxnSpPr>
              <a:cxnSpLocks/>
              <a:stCxn id="51" idx="5"/>
              <a:endCxn id="54" idx="4"/>
            </p:cNvCxnSpPr>
            <p:nvPr/>
          </p:nvCxnSpPr>
          <p:spPr>
            <a:xfrm rot="16200000" flipH="1">
              <a:off x="8831439" y="4540730"/>
              <a:ext cx="29671" cy="1464444"/>
            </a:xfrm>
            <a:prstGeom prst="curvedConnector3">
              <a:avLst>
                <a:gd name="adj1" fmla="val 870449"/>
              </a:avLst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Curved 62">
              <a:extLst>
                <a:ext uri="{FF2B5EF4-FFF2-40B4-BE49-F238E27FC236}">
                  <a16:creationId xmlns:a16="http://schemas.microsoft.com/office/drawing/2014/main" id="{57D5CD1F-A412-4188-A8C3-B8EE616A5F6F}"/>
                </a:ext>
              </a:extLst>
            </p:cNvPr>
            <p:cNvCxnSpPr>
              <a:cxnSpLocks/>
              <a:stCxn id="52" idx="4"/>
              <a:endCxn id="58" idx="5"/>
            </p:cNvCxnSpPr>
            <p:nvPr/>
          </p:nvCxnSpPr>
          <p:spPr>
            <a:xfrm rot="5400000" flipH="1" flipV="1">
              <a:off x="9560804" y="4507547"/>
              <a:ext cx="34477" cy="1535614"/>
            </a:xfrm>
            <a:prstGeom prst="curvedConnector3">
              <a:avLst>
                <a:gd name="adj1" fmla="val -663051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034A64A-5E31-430A-B54C-75367EAAD03D}"/>
              </a:ext>
            </a:extLst>
          </p:cNvPr>
          <p:cNvGrpSpPr/>
          <p:nvPr/>
        </p:nvGrpSpPr>
        <p:grpSpPr>
          <a:xfrm>
            <a:off x="8937329" y="4998162"/>
            <a:ext cx="2488339" cy="294306"/>
            <a:chOff x="542232" y="5887167"/>
            <a:chExt cx="3165346" cy="24023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32A2AF7-A41B-4A4A-A3D0-6B28102E5A5D}"/>
                </a:ext>
              </a:extLst>
            </p:cNvPr>
            <p:cNvSpPr/>
            <p:nvPr/>
          </p:nvSpPr>
          <p:spPr>
            <a:xfrm>
              <a:off x="542232" y="5919986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A82A712-CEED-4D71-B65C-B7486C86F7F1}"/>
                </a:ext>
              </a:extLst>
            </p:cNvPr>
            <p:cNvSpPr/>
            <p:nvPr/>
          </p:nvSpPr>
          <p:spPr>
            <a:xfrm>
              <a:off x="1310494" y="5924790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1E524075-DC99-49A0-B40D-7C0221B9C504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rot="16200000" flipH="1">
              <a:off x="1435069" y="5902148"/>
              <a:ext cx="65637" cy="110922"/>
            </a:xfrm>
            <a:prstGeom prst="curvedConnector4">
              <a:avLst>
                <a:gd name="adj1" fmla="val -393454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BB79AA9-434A-4EDF-ACEE-3FD5E260E325}"/>
                </a:ext>
              </a:extLst>
            </p:cNvPr>
            <p:cNvSpPr/>
            <p:nvPr/>
          </p:nvSpPr>
          <p:spPr>
            <a:xfrm>
              <a:off x="2078754" y="5919986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71" name="Curved Connector 68">
              <a:extLst>
                <a:ext uri="{FF2B5EF4-FFF2-40B4-BE49-F238E27FC236}">
                  <a16:creationId xmlns:a16="http://schemas.microsoft.com/office/drawing/2014/main" id="{2D6AB12A-1F06-4035-80BA-5975E5B739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5210" y="5864525"/>
              <a:ext cx="65637" cy="110922"/>
            </a:xfrm>
            <a:prstGeom prst="curvedConnector4">
              <a:avLst>
                <a:gd name="adj1" fmla="val -33269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3276F97-189C-4023-9324-4722C726E546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 flipV="1">
              <a:off x="1514360" y="6021290"/>
              <a:ext cx="564394" cy="480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BAD62A-B721-4247-8508-7A1350364317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>
            <a:xfrm>
              <a:off x="746100" y="6021291"/>
              <a:ext cx="564396" cy="480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E82A6E7-95F4-4610-B179-D9D49E01122A}"/>
                </a:ext>
              </a:extLst>
            </p:cNvPr>
            <p:cNvSpPr/>
            <p:nvPr/>
          </p:nvSpPr>
          <p:spPr>
            <a:xfrm>
              <a:off x="2774030" y="5919984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64494C7-21D7-4A2F-B591-56762B0C91D3}"/>
                </a:ext>
              </a:extLst>
            </p:cNvPr>
            <p:cNvSpPr/>
            <p:nvPr/>
          </p:nvSpPr>
          <p:spPr>
            <a:xfrm>
              <a:off x="3503712" y="5919985"/>
              <a:ext cx="203866" cy="2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C2F25CD-9A93-4AF6-A15F-232008970C34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>
              <a:off x="2977896" y="6021288"/>
              <a:ext cx="525816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FE518C0-3EC0-483C-A496-D2109A1D2D46}"/>
                </a:ext>
              </a:extLst>
            </p:cNvPr>
            <p:cNvCxnSpPr>
              <a:cxnSpLocks/>
              <a:stCxn id="70" idx="6"/>
              <a:endCxn id="74" idx="2"/>
            </p:cNvCxnSpPr>
            <p:nvPr/>
          </p:nvCxnSpPr>
          <p:spPr>
            <a:xfrm flipV="1">
              <a:off x="2282620" y="6021288"/>
              <a:ext cx="491410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Curved 77">
              <a:extLst>
                <a:ext uri="{FF2B5EF4-FFF2-40B4-BE49-F238E27FC236}">
                  <a16:creationId xmlns:a16="http://schemas.microsoft.com/office/drawing/2014/main" id="{9BF8CE42-8C63-482D-A33A-A0449B5F307E}"/>
                </a:ext>
              </a:extLst>
            </p:cNvPr>
            <p:cNvCxnSpPr>
              <a:cxnSpLocks/>
              <a:stCxn id="67" idx="5"/>
              <a:endCxn id="70" idx="4"/>
            </p:cNvCxnSpPr>
            <p:nvPr/>
          </p:nvCxnSpPr>
          <p:spPr>
            <a:xfrm rot="16200000" flipH="1">
              <a:off x="1433630" y="5375535"/>
              <a:ext cx="29671" cy="1464444"/>
            </a:xfrm>
            <a:prstGeom prst="curvedConnector3">
              <a:avLst>
                <a:gd name="adj1" fmla="val 870449"/>
              </a:avLst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E29F3C81-696D-4249-AC20-27C8094544EE}"/>
                </a:ext>
              </a:extLst>
            </p:cNvPr>
            <p:cNvCxnSpPr>
              <a:cxnSpLocks/>
              <a:stCxn id="68" idx="4"/>
              <a:endCxn id="74" idx="5"/>
            </p:cNvCxnSpPr>
            <p:nvPr/>
          </p:nvCxnSpPr>
          <p:spPr>
            <a:xfrm rot="5400000" flipH="1" flipV="1">
              <a:off x="2162995" y="5342352"/>
              <a:ext cx="34477" cy="1535614"/>
            </a:xfrm>
            <a:prstGeom prst="curvedConnector3">
              <a:avLst>
                <a:gd name="adj1" fmla="val -663051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Curved 79">
              <a:extLst>
                <a:ext uri="{FF2B5EF4-FFF2-40B4-BE49-F238E27FC236}">
                  <a16:creationId xmlns:a16="http://schemas.microsoft.com/office/drawing/2014/main" id="{EA2F71C6-5231-49B1-8DC6-83193C1D8221}"/>
                </a:ext>
              </a:extLst>
            </p:cNvPr>
            <p:cNvCxnSpPr>
              <a:cxnSpLocks/>
              <a:stCxn id="70" idx="5"/>
              <a:endCxn id="75" idx="4"/>
            </p:cNvCxnSpPr>
            <p:nvPr/>
          </p:nvCxnSpPr>
          <p:spPr>
            <a:xfrm rot="16200000" flipH="1">
              <a:off x="2914370" y="5431317"/>
              <a:ext cx="29670" cy="1352880"/>
            </a:xfrm>
            <a:prstGeom prst="curvedConnector3">
              <a:avLst>
                <a:gd name="adj1" fmla="val 870479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76F2228-59D7-43D5-8A38-17794F79081B}"/>
              </a:ext>
            </a:extLst>
          </p:cNvPr>
          <p:cNvGrpSpPr/>
          <p:nvPr/>
        </p:nvGrpSpPr>
        <p:grpSpPr>
          <a:xfrm>
            <a:off x="572370" y="5964816"/>
            <a:ext cx="2561268" cy="277817"/>
            <a:chOff x="283286" y="5928401"/>
            <a:chExt cx="2561268" cy="27781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82D96D7-DA3A-4A97-99CD-91DF0D442660}"/>
                </a:ext>
              </a:extLst>
            </p:cNvPr>
            <p:cNvSpPr/>
            <p:nvPr/>
          </p:nvSpPr>
          <p:spPr>
            <a:xfrm>
              <a:off x="283286" y="5966355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9B44900-0F5B-43AE-BE4B-CCCB0ECB2306}"/>
                </a:ext>
              </a:extLst>
            </p:cNvPr>
            <p:cNvSpPr/>
            <p:nvPr/>
          </p:nvSpPr>
          <p:spPr>
            <a:xfrm>
              <a:off x="904932" y="5971911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85" name="Curved Connector 68">
              <a:extLst>
                <a:ext uri="{FF2B5EF4-FFF2-40B4-BE49-F238E27FC236}">
                  <a16:creationId xmlns:a16="http://schemas.microsoft.com/office/drawing/2014/main" id="{6200E6D4-D675-4883-A5A6-4CE0E0E50591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rot="16200000" flipH="1">
              <a:off x="994335" y="5964988"/>
              <a:ext cx="75907" cy="89754"/>
            </a:xfrm>
            <a:prstGeom prst="curvedConnector4">
              <a:avLst>
                <a:gd name="adj1" fmla="val -376969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64E00BD-A8EE-448B-B947-698B5E38EC56}"/>
                </a:ext>
              </a:extLst>
            </p:cNvPr>
            <p:cNvSpPr/>
            <p:nvPr/>
          </p:nvSpPr>
          <p:spPr>
            <a:xfrm>
              <a:off x="1526577" y="5966355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87" name="Curved Connector 68">
              <a:extLst>
                <a:ext uri="{FF2B5EF4-FFF2-40B4-BE49-F238E27FC236}">
                  <a16:creationId xmlns:a16="http://schemas.microsoft.com/office/drawing/2014/main" id="{02F2B25F-F748-4E55-96EF-79F102D9FD9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47122" y="5921478"/>
              <a:ext cx="75907" cy="89754"/>
            </a:xfrm>
            <a:prstGeom prst="curvedConnector4">
              <a:avLst>
                <a:gd name="adj1" fmla="val -285011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C6025C4-C399-4937-A839-224F78D26593}"/>
                </a:ext>
              </a:extLst>
            </p:cNvPr>
            <p:cNvCxnSpPr>
              <a:cxnSpLocks/>
              <a:stCxn id="84" idx="6"/>
              <a:endCxn id="86" idx="2"/>
            </p:cNvCxnSpPr>
            <p:nvPr/>
          </p:nvCxnSpPr>
          <p:spPr>
            <a:xfrm flipV="1">
              <a:off x="1069892" y="6083509"/>
              <a:ext cx="456684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0AC7E4A-65C4-416F-A425-A84B9D66A665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>
              <a:off x="448248" y="6083510"/>
              <a:ext cx="456686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F32BD21-26C1-49BA-A17B-F36B254D9405}"/>
                </a:ext>
              </a:extLst>
            </p:cNvPr>
            <p:cNvSpPr/>
            <p:nvPr/>
          </p:nvSpPr>
          <p:spPr>
            <a:xfrm>
              <a:off x="2089165" y="5966353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44A2DE6-7B64-48C9-A249-092F3003171D}"/>
                </a:ext>
              </a:extLst>
            </p:cNvPr>
            <p:cNvSpPr/>
            <p:nvPr/>
          </p:nvSpPr>
          <p:spPr>
            <a:xfrm>
              <a:off x="2679594" y="5966354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5AEB349-7EAA-4DC3-AE57-E8775F698974}"/>
                </a:ext>
              </a:extLst>
            </p:cNvPr>
            <p:cNvCxnSpPr>
              <a:cxnSpLocks/>
              <a:stCxn id="90" idx="6"/>
              <a:endCxn id="91" idx="2"/>
            </p:cNvCxnSpPr>
            <p:nvPr/>
          </p:nvCxnSpPr>
          <p:spPr>
            <a:xfrm>
              <a:off x="2254125" y="6083507"/>
              <a:ext cx="42546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5A92165-B55B-4E15-AF62-4056DE427D8B}"/>
                </a:ext>
              </a:extLst>
            </p:cNvPr>
            <p:cNvCxnSpPr>
              <a:cxnSpLocks/>
              <a:stCxn id="86" idx="6"/>
              <a:endCxn id="90" idx="2"/>
            </p:cNvCxnSpPr>
            <p:nvPr/>
          </p:nvCxnSpPr>
          <p:spPr>
            <a:xfrm flipV="1">
              <a:off x="1691537" y="6083507"/>
              <a:ext cx="397629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Curved 93">
              <a:extLst>
                <a:ext uri="{FF2B5EF4-FFF2-40B4-BE49-F238E27FC236}">
                  <a16:creationId xmlns:a16="http://schemas.microsoft.com/office/drawing/2014/main" id="{91B80AFA-461A-47FF-9F34-E71DB867AF3B}"/>
                </a:ext>
              </a:extLst>
            </p:cNvPr>
            <p:cNvCxnSpPr>
              <a:cxnSpLocks/>
              <a:stCxn id="83" idx="5"/>
              <a:endCxn id="86" idx="4"/>
            </p:cNvCxnSpPr>
            <p:nvPr/>
          </p:nvCxnSpPr>
          <p:spPr>
            <a:xfrm rot="16200000" flipH="1">
              <a:off x="999416" y="5591021"/>
              <a:ext cx="34313" cy="1184968"/>
            </a:xfrm>
            <a:prstGeom prst="curvedConnector3">
              <a:avLst>
                <a:gd name="adj1" fmla="val 870449"/>
              </a:avLst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C83627D2-80C1-41F0-A3AD-5A555086156D}"/>
                </a:ext>
              </a:extLst>
            </p:cNvPr>
            <p:cNvCxnSpPr>
              <a:cxnSpLocks/>
              <a:stCxn id="84" idx="4"/>
              <a:endCxn id="90" idx="5"/>
            </p:cNvCxnSpPr>
            <p:nvPr/>
          </p:nvCxnSpPr>
          <p:spPr>
            <a:xfrm rot="5400000" flipH="1" flipV="1">
              <a:off x="1588754" y="5565005"/>
              <a:ext cx="39871" cy="1242556"/>
            </a:xfrm>
            <a:prstGeom prst="curvedConnector3">
              <a:avLst>
                <a:gd name="adj1" fmla="val -663051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or: Curved 95">
              <a:extLst>
                <a:ext uri="{FF2B5EF4-FFF2-40B4-BE49-F238E27FC236}">
                  <a16:creationId xmlns:a16="http://schemas.microsoft.com/office/drawing/2014/main" id="{824493D3-8B96-476E-B960-8CE474F2D836}"/>
                </a:ext>
              </a:extLst>
            </p:cNvPr>
            <p:cNvCxnSpPr>
              <a:cxnSpLocks/>
              <a:stCxn id="86" idx="5"/>
              <a:endCxn id="91" idx="4"/>
            </p:cNvCxnSpPr>
            <p:nvPr/>
          </p:nvCxnSpPr>
          <p:spPr>
            <a:xfrm rot="16200000" flipH="1">
              <a:off x="2197570" y="5636158"/>
              <a:ext cx="34312" cy="1094695"/>
            </a:xfrm>
            <a:prstGeom prst="curvedConnector3">
              <a:avLst>
                <a:gd name="adj1" fmla="val 870479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or: Curved 96">
              <a:extLst>
                <a:ext uri="{FF2B5EF4-FFF2-40B4-BE49-F238E27FC236}">
                  <a16:creationId xmlns:a16="http://schemas.microsoft.com/office/drawing/2014/main" id="{C80412C9-14F4-490D-9C47-C886230F828F}"/>
                </a:ext>
              </a:extLst>
            </p:cNvPr>
            <p:cNvCxnSpPr>
              <a:cxnSpLocks/>
              <a:stCxn id="83" idx="5"/>
              <a:endCxn id="90" idx="4"/>
            </p:cNvCxnSpPr>
            <p:nvPr/>
          </p:nvCxnSpPr>
          <p:spPr>
            <a:xfrm rot="16200000" flipH="1">
              <a:off x="1280712" y="5309726"/>
              <a:ext cx="34311" cy="1747557"/>
            </a:xfrm>
            <a:prstGeom prst="curvedConnector3">
              <a:avLst>
                <a:gd name="adj1" fmla="val 1411622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C9726F2-DB8D-402D-B976-476C8B6D8DAD}"/>
              </a:ext>
            </a:extLst>
          </p:cNvPr>
          <p:cNvGrpSpPr/>
          <p:nvPr/>
        </p:nvGrpSpPr>
        <p:grpSpPr>
          <a:xfrm>
            <a:off x="3511977" y="5941025"/>
            <a:ext cx="2561268" cy="277817"/>
            <a:chOff x="3177356" y="5942508"/>
            <a:chExt cx="2561268" cy="277817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198CCE7-CC11-4CA6-98C9-02C48D143646}"/>
                </a:ext>
              </a:extLst>
            </p:cNvPr>
            <p:cNvSpPr/>
            <p:nvPr/>
          </p:nvSpPr>
          <p:spPr>
            <a:xfrm>
              <a:off x="3177356" y="5980462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0376B27-0929-4EC0-9E13-5472E09A07B4}"/>
                </a:ext>
              </a:extLst>
            </p:cNvPr>
            <p:cNvSpPr/>
            <p:nvPr/>
          </p:nvSpPr>
          <p:spPr>
            <a:xfrm>
              <a:off x="3799002" y="5986018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108" name="Curved Connector 68">
              <a:extLst>
                <a:ext uri="{FF2B5EF4-FFF2-40B4-BE49-F238E27FC236}">
                  <a16:creationId xmlns:a16="http://schemas.microsoft.com/office/drawing/2014/main" id="{25F0D49D-E8EA-4260-A883-2FCDB5F5E836}"/>
                </a:ext>
              </a:extLst>
            </p:cNvPr>
            <p:cNvCxnSpPr>
              <a:cxnSpLocks/>
              <a:stCxn id="107" idx="0"/>
            </p:cNvCxnSpPr>
            <p:nvPr/>
          </p:nvCxnSpPr>
          <p:spPr>
            <a:xfrm rot="16200000" flipH="1">
              <a:off x="3888405" y="5979095"/>
              <a:ext cx="75907" cy="89754"/>
            </a:xfrm>
            <a:prstGeom prst="curvedConnector4">
              <a:avLst>
                <a:gd name="adj1" fmla="val -459731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8D22A8-706D-4326-919F-10C8D919E944}"/>
                </a:ext>
              </a:extLst>
            </p:cNvPr>
            <p:cNvSpPr/>
            <p:nvPr/>
          </p:nvSpPr>
          <p:spPr>
            <a:xfrm>
              <a:off x="4420647" y="5980462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110" name="Curved Connector 68">
              <a:extLst>
                <a:ext uri="{FF2B5EF4-FFF2-40B4-BE49-F238E27FC236}">
                  <a16:creationId xmlns:a16="http://schemas.microsoft.com/office/drawing/2014/main" id="{12EB1A02-3A11-439B-ABC3-F2C675C7B06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41192" y="5935585"/>
              <a:ext cx="75907" cy="89754"/>
            </a:xfrm>
            <a:prstGeom prst="curvedConnector4">
              <a:avLst>
                <a:gd name="adj1" fmla="val -404556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465325A-FDD7-410A-AFE2-2B6AB6D32E1E}"/>
                </a:ext>
              </a:extLst>
            </p:cNvPr>
            <p:cNvCxnSpPr>
              <a:cxnSpLocks/>
              <a:stCxn id="107" idx="6"/>
              <a:endCxn id="109" idx="2"/>
            </p:cNvCxnSpPr>
            <p:nvPr/>
          </p:nvCxnSpPr>
          <p:spPr>
            <a:xfrm flipV="1">
              <a:off x="3963962" y="6097616"/>
              <a:ext cx="456684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0E43BF-7FE6-4E2D-9825-DE240C4C0091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>
              <a:off x="3342318" y="6097617"/>
              <a:ext cx="456686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3D84183-BF16-4A2D-B9E4-84746EE6D815}"/>
                </a:ext>
              </a:extLst>
            </p:cNvPr>
            <p:cNvSpPr/>
            <p:nvPr/>
          </p:nvSpPr>
          <p:spPr>
            <a:xfrm>
              <a:off x="4983235" y="5980460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F686811-CB4B-4E31-84CE-65F54A287286}"/>
                </a:ext>
              </a:extLst>
            </p:cNvPr>
            <p:cNvSpPr/>
            <p:nvPr/>
          </p:nvSpPr>
          <p:spPr>
            <a:xfrm>
              <a:off x="5573664" y="5980461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408ACF0-4DC8-4A79-AC69-124C785DD3EE}"/>
                </a:ext>
              </a:extLst>
            </p:cNvPr>
            <p:cNvCxnSpPr>
              <a:cxnSpLocks/>
              <a:stCxn id="113" idx="6"/>
              <a:endCxn id="114" idx="2"/>
            </p:cNvCxnSpPr>
            <p:nvPr/>
          </p:nvCxnSpPr>
          <p:spPr>
            <a:xfrm>
              <a:off x="5148195" y="6097614"/>
              <a:ext cx="42546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4432106-9967-4B25-B15A-1455BCC02406}"/>
                </a:ext>
              </a:extLst>
            </p:cNvPr>
            <p:cNvCxnSpPr>
              <a:cxnSpLocks/>
              <a:stCxn id="109" idx="6"/>
              <a:endCxn id="113" idx="2"/>
            </p:cNvCxnSpPr>
            <p:nvPr/>
          </p:nvCxnSpPr>
          <p:spPr>
            <a:xfrm flipV="1">
              <a:off x="4585607" y="6097614"/>
              <a:ext cx="397629" cy="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A36BB153-4814-4384-89E2-1D7736B65378}"/>
                </a:ext>
              </a:extLst>
            </p:cNvPr>
            <p:cNvCxnSpPr>
              <a:cxnSpLocks/>
              <a:stCxn id="106" idx="5"/>
              <a:endCxn id="109" idx="4"/>
            </p:cNvCxnSpPr>
            <p:nvPr/>
          </p:nvCxnSpPr>
          <p:spPr>
            <a:xfrm rot="16200000" flipH="1">
              <a:off x="3893486" y="5605128"/>
              <a:ext cx="34313" cy="1184968"/>
            </a:xfrm>
            <a:prstGeom prst="curvedConnector3">
              <a:avLst>
                <a:gd name="adj1" fmla="val 870449"/>
              </a:avLst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or: Curved 117">
              <a:extLst>
                <a:ext uri="{FF2B5EF4-FFF2-40B4-BE49-F238E27FC236}">
                  <a16:creationId xmlns:a16="http://schemas.microsoft.com/office/drawing/2014/main" id="{A1F9737A-C3AE-4148-9468-E593CA7FC40B}"/>
                </a:ext>
              </a:extLst>
            </p:cNvPr>
            <p:cNvCxnSpPr>
              <a:cxnSpLocks/>
              <a:stCxn id="107" idx="4"/>
              <a:endCxn id="113" idx="5"/>
            </p:cNvCxnSpPr>
            <p:nvPr/>
          </p:nvCxnSpPr>
          <p:spPr>
            <a:xfrm rot="5400000" flipH="1" flipV="1">
              <a:off x="4482824" y="5579112"/>
              <a:ext cx="39871" cy="1242556"/>
            </a:xfrm>
            <a:prstGeom prst="curvedConnector3">
              <a:avLst>
                <a:gd name="adj1" fmla="val -663051"/>
              </a:avLst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750E78FD-CBAB-4979-9F08-8DC297080661}"/>
                </a:ext>
              </a:extLst>
            </p:cNvPr>
            <p:cNvCxnSpPr>
              <a:cxnSpLocks/>
              <a:stCxn id="109" idx="5"/>
              <a:endCxn id="114" idx="4"/>
            </p:cNvCxnSpPr>
            <p:nvPr/>
          </p:nvCxnSpPr>
          <p:spPr>
            <a:xfrm rot="16200000" flipH="1">
              <a:off x="5091640" y="5650265"/>
              <a:ext cx="34312" cy="1094695"/>
            </a:xfrm>
            <a:prstGeom prst="curvedConnector3">
              <a:avLst>
                <a:gd name="adj1" fmla="val 870479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or: Curved 119">
              <a:extLst>
                <a:ext uri="{FF2B5EF4-FFF2-40B4-BE49-F238E27FC236}">
                  <a16:creationId xmlns:a16="http://schemas.microsoft.com/office/drawing/2014/main" id="{F5FE6DAD-30D3-4332-9B0A-39A6D53887EA}"/>
                </a:ext>
              </a:extLst>
            </p:cNvPr>
            <p:cNvCxnSpPr>
              <a:cxnSpLocks/>
              <a:stCxn id="106" idx="5"/>
              <a:endCxn id="113" idx="4"/>
            </p:cNvCxnSpPr>
            <p:nvPr/>
          </p:nvCxnSpPr>
          <p:spPr>
            <a:xfrm rot="16200000" flipH="1">
              <a:off x="4174782" y="5323833"/>
              <a:ext cx="34311" cy="1747557"/>
            </a:xfrm>
            <a:prstGeom prst="curvedConnector3">
              <a:avLst>
                <a:gd name="adj1" fmla="val 1411622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or: Curved 120">
              <a:extLst>
                <a:ext uri="{FF2B5EF4-FFF2-40B4-BE49-F238E27FC236}">
                  <a16:creationId xmlns:a16="http://schemas.microsoft.com/office/drawing/2014/main" id="{EF7694E1-5FED-4DD2-87ED-4A4F667CC6FF}"/>
                </a:ext>
              </a:extLst>
            </p:cNvPr>
            <p:cNvCxnSpPr>
              <a:cxnSpLocks/>
              <a:stCxn id="107" idx="4"/>
              <a:endCxn id="114" idx="4"/>
            </p:cNvCxnSpPr>
            <p:nvPr/>
          </p:nvCxnSpPr>
          <p:spPr>
            <a:xfrm rot="5400000" flipH="1" flipV="1">
              <a:off x="4766034" y="5330216"/>
              <a:ext cx="5557" cy="1774662"/>
            </a:xfrm>
            <a:prstGeom prst="curvedConnector3">
              <a:avLst>
                <a:gd name="adj1" fmla="val -7882059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8792927-4130-42A4-8C88-45A3A030F404}"/>
              </a:ext>
            </a:extLst>
          </p:cNvPr>
          <p:cNvGrpSpPr/>
          <p:nvPr/>
        </p:nvGrpSpPr>
        <p:grpSpPr>
          <a:xfrm>
            <a:off x="6518551" y="5941025"/>
            <a:ext cx="2561268" cy="277817"/>
            <a:chOff x="6294417" y="6008249"/>
            <a:chExt cx="2561268" cy="277817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3C03865-E941-42DF-9A3D-C738683256D9}"/>
                </a:ext>
              </a:extLst>
            </p:cNvPr>
            <p:cNvSpPr/>
            <p:nvPr/>
          </p:nvSpPr>
          <p:spPr>
            <a:xfrm>
              <a:off x="6294417" y="6046203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DD06617-D838-420F-BE77-493306A997C5}"/>
                </a:ext>
              </a:extLst>
            </p:cNvPr>
            <p:cNvSpPr/>
            <p:nvPr/>
          </p:nvSpPr>
          <p:spPr>
            <a:xfrm>
              <a:off x="6916063" y="6051759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131" name="Curved Connector 68">
              <a:extLst>
                <a:ext uri="{FF2B5EF4-FFF2-40B4-BE49-F238E27FC236}">
                  <a16:creationId xmlns:a16="http://schemas.microsoft.com/office/drawing/2014/main" id="{83DBDC6B-9E41-4758-BC6E-59721535E964}"/>
                </a:ext>
              </a:extLst>
            </p:cNvPr>
            <p:cNvCxnSpPr>
              <a:cxnSpLocks/>
              <a:stCxn id="130" idx="0"/>
            </p:cNvCxnSpPr>
            <p:nvPr/>
          </p:nvCxnSpPr>
          <p:spPr>
            <a:xfrm rot="16200000" flipH="1">
              <a:off x="7005466" y="6044836"/>
              <a:ext cx="75907" cy="89754"/>
            </a:xfrm>
            <a:prstGeom prst="curvedConnector4">
              <a:avLst>
                <a:gd name="adj1" fmla="val -367774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76BD7BA-6FAE-431D-AFBB-FB80E37D816D}"/>
                </a:ext>
              </a:extLst>
            </p:cNvPr>
            <p:cNvSpPr/>
            <p:nvPr/>
          </p:nvSpPr>
          <p:spPr>
            <a:xfrm>
              <a:off x="7537708" y="6046203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133" name="Curved Connector 68">
              <a:extLst>
                <a:ext uri="{FF2B5EF4-FFF2-40B4-BE49-F238E27FC236}">
                  <a16:creationId xmlns:a16="http://schemas.microsoft.com/office/drawing/2014/main" id="{11CA3082-F016-4F05-B620-BA45BD99E1A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58253" y="6001326"/>
              <a:ext cx="75907" cy="89754"/>
            </a:xfrm>
            <a:prstGeom prst="curvedConnector4">
              <a:avLst>
                <a:gd name="adj1" fmla="val -395360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6F512BC-E5E5-4879-850A-9A825EDD2BFD}"/>
                </a:ext>
              </a:extLst>
            </p:cNvPr>
            <p:cNvCxnSpPr>
              <a:cxnSpLocks/>
              <a:stCxn id="130" idx="6"/>
              <a:endCxn id="132" idx="2"/>
            </p:cNvCxnSpPr>
            <p:nvPr/>
          </p:nvCxnSpPr>
          <p:spPr>
            <a:xfrm flipV="1">
              <a:off x="7081023" y="6163357"/>
              <a:ext cx="456684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E720A5F9-EA63-44D3-AD63-9B5DD252D9D2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>
              <a:off x="6459379" y="6163358"/>
              <a:ext cx="456686" cy="555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30836B-D697-40FA-8877-6156BAC4E699}"/>
                </a:ext>
              </a:extLst>
            </p:cNvPr>
            <p:cNvSpPr/>
            <p:nvPr/>
          </p:nvSpPr>
          <p:spPr>
            <a:xfrm>
              <a:off x="8100296" y="6046201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7F70146-17E9-422D-B041-026FB2DCC5B6}"/>
                </a:ext>
              </a:extLst>
            </p:cNvPr>
            <p:cNvSpPr/>
            <p:nvPr/>
          </p:nvSpPr>
          <p:spPr>
            <a:xfrm>
              <a:off x="8690725" y="6046202"/>
              <a:ext cx="164960" cy="2343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C7B9FCA-9CC8-44B5-90ED-27250D482760}"/>
                </a:ext>
              </a:extLst>
            </p:cNvPr>
            <p:cNvCxnSpPr>
              <a:cxnSpLocks/>
              <a:stCxn id="136" idx="6"/>
              <a:endCxn id="137" idx="2"/>
            </p:cNvCxnSpPr>
            <p:nvPr/>
          </p:nvCxnSpPr>
          <p:spPr>
            <a:xfrm>
              <a:off x="8265256" y="6163355"/>
              <a:ext cx="42546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E78F710-FF4B-47EB-ACF3-770E909F7AF4}"/>
                </a:ext>
              </a:extLst>
            </p:cNvPr>
            <p:cNvCxnSpPr>
              <a:cxnSpLocks/>
              <a:stCxn id="132" idx="6"/>
              <a:endCxn id="136" idx="2"/>
            </p:cNvCxnSpPr>
            <p:nvPr/>
          </p:nvCxnSpPr>
          <p:spPr>
            <a:xfrm flipV="1">
              <a:off x="7702668" y="6163355"/>
              <a:ext cx="397629" cy="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or: Curved 139">
              <a:extLst>
                <a:ext uri="{FF2B5EF4-FFF2-40B4-BE49-F238E27FC236}">
                  <a16:creationId xmlns:a16="http://schemas.microsoft.com/office/drawing/2014/main" id="{7414930F-C26D-4564-AE2B-FCEAF11D2D16}"/>
                </a:ext>
              </a:extLst>
            </p:cNvPr>
            <p:cNvCxnSpPr>
              <a:cxnSpLocks/>
              <a:stCxn id="129" idx="5"/>
              <a:endCxn id="132" idx="4"/>
            </p:cNvCxnSpPr>
            <p:nvPr/>
          </p:nvCxnSpPr>
          <p:spPr>
            <a:xfrm rot="16200000" flipH="1">
              <a:off x="7010547" y="5670869"/>
              <a:ext cx="34313" cy="1184968"/>
            </a:xfrm>
            <a:prstGeom prst="curvedConnector3">
              <a:avLst>
                <a:gd name="adj1" fmla="val 870449"/>
              </a:avLst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or: Curved 140">
              <a:extLst>
                <a:ext uri="{FF2B5EF4-FFF2-40B4-BE49-F238E27FC236}">
                  <a16:creationId xmlns:a16="http://schemas.microsoft.com/office/drawing/2014/main" id="{A60CE05C-584E-4C7A-91B5-DE63DA10645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599887" y="5644853"/>
              <a:ext cx="39871" cy="1242556"/>
            </a:xfrm>
            <a:prstGeom prst="curvedConnector3">
              <a:avLst>
                <a:gd name="adj1" fmla="val -435459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or: Curved 141">
              <a:extLst>
                <a:ext uri="{FF2B5EF4-FFF2-40B4-BE49-F238E27FC236}">
                  <a16:creationId xmlns:a16="http://schemas.microsoft.com/office/drawing/2014/main" id="{DF3C2A81-1EE2-4BC4-9BA4-14ECCAE3C77A}"/>
                </a:ext>
              </a:extLst>
            </p:cNvPr>
            <p:cNvCxnSpPr>
              <a:cxnSpLocks/>
              <a:stCxn id="132" idx="5"/>
              <a:endCxn id="137" idx="4"/>
            </p:cNvCxnSpPr>
            <p:nvPr/>
          </p:nvCxnSpPr>
          <p:spPr>
            <a:xfrm rot="16200000" flipH="1">
              <a:off x="8208701" y="5716006"/>
              <a:ext cx="34312" cy="1094695"/>
            </a:xfrm>
            <a:prstGeom prst="curvedConnector3">
              <a:avLst>
                <a:gd name="adj1" fmla="val 870479"/>
              </a:avLst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or: Curved 142">
              <a:extLst>
                <a:ext uri="{FF2B5EF4-FFF2-40B4-BE49-F238E27FC236}">
                  <a16:creationId xmlns:a16="http://schemas.microsoft.com/office/drawing/2014/main" id="{DE22B8FC-8D33-4736-8263-2BB97956DA3F}"/>
                </a:ext>
              </a:extLst>
            </p:cNvPr>
            <p:cNvCxnSpPr>
              <a:cxnSpLocks/>
              <a:stCxn id="129" idx="5"/>
              <a:endCxn id="136" idx="4"/>
            </p:cNvCxnSpPr>
            <p:nvPr/>
          </p:nvCxnSpPr>
          <p:spPr>
            <a:xfrm rot="16200000" flipH="1">
              <a:off x="7291843" y="5389574"/>
              <a:ext cx="34311" cy="1747557"/>
            </a:xfrm>
            <a:prstGeom prst="curvedConnector3">
              <a:avLst>
                <a:gd name="adj1" fmla="val 1045434"/>
              </a:avLst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or: Curved 143">
              <a:extLst>
                <a:ext uri="{FF2B5EF4-FFF2-40B4-BE49-F238E27FC236}">
                  <a16:creationId xmlns:a16="http://schemas.microsoft.com/office/drawing/2014/main" id="{8A4F4019-55D7-4659-9B53-6FD14BA3223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883100" y="5395957"/>
              <a:ext cx="5557" cy="1774662"/>
            </a:xfrm>
            <a:prstGeom prst="curvedConnector3">
              <a:avLst>
                <a:gd name="adj1" fmla="val -5369858"/>
              </a:avLst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or: Curved 174">
              <a:extLst>
                <a:ext uri="{FF2B5EF4-FFF2-40B4-BE49-F238E27FC236}">
                  <a16:creationId xmlns:a16="http://schemas.microsoft.com/office/drawing/2014/main" id="{0F06D46B-0C45-473C-B8A7-A5885250311F}"/>
                </a:ext>
              </a:extLst>
            </p:cNvPr>
            <p:cNvCxnSpPr>
              <a:cxnSpLocks/>
              <a:stCxn id="129" idx="4"/>
              <a:endCxn id="137" idx="5"/>
            </p:cNvCxnSpPr>
            <p:nvPr/>
          </p:nvCxnSpPr>
          <p:spPr>
            <a:xfrm rot="5400000" flipH="1" flipV="1">
              <a:off x="7587055" y="5036038"/>
              <a:ext cx="34314" cy="2454630"/>
            </a:xfrm>
            <a:prstGeom prst="curvedConnector3">
              <a:avLst>
                <a:gd name="adj1" fmla="val -1500221"/>
              </a:avLst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4B8B3EE-6803-429F-B8C0-FE24A9C73EFC}"/>
              </a:ext>
            </a:extLst>
          </p:cNvPr>
          <p:cNvGrpSpPr/>
          <p:nvPr/>
        </p:nvGrpSpPr>
        <p:grpSpPr>
          <a:xfrm>
            <a:off x="9411154" y="5950803"/>
            <a:ext cx="2561268" cy="277817"/>
            <a:chOff x="9154733" y="6008248"/>
            <a:chExt cx="2561268" cy="277817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8791D3D8-A8DA-4C46-8ECB-2A386588CD81}"/>
                </a:ext>
              </a:extLst>
            </p:cNvPr>
            <p:cNvSpPr/>
            <p:nvPr/>
          </p:nvSpPr>
          <p:spPr>
            <a:xfrm>
              <a:off x="9154733" y="6046202"/>
              <a:ext cx="164960" cy="2343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8840779-0C11-495A-949D-0DB796AD7E0B}"/>
                </a:ext>
              </a:extLst>
            </p:cNvPr>
            <p:cNvSpPr/>
            <p:nvPr/>
          </p:nvSpPr>
          <p:spPr>
            <a:xfrm>
              <a:off x="9776379" y="6051758"/>
              <a:ext cx="164960" cy="2343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cxnSp>
          <p:nvCxnSpPr>
            <p:cNvPr id="181" name="Curved Connector 68">
              <a:extLst>
                <a:ext uri="{FF2B5EF4-FFF2-40B4-BE49-F238E27FC236}">
                  <a16:creationId xmlns:a16="http://schemas.microsoft.com/office/drawing/2014/main" id="{1F800A46-E50F-4D88-9D7D-BC52743FA727}"/>
                </a:ext>
              </a:extLst>
            </p:cNvPr>
            <p:cNvCxnSpPr>
              <a:cxnSpLocks/>
              <a:stCxn id="180" idx="0"/>
            </p:cNvCxnSpPr>
            <p:nvPr/>
          </p:nvCxnSpPr>
          <p:spPr>
            <a:xfrm rot="16200000" flipH="1">
              <a:off x="9865782" y="6044835"/>
              <a:ext cx="75907" cy="89754"/>
            </a:xfrm>
            <a:prstGeom prst="curvedConnector4">
              <a:avLst>
                <a:gd name="adj1" fmla="val -367774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C04FFE5-85F8-414C-8FFE-7A957B6B6FC3}"/>
                </a:ext>
              </a:extLst>
            </p:cNvPr>
            <p:cNvSpPr/>
            <p:nvPr/>
          </p:nvSpPr>
          <p:spPr>
            <a:xfrm>
              <a:off x="10398024" y="6046202"/>
              <a:ext cx="164960" cy="2343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cxnSp>
          <p:nvCxnSpPr>
            <p:cNvPr id="183" name="Curved Connector 68">
              <a:extLst>
                <a:ext uri="{FF2B5EF4-FFF2-40B4-BE49-F238E27FC236}">
                  <a16:creationId xmlns:a16="http://schemas.microsoft.com/office/drawing/2014/main" id="{48DC85E1-2652-4D6F-B656-C920F7F3725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218569" y="6001325"/>
              <a:ext cx="75907" cy="89754"/>
            </a:xfrm>
            <a:prstGeom prst="curvedConnector4">
              <a:avLst>
                <a:gd name="adj1" fmla="val -282778"/>
                <a:gd name="adj2" fmla="val 305055"/>
              </a:avLst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E2F3D846-DD47-4B3C-B540-B4EE4C5289CB}"/>
                </a:ext>
              </a:extLst>
            </p:cNvPr>
            <p:cNvCxnSpPr>
              <a:cxnSpLocks/>
              <a:stCxn id="180" idx="6"/>
              <a:endCxn id="182" idx="2"/>
            </p:cNvCxnSpPr>
            <p:nvPr/>
          </p:nvCxnSpPr>
          <p:spPr>
            <a:xfrm flipV="1">
              <a:off x="9941339" y="6163356"/>
              <a:ext cx="456684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7F951272-112C-4D05-8385-6AF2771BB3DC}"/>
                </a:ext>
              </a:extLst>
            </p:cNvPr>
            <p:cNvCxnSpPr>
              <a:cxnSpLocks/>
              <a:stCxn id="179" idx="6"/>
              <a:endCxn id="180" idx="2"/>
            </p:cNvCxnSpPr>
            <p:nvPr/>
          </p:nvCxnSpPr>
          <p:spPr>
            <a:xfrm>
              <a:off x="9319695" y="6163357"/>
              <a:ext cx="456686" cy="555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62205FA-0E4A-4583-B505-85DBD9990F7B}"/>
                </a:ext>
              </a:extLst>
            </p:cNvPr>
            <p:cNvSpPr/>
            <p:nvPr/>
          </p:nvSpPr>
          <p:spPr>
            <a:xfrm>
              <a:off x="10960612" y="6046200"/>
              <a:ext cx="164960" cy="2343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EAB0B39-5A40-45A5-A725-D28A56688494}"/>
                </a:ext>
              </a:extLst>
            </p:cNvPr>
            <p:cNvSpPr/>
            <p:nvPr/>
          </p:nvSpPr>
          <p:spPr>
            <a:xfrm>
              <a:off x="11551041" y="6046201"/>
              <a:ext cx="164960" cy="2343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77B18F59-3B03-43F8-8605-828245748D39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>
              <a:off x="11125572" y="6163354"/>
              <a:ext cx="42546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51B57C4E-0850-474B-8016-EB4D87DA120A}"/>
                </a:ext>
              </a:extLst>
            </p:cNvPr>
            <p:cNvCxnSpPr>
              <a:cxnSpLocks/>
              <a:stCxn id="182" idx="6"/>
              <a:endCxn id="186" idx="2"/>
            </p:cNvCxnSpPr>
            <p:nvPr/>
          </p:nvCxnSpPr>
          <p:spPr>
            <a:xfrm flipV="1">
              <a:off x="10562984" y="6163354"/>
              <a:ext cx="397629" cy="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or: Curved 189">
              <a:extLst>
                <a:ext uri="{FF2B5EF4-FFF2-40B4-BE49-F238E27FC236}">
                  <a16:creationId xmlns:a16="http://schemas.microsoft.com/office/drawing/2014/main" id="{203DEBD2-8F90-4F3A-914E-9BE09BAECF37}"/>
                </a:ext>
              </a:extLst>
            </p:cNvPr>
            <p:cNvCxnSpPr>
              <a:cxnSpLocks/>
              <a:stCxn id="179" idx="5"/>
              <a:endCxn id="182" idx="4"/>
            </p:cNvCxnSpPr>
            <p:nvPr/>
          </p:nvCxnSpPr>
          <p:spPr>
            <a:xfrm rot="16200000" flipH="1">
              <a:off x="9870863" y="5670868"/>
              <a:ext cx="34313" cy="1184968"/>
            </a:xfrm>
            <a:prstGeom prst="curvedConnector3">
              <a:avLst>
                <a:gd name="adj1" fmla="val 870449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or: Curved 190">
              <a:extLst>
                <a:ext uri="{FF2B5EF4-FFF2-40B4-BE49-F238E27FC236}">
                  <a16:creationId xmlns:a16="http://schemas.microsoft.com/office/drawing/2014/main" id="{69AA08DB-70F2-47DD-AB2C-B2B8E401BE9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460203" y="5644852"/>
              <a:ext cx="39871" cy="1242556"/>
            </a:xfrm>
            <a:prstGeom prst="curvedConnector3">
              <a:avLst>
                <a:gd name="adj1" fmla="val -435459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or: Curved 191">
              <a:extLst>
                <a:ext uri="{FF2B5EF4-FFF2-40B4-BE49-F238E27FC236}">
                  <a16:creationId xmlns:a16="http://schemas.microsoft.com/office/drawing/2014/main" id="{2FE82DED-CE94-4798-8975-228EB38BFC07}"/>
                </a:ext>
              </a:extLst>
            </p:cNvPr>
            <p:cNvCxnSpPr>
              <a:cxnSpLocks/>
              <a:stCxn id="182" idx="5"/>
              <a:endCxn id="187" idx="4"/>
            </p:cNvCxnSpPr>
            <p:nvPr/>
          </p:nvCxnSpPr>
          <p:spPr>
            <a:xfrm rot="16200000" flipH="1">
              <a:off x="11069017" y="5716005"/>
              <a:ext cx="34312" cy="1094695"/>
            </a:xfrm>
            <a:prstGeom prst="curvedConnector3">
              <a:avLst>
                <a:gd name="adj1" fmla="val 870479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or: Curved 192">
              <a:extLst>
                <a:ext uri="{FF2B5EF4-FFF2-40B4-BE49-F238E27FC236}">
                  <a16:creationId xmlns:a16="http://schemas.microsoft.com/office/drawing/2014/main" id="{E77390C1-ABF7-4887-9779-05AC7AC36A46}"/>
                </a:ext>
              </a:extLst>
            </p:cNvPr>
            <p:cNvCxnSpPr>
              <a:cxnSpLocks/>
              <a:stCxn id="179" idx="5"/>
              <a:endCxn id="186" idx="4"/>
            </p:cNvCxnSpPr>
            <p:nvPr/>
          </p:nvCxnSpPr>
          <p:spPr>
            <a:xfrm rot="16200000" flipH="1">
              <a:off x="10152159" y="5389573"/>
              <a:ext cx="34311" cy="1747557"/>
            </a:xfrm>
            <a:prstGeom prst="curvedConnector3">
              <a:avLst>
                <a:gd name="adj1" fmla="val 1045434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or: Curved 193">
              <a:extLst>
                <a:ext uri="{FF2B5EF4-FFF2-40B4-BE49-F238E27FC236}">
                  <a16:creationId xmlns:a16="http://schemas.microsoft.com/office/drawing/2014/main" id="{48EA3347-FD93-46BF-BE10-3B6EE96BA06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743416" y="5395956"/>
              <a:ext cx="5557" cy="1774662"/>
            </a:xfrm>
            <a:prstGeom prst="curvedConnector3">
              <a:avLst>
                <a:gd name="adj1" fmla="val -5369858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or: Curved 194">
              <a:extLst>
                <a:ext uri="{FF2B5EF4-FFF2-40B4-BE49-F238E27FC236}">
                  <a16:creationId xmlns:a16="http://schemas.microsoft.com/office/drawing/2014/main" id="{A59767D9-2A4A-4ED3-B03B-7758B1D2FBE1}"/>
                </a:ext>
              </a:extLst>
            </p:cNvPr>
            <p:cNvCxnSpPr>
              <a:cxnSpLocks/>
              <a:stCxn id="179" idx="4"/>
              <a:endCxn id="187" idx="5"/>
            </p:cNvCxnSpPr>
            <p:nvPr/>
          </p:nvCxnSpPr>
          <p:spPr>
            <a:xfrm rot="5400000" flipH="1" flipV="1">
              <a:off x="10447371" y="5036037"/>
              <a:ext cx="34314" cy="2454630"/>
            </a:xfrm>
            <a:prstGeom prst="curvedConnector3">
              <a:avLst>
                <a:gd name="adj1" fmla="val -1500221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02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85C1-98FE-4F44-AAFB-BFBAC763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in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3998C-B51F-4C06-B0F7-0C7F26B5E2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582744" cy="49831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i="1" dirty="0"/>
                  <a:t>path </a:t>
                </a:r>
                <a:r>
                  <a:rPr lang="en-US" dirty="0"/>
                  <a:t>in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from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), …,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edges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  </a:t>
                </a:r>
              </a:p>
              <a:p>
                <a:pPr lvl="1"/>
                <a:r>
                  <a:rPr lang="en-US" dirty="0"/>
                  <a:t>If no vertex repeats, it is called a </a:t>
                </a:r>
                <a:r>
                  <a:rPr lang="en-US" i="1" dirty="0"/>
                  <a:t>simple path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Number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length</a:t>
                </a:r>
                <a:r>
                  <a:rPr lang="en-US" dirty="0"/>
                  <a:t> of the path.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it is called a </a:t>
                </a:r>
                <a:r>
                  <a:rPr lang="en-US" i="1" dirty="0"/>
                  <a:t>cycle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is in the transitive closure of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iff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in R, it is also in its transitive closure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3998C-B51F-4C06-B0F7-0C7F26B5E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582744" cy="4983161"/>
              </a:xfrm>
              <a:blipFill>
                <a:blip r:embed="rId4"/>
                <a:stretch>
                  <a:fillRect l="-1420" t="-2448" r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C0AFED-9A6F-48DB-B9B5-FDB9CD6FC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767" y="92075"/>
            <a:ext cx="951265" cy="44817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93DB6F1-3324-4996-AB17-86A4FA6188DB}"/>
              </a:ext>
            </a:extLst>
          </p:cNvPr>
          <p:cNvSpPr/>
          <p:nvPr/>
        </p:nvSpPr>
        <p:spPr>
          <a:xfrm>
            <a:off x="10128995" y="1223199"/>
            <a:ext cx="252048" cy="30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DEEA95-7AA4-446A-99D5-DAC529398997}"/>
              </a:ext>
            </a:extLst>
          </p:cNvPr>
          <p:cNvSpPr/>
          <p:nvPr/>
        </p:nvSpPr>
        <p:spPr>
          <a:xfrm>
            <a:off x="10897257" y="1228003"/>
            <a:ext cx="252048" cy="30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6D987C-3C93-47B7-A9A6-456BCBB0A99D}"/>
              </a:ext>
            </a:extLst>
          </p:cNvPr>
          <p:cNvSpPr/>
          <p:nvPr/>
        </p:nvSpPr>
        <p:spPr>
          <a:xfrm>
            <a:off x="9777758" y="2081948"/>
            <a:ext cx="279332" cy="345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86C679-8DC6-4076-B38E-C9EE5C00B2F5}"/>
              </a:ext>
            </a:extLst>
          </p:cNvPr>
          <p:cNvCxnSpPr>
            <a:cxnSpLocks/>
            <a:stCxn id="22" idx="0"/>
            <a:endCxn id="19" idx="3"/>
          </p:cNvCxnSpPr>
          <p:nvPr/>
        </p:nvCxnSpPr>
        <p:spPr>
          <a:xfrm flipV="1">
            <a:off x="9917424" y="1481047"/>
            <a:ext cx="248483" cy="60090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8D317-B05A-4070-BBA0-2315ACBCC736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10381043" y="1374243"/>
            <a:ext cx="516214" cy="48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78E16D-ABCA-4C3B-82BB-7D334C568A44}"/>
              </a:ext>
            </a:extLst>
          </p:cNvPr>
          <p:cNvSpPr/>
          <p:nvPr/>
        </p:nvSpPr>
        <p:spPr>
          <a:xfrm>
            <a:off x="10444740" y="1918474"/>
            <a:ext cx="279332" cy="326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BD10D-25FE-4301-9689-215BA695047E}"/>
              </a:ext>
            </a:extLst>
          </p:cNvPr>
          <p:cNvSpPr/>
          <p:nvPr/>
        </p:nvSpPr>
        <p:spPr>
          <a:xfrm>
            <a:off x="11219666" y="1928697"/>
            <a:ext cx="254375" cy="38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FA98AA-727D-4DDF-96DD-91714B4CFE70}"/>
              </a:ext>
            </a:extLst>
          </p:cNvPr>
          <p:cNvSpPr/>
          <p:nvPr/>
        </p:nvSpPr>
        <p:spPr>
          <a:xfrm>
            <a:off x="10738739" y="2601443"/>
            <a:ext cx="317036" cy="302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594151-CB58-4B7A-8CB6-9DEE95C0EC58}"/>
              </a:ext>
            </a:extLst>
          </p:cNvPr>
          <p:cNvCxnSpPr>
            <a:cxnSpLocks/>
            <a:stCxn id="30" idx="1"/>
            <a:endCxn id="27" idx="4"/>
          </p:cNvCxnSpPr>
          <p:nvPr/>
        </p:nvCxnSpPr>
        <p:spPr>
          <a:xfrm flipH="1" flipV="1">
            <a:off x="10584406" y="2245421"/>
            <a:ext cx="200762" cy="400262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4D99E6E-AB60-453F-8A99-909C20A14268}"/>
              </a:ext>
            </a:extLst>
          </p:cNvPr>
          <p:cNvCxnSpPr>
            <a:cxnSpLocks/>
            <a:stCxn id="28" idx="2"/>
            <a:endCxn id="27" idx="6"/>
          </p:cNvCxnSpPr>
          <p:nvPr/>
        </p:nvCxnSpPr>
        <p:spPr>
          <a:xfrm flipH="1" flipV="1">
            <a:off x="10724072" y="2081948"/>
            <a:ext cx="495594" cy="3830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B6DA6D-AE58-41B9-89F1-A427007E71F0}"/>
              </a:ext>
            </a:extLst>
          </p:cNvPr>
          <p:cNvCxnSpPr>
            <a:cxnSpLocks/>
            <a:stCxn id="27" idx="1"/>
            <a:endCxn id="19" idx="5"/>
          </p:cNvCxnSpPr>
          <p:nvPr/>
        </p:nvCxnSpPr>
        <p:spPr>
          <a:xfrm flipH="1" flipV="1">
            <a:off x="10344131" y="1481047"/>
            <a:ext cx="141516" cy="4853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D955BF-92B2-431C-8BC5-4ED602B412DE}"/>
              </a:ext>
            </a:extLst>
          </p:cNvPr>
          <p:cNvCxnSpPr>
            <a:cxnSpLocks/>
            <a:stCxn id="20" idx="5"/>
            <a:endCxn id="28" idx="0"/>
          </p:cNvCxnSpPr>
          <p:nvPr/>
        </p:nvCxnSpPr>
        <p:spPr>
          <a:xfrm>
            <a:off x="11112393" y="1485851"/>
            <a:ext cx="234461" cy="44284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E72FFA6-6BA5-4BF2-A29C-C28F5304D6A6}"/>
              </a:ext>
            </a:extLst>
          </p:cNvPr>
          <p:cNvCxnSpPr>
            <a:cxnSpLocks/>
            <a:stCxn id="22" idx="5"/>
            <a:endCxn id="30" idx="3"/>
          </p:cNvCxnSpPr>
          <p:nvPr/>
        </p:nvCxnSpPr>
        <p:spPr>
          <a:xfrm>
            <a:off x="10016183" y="2376811"/>
            <a:ext cx="768985" cy="4824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40DCE23B-8DD9-4E32-98DD-B2AFCC8E8C87}"/>
              </a:ext>
            </a:extLst>
          </p:cNvPr>
          <p:cNvSpPr/>
          <p:nvPr/>
        </p:nvSpPr>
        <p:spPr>
          <a:xfrm>
            <a:off x="10287513" y="4391235"/>
            <a:ext cx="252048" cy="30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8A009B3-596D-4207-9C99-79D9EDA7B6AD}"/>
              </a:ext>
            </a:extLst>
          </p:cNvPr>
          <p:cNvSpPr/>
          <p:nvPr/>
        </p:nvSpPr>
        <p:spPr>
          <a:xfrm>
            <a:off x="11055775" y="4396039"/>
            <a:ext cx="252048" cy="30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F21E706-BD45-4503-B310-6AD726551C4E}"/>
              </a:ext>
            </a:extLst>
          </p:cNvPr>
          <p:cNvSpPr/>
          <p:nvPr/>
        </p:nvSpPr>
        <p:spPr>
          <a:xfrm>
            <a:off x="9936276" y="5249984"/>
            <a:ext cx="279332" cy="345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7F409BD-4C38-48A1-A3BE-4CB952DA8861}"/>
              </a:ext>
            </a:extLst>
          </p:cNvPr>
          <p:cNvCxnSpPr>
            <a:cxnSpLocks/>
            <a:stCxn id="92" idx="0"/>
            <a:endCxn id="90" idx="3"/>
          </p:cNvCxnSpPr>
          <p:nvPr/>
        </p:nvCxnSpPr>
        <p:spPr>
          <a:xfrm flipV="1">
            <a:off x="10075942" y="4649083"/>
            <a:ext cx="248483" cy="60090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45C46FF-FB14-49F2-A346-B9220B0BB394}"/>
              </a:ext>
            </a:extLst>
          </p:cNvPr>
          <p:cNvCxnSpPr>
            <a:cxnSpLocks/>
            <a:stCxn id="90" idx="6"/>
            <a:endCxn id="91" idx="2"/>
          </p:cNvCxnSpPr>
          <p:nvPr/>
        </p:nvCxnSpPr>
        <p:spPr>
          <a:xfrm>
            <a:off x="10539561" y="4542279"/>
            <a:ext cx="516214" cy="48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03A7CCCB-B081-429B-A442-3CFB267F153F}"/>
              </a:ext>
            </a:extLst>
          </p:cNvPr>
          <p:cNvSpPr/>
          <p:nvPr/>
        </p:nvSpPr>
        <p:spPr>
          <a:xfrm>
            <a:off x="10603258" y="5086510"/>
            <a:ext cx="279332" cy="326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690A9C3-5031-4FD5-8580-98B081FF2EDE}"/>
              </a:ext>
            </a:extLst>
          </p:cNvPr>
          <p:cNvSpPr/>
          <p:nvPr/>
        </p:nvSpPr>
        <p:spPr>
          <a:xfrm>
            <a:off x="11378184" y="5096733"/>
            <a:ext cx="254375" cy="38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24AA95A-D7C9-4C02-9D30-5E95CC348A04}"/>
              </a:ext>
            </a:extLst>
          </p:cNvPr>
          <p:cNvSpPr/>
          <p:nvPr/>
        </p:nvSpPr>
        <p:spPr>
          <a:xfrm>
            <a:off x="10897257" y="5769479"/>
            <a:ext cx="317036" cy="302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CC8E08F-DE13-4DEF-AD63-84B9B0BC32EB}"/>
              </a:ext>
            </a:extLst>
          </p:cNvPr>
          <p:cNvCxnSpPr>
            <a:cxnSpLocks/>
            <a:stCxn id="97" idx="1"/>
            <a:endCxn id="95" idx="4"/>
          </p:cNvCxnSpPr>
          <p:nvPr/>
        </p:nvCxnSpPr>
        <p:spPr>
          <a:xfrm flipH="1" flipV="1">
            <a:off x="10742924" y="5413457"/>
            <a:ext cx="200762" cy="40026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145E9C4-E499-45B4-923C-6D16599C01FF}"/>
              </a:ext>
            </a:extLst>
          </p:cNvPr>
          <p:cNvCxnSpPr>
            <a:cxnSpLocks/>
            <a:stCxn id="96" idx="2"/>
            <a:endCxn id="95" idx="6"/>
          </p:cNvCxnSpPr>
          <p:nvPr/>
        </p:nvCxnSpPr>
        <p:spPr>
          <a:xfrm flipH="1" flipV="1">
            <a:off x="10882590" y="5249984"/>
            <a:ext cx="495594" cy="383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7019B9D-B2FF-46BE-8B44-87037E3D53C3}"/>
              </a:ext>
            </a:extLst>
          </p:cNvPr>
          <p:cNvCxnSpPr>
            <a:cxnSpLocks/>
            <a:stCxn id="95" idx="1"/>
            <a:endCxn id="90" idx="5"/>
          </p:cNvCxnSpPr>
          <p:nvPr/>
        </p:nvCxnSpPr>
        <p:spPr>
          <a:xfrm flipH="1" flipV="1">
            <a:off x="10502649" y="4649083"/>
            <a:ext cx="141516" cy="4853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2A2AD30-EA96-4678-8D51-78A94193B042}"/>
              </a:ext>
            </a:extLst>
          </p:cNvPr>
          <p:cNvCxnSpPr>
            <a:cxnSpLocks/>
            <a:stCxn id="91" idx="5"/>
            <a:endCxn id="96" idx="0"/>
          </p:cNvCxnSpPr>
          <p:nvPr/>
        </p:nvCxnSpPr>
        <p:spPr>
          <a:xfrm>
            <a:off x="11270911" y="4653887"/>
            <a:ext cx="234461" cy="44284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42E673E-DC9A-4101-9D39-5C41A96DCECE}"/>
              </a:ext>
            </a:extLst>
          </p:cNvPr>
          <p:cNvCxnSpPr>
            <a:cxnSpLocks/>
            <a:stCxn id="92" idx="5"/>
            <a:endCxn id="97" idx="3"/>
          </p:cNvCxnSpPr>
          <p:nvPr/>
        </p:nvCxnSpPr>
        <p:spPr>
          <a:xfrm>
            <a:off x="10174701" y="5544847"/>
            <a:ext cx="768985" cy="4824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EEC14109-4884-4582-B5FF-B471C55EE204}"/>
              </a:ext>
            </a:extLst>
          </p:cNvPr>
          <p:cNvSpPr txBox="1"/>
          <p:nvPr/>
        </p:nvSpPr>
        <p:spPr>
          <a:xfrm>
            <a:off x="9777758" y="3046310"/>
            <a:ext cx="1997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Simple path </a:t>
            </a:r>
          </a:p>
          <a:p>
            <a:r>
              <a:rPr lang="en-US" sz="2800" dirty="0"/>
              <a:t>from 6 to 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1371155-223C-43B4-92DA-08AF6BA05763}"/>
              </a:ext>
            </a:extLst>
          </p:cNvPr>
          <p:cNvSpPr txBox="1"/>
          <p:nvPr/>
        </p:nvSpPr>
        <p:spPr>
          <a:xfrm>
            <a:off x="9870424" y="6107950"/>
            <a:ext cx="186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4 to 4</a:t>
            </a:r>
          </a:p>
        </p:txBody>
      </p:sp>
    </p:spTree>
    <p:extLst>
      <p:ext uri="{BB962C8B-B14F-4D97-AF65-F5344CB8AC3E}">
        <p14:creationId xmlns:p14="http://schemas.microsoft.com/office/powerpoint/2010/main" val="358877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409C-8657-4ECB-8908-168D0A63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closures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2EA55-6A75-4C7C-94CE-16FD9443E0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compute a closure that is both, for example, reflexive and transitive, compute one first and then the other of the result. </a:t>
                </a:r>
              </a:p>
              <a:p>
                <a:pPr lvl="1"/>
                <a:r>
                  <a:rPr lang="en-US" dirty="0"/>
                  <a:t>The order does not matter. 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Reflexive closure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Symmetric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Reflexive 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Symmetric transitive closure of R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Reflexive, symmetric, transitive closure of R is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32EA55-6A75-4C7C-94CE-16FD9443E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269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12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0184D-6B29-409D-9825-330464C34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" y="4293096"/>
            <a:ext cx="12201602" cy="4104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409D4-D6E5-4AD9-95E9-478927AB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Transitive closure and limitations of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73B1F-DEA2-4BE8-A89F-74ED6E9BE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2"/>
                <a:ext cx="11567322" cy="41044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One reason why computing transitive closures is so useful for databases is that it lets us circumvent a limitation of predicate logic: </a:t>
                </a:r>
              </a:p>
              <a:p>
                <a:pPr lvl="1"/>
                <a:r>
                  <a:rPr lang="en-US" dirty="0"/>
                  <a:t>We can write a formula saying that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𝐺𝑟𝑎𝑛𝑑𝑝𝑎𝑟𝑒𝑛𝑡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says that there is a path of length 2 in the graph of PARENT </a:t>
                </a:r>
              </a:p>
              <a:p>
                <a:pPr lvl="1"/>
                <a:r>
                  <a:rPr lang="en-US" dirty="0"/>
                  <a:t>However, we need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new variables for a path of length k.</a:t>
                </a:r>
              </a:p>
              <a:p>
                <a:r>
                  <a:rPr lang="en-US" dirty="0"/>
                  <a:t>There is no way to write a finite-length formula of predicate (first-order) logic saying that there is some path, of any length,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Without going to second-order logic, which is beyond the scope of this course.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73B1F-DEA2-4BE8-A89F-74ED6E9BE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2"/>
                <a:ext cx="11567322" cy="4104456"/>
              </a:xfrm>
              <a:blipFill>
                <a:blip r:embed="rId6"/>
                <a:stretch>
                  <a:fillRect l="-1054" t="-1783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6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CCD-0F21-468A-847F-85A04A66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strings, binary strings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i="1" dirty="0"/>
                  <a:t>finite string </a:t>
                </a:r>
                <a:r>
                  <a:rPr lang="en-US" dirty="0"/>
                  <a:t>of </a:t>
                </a:r>
                <a:r>
                  <a:rPr lang="en-US" i="1" dirty="0"/>
                  <a:t>length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string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symbols </a:t>
                </a:r>
              </a:p>
              <a:p>
                <a:pPr lvl="1"/>
                <a:r>
                  <a:rPr lang="en-US" dirty="0"/>
                  <a:t>The length of a string s  is denoted |s|</a:t>
                </a:r>
              </a:p>
              <a:p>
                <a:pPr lvl="2"/>
                <a:r>
                  <a:rPr lang="en-US" dirty="0"/>
                  <a:t>The same notation as cardinality of a set (number of elements in a set): |A|</a:t>
                </a:r>
              </a:p>
              <a:p>
                <a:pPr lvl="1"/>
                <a:r>
                  <a:rPr lang="en-US" dirty="0"/>
                  <a:t>|</a:t>
                </a:r>
                <a:r>
                  <a:rPr lang="en-US" dirty="0" err="1"/>
                  <a:t>mun</a:t>
                </a:r>
                <a:r>
                  <a:rPr lang="en-US" dirty="0"/>
                  <a:t>|=3.  |1002|=4. </a:t>
                </a:r>
              </a:p>
              <a:p>
                <a:pPr lvl="1"/>
                <a:r>
                  <a:rPr lang="en-US" dirty="0"/>
                  <a:t>There is an empty (null) string with the length 0  </a:t>
                </a:r>
              </a:p>
              <a:p>
                <a:pPr lvl="2"/>
                <a:r>
                  <a:rPr lang="en-US" dirty="0"/>
                  <a:t>Some books, including our textbook,  denote the empty string by a Greek letter “lambda”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others by the Greek letter “epsilon”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i="1" dirty="0"/>
                  <a:t>binary string </a:t>
                </a:r>
                <a:r>
                  <a:rPr lang="en-US" dirty="0"/>
                  <a:t>is a finite string over the alphabet {0,1} </a:t>
                </a:r>
              </a:p>
              <a:p>
                <a:pPr lvl="1"/>
                <a:r>
                  <a:rPr lang="en-US" dirty="0"/>
                  <a:t>0011011,  1111,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0  are binary strings </a:t>
                </a:r>
              </a:p>
              <a:p>
                <a:pPr lvl="2"/>
                <a:r>
                  <a:rPr lang="en-US" dirty="0"/>
                  <a:t>with lengths 7,4,0,1 respectively.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11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5" descr="String of Christmas lights">
            <a:extLst>
              <a:ext uri="{FF2B5EF4-FFF2-40B4-BE49-F238E27FC236}">
                <a16:creationId xmlns:a16="http://schemas.microsoft.com/office/drawing/2014/main" id="{BB7001BC-FAF0-40B1-A1F5-281B3175C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479015"/>
            <a:ext cx="2286000" cy="2650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77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215C-8CB7-4172-AB9C-D8AA517D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4BDD-7EFB-4DD1-AE73-50B1EE09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9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394C-D4D0-4086-AE55-DCFA8486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C7529-F992-484B-BA29-588BC2D09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:r>
                  <a:rPr lang="en-US" b="1" dirty="0"/>
                  <a:t>equivalence</a:t>
                </a:r>
                <a:r>
                  <a:rPr lang="en-US" dirty="0"/>
                  <a:t> if R is reflexive, </a:t>
                </a:r>
                <a:r>
                  <a:rPr lang="en-US" dirty="0">
                    <a:solidFill>
                      <a:srgbClr val="00B050"/>
                    </a:solidFill>
                  </a:rPr>
                  <a:t>symmetric </a:t>
                </a:r>
                <a:r>
                  <a:rPr lang="en-US" dirty="0"/>
                  <a:t> and transitive. </a:t>
                </a:r>
              </a:p>
              <a:p>
                <a:pPr lvl="2"/>
                <a:r>
                  <a:rPr lang="en-US" dirty="0"/>
                  <a:t>E.g. A={1,2},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2,2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/>
                  <a:t>Not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{ (1,1), (2,2), (1,2)}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On  A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is an equivalence</a:t>
                </a:r>
              </a:p>
              <a:p>
                <a:pPr lvl="2"/>
                <a:r>
                  <a:rPr lang="en-US" dirty="0"/>
                  <a:t>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3 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Reflexive: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≡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3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3 →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3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Transitive: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3∧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3→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3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C7529-F992-484B-BA29-588BC2D09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78" t="-1617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4D939A7-5958-46B4-83D9-D15EB5D3BF15}"/>
              </a:ext>
            </a:extLst>
          </p:cNvPr>
          <p:cNvSpPr/>
          <p:nvPr/>
        </p:nvSpPr>
        <p:spPr>
          <a:xfrm>
            <a:off x="9840416" y="304445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D4081-0772-4C5C-A658-1CA92276DC1B}"/>
              </a:ext>
            </a:extLst>
          </p:cNvPr>
          <p:cNvSpPr/>
          <p:nvPr/>
        </p:nvSpPr>
        <p:spPr>
          <a:xfrm>
            <a:off x="10540899" y="30478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" name="Curved Connector 40">
            <a:extLst>
              <a:ext uri="{FF2B5EF4-FFF2-40B4-BE49-F238E27FC236}">
                <a16:creationId xmlns:a16="http://schemas.microsoft.com/office/drawing/2014/main" id="{BC86E936-D14C-4ADE-BAC3-D89DD72441EB}"/>
              </a:ext>
            </a:extLst>
          </p:cNvPr>
          <p:cNvCxnSpPr/>
          <p:nvPr/>
        </p:nvCxnSpPr>
        <p:spPr>
          <a:xfrm rot="16200000" flipH="1">
            <a:off x="9901796" y="303810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68">
            <a:extLst>
              <a:ext uri="{FF2B5EF4-FFF2-40B4-BE49-F238E27FC236}">
                <a16:creationId xmlns:a16="http://schemas.microsoft.com/office/drawing/2014/main" id="{A9A3A644-F9C3-4AF4-B545-660454382796}"/>
              </a:ext>
            </a:extLst>
          </p:cNvPr>
          <p:cNvCxnSpPr/>
          <p:nvPr/>
        </p:nvCxnSpPr>
        <p:spPr>
          <a:xfrm rot="16200000" flipH="1">
            <a:off x="10633998" y="303725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359B77-0640-4087-B17F-22712C853995}"/>
              </a:ext>
            </a:extLst>
          </p:cNvPr>
          <p:cNvCxnSpPr>
            <a:endCxn id="6" idx="1"/>
          </p:cNvCxnSpPr>
          <p:nvPr/>
        </p:nvCxnSpPr>
        <p:spPr>
          <a:xfrm>
            <a:off x="9984432" y="3068960"/>
            <a:ext cx="5775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6F5763C-D3CD-4AFF-B5CA-80CBB285D1B6}"/>
              </a:ext>
            </a:extLst>
          </p:cNvPr>
          <p:cNvSpPr/>
          <p:nvPr/>
        </p:nvSpPr>
        <p:spPr>
          <a:xfrm>
            <a:off x="9819209" y="38188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97FB73-6C5D-4B6A-9220-FE953E9A6FBC}"/>
              </a:ext>
            </a:extLst>
          </p:cNvPr>
          <p:cNvSpPr/>
          <p:nvPr/>
        </p:nvSpPr>
        <p:spPr>
          <a:xfrm>
            <a:off x="10519692" y="38222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2" name="Curved Connector 13">
            <a:extLst>
              <a:ext uri="{FF2B5EF4-FFF2-40B4-BE49-F238E27FC236}">
                <a16:creationId xmlns:a16="http://schemas.microsoft.com/office/drawing/2014/main" id="{F34629BC-F02E-4F41-9F27-6103DEBE9FC4}"/>
              </a:ext>
            </a:extLst>
          </p:cNvPr>
          <p:cNvCxnSpPr/>
          <p:nvPr/>
        </p:nvCxnSpPr>
        <p:spPr>
          <a:xfrm rot="16200000" flipH="1">
            <a:off x="9880589" y="3812516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4">
            <a:extLst>
              <a:ext uri="{FF2B5EF4-FFF2-40B4-BE49-F238E27FC236}">
                <a16:creationId xmlns:a16="http://schemas.microsoft.com/office/drawing/2014/main" id="{7F8D5A7B-6CBA-456D-A766-1DEF902729B1}"/>
              </a:ext>
            </a:extLst>
          </p:cNvPr>
          <p:cNvCxnSpPr/>
          <p:nvPr/>
        </p:nvCxnSpPr>
        <p:spPr>
          <a:xfrm rot="16200000" flipH="1">
            <a:off x="10612791" y="3811671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B216D0-B3EB-4757-9C02-613A57CE160B}"/>
              </a:ext>
            </a:extLst>
          </p:cNvPr>
          <p:cNvCxnSpPr>
            <a:stCxn id="6" idx="4"/>
          </p:cNvCxnSpPr>
          <p:nvPr/>
        </p:nvCxnSpPr>
        <p:spPr>
          <a:xfrm flipH="1">
            <a:off x="9984433" y="3191886"/>
            <a:ext cx="62847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95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B73E-C678-43B9-80F8-E2D5D7D9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56E85-B38C-4364-87AA-61F440F93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636281" cy="4525963"/>
              </a:xfrm>
            </p:spPr>
            <p:txBody>
              <a:bodyPr/>
              <a:lstStyle/>
              <a:p>
                <a:r>
                  <a:rPr lang="en-US" dirty="0"/>
                  <a:t>An equivalence relation partitions A into </a:t>
                </a:r>
                <a:r>
                  <a:rPr lang="en-US" b="1" dirty="0"/>
                  <a:t>equivalence classes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Intersection of any two equivalence classes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Union of all equivalence classes is A.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ℤ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≡0 </m:t>
                    </m:r>
                    <m:r>
                      <a:rPr lang="en-US" i="1" dirty="0">
                        <a:latin typeface="Cambria Math"/>
                      </a:rPr>
                      <m:t>𝑚𝑜𝑑</m:t>
                    </m:r>
                    <m:r>
                      <a:rPr lang="en-US" i="1" dirty="0">
                        <a:latin typeface="Cambria Math"/>
                      </a:rPr>
                      <m:t> 3}∪{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x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x</m:t>
                        </m:r>
                        <m:r>
                          <a:rPr lang="en-US" i="1" dirty="0">
                            <a:latin typeface="Cambria Math"/>
                          </a:rPr>
                          <m:t>≡1 </m:t>
                        </m:r>
                        <m:r>
                          <a:rPr lang="en-US" i="1" dirty="0">
                            <a:latin typeface="Cambria Math"/>
                          </a:rPr>
                          <m:t>𝑚𝑜𝑑</m:t>
                        </m:r>
                        <m:r>
                          <a:rPr lang="en-US" i="1" dirty="0"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≡2 </m:t>
                    </m:r>
                    <m:r>
                      <a:rPr lang="en-US" i="1" dirty="0">
                        <a:latin typeface="Cambria Math"/>
                      </a:rPr>
                      <m:t>𝑚𝑜𝑑</m:t>
                    </m:r>
                    <m:r>
                      <a:rPr lang="en-US" i="1" dirty="0">
                        <a:latin typeface="Cambria Math"/>
                      </a:rPr>
                      <m:t> 3}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gives rise to a single equivalence class.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2,2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on  A ={1,2} to  two equivalence classes.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56E85-B38C-4364-87AA-61F440F93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636281" cy="4525963"/>
              </a:xfrm>
              <a:blipFill>
                <a:blip r:embed="rId4"/>
                <a:stretch>
                  <a:fillRect l="-1623" t="-175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420FF7C-64F6-45C1-A809-92CCD707CBEB}"/>
              </a:ext>
            </a:extLst>
          </p:cNvPr>
          <p:cNvSpPr/>
          <p:nvPr/>
        </p:nvSpPr>
        <p:spPr>
          <a:xfrm>
            <a:off x="9840416" y="304445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600062-6C5F-4677-804E-99967ADE8D7A}"/>
              </a:ext>
            </a:extLst>
          </p:cNvPr>
          <p:cNvSpPr/>
          <p:nvPr/>
        </p:nvSpPr>
        <p:spPr>
          <a:xfrm>
            <a:off x="10540899" y="30478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Curved Connector 40">
            <a:extLst>
              <a:ext uri="{FF2B5EF4-FFF2-40B4-BE49-F238E27FC236}">
                <a16:creationId xmlns:a16="http://schemas.microsoft.com/office/drawing/2014/main" id="{0F88391D-A09C-4A3F-B818-34BC2EBECBD8}"/>
              </a:ext>
            </a:extLst>
          </p:cNvPr>
          <p:cNvCxnSpPr/>
          <p:nvPr/>
        </p:nvCxnSpPr>
        <p:spPr>
          <a:xfrm rot="16200000" flipH="1">
            <a:off x="9901796" y="303810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8">
            <a:extLst>
              <a:ext uri="{FF2B5EF4-FFF2-40B4-BE49-F238E27FC236}">
                <a16:creationId xmlns:a16="http://schemas.microsoft.com/office/drawing/2014/main" id="{005453B8-543F-407C-9F6C-B31B7F876761}"/>
              </a:ext>
            </a:extLst>
          </p:cNvPr>
          <p:cNvCxnSpPr/>
          <p:nvPr/>
        </p:nvCxnSpPr>
        <p:spPr>
          <a:xfrm rot="16200000" flipH="1">
            <a:off x="10633998" y="303725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2BAF8E-ACE6-4D50-A354-E4AF43B56BBD}"/>
              </a:ext>
            </a:extLst>
          </p:cNvPr>
          <p:cNvCxnSpPr>
            <a:endCxn id="5" idx="1"/>
          </p:cNvCxnSpPr>
          <p:nvPr/>
        </p:nvCxnSpPr>
        <p:spPr>
          <a:xfrm>
            <a:off x="9984432" y="3068960"/>
            <a:ext cx="5775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E4D2FE8-DCC0-4646-982E-3A53B7F7BD26}"/>
              </a:ext>
            </a:extLst>
          </p:cNvPr>
          <p:cNvSpPr/>
          <p:nvPr/>
        </p:nvSpPr>
        <p:spPr>
          <a:xfrm>
            <a:off x="9819209" y="38188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4F8886-F835-42E2-9DD8-6CAB68E75AF6}"/>
              </a:ext>
            </a:extLst>
          </p:cNvPr>
          <p:cNvSpPr/>
          <p:nvPr/>
        </p:nvSpPr>
        <p:spPr>
          <a:xfrm>
            <a:off x="10519692" y="38222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1" name="Curved Connector 13">
            <a:extLst>
              <a:ext uri="{FF2B5EF4-FFF2-40B4-BE49-F238E27FC236}">
                <a16:creationId xmlns:a16="http://schemas.microsoft.com/office/drawing/2014/main" id="{EE05E01A-78F3-4530-8D8B-AEA91529B257}"/>
              </a:ext>
            </a:extLst>
          </p:cNvPr>
          <p:cNvCxnSpPr/>
          <p:nvPr/>
        </p:nvCxnSpPr>
        <p:spPr>
          <a:xfrm rot="16200000" flipH="1">
            <a:off x="9880589" y="3812516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4">
            <a:extLst>
              <a:ext uri="{FF2B5EF4-FFF2-40B4-BE49-F238E27FC236}">
                <a16:creationId xmlns:a16="http://schemas.microsoft.com/office/drawing/2014/main" id="{07C0D5A7-4261-4406-9DAF-AE9DF9C7C57F}"/>
              </a:ext>
            </a:extLst>
          </p:cNvPr>
          <p:cNvCxnSpPr/>
          <p:nvPr/>
        </p:nvCxnSpPr>
        <p:spPr>
          <a:xfrm rot="16200000" flipH="1">
            <a:off x="10612791" y="3811671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BAA76C-CA15-4DF3-8B40-7BAB562C6638}"/>
              </a:ext>
            </a:extLst>
          </p:cNvPr>
          <p:cNvCxnSpPr>
            <a:stCxn id="5" idx="4"/>
          </p:cNvCxnSpPr>
          <p:nvPr/>
        </p:nvCxnSpPr>
        <p:spPr>
          <a:xfrm flipH="1">
            <a:off x="9984433" y="3191886"/>
            <a:ext cx="62847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E4093-94D9-430A-8578-4C65861B47FE}"/>
              </a:ext>
            </a:extLst>
          </p:cNvPr>
          <p:cNvSpPr/>
          <p:nvPr/>
        </p:nvSpPr>
        <p:spPr>
          <a:xfrm>
            <a:off x="9480376" y="2492896"/>
            <a:ext cx="1800200" cy="86409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E6AFE-1CE0-4931-9C6C-BC3949303BE8}"/>
              </a:ext>
            </a:extLst>
          </p:cNvPr>
          <p:cNvSpPr/>
          <p:nvPr/>
        </p:nvSpPr>
        <p:spPr>
          <a:xfrm>
            <a:off x="9473159" y="3356992"/>
            <a:ext cx="964236" cy="864096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18965-120D-4258-91ED-077596AC062B}"/>
              </a:ext>
            </a:extLst>
          </p:cNvPr>
          <p:cNvSpPr/>
          <p:nvPr/>
        </p:nvSpPr>
        <p:spPr>
          <a:xfrm>
            <a:off x="10437395" y="3357016"/>
            <a:ext cx="836116" cy="86409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0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B525-D640-4829-9E51-416AB4F9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168BAD-187A-4044-93B4-511224497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binary relation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:r>
                  <a:rPr lang="en-US" b="1" dirty="0"/>
                  <a:t>order</a:t>
                </a:r>
                <a:r>
                  <a:rPr lang="en-US" dirty="0"/>
                  <a:t> if R is reflexive, </a:t>
                </a:r>
                <a:r>
                  <a:rPr lang="en-US" dirty="0">
                    <a:solidFill>
                      <a:schemeClr val="accent2"/>
                    </a:solidFill>
                  </a:rPr>
                  <a:t>anti-symmetric</a:t>
                </a:r>
                <a:r>
                  <a:rPr lang="en-US" dirty="0"/>
                  <a:t> and transitive. </a:t>
                </a:r>
              </a:p>
              <a:p>
                <a:pPr lvl="1"/>
                <a:r>
                  <a:rPr lang="en-US" dirty="0"/>
                  <a:t>E.g.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ℤ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  So is alphabetical order of English words.  </a:t>
                </a:r>
              </a:p>
              <a:p>
                <a:pPr lvl="1"/>
                <a:r>
                  <a:rPr lang="en-US" dirty="0"/>
                  <a:t>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∧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2"/>
                <a:r>
                  <a:rPr lang="en-US" dirty="0"/>
                  <a:t>not reflexive, so not an order.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𝑆𝑈𝐵𝑆𝐸𝑇𝑆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𝑎𝑟𝑒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𝑠𝑒𝑡𝑠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is an order. </a:t>
                </a:r>
              </a:p>
              <a:p>
                <a:pPr lvl="2"/>
                <a:r>
                  <a:rPr lang="en-US" dirty="0"/>
                  <a:t>Reflexive: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Anti-symmetric: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Transitive: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	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𝐷𝐼𝑉𝐼𝑆𝑂𝑅𝑆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{(</a:t>
                </a:r>
                <a:r>
                  <a:rPr lang="en-US" dirty="0" err="1">
                    <a:solidFill>
                      <a:srgbClr val="00B050"/>
                    </a:solidFill>
                  </a:rPr>
                  <a:t>x,y</a:t>
                </a:r>
                <a:r>
                  <a:rPr lang="en-US" dirty="0">
                    <a:solidFill>
                      <a:srgbClr val="00B050"/>
                    </a:solidFill>
                  </a:rPr>
                  <a:t>)|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ℕ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≥2 ∧∃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ℕ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 is an order.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PARENT </a:t>
                </a:r>
                <a:r>
                  <a:rPr lang="en-US" dirty="0"/>
                  <a:t>is not an order. But </a:t>
                </a:r>
                <a:r>
                  <a:rPr lang="en-US" dirty="0">
                    <a:solidFill>
                      <a:srgbClr val="00B050"/>
                    </a:solidFill>
                  </a:rPr>
                  <a:t>ANCESTOR</a:t>
                </a:r>
                <a:r>
                  <a:rPr lang="en-US" dirty="0"/>
                  <a:t> would be, if defined so that each person is an ancestor of themselves.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168BAD-187A-4044-93B4-511224497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44" t="-2156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96BD101-20BE-4DD9-A0EB-DCC347287034}"/>
              </a:ext>
            </a:extLst>
          </p:cNvPr>
          <p:cNvSpPr/>
          <p:nvPr/>
        </p:nvSpPr>
        <p:spPr>
          <a:xfrm>
            <a:off x="9788005" y="31409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1C6F28-106B-40BC-9E27-7C6A669A7ECF}"/>
              </a:ext>
            </a:extLst>
          </p:cNvPr>
          <p:cNvSpPr/>
          <p:nvPr/>
        </p:nvSpPr>
        <p:spPr>
          <a:xfrm>
            <a:off x="10488488" y="31443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Curved Connector 26">
            <a:extLst>
              <a:ext uri="{FF2B5EF4-FFF2-40B4-BE49-F238E27FC236}">
                <a16:creationId xmlns:a16="http://schemas.microsoft.com/office/drawing/2014/main" id="{3D0A98A2-D7CF-4060-BDCC-21F976B0E1B7}"/>
              </a:ext>
            </a:extLst>
          </p:cNvPr>
          <p:cNvCxnSpPr/>
          <p:nvPr/>
        </p:nvCxnSpPr>
        <p:spPr>
          <a:xfrm rot="16200000" flipH="1">
            <a:off x="9849385" y="313459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7">
            <a:extLst>
              <a:ext uri="{FF2B5EF4-FFF2-40B4-BE49-F238E27FC236}">
                <a16:creationId xmlns:a16="http://schemas.microsoft.com/office/drawing/2014/main" id="{5F7022D8-B8B4-4527-8A76-F176EDF798AF}"/>
              </a:ext>
            </a:extLst>
          </p:cNvPr>
          <p:cNvCxnSpPr/>
          <p:nvPr/>
        </p:nvCxnSpPr>
        <p:spPr>
          <a:xfrm rot="16200000" flipH="1">
            <a:off x="10581587" y="313375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CC8680-06FD-4660-991D-620B926AD8B1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9932022" y="3212956"/>
            <a:ext cx="556467" cy="3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E7D2587-815D-4BC1-86B0-BB521C2AFC61}"/>
              </a:ext>
            </a:extLst>
          </p:cNvPr>
          <p:cNvSpPr/>
          <p:nvPr/>
        </p:nvSpPr>
        <p:spPr>
          <a:xfrm>
            <a:off x="9775305" y="43307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C36586-0758-4D1A-B1E7-3F330274E8AB}"/>
              </a:ext>
            </a:extLst>
          </p:cNvPr>
          <p:cNvSpPr/>
          <p:nvPr/>
        </p:nvSpPr>
        <p:spPr>
          <a:xfrm>
            <a:off x="10475788" y="43341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1" name="Curved Connector 32">
            <a:extLst>
              <a:ext uri="{FF2B5EF4-FFF2-40B4-BE49-F238E27FC236}">
                <a16:creationId xmlns:a16="http://schemas.microsoft.com/office/drawing/2014/main" id="{1ACA5B7A-289F-4853-9EAD-215BCDAD2701}"/>
              </a:ext>
            </a:extLst>
          </p:cNvPr>
          <p:cNvCxnSpPr/>
          <p:nvPr/>
        </p:nvCxnSpPr>
        <p:spPr>
          <a:xfrm rot="16200000" flipH="1">
            <a:off x="9836685" y="432435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33">
            <a:extLst>
              <a:ext uri="{FF2B5EF4-FFF2-40B4-BE49-F238E27FC236}">
                <a16:creationId xmlns:a16="http://schemas.microsoft.com/office/drawing/2014/main" id="{2D699A28-CE83-4D98-BFB4-8F33990DDEFE}"/>
              </a:ext>
            </a:extLst>
          </p:cNvPr>
          <p:cNvCxnSpPr/>
          <p:nvPr/>
        </p:nvCxnSpPr>
        <p:spPr>
          <a:xfrm rot="16200000" flipH="1">
            <a:off x="10568887" y="432350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A93914-2C34-4D4A-8DCA-3D2A1DAB4CDB}"/>
              </a:ext>
            </a:extLst>
          </p:cNvPr>
          <p:cNvCxnSpPr>
            <a:endCxn id="10" idx="1"/>
          </p:cNvCxnSpPr>
          <p:nvPr/>
        </p:nvCxnSpPr>
        <p:spPr>
          <a:xfrm>
            <a:off x="9919321" y="4355210"/>
            <a:ext cx="5775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2F7DCFB-2F23-4CE2-91E2-95E8D8E2EF1A}"/>
              </a:ext>
            </a:extLst>
          </p:cNvPr>
          <p:cNvSpPr/>
          <p:nvPr/>
        </p:nvSpPr>
        <p:spPr>
          <a:xfrm>
            <a:off x="11108776" y="31409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5" name="Curved Connector 36">
            <a:extLst>
              <a:ext uri="{FF2B5EF4-FFF2-40B4-BE49-F238E27FC236}">
                <a16:creationId xmlns:a16="http://schemas.microsoft.com/office/drawing/2014/main" id="{DBB95F62-B415-4A6A-87B6-C10830B69DCC}"/>
              </a:ext>
            </a:extLst>
          </p:cNvPr>
          <p:cNvCxnSpPr/>
          <p:nvPr/>
        </p:nvCxnSpPr>
        <p:spPr>
          <a:xfrm rot="16200000" flipH="1">
            <a:off x="11201875" y="3130356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CB5B019-34C6-428D-AE44-30DDE43439AE}"/>
              </a:ext>
            </a:extLst>
          </p:cNvPr>
          <p:cNvSpPr/>
          <p:nvPr/>
        </p:nvSpPr>
        <p:spPr>
          <a:xfrm>
            <a:off x="11221042" y="43298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38">
            <a:extLst>
              <a:ext uri="{FF2B5EF4-FFF2-40B4-BE49-F238E27FC236}">
                <a16:creationId xmlns:a16="http://schemas.microsoft.com/office/drawing/2014/main" id="{6F2D73D2-5ABB-465F-A854-2AF6A41FA939}"/>
              </a:ext>
            </a:extLst>
          </p:cNvPr>
          <p:cNvCxnSpPr/>
          <p:nvPr/>
        </p:nvCxnSpPr>
        <p:spPr>
          <a:xfrm rot="16200000" flipH="1">
            <a:off x="11314141" y="4319246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A1DFDB-859E-48F2-BE53-E9AC9FCD5359}"/>
              </a:ext>
            </a:extLst>
          </p:cNvPr>
          <p:cNvCxnSpPr>
            <a:stCxn id="5" idx="6"/>
            <a:endCxn id="14" idx="2"/>
          </p:cNvCxnSpPr>
          <p:nvPr/>
        </p:nvCxnSpPr>
        <p:spPr>
          <a:xfrm flipV="1">
            <a:off x="10632504" y="3212976"/>
            <a:ext cx="476272" cy="3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42">
            <a:extLst>
              <a:ext uri="{FF2B5EF4-FFF2-40B4-BE49-F238E27FC236}">
                <a16:creationId xmlns:a16="http://schemas.microsoft.com/office/drawing/2014/main" id="{32A06AF5-4141-4121-BDC7-263A2596CD53}"/>
              </a:ext>
            </a:extLst>
          </p:cNvPr>
          <p:cNvCxnSpPr>
            <a:stCxn id="4" idx="3"/>
            <a:endCxn id="14" idx="4"/>
          </p:cNvCxnSpPr>
          <p:nvPr/>
        </p:nvCxnSpPr>
        <p:spPr>
          <a:xfrm rot="16200000" flipH="1">
            <a:off x="10484385" y="2588584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23">
            <a:extLst>
              <a:ext uri="{FF2B5EF4-FFF2-40B4-BE49-F238E27FC236}">
                <a16:creationId xmlns:a16="http://schemas.microsoft.com/office/drawing/2014/main" id="{85FB7607-8BF0-490E-A90C-27BE54D42725}"/>
              </a:ext>
            </a:extLst>
          </p:cNvPr>
          <p:cNvCxnSpPr/>
          <p:nvPr/>
        </p:nvCxnSpPr>
        <p:spPr>
          <a:xfrm rot="16200000" flipH="1">
            <a:off x="10569241" y="3802846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91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3AA1-1A7E-4EA9-B4BF-F2E65355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and partial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05600-89CD-46E0-8853-45ABF23C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 is a </a:t>
                </a:r>
                <a:r>
                  <a:rPr lang="en-US" b="1" dirty="0"/>
                  <a:t>total order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∨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(any two elements of A are related.)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ℤ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is a total order </a:t>
                </a:r>
              </a:p>
              <a:p>
                <a:pPr lvl="1"/>
                <a:r>
                  <a:rPr lang="en-US" dirty="0"/>
                  <a:t>So is alphabetical order of English words.  </a:t>
                </a:r>
              </a:p>
              <a:p>
                <a:r>
                  <a:rPr lang="en-US" dirty="0"/>
                  <a:t>Otherwise, R is a </a:t>
                </a:r>
                <a:r>
                  <a:rPr lang="en-US" b="1" dirty="0"/>
                  <a:t>partial order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𝑆𝑈𝐵𝑆𝐸𝑇𝑆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𝑎𝑟𝑒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𝑠𝑒𝑡𝑠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∧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is a partial order. 	 </a:t>
                </a:r>
              </a:p>
              <a:p>
                <a:pPr lvl="2"/>
                <a:r>
                  <a:rPr lang="en-US" dirty="0"/>
                  <a:t>Not total:   if A ={1,2} and B ={1,3}, then neither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nor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B050"/>
                        </a:solidFill>
                        <a:latin typeface="Cambria Math"/>
                      </a:rPr>
                      <m:t>𝐷𝐼𝑉𝐼𝑆𝑂𝑅𝑆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partial order.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do not divide each other. 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ANCESTOR</a:t>
                </a:r>
                <a:r>
                  <a:rPr lang="en-US" dirty="0"/>
                  <a:t>  is a partial order</a:t>
                </a:r>
              </a:p>
              <a:p>
                <a:pPr lvl="2"/>
                <a:r>
                  <a:rPr lang="en-US" dirty="0"/>
                  <a:t>Two people don’t necessarily have to be related.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05600-89CD-46E0-8853-45ABF23C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  <a:blipFill>
                <a:blip r:embed="rId5"/>
                <a:stretch>
                  <a:fillRect l="-1111" t="-2407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02BAC0C-F2A5-4884-96BF-91CB22A26FC9}"/>
              </a:ext>
            </a:extLst>
          </p:cNvPr>
          <p:cNvSpPr/>
          <p:nvPr/>
        </p:nvSpPr>
        <p:spPr>
          <a:xfrm>
            <a:off x="9678123" y="274220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53E2E3-22E0-4D6C-86D8-1D8A74B45CEC}"/>
              </a:ext>
            </a:extLst>
          </p:cNvPr>
          <p:cNvSpPr/>
          <p:nvPr/>
        </p:nvSpPr>
        <p:spPr>
          <a:xfrm>
            <a:off x="10378606" y="274562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Curved Connector 26">
            <a:extLst>
              <a:ext uri="{FF2B5EF4-FFF2-40B4-BE49-F238E27FC236}">
                <a16:creationId xmlns:a16="http://schemas.microsoft.com/office/drawing/2014/main" id="{8468E9FE-6D63-4C93-85A3-FFDA521B8B57}"/>
              </a:ext>
            </a:extLst>
          </p:cNvPr>
          <p:cNvCxnSpPr/>
          <p:nvPr/>
        </p:nvCxnSpPr>
        <p:spPr>
          <a:xfrm rot="16200000" flipH="1">
            <a:off x="9739503" y="2735856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7">
            <a:extLst>
              <a:ext uri="{FF2B5EF4-FFF2-40B4-BE49-F238E27FC236}">
                <a16:creationId xmlns:a16="http://schemas.microsoft.com/office/drawing/2014/main" id="{C682E5C3-7599-4AE7-94D1-066C95DD465F}"/>
              </a:ext>
            </a:extLst>
          </p:cNvPr>
          <p:cNvCxnSpPr/>
          <p:nvPr/>
        </p:nvCxnSpPr>
        <p:spPr>
          <a:xfrm rot="16200000" flipH="1">
            <a:off x="10471705" y="2735011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6855D2-8D00-4302-A81C-A4DBD47F3FAA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9822140" y="2814214"/>
            <a:ext cx="556467" cy="3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CD879BB-B5DD-443F-AF1F-24A4624783F5}"/>
              </a:ext>
            </a:extLst>
          </p:cNvPr>
          <p:cNvSpPr/>
          <p:nvPr/>
        </p:nvSpPr>
        <p:spPr>
          <a:xfrm>
            <a:off x="9706123" y="531637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180798-BA06-42CC-9ECE-62E3E57D3DB1}"/>
              </a:ext>
            </a:extLst>
          </p:cNvPr>
          <p:cNvSpPr/>
          <p:nvPr/>
        </p:nvSpPr>
        <p:spPr>
          <a:xfrm>
            <a:off x="10406606" y="53197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1" name="Curved Connector 32">
            <a:extLst>
              <a:ext uri="{FF2B5EF4-FFF2-40B4-BE49-F238E27FC236}">
                <a16:creationId xmlns:a16="http://schemas.microsoft.com/office/drawing/2014/main" id="{A555A939-FDD1-4629-BE74-249F847E5250}"/>
              </a:ext>
            </a:extLst>
          </p:cNvPr>
          <p:cNvCxnSpPr/>
          <p:nvPr/>
        </p:nvCxnSpPr>
        <p:spPr>
          <a:xfrm rot="16200000" flipH="1">
            <a:off x="9767503" y="5310024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33">
            <a:extLst>
              <a:ext uri="{FF2B5EF4-FFF2-40B4-BE49-F238E27FC236}">
                <a16:creationId xmlns:a16="http://schemas.microsoft.com/office/drawing/2014/main" id="{0D0D9E00-12FD-49E6-BFCE-B33663D3EEA9}"/>
              </a:ext>
            </a:extLst>
          </p:cNvPr>
          <p:cNvCxnSpPr/>
          <p:nvPr/>
        </p:nvCxnSpPr>
        <p:spPr>
          <a:xfrm rot="16200000" flipH="1">
            <a:off x="10499705" y="5309179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960CF1-F3CE-43C1-B04D-02A4EEE40D6C}"/>
              </a:ext>
            </a:extLst>
          </p:cNvPr>
          <p:cNvCxnSpPr>
            <a:endCxn id="10" idx="1"/>
          </p:cNvCxnSpPr>
          <p:nvPr/>
        </p:nvCxnSpPr>
        <p:spPr>
          <a:xfrm>
            <a:off x="9850139" y="5340881"/>
            <a:ext cx="5775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B6CE76-C29F-4B32-8C26-20C982A6227F}"/>
              </a:ext>
            </a:extLst>
          </p:cNvPr>
          <p:cNvSpPr/>
          <p:nvPr/>
        </p:nvSpPr>
        <p:spPr>
          <a:xfrm>
            <a:off x="10998894" y="274222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5" name="Curved Connector 36">
            <a:extLst>
              <a:ext uri="{FF2B5EF4-FFF2-40B4-BE49-F238E27FC236}">
                <a16:creationId xmlns:a16="http://schemas.microsoft.com/office/drawing/2014/main" id="{9FABF969-B56A-438B-871A-B67F3A526BD0}"/>
              </a:ext>
            </a:extLst>
          </p:cNvPr>
          <p:cNvCxnSpPr/>
          <p:nvPr/>
        </p:nvCxnSpPr>
        <p:spPr>
          <a:xfrm rot="16200000" flipH="1">
            <a:off x="11091993" y="2731614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C2BD059-03DB-4017-857B-9B7C7C0D1DAD}"/>
              </a:ext>
            </a:extLst>
          </p:cNvPr>
          <p:cNvSpPr/>
          <p:nvPr/>
        </p:nvSpPr>
        <p:spPr>
          <a:xfrm>
            <a:off x="11151860" y="53155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38">
            <a:extLst>
              <a:ext uri="{FF2B5EF4-FFF2-40B4-BE49-F238E27FC236}">
                <a16:creationId xmlns:a16="http://schemas.microsoft.com/office/drawing/2014/main" id="{DEEF70BA-47D9-4319-84CD-7920D19A1B71}"/>
              </a:ext>
            </a:extLst>
          </p:cNvPr>
          <p:cNvCxnSpPr/>
          <p:nvPr/>
        </p:nvCxnSpPr>
        <p:spPr>
          <a:xfrm rot="16200000" flipH="1">
            <a:off x="11244959" y="5304917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C9BE8E-2438-4E47-B49D-A18885F43064}"/>
              </a:ext>
            </a:extLst>
          </p:cNvPr>
          <p:cNvCxnSpPr>
            <a:stCxn id="5" idx="6"/>
            <a:endCxn id="14" idx="2"/>
          </p:cNvCxnSpPr>
          <p:nvPr/>
        </p:nvCxnSpPr>
        <p:spPr>
          <a:xfrm flipV="1">
            <a:off x="10522622" y="2814234"/>
            <a:ext cx="476272" cy="3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42">
            <a:extLst>
              <a:ext uri="{FF2B5EF4-FFF2-40B4-BE49-F238E27FC236}">
                <a16:creationId xmlns:a16="http://schemas.microsoft.com/office/drawing/2014/main" id="{6D9831F1-AB9F-47E5-89FB-430763838810}"/>
              </a:ext>
            </a:extLst>
          </p:cNvPr>
          <p:cNvCxnSpPr>
            <a:stCxn id="4" idx="3"/>
            <a:endCxn id="14" idx="4"/>
          </p:cNvCxnSpPr>
          <p:nvPr/>
        </p:nvCxnSpPr>
        <p:spPr>
          <a:xfrm rot="16200000" flipH="1">
            <a:off x="10374503" y="2189842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23">
            <a:extLst>
              <a:ext uri="{FF2B5EF4-FFF2-40B4-BE49-F238E27FC236}">
                <a16:creationId xmlns:a16="http://schemas.microsoft.com/office/drawing/2014/main" id="{6A46C29B-E32B-4E7F-B984-6715A4584EBD}"/>
              </a:ext>
            </a:extLst>
          </p:cNvPr>
          <p:cNvCxnSpPr/>
          <p:nvPr/>
        </p:nvCxnSpPr>
        <p:spPr>
          <a:xfrm rot="16200000" flipH="1">
            <a:off x="10500059" y="4788517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BD169CD-FDB0-4CB6-846A-9D5279DD2509}"/>
              </a:ext>
            </a:extLst>
          </p:cNvPr>
          <p:cNvSpPr txBox="1"/>
          <p:nvPr/>
        </p:nvSpPr>
        <p:spPr>
          <a:xfrm>
            <a:off x="9578651" y="3048358"/>
            <a:ext cx="161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Total order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9F59EE-5298-48DB-9070-E845ACCBB841}"/>
              </a:ext>
            </a:extLst>
          </p:cNvPr>
          <p:cNvSpPr txBox="1"/>
          <p:nvPr/>
        </p:nvSpPr>
        <p:spPr>
          <a:xfrm>
            <a:off x="9672207" y="5708235"/>
            <a:ext cx="180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Partial</a:t>
            </a:r>
            <a:r>
              <a:rPr lang="en-US" sz="2400" dirty="0">
                <a:solidFill>
                  <a:schemeClr val="tx1"/>
                </a:solidFill>
              </a:rPr>
              <a:t> order </a:t>
            </a:r>
          </a:p>
        </p:txBody>
      </p:sp>
    </p:spTree>
    <p:extLst>
      <p:ext uri="{BB962C8B-B14F-4D97-AF65-F5344CB8AC3E}">
        <p14:creationId xmlns:p14="http://schemas.microsoft.com/office/powerpoint/2010/main" val="31353752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CAE1-7F9D-4C4F-B053-0231D4EA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Minimal and maximal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09582-69AC-40F7-B3F9-469E2021C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9302824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 order may have </a:t>
                </a:r>
                <a:r>
                  <a:rPr lang="en-US" b="1" dirty="0"/>
                  <a:t>minimal</a:t>
                </a:r>
                <a:r>
                  <a:rPr lang="en-US" dirty="0"/>
                  <a:t> and </a:t>
                </a:r>
                <a:r>
                  <a:rPr lang="en-US" b="1" dirty="0"/>
                  <a:t>maximal</a:t>
                </a:r>
                <a:r>
                  <a:rPr lang="en-US" dirty="0"/>
                  <a:t> elements (maybe multiple)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minimal in R if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≠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→ ¬</m:t>
                    </m:r>
                    <m:r>
                      <a:rPr lang="en-CA" i="1">
                        <a:latin typeface="Cambria Math"/>
                      </a:rPr>
                      <m:t>𝑅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,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and maximal if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  <m:r>
                      <a:rPr lang="en-CA" i="1">
                        <a:latin typeface="Cambria Math"/>
                      </a:rPr>
                      <m:t>≠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→¬</m:t>
                    </m:r>
                    <m:r>
                      <a:rPr lang="en-CA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  <m:r>
                          <a:rPr lang="en-CA" i="1"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If there is only one minimal element, we call it a minimum </a:t>
                </a:r>
              </a:p>
              <a:p>
                <a:pPr lvl="2"/>
                <a:r>
                  <a:rPr lang="en-CA" dirty="0"/>
                  <a:t>Unique maximal element is a maximum. </a:t>
                </a:r>
              </a:p>
              <a:p>
                <a:pPr lvl="1"/>
                <a:r>
                  <a:rPr lang="en-CA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1 is a minimum, 3 is a maximum</a:t>
                </a:r>
              </a:p>
              <a:p>
                <a:pPr lvl="1"/>
                <a:r>
                  <a:rPr lang="en-CA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 1 is a minimum, and both 2 and 3 are maximal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∅ </m:t>
                    </m:r>
                  </m:oMath>
                </a14:m>
                <a:r>
                  <a:rPr lang="en-US" dirty="0"/>
                  <a:t>is minimal in SUBSETS (its unique minimum); universe is maximal (its unique maximum). </a:t>
                </a:r>
              </a:p>
              <a:p>
                <a:pPr lvl="1"/>
                <a:r>
                  <a:rPr lang="en-US" dirty="0"/>
                  <a:t>All primes are minimal in DIVISORS, and there are no maximal elements.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09582-69AC-40F7-B3F9-469E2021C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9302824" cy="4525963"/>
              </a:xfrm>
              <a:blipFill>
                <a:blip r:embed="rId5"/>
                <a:stretch>
                  <a:fillRect l="-1311" t="-3504" r="-786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C72CFC0-E338-4625-819A-DA881F90F2C7}"/>
              </a:ext>
            </a:extLst>
          </p:cNvPr>
          <p:cNvSpPr/>
          <p:nvPr/>
        </p:nvSpPr>
        <p:spPr>
          <a:xfrm>
            <a:off x="9747317" y="337808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640ED-2BB4-4472-9B13-847EB56E7180}"/>
              </a:ext>
            </a:extLst>
          </p:cNvPr>
          <p:cNvSpPr/>
          <p:nvPr/>
        </p:nvSpPr>
        <p:spPr>
          <a:xfrm>
            <a:off x="10447800" y="338149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Curved Connector 26">
            <a:extLst>
              <a:ext uri="{FF2B5EF4-FFF2-40B4-BE49-F238E27FC236}">
                <a16:creationId xmlns:a16="http://schemas.microsoft.com/office/drawing/2014/main" id="{4AA64C29-7527-4EAE-8823-ACEFD52FF63F}"/>
              </a:ext>
            </a:extLst>
          </p:cNvPr>
          <p:cNvCxnSpPr/>
          <p:nvPr/>
        </p:nvCxnSpPr>
        <p:spPr>
          <a:xfrm rot="16200000" flipH="1">
            <a:off x="9808697" y="337173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7">
            <a:extLst>
              <a:ext uri="{FF2B5EF4-FFF2-40B4-BE49-F238E27FC236}">
                <a16:creationId xmlns:a16="http://schemas.microsoft.com/office/drawing/2014/main" id="{4ADCC3D9-8EAE-4ACF-924B-848907BDC6F8}"/>
              </a:ext>
            </a:extLst>
          </p:cNvPr>
          <p:cNvCxnSpPr/>
          <p:nvPr/>
        </p:nvCxnSpPr>
        <p:spPr>
          <a:xfrm rot="16200000" flipH="1">
            <a:off x="10540899" y="337088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565E04-7360-4140-A2F7-7F372F02F330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9891334" y="3450091"/>
            <a:ext cx="556467" cy="3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4DD49B3-4D76-484A-BA49-08475AB869D5}"/>
              </a:ext>
            </a:extLst>
          </p:cNvPr>
          <p:cNvSpPr/>
          <p:nvPr/>
        </p:nvSpPr>
        <p:spPr>
          <a:xfrm>
            <a:off x="9766451" y="478076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DE9ECE-A99D-45CA-99EA-16397187E79C}"/>
              </a:ext>
            </a:extLst>
          </p:cNvPr>
          <p:cNvSpPr/>
          <p:nvPr/>
        </p:nvSpPr>
        <p:spPr>
          <a:xfrm>
            <a:off x="10466934" y="4784180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1" name="Curved Connector 32">
            <a:extLst>
              <a:ext uri="{FF2B5EF4-FFF2-40B4-BE49-F238E27FC236}">
                <a16:creationId xmlns:a16="http://schemas.microsoft.com/office/drawing/2014/main" id="{522923FD-0AAA-4DD2-83D8-B951EB4ABDBF}"/>
              </a:ext>
            </a:extLst>
          </p:cNvPr>
          <p:cNvCxnSpPr/>
          <p:nvPr/>
        </p:nvCxnSpPr>
        <p:spPr>
          <a:xfrm rot="16200000" flipH="1">
            <a:off x="9827831" y="4774414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33">
            <a:extLst>
              <a:ext uri="{FF2B5EF4-FFF2-40B4-BE49-F238E27FC236}">
                <a16:creationId xmlns:a16="http://schemas.microsoft.com/office/drawing/2014/main" id="{2423BBE4-408F-41BA-871A-F19476D776FB}"/>
              </a:ext>
            </a:extLst>
          </p:cNvPr>
          <p:cNvCxnSpPr/>
          <p:nvPr/>
        </p:nvCxnSpPr>
        <p:spPr>
          <a:xfrm rot="16200000" flipH="1">
            <a:off x="10560033" y="4773569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CF1CCB-8650-4A04-9B21-DFD18286CBC8}"/>
              </a:ext>
            </a:extLst>
          </p:cNvPr>
          <p:cNvCxnSpPr>
            <a:endCxn id="10" idx="1"/>
          </p:cNvCxnSpPr>
          <p:nvPr/>
        </p:nvCxnSpPr>
        <p:spPr>
          <a:xfrm>
            <a:off x="9910467" y="4805271"/>
            <a:ext cx="5775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BC482A1-8688-44E1-8A75-EBA7395B3E50}"/>
              </a:ext>
            </a:extLst>
          </p:cNvPr>
          <p:cNvSpPr/>
          <p:nvPr/>
        </p:nvSpPr>
        <p:spPr>
          <a:xfrm>
            <a:off x="11068088" y="3378102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5" name="Curved Connector 36">
            <a:extLst>
              <a:ext uri="{FF2B5EF4-FFF2-40B4-BE49-F238E27FC236}">
                <a16:creationId xmlns:a16="http://schemas.microsoft.com/office/drawing/2014/main" id="{FCCC1C13-49CF-4A10-9CF4-E1C7C45F7F2F}"/>
              </a:ext>
            </a:extLst>
          </p:cNvPr>
          <p:cNvCxnSpPr/>
          <p:nvPr/>
        </p:nvCxnSpPr>
        <p:spPr>
          <a:xfrm rot="16200000" flipH="1">
            <a:off x="11161187" y="3367491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E6E4828-EAC2-45EB-9F86-ADE12E8FB3A6}"/>
              </a:ext>
            </a:extLst>
          </p:cNvPr>
          <p:cNvSpPr/>
          <p:nvPr/>
        </p:nvSpPr>
        <p:spPr>
          <a:xfrm>
            <a:off x="11212188" y="4779918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38">
            <a:extLst>
              <a:ext uri="{FF2B5EF4-FFF2-40B4-BE49-F238E27FC236}">
                <a16:creationId xmlns:a16="http://schemas.microsoft.com/office/drawing/2014/main" id="{D32F86AB-A563-40EC-8724-E9F34309ADAB}"/>
              </a:ext>
            </a:extLst>
          </p:cNvPr>
          <p:cNvCxnSpPr/>
          <p:nvPr/>
        </p:nvCxnSpPr>
        <p:spPr>
          <a:xfrm rot="16200000" flipH="1">
            <a:off x="11305287" y="4769307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4ECEB5-4DF0-400F-B7DE-B0C350034974}"/>
              </a:ext>
            </a:extLst>
          </p:cNvPr>
          <p:cNvCxnSpPr>
            <a:stCxn id="5" idx="6"/>
            <a:endCxn id="14" idx="2"/>
          </p:cNvCxnSpPr>
          <p:nvPr/>
        </p:nvCxnSpPr>
        <p:spPr>
          <a:xfrm flipV="1">
            <a:off x="10591816" y="3450111"/>
            <a:ext cx="476272" cy="3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42">
            <a:extLst>
              <a:ext uri="{FF2B5EF4-FFF2-40B4-BE49-F238E27FC236}">
                <a16:creationId xmlns:a16="http://schemas.microsoft.com/office/drawing/2014/main" id="{68BD4A6D-28E3-4510-9F58-ADAE17D5A2C3}"/>
              </a:ext>
            </a:extLst>
          </p:cNvPr>
          <p:cNvCxnSpPr>
            <a:stCxn id="4" idx="3"/>
            <a:endCxn id="14" idx="4"/>
          </p:cNvCxnSpPr>
          <p:nvPr/>
        </p:nvCxnSpPr>
        <p:spPr>
          <a:xfrm rot="16200000" flipH="1">
            <a:off x="10443697" y="2825719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23">
            <a:extLst>
              <a:ext uri="{FF2B5EF4-FFF2-40B4-BE49-F238E27FC236}">
                <a16:creationId xmlns:a16="http://schemas.microsoft.com/office/drawing/2014/main" id="{E4693425-646A-43A3-AC11-6F3F100B9997}"/>
              </a:ext>
            </a:extLst>
          </p:cNvPr>
          <p:cNvCxnSpPr/>
          <p:nvPr/>
        </p:nvCxnSpPr>
        <p:spPr>
          <a:xfrm rot="16200000" flipH="1">
            <a:off x="10560387" y="4252907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735331-7E10-4263-9100-20CC0993C736}"/>
                  </a:ext>
                </a:extLst>
              </p:cNvPr>
              <p:cNvSpPr txBox="1"/>
              <p:nvPr/>
            </p:nvSpPr>
            <p:spPr>
              <a:xfrm>
                <a:off x="10142274" y="3808638"/>
                <a:ext cx="709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735331-7E10-4263-9100-20CC0993C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274" y="3808638"/>
                <a:ext cx="709233" cy="461665"/>
              </a:xfrm>
              <a:prstGeom prst="rect">
                <a:avLst/>
              </a:prstGeom>
              <a:blipFill>
                <a:blip r:embed="rId6"/>
                <a:stretch>
                  <a:fillRect l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A460B9-2C9A-48CB-A10A-187DB7763B4F}"/>
                  </a:ext>
                </a:extLst>
              </p:cNvPr>
              <p:cNvSpPr txBox="1"/>
              <p:nvPr/>
            </p:nvSpPr>
            <p:spPr>
              <a:xfrm>
                <a:off x="10199246" y="5219084"/>
                <a:ext cx="709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A460B9-2C9A-48CB-A10A-187DB7763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246" y="5219084"/>
                <a:ext cx="709232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156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39CE-B4B4-47CD-A229-548CEC5F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F23B-358E-469C-B597-D4F11DD2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0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FE9D-EA4E-488D-A236-2129AD41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orders: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A68A3-A16F-4300-8891-B4DD1E765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926560" cy="4525963"/>
              </a:xfrm>
            </p:spPr>
            <p:txBody>
              <a:bodyPr/>
              <a:lstStyle/>
              <a:p>
                <a:r>
                  <a:rPr lang="en-US" dirty="0"/>
                  <a:t>A graph of an order relation has a lot of edges! It has all loops, and every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we know that a relation is an order,  can we draw it simpler? </a:t>
                </a:r>
              </a:p>
              <a:p>
                <a:pPr lvl="1"/>
                <a:r>
                  <a:rPr lang="en-US" dirty="0"/>
                  <a:t>Can you figure out in which order you can take courses from this diagram?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A68A3-A16F-4300-8891-B4DD1E765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926560" cy="4525963"/>
              </a:xfrm>
              <a:blipFill>
                <a:blip r:embed="rId4"/>
                <a:stretch>
                  <a:fillRect l="-202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D63BAB7-EA0B-40E8-A11E-D8ADCA132E9F}"/>
              </a:ext>
            </a:extLst>
          </p:cNvPr>
          <p:cNvSpPr/>
          <p:nvPr/>
        </p:nvSpPr>
        <p:spPr>
          <a:xfrm>
            <a:off x="8616280" y="4690848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6E0E8-1E08-4DA1-B813-9382329021DB}"/>
              </a:ext>
            </a:extLst>
          </p:cNvPr>
          <p:cNvSpPr/>
          <p:nvPr/>
        </p:nvSpPr>
        <p:spPr>
          <a:xfrm>
            <a:off x="9935233" y="4699615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18D52-052C-4C5F-9783-2BD2AE9B468B}"/>
              </a:ext>
            </a:extLst>
          </p:cNvPr>
          <p:cNvSpPr/>
          <p:nvPr/>
        </p:nvSpPr>
        <p:spPr>
          <a:xfrm>
            <a:off x="7913614" y="3304641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5C7A6-56F6-478A-9B3F-9BE69BDDF70D}"/>
              </a:ext>
            </a:extLst>
          </p:cNvPr>
          <p:cNvSpPr/>
          <p:nvPr/>
        </p:nvSpPr>
        <p:spPr>
          <a:xfrm>
            <a:off x="9195405" y="3304641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8D3F4F-A65C-4292-87AF-A236687A949D}"/>
              </a:ext>
            </a:extLst>
          </p:cNvPr>
          <p:cNvSpPr/>
          <p:nvPr/>
        </p:nvSpPr>
        <p:spPr>
          <a:xfrm>
            <a:off x="10477196" y="3304641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541B6-D0EC-4050-BE78-1317D06D994C}"/>
              </a:ext>
            </a:extLst>
          </p:cNvPr>
          <p:cNvSpPr/>
          <p:nvPr/>
        </p:nvSpPr>
        <p:spPr>
          <a:xfrm>
            <a:off x="7936440" y="1768467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5CBE1-06B0-4706-9CF4-0FDA299C7649}"/>
              </a:ext>
            </a:extLst>
          </p:cNvPr>
          <p:cNvSpPr/>
          <p:nvPr/>
        </p:nvSpPr>
        <p:spPr>
          <a:xfrm>
            <a:off x="9195405" y="1768467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D1881C-D204-4F92-BAB8-EC145A41A364}"/>
              </a:ext>
            </a:extLst>
          </p:cNvPr>
          <p:cNvSpPr/>
          <p:nvPr/>
        </p:nvSpPr>
        <p:spPr>
          <a:xfrm>
            <a:off x="10488488" y="1770955"/>
            <a:ext cx="90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C4E6C8-9892-4979-8531-8AE9AEFCD074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8365782" y="4096729"/>
            <a:ext cx="702666" cy="5941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C7EAA0-B5DD-4BF7-947B-59F625785634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flipV="1">
            <a:off x="9068448" y="4096729"/>
            <a:ext cx="579125" cy="5941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36176-9EC8-4D83-960F-CA77C921AE5F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 flipV="1">
            <a:off x="9068448" y="4096729"/>
            <a:ext cx="1860916" cy="5941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1E6412-1B1E-4417-9B1B-A68BD63712A8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H="1" flipV="1">
            <a:off x="9647573" y="4096729"/>
            <a:ext cx="739828" cy="6028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44A605-BA40-457C-A2C9-E27A0723EBD6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10387401" y="4096729"/>
            <a:ext cx="541963" cy="6028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1E8D87-4307-4078-BEC3-19A610E5ED46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flipH="1">
            <a:off x="8365782" y="2563043"/>
            <a:ext cx="2574874" cy="7415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81F45E-6F24-4DE8-BB42-57120BFCC4B2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 flipH="1">
            <a:off x="8365782" y="2560555"/>
            <a:ext cx="1281791" cy="7440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EBA5C5-2FDE-444E-9DF7-E0D7EF334EA8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>
            <a:off x="8388608" y="2560555"/>
            <a:ext cx="1258965" cy="7440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59378C-6BA5-47C1-9EC8-B443F04CD253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9647573" y="2563043"/>
            <a:ext cx="1293083" cy="7415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E33DCF-246D-423F-8EEE-613F5016C53E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H="1" flipV="1">
            <a:off x="8388608" y="2560555"/>
            <a:ext cx="2540756" cy="7440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59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Hasse</a:t>
            </a:r>
            <a:r>
              <a:rPr lang="en-US" dirty="0"/>
              <a:t>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727" y="1649028"/>
                <a:ext cx="9272709" cy="496855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600" dirty="0"/>
                  <a:t>A </a:t>
                </a:r>
                <a:r>
                  <a:rPr lang="en-US" sz="3600" dirty="0" err="1"/>
                  <a:t>Hasse</a:t>
                </a:r>
                <a:r>
                  <a:rPr lang="en-US" sz="3600" dirty="0"/>
                  <a:t> diagram is a way to draw a (partial or total) order without drawing loops or edges that have to be there by transitivity or reflexivity.  </a:t>
                </a:r>
              </a:p>
              <a:p>
                <a:pPr lvl="1"/>
                <a:r>
                  <a:rPr lang="en-US" sz="3100" dirty="0"/>
                  <a:t>draw minimal elements on the bottom, then go up</a:t>
                </a:r>
              </a:p>
              <a:p>
                <a:pPr lvl="1"/>
                <a:r>
                  <a:rPr lang="en-US" sz="3100" dirty="0"/>
                  <a:t> don’t draw arrowheads (assume arrows go upwards). </a:t>
                </a:r>
              </a:p>
              <a:p>
                <a:pPr lvl="1"/>
                <a:r>
                  <a:rPr lang="en-US" sz="3100" dirty="0"/>
                  <a:t>R={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100" dirty="0"/>
              </a:p>
              <a:p>
                <a:pPr lvl="2"/>
                <a:r>
                  <a:rPr lang="en-US" sz="2600" dirty="0"/>
                  <a:t>On the </a:t>
                </a:r>
                <a:r>
                  <a:rPr lang="en-US" sz="2600" dirty="0" err="1"/>
                  <a:t>Hasse</a:t>
                </a:r>
                <a:r>
                  <a:rPr lang="en-US" sz="2600" dirty="0"/>
                  <a:t> diagram of R, only draw edges (1,2) and (2,3), as all the rest follow by reflexivity and transitivity.  1 is the minimal (bottom), 3 maximal (top).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27" y="1649028"/>
                <a:ext cx="9272709" cy="4968551"/>
              </a:xfrm>
              <a:blipFill>
                <a:blip r:embed="rId5"/>
                <a:stretch>
                  <a:fillRect l="-1578" t="-1718" r="-2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915029" y="157019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10615512" y="157360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27" name="Curved Connector 26"/>
          <p:cNvCxnSpPr/>
          <p:nvPr/>
        </p:nvCxnSpPr>
        <p:spPr>
          <a:xfrm rot="16200000" flipH="1">
            <a:off x="9976409" y="1563843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10708611" y="1562998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6"/>
            <a:endCxn id="26" idx="2"/>
          </p:cNvCxnSpPr>
          <p:nvPr/>
        </p:nvCxnSpPr>
        <p:spPr>
          <a:xfrm>
            <a:off x="10059046" y="1642201"/>
            <a:ext cx="556467" cy="3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1235800" y="15702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7" name="Curved Connector 36"/>
          <p:cNvCxnSpPr/>
          <p:nvPr/>
        </p:nvCxnSpPr>
        <p:spPr>
          <a:xfrm rot="16200000" flipH="1">
            <a:off x="11328899" y="1559601"/>
            <a:ext cx="101834" cy="12700"/>
          </a:xfrm>
          <a:prstGeom prst="curvedConnector5">
            <a:avLst>
              <a:gd name="adj1" fmla="val -336725"/>
              <a:gd name="adj2" fmla="val 2456976"/>
              <a:gd name="adj3" fmla="val 8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6"/>
            <a:endCxn id="36" idx="2"/>
          </p:cNvCxnSpPr>
          <p:nvPr/>
        </p:nvCxnSpPr>
        <p:spPr>
          <a:xfrm flipV="1">
            <a:off x="10759528" y="1642221"/>
            <a:ext cx="476272" cy="3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5" idx="3"/>
            <a:endCxn id="36" idx="4"/>
          </p:cNvCxnSpPr>
          <p:nvPr/>
        </p:nvCxnSpPr>
        <p:spPr>
          <a:xfrm rot="16200000" flipH="1">
            <a:off x="10611409" y="1017829"/>
            <a:ext cx="21110" cy="1371688"/>
          </a:xfrm>
          <a:prstGeom prst="curvedConnector3">
            <a:avLst>
              <a:gd name="adj1" fmla="val 11828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646747" y="3456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10623896" y="28736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10604625" y="222556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42" name="Straight Arrow Connector 41"/>
          <p:cNvCxnSpPr>
            <a:stCxn id="23" idx="0"/>
            <a:endCxn id="30" idx="4"/>
          </p:cNvCxnSpPr>
          <p:nvPr/>
        </p:nvCxnSpPr>
        <p:spPr>
          <a:xfrm flipH="1" flipV="1">
            <a:off x="10695905" y="3017650"/>
            <a:ext cx="22851" cy="43932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0"/>
            <a:endCxn id="41" idx="4"/>
          </p:cNvCxnSpPr>
          <p:nvPr/>
        </p:nvCxnSpPr>
        <p:spPr>
          <a:xfrm flipH="1" flipV="1">
            <a:off x="10676634" y="2369578"/>
            <a:ext cx="19271" cy="50405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42017" y="17176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939668" y="2275410"/>
            <a:ext cx="1202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/>
              <a:t>Hasse</a:t>
            </a:r>
            <a:r>
              <a:rPr lang="en-CA" sz="2400" dirty="0"/>
              <a:t> </a:t>
            </a:r>
          </a:p>
          <a:p>
            <a:r>
              <a:rPr lang="en-CA" sz="2400" dirty="0"/>
              <a:t>diagram</a:t>
            </a:r>
          </a:p>
          <a:p>
            <a:r>
              <a:rPr lang="en-CA" sz="2400" dirty="0"/>
              <a:t>of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26369" y="5869299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369" y="5869299"/>
                <a:ext cx="38183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968298" y="5276716"/>
                <a:ext cx="545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{1}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298" y="5276716"/>
                <a:ext cx="54534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634841" y="5276716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{2}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841" y="5276716"/>
                <a:ext cx="54534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68362" y="4678142"/>
                <a:ext cx="72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{1,2}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362" y="4678142"/>
                <a:ext cx="721672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stCxn id="11" idx="0"/>
            <a:endCxn id="47" idx="2"/>
          </p:cNvCxnSpPr>
          <p:nvPr/>
        </p:nvCxnSpPr>
        <p:spPr>
          <a:xfrm flipH="1" flipV="1">
            <a:off x="10240968" y="5646049"/>
            <a:ext cx="676318" cy="2232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0"/>
            <a:endCxn id="48" idx="2"/>
          </p:cNvCxnSpPr>
          <p:nvPr/>
        </p:nvCxnSpPr>
        <p:spPr>
          <a:xfrm flipH="1" flipV="1">
            <a:off x="10907512" y="5646049"/>
            <a:ext cx="9774" cy="2232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0"/>
            <a:endCxn id="49" idx="2"/>
          </p:cNvCxnSpPr>
          <p:nvPr/>
        </p:nvCxnSpPr>
        <p:spPr>
          <a:xfrm flipH="1" flipV="1">
            <a:off x="10229198" y="5047474"/>
            <a:ext cx="11770" cy="229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0"/>
            <a:endCxn id="49" idx="2"/>
          </p:cNvCxnSpPr>
          <p:nvPr/>
        </p:nvCxnSpPr>
        <p:spPr>
          <a:xfrm flipH="1" flipV="1">
            <a:off x="10229198" y="5047474"/>
            <a:ext cx="678314" cy="229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52191" y="5276716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CA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191" y="5276716"/>
                <a:ext cx="545342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11" idx="0"/>
            <a:endCxn id="32" idx="2"/>
          </p:cNvCxnSpPr>
          <p:nvPr/>
        </p:nvCxnSpPr>
        <p:spPr>
          <a:xfrm flipV="1">
            <a:off x="10917286" y="5646049"/>
            <a:ext cx="607576" cy="2232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501869" y="4676401"/>
                <a:ext cx="72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{1,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CA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69" y="4676401"/>
                <a:ext cx="721672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180183" y="4678142"/>
                <a:ext cx="72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CA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183" y="4678142"/>
                <a:ext cx="721672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409805" y="4040318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/>
                        </a:rPr>
                        <m:t>{1,2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CA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805" y="4040318"/>
                <a:ext cx="89800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8" idx="0"/>
            <a:endCxn id="54" idx="2"/>
          </p:cNvCxnSpPr>
          <p:nvPr/>
        </p:nvCxnSpPr>
        <p:spPr>
          <a:xfrm flipV="1">
            <a:off x="10907513" y="5047474"/>
            <a:ext cx="633507" cy="22924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2" idx="0"/>
            <a:endCxn id="54" idx="2"/>
          </p:cNvCxnSpPr>
          <p:nvPr/>
        </p:nvCxnSpPr>
        <p:spPr>
          <a:xfrm flipV="1">
            <a:off x="11524863" y="5047474"/>
            <a:ext cx="16157" cy="229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0"/>
            <a:endCxn id="46" idx="2"/>
          </p:cNvCxnSpPr>
          <p:nvPr/>
        </p:nvCxnSpPr>
        <p:spPr>
          <a:xfrm flipV="1">
            <a:off x="10240969" y="5045734"/>
            <a:ext cx="621737" cy="2309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2" idx="0"/>
            <a:endCxn id="46" idx="2"/>
          </p:cNvCxnSpPr>
          <p:nvPr/>
        </p:nvCxnSpPr>
        <p:spPr>
          <a:xfrm flipH="1" flipV="1">
            <a:off x="10862706" y="5045734"/>
            <a:ext cx="662157" cy="2309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5" idx="2"/>
            <a:endCxn id="49" idx="0"/>
          </p:cNvCxnSpPr>
          <p:nvPr/>
        </p:nvCxnSpPr>
        <p:spPr>
          <a:xfrm flipH="1">
            <a:off x="10229198" y="4409650"/>
            <a:ext cx="629608" cy="26849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2"/>
            <a:endCxn id="46" idx="0"/>
          </p:cNvCxnSpPr>
          <p:nvPr/>
        </p:nvCxnSpPr>
        <p:spPr>
          <a:xfrm>
            <a:off x="10858807" y="4409651"/>
            <a:ext cx="3899" cy="2667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2"/>
            <a:endCxn id="54" idx="0"/>
          </p:cNvCxnSpPr>
          <p:nvPr/>
        </p:nvCxnSpPr>
        <p:spPr>
          <a:xfrm>
            <a:off x="10858807" y="4409650"/>
            <a:ext cx="682213" cy="26849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6D1FF7A-A849-408A-A355-F053213CAC10}"/>
              </a:ext>
            </a:extLst>
          </p:cNvPr>
          <p:cNvSpPr txBox="1"/>
          <p:nvPr/>
        </p:nvSpPr>
        <p:spPr>
          <a:xfrm>
            <a:off x="9551332" y="6086569"/>
            <a:ext cx="261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/>
              <a:t>Hasse</a:t>
            </a:r>
            <a:r>
              <a:rPr lang="en-CA" sz="2400" dirty="0"/>
              <a:t> diagram of </a:t>
            </a:r>
          </a:p>
          <a:p>
            <a:r>
              <a:rPr lang="en-CA" sz="2400" dirty="0"/>
              <a:t>SUBSETS on {1,2,3} </a:t>
            </a:r>
          </a:p>
        </p:txBody>
      </p:sp>
    </p:spTree>
    <p:extLst>
      <p:ext uri="{BB962C8B-B14F-4D97-AF65-F5344CB8AC3E}">
        <p14:creationId xmlns:p14="http://schemas.microsoft.com/office/powerpoint/2010/main" val="1038535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Puzzle:  coins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not-too-far-away country recently got rid of a penny coin,  and now everything needs to be rounded to the nearest multiple of 5 cents…  </a:t>
            </a:r>
          </a:p>
          <a:p>
            <a:pPr lvl="1"/>
            <a:r>
              <a:rPr lang="en-US" dirty="0"/>
              <a:t>Suppose that instead of just dropping the penny, they would introduce a 3 cent coin.</a:t>
            </a:r>
          </a:p>
          <a:p>
            <a:pPr lvl="2"/>
            <a:r>
              <a:rPr lang="en-US" dirty="0"/>
              <a:t>Like British three pence.   </a:t>
            </a:r>
          </a:p>
          <a:p>
            <a:pPr lvl="1"/>
            <a:r>
              <a:rPr lang="en-US" dirty="0"/>
              <a:t>What is the largest amount that cannot be paid by using only existing coins (5, 10, 25) and a 3c coin? </a:t>
            </a:r>
          </a:p>
        </p:txBody>
      </p:sp>
      <p:sp>
        <p:nvSpPr>
          <p:cNvPr id="6" name="AutoShape 2" descr="Image result for canadian penn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anadian penn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anadian penn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canadian pen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1636"/>
            <a:ext cx="1569368" cy="15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mage result for 3 pence coi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3 pence coi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Image result for 3 pence coin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Image result for 3 pence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14" y="67519"/>
            <a:ext cx="1409400" cy="14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3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CCD-0F21-468A-847F-85A04A66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string of a set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600201"/>
                <a:ext cx="10513168" cy="50691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Let U be a universe. List its elements in some order </a:t>
                </a:r>
              </a:p>
              <a:p>
                <a:pPr lvl="1"/>
                <a:r>
                  <a:rPr lang="en-US" dirty="0"/>
                  <a:t>It does not matter which order, as long as it is fixed and you know which element is 1</a:t>
                </a:r>
                <a:r>
                  <a:rPr lang="en-US" baseline="30000" dirty="0"/>
                  <a:t>st</a:t>
                </a:r>
                <a:r>
                  <a:rPr lang="en-US" dirty="0"/>
                  <a:t>, which is 2</a:t>
                </a:r>
                <a:r>
                  <a:rPr lang="en-US" baseline="30000" dirty="0"/>
                  <a:t>nd</a:t>
                </a:r>
                <a:r>
                  <a:rPr lang="en-US" dirty="0"/>
                  <a:t> and so on.</a:t>
                </a:r>
              </a:p>
              <a:p>
                <a:pPr lvl="1"/>
                <a:r>
                  <a:rPr lang="en-US" dirty="0"/>
                  <a:t>For example,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we can arbitrarily call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 first element,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second,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third,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fourth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fifth.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characteristic string </a:t>
                </a:r>
                <a:r>
                  <a:rPr lang="en-US" dirty="0"/>
                  <a:t>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binary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length |U| which for every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has a 1 </a:t>
                </a:r>
                <a:r>
                  <a:rPr lang="en-US" dirty="0" err="1"/>
                  <a:t>iff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element of U is in A, and 0 </a:t>
                </a:r>
                <a:r>
                  <a:rPr lang="en-US" dirty="0" err="1"/>
                  <a:t>iff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element of U  is not in A. </a:t>
                </a:r>
              </a:p>
              <a:p>
                <a:pPr lvl="1"/>
                <a:r>
                  <a:rPr lang="en-US" dirty="0"/>
                  <a:t>Let U={</a:t>
                </a:r>
                <a:r>
                  <a:rPr lang="en-US" dirty="0" err="1"/>
                  <a:t>a,b,c,d,e</a:t>
                </a:r>
                <a:r>
                  <a:rPr lang="en-US" dirty="0"/>
                  <a:t>}, in this order. Then </a:t>
                </a:r>
              </a:p>
              <a:p>
                <a:pPr lvl="2"/>
                <a:r>
                  <a:rPr lang="en-US" dirty="0"/>
                  <a:t>the characteristic string of a set A={</a:t>
                </a:r>
                <a:r>
                  <a:rPr lang="en-US" dirty="0" err="1"/>
                  <a:t>a,c,d</a:t>
                </a:r>
                <a:r>
                  <a:rPr lang="en-US" dirty="0"/>
                  <a:t>} is  10110, since 1</a:t>
                </a:r>
                <a:r>
                  <a:rPr lang="en-US" baseline="30000" dirty="0"/>
                  <a:t>st</a:t>
                </a:r>
                <a:r>
                  <a:rPr lang="en-US" dirty="0"/>
                  <a:t>, 3</a:t>
                </a:r>
                <a:r>
                  <a:rPr lang="en-US" baseline="30000" dirty="0"/>
                  <a:t>rd</a:t>
                </a:r>
                <a:r>
                  <a:rPr lang="en-US" dirty="0"/>
                  <a:t> and 4</a:t>
                </a:r>
                <a:r>
                  <a:rPr lang="en-US" baseline="30000" dirty="0"/>
                  <a:t>th</a:t>
                </a:r>
                <a:r>
                  <a:rPr lang="en-US" dirty="0"/>
                  <a:t> elements of U are in A.  </a:t>
                </a:r>
              </a:p>
              <a:p>
                <a:pPr lvl="2"/>
                <a:r>
                  <a:rPr lang="en-US" dirty="0"/>
                  <a:t>The characteristic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00000.  The characteristic string of U is 11111.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600201"/>
                <a:ext cx="10513168" cy="5069159"/>
              </a:xfrm>
              <a:blipFill>
                <a:blip r:embed="rId6"/>
                <a:stretch>
                  <a:fillRect l="-1159" t="-3129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5" descr="String of Christmas lights">
            <a:extLst>
              <a:ext uri="{FF2B5EF4-FFF2-40B4-BE49-F238E27FC236}">
                <a16:creationId xmlns:a16="http://schemas.microsoft.com/office/drawing/2014/main" id="{BB7001BC-FAF0-40B1-A1F5-281B3175C8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-387424"/>
            <a:ext cx="2286000" cy="2650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83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7CCD-0F21-468A-847F-85A04A66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 with characteristic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Characteristic strings make  it easy to do set operations </a:t>
                </a:r>
              </a:p>
              <a:p>
                <a:pPr lvl="1"/>
                <a:r>
                  <a:rPr lang="en-US" dirty="0"/>
                  <a:t>Complement:  flip all 0s to 1s, and all 1s to 0s. </a:t>
                </a:r>
              </a:p>
              <a:p>
                <a:pPr lvl="1"/>
                <a:r>
                  <a:rPr lang="en-US" dirty="0"/>
                  <a:t>Union: put 1 if at least one of the strings has 1 in that position. </a:t>
                </a:r>
              </a:p>
              <a:p>
                <a:pPr lvl="1"/>
                <a:r>
                  <a:rPr lang="en-US" dirty="0"/>
                  <a:t>Intersection: put 0 if at least one of the strings has 0 in that position.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Let U={</a:t>
                </a:r>
                <a:r>
                  <a:rPr lang="en-US" dirty="0" err="1"/>
                  <a:t>a,b,c,d,e</a:t>
                </a:r>
                <a:r>
                  <a:rPr lang="en-US" dirty="0"/>
                  <a:t>}, A={</a:t>
                </a:r>
                <a:r>
                  <a:rPr lang="en-US" dirty="0" err="1"/>
                  <a:t>a,c,d</a:t>
                </a:r>
                <a:r>
                  <a:rPr lang="en-US" dirty="0"/>
                  <a:t>}, B= {</a:t>
                </a:r>
                <a:r>
                  <a:rPr lang="en-US" dirty="0" err="1"/>
                  <a:t>a,b</a:t>
                </a:r>
                <a:r>
                  <a:rPr lang="en-US" dirty="0"/>
                  <a:t>}.  </a:t>
                </a:r>
              </a:p>
              <a:p>
                <a:pPr lvl="1"/>
                <a:r>
                  <a:rPr lang="en-US" dirty="0"/>
                  <a:t>Then the characteristic string for A is 10110, for B is 11000. </a:t>
                </a:r>
              </a:p>
              <a:p>
                <a:pPr lvl="1"/>
                <a:r>
                  <a:rPr lang="en-US" dirty="0"/>
                  <a:t>The characteristic string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is  01001, corresponding to {</a:t>
                </a:r>
                <a:r>
                  <a:rPr lang="en-US" dirty="0" err="1"/>
                  <a:t>b,e</a:t>
                </a:r>
                <a:r>
                  <a:rPr lang="en-US" dirty="0"/>
                  <a:t>}</a:t>
                </a:r>
              </a:p>
              <a:p>
                <a:pPr lvl="1"/>
                <a:r>
                  <a:rPr lang="en-US" dirty="0"/>
                  <a:t>The  characteristic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11110, corresponding to set {</a:t>
                </a:r>
                <a:r>
                  <a:rPr lang="en-US" dirty="0" err="1"/>
                  <a:t>a,b,c,d</a:t>
                </a:r>
                <a:r>
                  <a:rPr lang="en-US" dirty="0"/>
                  <a:t>}  </a:t>
                </a:r>
              </a:p>
              <a:p>
                <a:pPr lvl="1"/>
                <a:r>
                  <a:rPr lang="en-US" dirty="0"/>
                  <a:t>The characteristic string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 10000, encoding the set {a}.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DCAF-4929-416B-AB60-8E0E3D22F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  <a:blipFill>
                <a:blip r:embed="rId6"/>
                <a:stretch>
                  <a:fillRect l="-1064"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F31672-F48E-4D14-A20B-9B18FA0667E0}"/>
              </a:ext>
            </a:extLst>
          </p:cNvPr>
          <p:cNvGrpSpPr/>
          <p:nvPr/>
        </p:nvGrpSpPr>
        <p:grpSpPr>
          <a:xfrm>
            <a:off x="9840416" y="2636912"/>
            <a:ext cx="1008112" cy="574307"/>
            <a:chOff x="10353200" y="3300433"/>
            <a:chExt cx="1318718" cy="9493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FA272A-036F-4D2F-99CF-CFAA142BCD31}"/>
                </a:ext>
              </a:extLst>
            </p:cNvPr>
            <p:cNvSpPr/>
            <p:nvPr/>
          </p:nvSpPr>
          <p:spPr>
            <a:xfrm>
              <a:off x="10353200" y="3300433"/>
              <a:ext cx="1318718" cy="949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chemeClr val="tx1"/>
                  </a:solidFill>
                </a:rPr>
                <a:t>U         </a:t>
              </a: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9FDAA8-F188-4ACB-979E-E75AD562FFB5}"/>
                </a:ext>
              </a:extLst>
            </p:cNvPr>
            <p:cNvSpPr/>
            <p:nvPr/>
          </p:nvSpPr>
          <p:spPr>
            <a:xfrm>
              <a:off x="10462118" y="3387623"/>
              <a:ext cx="614557" cy="6328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BB69A7-58FC-4A62-BC12-F3EA55552D5F}"/>
                </a:ext>
              </a:extLst>
            </p:cNvPr>
            <p:cNvSpPr/>
            <p:nvPr/>
          </p:nvSpPr>
          <p:spPr>
            <a:xfrm>
              <a:off x="10932229" y="3387623"/>
              <a:ext cx="614557" cy="6328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dirty="0">
                  <a:solidFill>
                    <a:schemeClr val="tx1"/>
                  </a:solidFill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23ACDA-31F8-4A5A-B483-1769D04BD01F}"/>
                    </a:ext>
                  </a:extLst>
                </p:cNvPr>
                <p:cNvSpPr txBox="1"/>
                <p:nvPr/>
              </p:nvSpPr>
              <p:spPr>
                <a:xfrm>
                  <a:off x="10509751" y="3569762"/>
                  <a:ext cx="91529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>
                            <a:latin typeface="Cambria Math"/>
                          </a:rPr>
                          <m:t>𝐴</m:t>
                        </m:r>
                        <m:r>
                          <a:rPr lang="en-US" sz="1100" i="1">
                            <a:latin typeface="Cambria Math"/>
                          </a:rPr>
                          <m:t>∪</m:t>
                        </m:r>
                        <m:r>
                          <a:rPr lang="en-US" sz="1100" i="1">
                            <a:latin typeface="Cambria Math"/>
                          </a:rPr>
                          <m:t>𝐵</m:t>
                        </m:r>
                        <m:r>
                          <a:rPr lang="en-US" sz="11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23ACDA-31F8-4A5A-B483-1769D04BD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9751" y="3569762"/>
                  <a:ext cx="915292" cy="261610"/>
                </a:xfrm>
                <a:prstGeom prst="rect">
                  <a:avLst/>
                </a:prstGeom>
                <a:blipFill>
                  <a:blip r:embed="rId7"/>
                  <a:stretch>
                    <a:fillRect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0124D7-F20F-461A-A435-23C3A67CCE28}"/>
              </a:ext>
            </a:extLst>
          </p:cNvPr>
          <p:cNvGrpSpPr/>
          <p:nvPr/>
        </p:nvGrpSpPr>
        <p:grpSpPr>
          <a:xfrm>
            <a:off x="10965880" y="3072529"/>
            <a:ext cx="1008112" cy="574307"/>
            <a:chOff x="5204140" y="2467257"/>
            <a:chExt cx="1318718" cy="949335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EFCEC45D-53D2-4628-BC8D-DD616019489A}"/>
                </a:ext>
              </a:extLst>
            </p:cNvPr>
            <p:cNvSpPr/>
            <p:nvPr/>
          </p:nvSpPr>
          <p:spPr>
            <a:xfrm>
              <a:off x="5607811" y="2655312"/>
              <a:ext cx="500144" cy="582880"/>
            </a:xfrm>
            <a:custGeom>
              <a:avLst/>
              <a:gdLst>
                <a:gd name="connsiteX0" fmla="*/ 209199 w 500144"/>
                <a:gd name="connsiteY0" fmla="*/ 631 h 582880"/>
                <a:gd name="connsiteX1" fmla="*/ 448190 w 500144"/>
                <a:gd name="connsiteY1" fmla="*/ 83758 h 582880"/>
                <a:gd name="connsiteX2" fmla="*/ 500144 w 500144"/>
                <a:gd name="connsiteY2" fmla="*/ 364313 h 582880"/>
                <a:gd name="connsiteX3" fmla="*/ 365062 w 500144"/>
                <a:gd name="connsiteY3" fmla="*/ 530567 h 582880"/>
                <a:gd name="connsiteX4" fmla="*/ 281935 w 500144"/>
                <a:gd name="connsiteY4" fmla="*/ 582522 h 582880"/>
                <a:gd name="connsiteX5" fmla="*/ 198808 w 500144"/>
                <a:gd name="connsiteY5" fmla="*/ 551349 h 582880"/>
                <a:gd name="connsiteX6" fmla="*/ 105290 w 500144"/>
                <a:gd name="connsiteY6" fmla="*/ 509785 h 582880"/>
                <a:gd name="connsiteX7" fmla="*/ 42944 w 500144"/>
                <a:gd name="connsiteY7" fmla="*/ 405876 h 582880"/>
                <a:gd name="connsiteX8" fmla="*/ 1381 w 500144"/>
                <a:gd name="connsiteY8" fmla="*/ 333140 h 582880"/>
                <a:gd name="connsiteX9" fmla="*/ 22162 w 500144"/>
                <a:gd name="connsiteY9" fmla="*/ 187667 h 582880"/>
                <a:gd name="connsiteX10" fmla="*/ 136462 w 500144"/>
                <a:gd name="connsiteY10" fmla="*/ 52585 h 582880"/>
                <a:gd name="connsiteX11" fmla="*/ 209199 w 500144"/>
                <a:gd name="connsiteY11" fmla="*/ 631 h 5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144" h="582880">
                  <a:moveTo>
                    <a:pt x="209199" y="631"/>
                  </a:moveTo>
                  <a:cubicBezTo>
                    <a:pt x="261154" y="5827"/>
                    <a:pt x="399699" y="23144"/>
                    <a:pt x="448190" y="83758"/>
                  </a:cubicBezTo>
                  <a:cubicBezTo>
                    <a:pt x="496681" y="144372"/>
                    <a:pt x="513999" y="289845"/>
                    <a:pt x="500144" y="364313"/>
                  </a:cubicBezTo>
                  <a:cubicBezTo>
                    <a:pt x="486289" y="438781"/>
                    <a:pt x="401430" y="494199"/>
                    <a:pt x="365062" y="530567"/>
                  </a:cubicBezTo>
                  <a:cubicBezTo>
                    <a:pt x="328694" y="566935"/>
                    <a:pt x="309644" y="579058"/>
                    <a:pt x="281935" y="582522"/>
                  </a:cubicBezTo>
                  <a:cubicBezTo>
                    <a:pt x="254226" y="585986"/>
                    <a:pt x="228249" y="563472"/>
                    <a:pt x="198808" y="551349"/>
                  </a:cubicBezTo>
                  <a:cubicBezTo>
                    <a:pt x="169367" y="539226"/>
                    <a:pt x="131267" y="534030"/>
                    <a:pt x="105290" y="509785"/>
                  </a:cubicBezTo>
                  <a:cubicBezTo>
                    <a:pt x="79313" y="485540"/>
                    <a:pt x="60262" y="435317"/>
                    <a:pt x="42944" y="405876"/>
                  </a:cubicBezTo>
                  <a:cubicBezTo>
                    <a:pt x="25626" y="376435"/>
                    <a:pt x="4845" y="369508"/>
                    <a:pt x="1381" y="333140"/>
                  </a:cubicBezTo>
                  <a:cubicBezTo>
                    <a:pt x="-2083" y="296772"/>
                    <a:pt x="-351" y="234426"/>
                    <a:pt x="22162" y="187667"/>
                  </a:cubicBezTo>
                  <a:cubicBezTo>
                    <a:pt x="44675" y="140908"/>
                    <a:pt x="105289" y="82026"/>
                    <a:pt x="136462" y="52585"/>
                  </a:cubicBezTo>
                  <a:cubicBezTo>
                    <a:pt x="167635" y="23144"/>
                    <a:pt x="157244" y="-4565"/>
                    <a:pt x="209199" y="63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1B4E97-FF96-4629-AC3B-BC847069AEBA}"/>
                </a:ext>
              </a:extLst>
            </p:cNvPr>
            <p:cNvSpPr/>
            <p:nvPr/>
          </p:nvSpPr>
          <p:spPr>
            <a:xfrm>
              <a:off x="5204140" y="2467257"/>
              <a:ext cx="1318718" cy="949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chemeClr val="tx1"/>
                  </a:solidFill>
                </a:rPr>
                <a:t>U         </a:t>
              </a: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0BEF5C-08FD-47EC-A94B-0605A14715DA}"/>
                </a:ext>
              </a:extLst>
            </p:cNvPr>
            <p:cNvSpPr/>
            <p:nvPr/>
          </p:nvSpPr>
          <p:spPr>
            <a:xfrm>
              <a:off x="5251288" y="2625478"/>
              <a:ext cx="870840" cy="6328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04D211-1BFA-4430-8120-B7442A5BCAC8}"/>
                </a:ext>
              </a:extLst>
            </p:cNvPr>
            <p:cNvSpPr/>
            <p:nvPr/>
          </p:nvSpPr>
          <p:spPr>
            <a:xfrm>
              <a:off x="5600671" y="2625478"/>
              <a:ext cx="801459" cy="6328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1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dirty="0">
                  <a:solidFill>
                    <a:schemeClr val="tx1"/>
                  </a:solidFill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B5EB659-A30D-4579-89AB-ED6800FBC8AA}"/>
                    </a:ext>
                  </a:extLst>
                </p:cNvPr>
                <p:cNvSpPr txBox="1"/>
                <p:nvPr/>
              </p:nvSpPr>
              <p:spPr>
                <a:xfrm>
                  <a:off x="5442387" y="2792864"/>
                  <a:ext cx="91529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>
                            <a:latin typeface="Cambria Math"/>
                          </a:rPr>
                          <m:t>𝐴</m:t>
                        </m:r>
                        <m:r>
                          <a:rPr lang="en-US" sz="1000" i="1">
                            <a:latin typeface="Cambria Math"/>
                          </a:rPr>
                          <m:t>∩</m:t>
                        </m:r>
                        <m:r>
                          <a:rPr lang="en-US" sz="1000" i="1">
                            <a:latin typeface="Cambria Math"/>
                          </a:rPr>
                          <m:t>𝐵</m:t>
                        </m:r>
                        <m:r>
                          <a:rPr lang="en-US" sz="1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B5EB659-A30D-4579-89AB-ED6800FBC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2387" y="2792864"/>
                  <a:ext cx="915292" cy="246221"/>
                </a:xfrm>
                <a:prstGeom prst="rect">
                  <a:avLst/>
                </a:prstGeom>
                <a:blipFill>
                  <a:blip r:embed="rId8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5055E-C77F-4D92-ACC8-FBB3FA7DDBC1}"/>
              </a:ext>
            </a:extLst>
          </p:cNvPr>
          <p:cNvGrpSpPr/>
          <p:nvPr/>
        </p:nvGrpSpPr>
        <p:grpSpPr>
          <a:xfrm>
            <a:off x="7752184" y="2090910"/>
            <a:ext cx="1008112" cy="518658"/>
            <a:chOff x="7764077" y="1920400"/>
            <a:chExt cx="1318718" cy="857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C5720F-D78A-43D9-980A-131D965612A8}"/>
                </a:ext>
              </a:extLst>
            </p:cNvPr>
            <p:cNvSpPr/>
            <p:nvPr/>
          </p:nvSpPr>
          <p:spPr>
            <a:xfrm>
              <a:off x="7764077" y="1920400"/>
              <a:ext cx="1318718" cy="8573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chemeClr val="tx1"/>
                  </a:solidFill>
                </a:rPr>
                <a:t>U         </a:t>
              </a: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B51FDD-90F3-4078-A85D-AAC8AE70CB19}"/>
                </a:ext>
              </a:extLst>
            </p:cNvPr>
            <p:cNvSpPr/>
            <p:nvPr/>
          </p:nvSpPr>
          <p:spPr>
            <a:xfrm>
              <a:off x="7968208" y="2063290"/>
              <a:ext cx="587795" cy="57156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75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0152-3E27-4A60-85CD-85168EB0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strings are different types!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D6F44-F3A3-4FC4-BE2E-0CE422298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9086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Though strings can be used to represent sets </a:t>
                </a:r>
              </a:p>
              <a:p>
                <a:pPr lvl="1"/>
                <a:r>
                  <a:rPr lang="en-US" dirty="0"/>
                  <a:t>with respect to a given finite universe and a given order of elements in it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highlight>
                      <a:srgbClr val="FF00FF"/>
                    </a:highlight>
                  </a:rPr>
                  <a:t>strings</a:t>
                </a:r>
                <a:r>
                  <a:rPr lang="en-US" dirty="0"/>
                  <a:t> and </a:t>
                </a:r>
                <a:r>
                  <a:rPr lang="en-US" dirty="0">
                    <a:highlight>
                      <a:srgbClr val="FF9900"/>
                    </a:highlight>
                  </a:rPr>
                  <a:t>sets</a:t>
                </a:r>
                <a:r>
                  <a:rPr lang="en-US" dirty="0"/>
                  <a:t> are different types! </a:t>
                </a:r>
              </a:p>
              <a:p>
                <a:pPr lvl="1"/>
                <a:r>
                  <a:rPr lang="en-US" dirty="0"/>
                  <a:t>The main operation on a </a:t>
                </a:r>
                <a:r>
                  <a:rPr lang="en-US" dirty="0">
                    <a:highlight>
                      <a:srgbClr val="FF9900"/>
                    </a:highlight>
                  </a:rPr>
                  <a:t>set</a:t>
                </a:r>
                <a:r>
                  <a:rPr lang="en-US" dirty="0"/>
                  <a:t> is to check whether a given element is in a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There are no duplicates, and no intrinsic order of elements. </a:t>
                </a:r>
              </a:p>
              <a:p>
                <a:pPr lvl="1"/>
                <a:r>
                  <a:rPr lang="en-US" dirty="0"/>
                  <a:t>The main operation on a </a:t>
                </a:r>
                <a:r>
                  <a:rPr lang="en-US" dirty="0">
                    <a:highlight>
                      <a:srgbClr val="FF00FF"/>
                    </a:highlight>
                  </a:rPr>
                  <a:t>string</a:t>
                </a:r>
                <a:r>
                  <a:rPr lang="en-US" dirty="0"/>
                  <a:t> is to see what symbol is in a specific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</a:t>
                </a:r>
                <a:r>
                  <a:rPr lang="en-US" dirty="0">
                    <a:highlight>
                      <a:srgbClr val="FF00FF"/>
                    </a:highlight>
                  </a:rPr>
                  <a:t> string </a:t>
                </a:r>
                <a:r>
                  <a:rPr lang="en-US" dirty="0"/>
                  <a:t>is a special type of a </a:t>
                </a:r>
                <a:r>
                  <a:rPr lang="en-US" dirty="0">
                    <a:highlight>
                      <a:srgbClr val="FF00FF"/>
                    </a:highlight>
                  </a:rPr>
                  <a:t>sequence</a:t>
                </a:r>
                <a:r>
                  <a:rPr lang="en-US" dirty="0"/>
                  <a:t>, where at every position the sequence is an element of the alphabet.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D6F44-F3A3-4FC4-BE2E-0CE422298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9086800" cy="4525963"/>
              </a:xfrm>
              <a:blipFill>
                <a:blip r:embed="rId5"/>
                <a:stretch>
                  <a:fillRect l="-1341" t="-35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F312E51-BED8-4AC6-A0E6-21FA8586A9B4}"/>
              </a:ext>
            </a:extLst>
          </p:cNvPr>
          <p:cNvGrpSpPr/>
          <p:nvPr/>
        </p:nvGrpSpPr>
        <p:grpSpPr>
          <a:xfrm>
            <a:off x="9912424" y="2060848"/>
            <a:ext cx="1368152" cy="3528392"/>
            <a:chOff x="9768408" y="1556792"/>
            <a:chExt cx="1368152" cy="35283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C5E3CD-BBF0-45FE-9129-DCDA720A130E}"/>
                </a:ext>
              </a:extLst>
            </p:cNvPr>
            <p:cNvSpPr/>
            <p:nvPr/>
          </p:nvSpPr>
          <p:spPr>
            <a:xfrm>
              <a:off x="9768408" y="1556792"/>
              <a:ext cx="1368152" cy="352839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96D7F5-008E-4645-9D78-48988E509232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65635C-BC0C-4CDD-BA45-CFBBCD18D085}"/>
                </a:ext>
              </a:extLst>
            </p:cNvPr>
            <p:cNvSpPr/>
            <p:nvPr/>
          </p:nvSpPr>
          <p:spPr>
            <a:xfrm>
              <a:off x="9912424" y="2856644"/>
              <a:ext cx="1080121" cy="8047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E57DB42-8F0F-4228-9C58-42ECB7B8F04D}"/>
                </a:ext>
              </a:extLst>
            </p:cNvPr>
            <p:cNvSpPr/>
            <p:nvPr/>
          </p:nvSpPr>
          <p:spPr>
            <a:xfrm>
              <a:off x="9840416" y="3848334"/>
              <a:ext cx="1224136" cy="75614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041002-A9CB-4543-97B2-9C8C2328A7AC}"/>
                </a:ext>
              </a:extLst>
            </p:cNvPr>
            <p:cNvSpPr/>
            <p:nvPr/>
          </p:nvSpPr>
          <p:spPr>
            <a:xfrm>
              <a:off x="9948429" y="1770441"/>
              <a:ext cx="1008111" cy="767404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79ADE1-ECF0-469F-ACB0-D7E828367D9B}"/>
                </a:ext>
              </a:extLst>
            </p:cNvPr>
            <p:cNvSpPr/>
            <p:nvPr/>
          </p:nvSpPr>
          <p:spPr>
            <a:xfrm>
              <a:off x="9909878" y="2856644"/>
              <a:ext cx="1080121" cy="804720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45C5985-1040-4516-8197-F88868A7ED36}"/>
                </a:ext>
              </a:extLst>
            </p:cNvPr>
            <p:cNvSpPr/>
            <p:nvPr/>
          </p:nvSpPr>
          <p:spPr>
            <a:xfrm>
              <a:off x="9851617" y="3845751"/>
              <a:ext cx="1224136" cy="756145"/>
            </a:xfrm>
            <a:prstGeom prst="triangl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45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C298-3C9C-4225-A62E-D8BF278D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62F3-B289-486C-A1B0-EFFE6CC2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5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9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9|10.4|111.2|37.4|1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5.4|1.9|23.4|4.3|12.2|15.7|12.7|3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3|7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15.1|62.6|9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80.7|9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37.4|50.2|6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6072</Words>
  <Application>Microsoft Office PowerPoint</Application>
  <PresentationFormat>Widescreen</PresentationFormat>
  <Paragraphs>724</Paragraphs>
  <Slides>59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Brush Script MT</vt:lpstr>
      <vt:lpstr>Calibri</vt:lpstr>
      <vt:lpstr>Arial</vt:lpstr>
      <vt:lpstr>Cambria Math</vt:lpstr>
      <vt:lpstr>Office Theme</vt:lpstr>
      <vt:lpstr>PowerPoint Presentation</vt:lpstr>
      <vt:lpstr>Sets and strings</vt:lpstr>
      <vt:lpstr>Alphabet</vt:lpstr>
      <vt:lpstr>Strings </vt:lpstr>
      <vt:lpstr>Finite strings, binary strings </vt:lpstr>
      <vt:lpstr>Characteristic string of a set </vt:lpstr>
      <vt:lpstr>Set operations with characteristic strings</vt:lpstr>
      <vt:lpstr>Sets and strings are different types!</vt:lpstr>
      <vt:lpstr>PowerPoint Presentation</vt:lpstr>
      <vt:lpstr>Pairs, triples, tuples</vt:lpstr>
      <vt:lpstr>Pairs, triples, tuples</vt:lpstr>
      <vt:lpstr>Cartesian products</vt:lpstr>
      <vt:lpstr>Cartesian products</vt:lpstr>
      <vt:lpstr>PowerPoint Presentation</vt:lpstr>
      <vt:lpstr>Relations</vt:lpstr>
      <vt:lpstr>Relational databases</vt:lpstr>
      <vt:lpstr>Predicates vs. sets </vt:lpstr>
      <vt:lpstr>Predicates vs relations</vt:lpstr>
      <vt:lpstr>PowerPoint Presentation</vt:lpstr>
      <vt:lpstr>Database queries</vt:lpstr>
      <vt:lpstr>Database queries </vt:lpstr>
      <vt:lpstr>Querying databases</vt:lpstr>
      <vt:lpstr>PowerPoint Presentation</vt:lpstr>
      <vt:lpstr>PowerPoint Presentation</vt:lpstr>
      <vt:lpstr>PowerPoint Presentation</vt:lpstr>
      <vt:lpstr>PowerPoint Presentation</vt:lpstr>
      <vt:lpstr>Building sets from sets (and other stuff).</vt:lpstr>
      <vt:lpstr>Power sets</vt:lpstr>
      <vt:lpstr>Power sets</vt:lpstr>
      <vt:lpstr>Type checking: power set and cartesian product</vt:lpstr>
      <vt:lpstr>PowerPoint Presentation</vt:lpstr>
      <vt:lpstr>Binary relations</vt:lpstr>
      <vt:lpstr>Graphs of binary relations</vt:lpstr>
      <vt:lpstr>PowerPoint Presentation</vt:lpstr>
      <vt:lpstr>Reflexive relations</vt:lpstr>
      <vt:lpstr>Anti-reflexive relations</vt:lpstr>
      <vt:lpstr>Symmetric relations</vt:lpstr>
      <vt:lpstr>Anti-symmetric relations</vt:lpstr>
      <vt:lpstr>Transitive relations</vt:lpstr>
      <vt:lpstr>PowerPoint Presentation</vt:lpstr>
      <vt:lpstr>PowerPoint Presentation</vt:lpstr>
      <vt:lpstr>Extending relations to have desired properties</vt:lpstr>
      <vt:lpstr>A reflexive closure of a relation</vt:lpstr>
      <vt:lpstr>A symmetric closure of a relation</vt:lpstr>
      <vt:lpstr>Transitive closure: routes from flights</vt:lpstr>
      <vt:lpstr>A transitive closure of a relation</vt:lpstr>
      <vt:lpstr>Paths in graphs </vt:lpstr>
      <vt:lpstr>Combining closures</vt:lpstr>
      <vt:lpstr>Transitive closure and limitations of predicate logic</vt:lpstr>
      <vt:lpstr>PowerPoint Presentation</vt:lpstr>
      <vt:lpstr>Equivalence relation</vt:lpstr>
      <vt:lpstr>Equivalence classes</vt:lpstr>
      <vt:lpstr>Order</vt:lpstr>
      <vt:lpstr>Total and partial order</vt:lpstr>
      <vt:lpstr>Minimal and maximal </vt:lpstr>
      <vt:lpstr>PowerPoint Presentation</vt:lpstr>
      <vt:lpstr>Drawing orders: diagrams</vt:lpstr>
      <vt:lpstr>Hasse diagram</vt:lpstr>
      <vt:lpstr>Puzzle:  coins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COMP1002 Unit 5</dc:title>
  <dc:creator>Antonina Kolokolova</dc:creator>
  <cp:lastModifiedBy>Antonina Kolokolova</cp:lastModifiedBy>
  <cp:revision>320</cp:revision>
  <dcterms:created xsi:type="dcterms:W3CDTF">2019-04-23T01:49:22Z</dcterms:created>
  <dcterms:modified xsi:type="dcterms:W3CDTF">2020-12-01T21:10:54Z</dcterms:modified>
</cp:coreProperties>
</file>