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ink/ink1.xml" ContentType="application/inkml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ink/ink2.xml" ContentType="application/inkml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26" r:id="rId2"/>
    <p:sldId id="576" r:id="rId3"/>
    <p:sldId id="577" r:id="rId4"/>
    <p:sldId id="578" r:id="rId5"/>
    <p:sldId id="471" r:id="rId6"/>
    <p:sldId id="589" r:id="rId7"/>
    <p:sldId id="590" r:id="rId8"/>
    <p:sldId id="591" r:id="rId9"/>
    <p:sldId id="581" r:id="rId10"/>
    <p:sldId id="582" r:id="rId11"/>
    <p:sldId id="583" r:id="rId12"/>
    <p:sldId id="584" r:id="rId13"/>
    <p:sldId id="586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25" r:id="rId22"/>
    <p:sldId id="637" r:id="rId23"/>
    <p:sldId id="599" r:id="rId24"/>
    <p:sldId id="635" r:id="rId25"/>
    <p:sldId id="541" r:id="rId26"/>
    <p:sldId id="499" r:id="rId27"/>
    <p:sldId id="636" r:id="rId28"/>
    <p:sldId id="626" r:id="rId29"/>
    <p:sldId id="630" r:id="rId30"/>
    <p:sldId id="631" r:id="rId31"/>
    <p:sldId id="632" r:id="rId32"/>
    <p:sldId id="600" r:id="rId33"/>
    <p:sldId id="633" r:id="rId34"/>
    <p:sldId id="601" r:id="rId35"/>
    <p:sldId id="606" r:id="rId36"/>
    <p:sldId id="604" r:id="rId37"/>
    <p:sldId id="638" r:id="rId38"/>
    <p:sldId id="642" r:id="rId39"/>
    <p:sldId id="605" r:id="rId40"/>
    <p:sldId id="640" r:id="rId41"/>
    <p:sldId id="565" r:id="rId42"/>
    <p:sldId id="607" r:id="rId43"/>
    <p:sldId id="554" r:id="rId44"/>
    <p:sldId id="651" r:id="rId45"/>
    <p:sldId id="655" r:id="rId46"/>
    <p:sldId id="602" r:id="rId47"/>
    <p:sldId id="656" r:id="rId48"/>
    <p:sldId id="641" r:id="rId49"/>
    <p:sldId id="545" r:id="rId50"/>
    <p:sldId id="614" r:id="rId51"/>
    <p:sldId id="613" r:id="rId52"/>
    <p:sldId id="644" r:id="rId53"/>
    <p:sldId id="609" r:id="rId54"/>
    <p:sldId id="610" r:id="rId55"/>
    <p:sldId id="588" r:id="rId56"/>
    <p:sldId id="646" r:id="rId57"/>
    <p:sldId id="647" r:id="rId58"/>
    <p:sldId id="648" r:id="rId59"/>
    <p:sldId id="657" r:id="rId60"/>
    <p:sldId id="611" r:id="rId61"/>
    <p:sldId id="612" r:id="rId62"/>
    <p:sldId id="662" r:id="rId63"/>
    <p:sldId id="664" r:id="rId64"/>
    <p:sldId id="667" r:id="rId65"/>
    <p:sldId id="663" r:id="rId66"/>
    <p:sldId id="643" r:id="rId67"/>
    <p:sldId id="660" r:id="rId68"/>
    <p:sldId id="658" r:id="rId69"/>
    <p:sldId id="665" r:id="rId70"/>
    <p:sldId id="666" r:id="rId71"/>
  </p:sldIdLst>
  <p:sldSz cx="12192000" cy="6858000"/>
  <p:notesSz cx="7315200" cy="96012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Cambria Math" panose="02040503050406030204" pitchFamily="18" charset="0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0327" autoAdjust="0"/>
  </p:normalViewPr>
  <p:slideViewPr>
    <p:cSldViewPr>
      <p:cViewPr varScale="1">
        <p:scale>
          <a:sx n="59" d="100"/>
          <a:sy n="59" d="100"/>
        </p:scale>
        <p:origin x="4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font" Target="fonts/font5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10-16T00:18:23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32711 17990 0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10-16T00:18:23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32711 17990 0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48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56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8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02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79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644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38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737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432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76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989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811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640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105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05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327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263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37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53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14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39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73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09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96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6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5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0.png"/><Relationship Id="rId10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10" Type="http://schemas.openxmlformats.org/officeDocument/2006/relationships/image" Target="../media/image23.jpeg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6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0.png"/><Relationship Id="rId9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0.png"/><Relationship Id="rId9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1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39.jpg"/><Relationship Id="rId4" Type="http://schemas.openxmlformats.org/officeDocument/2006/relationships/image" Target="../media/image1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5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2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10.png"/><Relationship Id="rId9" Type="http://schemas.openxmlformats.org/officeDocument/2006/relationships/image" Target="../media/image4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2.png"/><Relationship Id="rId10" Type="http://schemas.openxmlformats.org/officeDocument/2006/relationships/image" Target="../media/image63.png"/><Relationship Id="rId9" Type="http://schemas.openxmlformats.org/officeDocument/2006/relationships/image" Target="../media/image4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7.png"/><Relationship Id="rId11" Type="http://schemas.openxmlformats.org/officeDocument/2006/relationships/customXml" Target="../ink/ink1.xml"/><Relationship Id="rId10" Type="http://schemas.openxmlformats.org/officeDocument/2006/relationships/image" Target="../media/image63.png"/><Relationship Id="rId9" Type="http://schemas.openxmlformats.org/officeDocument/2006/relationships/image" Target="../media/image460.png"/><Relationship Id="rId1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65.png"/><Relationship Id="rId11" Type="http://schemas.openxmlformats.org/officeDocument/2006/relationships/customXml" Target="../ink/ink2.xml"/><Relationship Id="rId10" Type="http://schemas.openxmlformats.org/officeDocument/2006/relationships/image" Target="../media/image63.png"/><Relationship Id="rId9" Type="http://schemas.openxmlformats.org/officeDocument/2006/relationships/image" Target="../media/image460.png"/><Relationship Id="rId1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560.png"/><Relationship Id="rId10" Type="http://schemas.openxmlformats.org/officeDocument/2006/relationships/image" Target="../media/image26.png"/><Relationship Id="rId9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8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6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9.png"/><Relationship Id="rId10" Type="http://schemas.openxmlformats.org/officeDocument/2006/relationships/image" Target="../media/image44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F346-183E-4428-83B8-C88C9AF20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93EB-0050-4AB7-8BEF-6705DD8E6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57CD4-F069-416F-AE9B-CCF95DC7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4C3B1-3292-46B2-BC2A-140C912F0336}"/>
              </a:ext>
            </a:extLst>
          </p:cNvPr>
          <p:cNvSpPr/>
          <p:nvPr/>
        </p:nvSpPr>
        <p:spPr>
          <a:xfrm>
            <a:off x="839416" y="764704"/>
            <a:ext cx="10438184" cy="2160240"/>
          </a:xfrm>
          <a:prstGeom prst="roundRect">
            <a:avLst/>
          </a:prstGeom>
          <a:solidFill>
            <a:srgbClr val="00B05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Unit 4</a:t>
            </a:r>
          </a:p>
          <a:p>
            <a:pPr algn="ctr"/>
            <a:r>
              <a:rPr lang="en-US" sz="6000" dirty="0"/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88481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2B3A-4363-4C73-8F0B-2FFB7E75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8DF9D-0F19-4B21-8CE7-FDE128FD2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2131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sz="4000" dirty="0"/>
                  <a:t>To disprove  a statement, enough to give a counterexample:  a scenario where it is false </a:t>
                </a:r>
                <a:endParaRPr lang="en-US" sz="3600" dirty="0"/>
              </a:p>
              <a:p>
                <a:pPr lvl="1"/>
                <a:r>
                  <a:rPr lang="en-US" sz="3600" dirty="0"/>
                  <a:t>To disprove that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𝐴</m:t>
                    </m:r>
                    <m:r>
                      <a:rPr lang="en-US" sz="3600" i="1">
                        <a:latin typeface="Cambria Math"/>
                      </a:rPr>
                      <m:t>→</m:t>
                    </m:r>
                    <m:r>
                      <a:rPr lang="en-US" sz="3600" i="1">
                        <a:latin typeface="Cambria Math"/>
                      </a:rPr>
                      <m:t>𝐵</m:t>
                    </m:r>
                    <m:r>
                      <a:rPr lang="en-US" sz="3600" i="1">
                        <a:latin typeface="Cambria Math"/>
                      </a:rPr>
                      <m:t>≡</m:t>
                    </m:r>
                    <m:r>
                      <a:rPr lang="en-US" sz="3600" i="1">
                        <a:latin typeface="Cambria Math"/>
                      </a:rPr>
                      <m:t>𝐵</m:t>
                    </m:r>
                    <m:r>
                      <a:rPr lang="en-US" sz="3600" i="1">
                        <a:latin typeface="Cambria Math"/>
                      </a:rPr>
                      <m:t>→</m:t>
                    </m:r>
                    <m:r>
                      <a:rPr lang="en-US" sz="3600" i="1">
                        <a:latin typeface="Cambria Math"/>
                      </a:rPr>
                      <m:t>𝐴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</m:oMath>
                </a14:m>
                <a:endParaRPr lang="en-US" sz="3600" dirty="0"/>
              </a:p>
              <a:p>
                <a:pPr lvl="2"/>
                <a:r>
                  <a:rPr lang="en-US" sz="3200" dirty="0"/>
                  <a:t>Take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𝑡𝑟𝑢𝑒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𝑓𝑎𝑙𝑠𝑒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</m:oMath>
                </a14:m>
                <a:endParaRPr lang="en-US" sz="3200" dirty="0"/>
              </a:p>
              <a:p>
                <a:pPr lvl="2"/>
                <a:r>
                  <a:rPr lang="en-US" sz="3200" dirty="0"/>
                  <a:t>Then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→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 is false, but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B</m:t>
                    </m:r>
                    <m:r>
                      <a:rPr lang="en-US" sz="3200" i="1">
                        <a:latin typeface="Cambria Math"/>
                      </a:rPr>
                      <m:t>→</m:t>
                    </m:r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is true.</a:t>
                </a:r>
              </a:p>
              <a:p>
                <a:pPr lvl="2"/>
                <a:r>
                  <a:rPr lang="en-US" sz="3200" dirty="0"/>
                  <a:t>Hidden universal quantifier: for all truth assignments</a:t>
                </a:r>
              </a:p>
              <a:p>
                <a:pPr lvl="2"/>
                <a:endParaRPr lang="en-US" sz="2800" dirty="0"/>
              </a:p>
              <a:p>
                <a:r>
                  <a:rPr lang="en-US" sz="3600" dirty="0"/>
                  <a:t>Disproving a statement is the same as proving its negation. </a:t>
                </a:r>
              </a:p>
              <a:p>
                <a:pPr lvl="1"/>
                <a:r>
                  <a:rPr lang="en-US" sz="3200" dirty="0"/>
                  <a:t>To disprove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/>
                  <a:t> give a constructive proof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457200" lvl="1" indent="0">
                  <a:buNone/>
                </a:pP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8DF9D-0F19-4B21-8CE7-FDE128FD2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213175"/>
              </a:xfrm>
              <a:blipFill>
                <a:blip r:embed="rId5"/>
                <a:stretch>
                  <a:fillRect l="-1556" t="-1754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717C687-22A2-4C47-83BA-42BA11CEF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1988840"/>
            <a:ext cx="1320437" cy="1769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65206-0D65-4BC3-BD47-675734C40D48}"/>
              </a:ext>
            </a:extLst>
          </p:cNvPr>
          <p:cNvSpPr txBox="1"/>
          <p:nvPr/>
        </p:nvSpPr>
        <p:spPr>
          <a:xfrm>
            <a:off x="9840416" y="3758641"/>
            <a:ext cx="223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birds can fly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6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F3A25-279A-4EC0-9CF7-C880B14162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95167"/>
                <a:ext cx="11582400" cy="546283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500" dirty="0"/>
                  <a:t>Statement: </a:t>
                </a:r>
                <a:r>
                  <a:rPr lang="en-US" sz="3500" dirty="0">
                    <a:solidFill>
                      <a:srgbClr val="FF0000"/>
                    </a:solidFill>
                  </a:rPr>
                  <a:t>“For any predicate </a:t>
                </a:r>
                <a14:m>
                  <m:oMath xmlns:m="http://schemas.openxmlformats.org/officeDocument/2006/math">
                    <m:r>
                      <a:rPr lang="en-US" sz="35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5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5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5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500" dirty="0">
                    <a:solidFill>
                      <a:srgbClr val="FF0000"/>
                    </a:solidFill>
                  </a:rPr>
                  <a:t> on any domain S,                            if </a:t>
                </a:r>
                <a14:m>
                  <m:oMath xmlns:m="http://schemas.openxmlformats.org/officeDocument/2006/math">
                    <m:r>
                      <a:rPr lang="en-US" sz="35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∃ 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3500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5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sz="3500" b="0" dirty="0">
                  <a:solidFill>
                    <a:srgbClr val="FF0000"/>
                  </a:solidFill>
                </a:endParaRPr>
              </a:p>
              <a:p>
                <a:endParaRPr lang="en-US" sz="3500" b="0" dirty="0">
                  <a:solidFill>
                    <a:srgbClr val="FF0000"/>
                  </a:solidFill>
                </a:endParaRPr>
              </a:p>
              <a:p>
                <a:r>
                  <a:rPr lang="en-US" sz="3500" dirty="0"/>
                  <a:t>Let’s disprove it by constructing a counterexample! </a:t>
                </a:r>
              </a:p>
              <a:p>
                <a:pPr lvl="1"/>
                <a:r>
                  <a:rPr lang="en-US" sz="3000" dirty="0"/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000" dirty="0"/>
                  <a:t> and let interpretation of P on S be: </a:t>
                </a:r>
              </a:p>
              <a:p>
                <a:pPr lvl="2"/>
                <a:r>
                  <a:rPr lang="en-US" sz="2600" dirty="0">
                    <a:solidFill>
                      <a:srgbClr val="00B050"/>
                    </a:solidFill>
                  </a:rPr>
                  <a:t>P(0,0),  P(1,1)  </a:t>
                </a:r>
                <a:r>
                  <a:rPr lang="en-US" sz="2600" dirty="0"/>
                  <a:t>are true, and </a:t>
                </a:r>
                <a:r>
                  <a:rPr lang="en-US" sz="2600" dirty="0">
                    <a:solidFill>
                      <a:srgbClr val="FF0000"/>
                    </a:solidFill>
                  </a:rPr>
                  <a:t>P(0,1), P(1,0) </a:t>
                </a:r>
                <a:r>
                  <a:rPr lang="en-US" sz="2600" dirty="0"/>
                  <a:t>are false.   (So P(</a:t>
                </a:r>
                <a:r>
                  <a:rPr lang="en-US" sz="2600" dirty="0" err="1"/>
                  <a:t>x,y</a:t>
                </a:r>
                <a:r>
                  <a:rPr lang="en-US" sz="2600" dirty="0"/>
                  <a:t>) is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600" dirty="0"/>
                  <a:t>) </a:t>
                </a:r>
              </a:p>
              <a:p>
                <a:pPr lvl="1"/>
                <a:r>
                  <a:rPr lang="en-US" sz="3000" dirty="0"/>
                  <a:t>Then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/>
                      </a:rPr>
                      <m:t>∀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/>
                      </a:rPr>
                      <m:t> ∃ 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00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rgbClr val="00B050"/>
                    </a:solidFill>
                  </a:rPr>
                  <a:t> is true</a:t>
                </a:r>
                <a:r>
                  <a:rPr lang="en-US" sz="3000" dirty="0"/>
                  <a:t>, but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 </m:t>
                    </m:r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</a:rPr>
                      <m:t> ∀</m:t>
                    </m:r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is false.</a:t>
                </a:r>
                <a:endParaRPr lang="en-US" sz="3000" dirty="0"/>
              </a:p>
              <a:p>
                <a:pPr lvl="2"/>
                <a:r>
                  <a:rPr lang="en-US" sz="2600" dirty="0"/>
                  <a:t>Because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n-CA" sz="2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∨</m:t>
                        </m:r>
                        <m:r>
                          <a:rPr lang="en-CA" sz="2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CA" sz="2600" i="1">
                        <a:solidFill>
                          <a:srgbClr val="00B050"/>
                        </a:solidFill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CA" sz="2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CA" sz="2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∨</m:t>
                        </m:r>
                        <m:r>
                          <a:rPr lang="en-CA" sz="2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rgbClr val="00B050"/>
                    </a:solidFill>
                  </a:rPr>
                  <a:t> is true</a:t>
                </a:r>
                <a:r>
                  <a:rPr lang="en-US" sz="2600" dirty="0"/>
                  <a:t>, </a:t>
                </a:r>
              </a:p>
              <a:p>
                <a:pPr lvl="2"/>
                <a:r>
                  <a:rPr lang="en-US" sz="2600" dirty="0"/>
                  <a:t>But </a:t>
                </a:r>
                <a14:m>
                  <m:oMath xmlns:m="http://schemas.openxmlformats.org/officeDocument/2006/math">
                    <m:r>
                      <a:rPr lang="en-CA" sz="260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CA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0,0</m:t>
                        </m:r>
                      </m:e>
                    </m:d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∧</m:t>
                    </m:r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(1,0))∨(</m:t>
                    </m:r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CA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∧</m:t>
                    </m:r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CA" sz="2600" i="1">
                        <a:solidFill>
                          <a:srgbClr val="FF0000"/>
                        </a:solidFill>
                        <a:latin typeface="Cambria Math"/>
                      </a:rPr>
                      <m:t>(1,1))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is false. </a:t>
                </a:r>
              </a:p>
              <a:p>
                <a:pPr lvl="3"/>
                <a:endParaRPr lang="en-US" sz="2600" dirty="0"/>
              </a:p>
              <a:p>
                <a:pPr lvl="1"/>
                <a:r>
                  <a:rPr lang="en-US" sz="3000" dirty="0"/>
                  <a:t>Our counterexample consists of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</a:rPr>
                      <m:t>𝑑𝑜𝑚𝑎𝑖𝑛𝑠</m:t>
                    </m:r>
                  </m:oMath>
                </a14:m>
                <a:r>
                  <a:rPr lang="en-US" sz="3000" dirty="0"/>
                  <a:t> for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000" dirty="0"/>
                  <a:t> (they don’t have to be equal), and an </a:t>
                </a:r>
                <a:r>
                  <a:rPr lang="en-US" sz="3000" i="1" dirty="0"/>
                  <a:t>interpretation</a:t>
                </a:r>
                <a:r>
                  <a:rPr lang="en-US" sz="3000" dirty="0"/>
                  <a:t> of the predicate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000" dirty="0"/>
                  <a:t>over these domains.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F3A25-279A-4EC0-9CF7-C880B1416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95167"/>
                <a:ext cx="11582400" cy="5462833"/>
              </a:xfrm>
              <a:blipFill>
                <a:blip r:embed="rId5"/>
                <a:stretch>
                  <a:fillRect l="-1053" t="-2232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58158F9-F005-452A-969C-60A53BEC4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98579"/>
            <a:ext cx="1320437" cy="17698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0A06BB-3512-44EB-AE40-BBC84D96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Counterexamples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9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621F-B467-440F-9B30-2804F757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universal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2073-0322-4ED9-A5A7-F091C829C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</p:spPr>
            <p:txBody>
              <a:bodyPr>
                <a:normAutofit/>
              </a:bodyPr>
              <a:lstStyle/>
              <a:p>
                <a:r>
                  <a:rPr lang="en-CA" sz="3600" dirty="0"/>
                  <a:t>To prove that something of the form </a:t>
                </a:r>
                <a14:m>
                  <m:oMath xmlns:m="http://schemas.openxmlformats.org/officeDocument/2006/math">
                    <m:r>
                      <a:rPr lang="en-CA" sz="3600" i="1">
                        <a:latin typeface="Cambria Math"/>
                      </a:rPr>
                      <m:t>∀</m:t>
                    </m:r>
                    <m:r>
                      <a:rPr lang="en-CA" sz="3600" i="1">
                        <a:latin typeface="Cambria Math"/>
                      </a:rPr>
                      <m:t>𝑥</m:t>
                    </m:r>
                    <m:r>
                      <a:rPr lang="en-CA" sz="3600" i="1">
                        <a:latin typeface="Cambria Math"/>
                      </a:rPr>
                      <m:t> </m:t>
                    </m:r>
                    <m:r>
                      <a:rPr lang="en-CA" sz="36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3600" dirty="0"/>
                  <a:t> is true:</a:t>
                </a:r>
              </a:p>
              <a:p>
                <a:pPr lvl="1"/>
                <a:r>
                  <a:rPr lang="en-CA" sz="3200" dirty="0"/>
                  <a:t>Make sure it holds in every scenario (method of exhaustion)</a:t>
                </a:r>
              </a:p>
              <a:p>
                <a:pPr lvl="2"/>
                <a:r>
                  <a:rPr lang="en-US" sz="2800" dirty="0"/>
                  <a:t>For all values  of A and B,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¬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→¬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≡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→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CA" sz="2800" dirty="0"/>
                  <a:t> by truth table.  </a:t>
                </a:r>
              </a:p>
              <a:p>
                <a:pPr lvl="1"/>
                <a:r>
                  <a:rPr lang="en-CA" sz="3200" dirty="0"/>
                  <a:t>But there can be too many scenarios! </a:t>
                </a:r>
              </a:p>
              <a:p>
                <a:pPr lvl="2"/>
                <a:r>
                  <a:rPr lang="en-CA" sz="2800" dirty="0"/>
                  <a:t> For any integer, there is a larger integer which is a prime. </a:t>
                </a:r>
              </a:p>
              <a:p>
                <a:pPr lvl="2"/>
                <a:r>
                  <a:rPr lang="en-CA" sz="2800" dirty="0"/>
                  <a:t>For any two reals, there is a real between them. </a:t>
                </a:r>
              </a:p>
              <a:p>
                <a:pPr marL="0" indent="0">
                  <a:buNone/>
                </a:pPr>
                <a:endParaRPr lang="en-CA" sz="3600" dirty="0"/>
              </a:p>
              <a:p>
                <a:pPr lvl="1"/>
                <a:r>
                  <a:rPr lang="en-CA" sz="3200" dirty="0"/>
                  <a:t>In the next several lectures, we will  study how to use axioms and rules of inference to be able to prove such statements.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2073-0322-4ED9-A5A7-F091C829C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  <a:blipFill>
                <a:blip r:embed="rId5"/>
                <a:stretch>
                  <a:fillRect l="-1436" t="-1898" b="-2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B57592A-6938-48C1-8D89-2EBFF731D6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4" y="8175"/>
            <a:ext cx="174351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F19F-CB1F-4CDB-B961-755A4BE4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Vacuous puzzle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47DC3-1F04-41CA-B0CD-E2420C84B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ℕ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𝑒𝑣𝑒𝑛</m:t>
                    </m:r>
                    <m:r>
                      <a:rPr lang="en-CA" i="1">
                        <a:latin typeface="Cambria Math"/>
                      </a:rPr>
                      <m:t>∧</m:t>
                    </m:r>
                    <m:r>
                      <m:rPr>
                        <m:lit/>
                      </m:rPr>
                      <a:rPr lang="en-CA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𝑜𝑑𝑑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Prove or disprove: 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,  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𝑑𝑜𝑒𝑠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𝑛𝑜𝑡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𝑑𝑖𝑣𝑖𝑑𝑒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47DC3-1F04-41CA-B0CD-E2420C84B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4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C:\Users\kol\Downloads\12939.png">
            <a:extLst>
              <a:ext uri="{FF2B5EF4-FFF2-40B4-BE49-F238E27FC236}">
                <a16:creationId xmlns:a16="http://schemas.microsoft.com/office/drawing/2014/main" id="{232EB4C0-2163-4710-8D1C-224B5293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4970615"/>
            <a:ext cx="931647" cy="13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">
            <a:extLst>
              <a:ext uri="{FF2B5EF4-FFF2-40B4-BE49-F238E27FC236}">
                <a16:creationId xmlns:a16="http://schemas.microsoft.com/office/drawing/2014/main" id="{399E6B2F-AA54-4267-9C8B-E16DD5F5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46749"/>
            <a:ext cx="962873" cy="12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4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6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F19F-CB1F-4CDB-B961-755A4BE4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Vacuous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47DC3-1F04-41CA-B0CD-E2420C84B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ℕ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𝑒𝑣𝑒𝑛</m:t>
                    </m:r>
                    <m:r>
                      <a:rPr lang="en-CA" i="1">
                        <a:latin typeface="Cambria Math"/>
                      </a:rPr>
                      <m:t>∧</m:t>
                    </m:r>
                    <m:r>
                      <m:rPr>
                        <m:lit/>
                      </m:rPr>
                      <a:rPr lang="en-CA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𝑜𝑑𝑑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Prove or disprove: 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,  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𝑑𝑜𝑒𝑠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𝑛𝑜𝑡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𝑑𝑖𝑣𝑖𝑑𝑒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47DC3-1F04-41CA-B0CD-E2420C84B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4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C:\Users\kol\Downloads\12939.png">
            <a:extLst>
              <a:ext uri="{FF2B5EF4-FFF2-40B4-BE49-F238E27FC236}">
                <a16:creationId xmlns:a16="http://schemas.microsoft.com/office/drawing/2014/main" id="{232EB4C0-2163-4710-8D1C-224B5293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4970615"/>
            <a:ext cx="931647" cy="13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">
            <a:extLst>
              <a:ext uri="{FF2B5EF4-FFF2-40B4-BE49-F238E27FC236}">
                <a16:creationId xmlns:a16="http://schemas.microsoft.com/office/drawing/2014/main" id="{399E6B2F-AA54-4267-9C8B-E16DD5F5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46749"/>
            <a:ext cx="962873" cy="12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2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E464-BB57-4EA3-937A-B2C45F27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Vacuous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F78522-1579-44CD-89F5-A7EC365CD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ℕ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𝑒𝑣𝑒𝑛</m:t>
                    </m:r>
                    <m:r>
                      <a:rPr lang="en-US" i="1">
                        <a:latin typeface="Cambria Math"/>
                      </a:rPr>
                      <m:t>}∩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ℕ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𝑜𝑑𝑑</m:t>
                    </m:r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there are no natural numbers that are both even and odd!  So  S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Prove or disprove: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, 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𝑑𝑜𝑒𝑠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𝑛𝑜𝑡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𝑑𝑖𝑣𝑖𝑑𝑒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sz="3100" dirty="0"/>
                  <a:t>Let P(x)= “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𝑑𝑜𝑒𝑠</m:t>
                    </m:r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𝑛𝑜𝑡</m:t>
                    </m:r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𝑑𝑖𝑣𝑖𝑑𝑒</m:t>
                    </m:r>
                    <m:r>
                      <a:rPr lang="en-US" sz="31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100" dirty="0"/>
                  <a:t>” </a:t>
                </a:r>
              </a:p>
              <a:p>
                <a:pPr lvl="1"/>
                <a:r>
                  <a:rPr lang="en-US" sz="3100" dirty="0"/>
                  <a:t>To disprove, can give a counterexample</a:t>
                </a:r>
              </a:p>
              <a:p>
                <a:pPr lvl="2"/>
                <a:r>
                  <a:rPr lang="en-US" sz="3100" dirty="0"/>
                  <a:t>Find an element in S such that P(x) is false… But there is nothing in S! </a:t>
                </a:r>
              </a:p>
              <a:p>
                <a:pPr lvl="2"/>
                <a:endParaRPr lang="en-US" sz="3100" dirty="0"/>
              </a:p>
              <a:p>
                <a:pPr lvl="1"/>
                <a:r>
                  <a:rPr lang="en-US" sz="3100" dirty="0"/>
                  <a:t>Another way: Since S is defined as a subset of natural numbers,  can read         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∀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∈</m:t>
                    </m:r>
                    <m:r>
                      <a:rPr lang="en-US" sz="3100" i="1">
                        <a:latin typeface="Cambria Math"/>
                      </a:rPr>
                      <m:t>𝑆</m:t>
                    </m:r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100" dirty="0"/>
                  <a:t>  as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∀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en-US" sz="3100" i="1">
                        <a:latin typeface="Cambria Math"/>
                      </a:rPr>
                      <m:t>∈</m:t>
                    </m:r>
                    <m:r>
                      <a:rPr lang="en-US" sz="3100" i="1">
                        <a:latin typeface="Cambria Math"/>
                      </a:rPr>
                      <m:t>ℕ</m:t>
                    </m:r>
                    <m:r>
                      <a:rPr lang="en-US" sz="3100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  <m:r>
                          <a:rPr lang="en-US" sz="3100" i="1">
                            <a:latin typeface="Cambria Math"/>
                          </a:rPr>
                          <m:t>∈</m:t>
                        </m:r>
                        <m:r>
                          <a:rPr lang="en-US" sz="3100" i="1">
                            <a:latin typeface="Cambria Math"/>
                          </a:rPr>
                          <m:t>𝑆</m:t>
                        </m:r>
                        <m:r>
                          <a:rPr lang="en-US" sz="3100" i="1">
                            <a:latin typeface="Cambria Math"/>
                          </a:rPr>
                          <m:t>→</m:t>
                        </m:r>
                        <m:r>
                          <a:rPr lang="en-US" sz="31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100" i="1">
                        <a:latin typeface="Cambria Math"/>
                      </a:rPr>
                      <m:t>.  </m:t>
                    </m:r>
                  </m:oMath>
                </a14:m>
                <a:endParaRPr lang="en-US" sz="3100" dirty="0"/>
              </a:p>
              <a:p>
                <a:pPr lvl="2"/>
                <a:r>
                  <a:rPr lang="en-US" sz="3200" dirty="0"/>
                  <a:t>Since   “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" </m:t>
                    </m:r>
                  </m:oMath>
                </a14:m>
                <a:r>
                  <a:rPr lang="en-US" sz="3200" dirty="0"/>
                  <a:t>is always false,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→</m:t>
                    </m:r>
                    <m:r>
                      <a:rPr lang="en-US" sz="32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is true for every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ℕ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Call a statement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∈∅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/>
                  <a:t>    vacuously true.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F78522-1579-44CD-89F5-A7EC365CD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5"/>
                <a:stretch>
                  <a:fillRect l="-77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C:\Users\kol\Downloads\12939.png">
            <a:extLst>
              <a:ext uri="{FF2B5EF4-FFF2-40B4-BE49-F238E27FC236}">
                <a16:creationId xmlns:a16="http://schemas.microsoft.com/office/drawing/2014/main" id="{7EBD2397-A943-44FE-8D81-F5B133AB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591" y="115498"/>
            <a:ext cx="931647" cy="13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">
            <a:extLst>
              <a:ext uri="{FF2B5EF4-FFF2-40B4-BE49-F238E27FC236}">
                <a16:creationId xmlns:a16="http://schemas.microsoft.com/office/drawing/2014/main" id="{A534A64C-FD1E-4DA2-AD7A-E8C7C173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" y="0"/>
            <a:ext cx="962873" cy="12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9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534B-7E74-459C-A921-1B27A181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Inference rules with quantifiers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B657F-8BB1-4C01-BEAF-751B267FA3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1" y="2575034"/>
                <a:ext cx="5656703" cy="431035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Instantiation:</a:t>
                </a:r>
                <a:r>
                  <a:rPr lang="en-US" sz="2400" dirty="0"/>
                  <a:t> taking a specific instance  (value) of a variable</a:t>
                </a:r>
              </a:p>
              <a:p>
                <a:pPr lvl="1"/>
                <a:r>
                  <a:rPr lang="en-US" sz="2400" dirty="0"/>
                  <a:t>Can be just giving this variable a name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B657F-8BB1-4C01-BEAF-751B267FA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1" y="2575034"/>
                <a:ext cx="5656703" cy="4310350"/>
              </a:xfrm>
              <a:blipFill>
                <a:blip r:embed="rId4"/>
                <a:stretch>
                  <a:fillRect l="-1510" t="-1132" r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4B45C63-F0F9-4562-8A5A-FFA9FF86E9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6416567" y="10"/>
            <a:ext cx="577543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57977-00DC-4B1B-8CAF-482ED8A97E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996952"/>
            <a:ext cx="840979" cy="144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6F0458A-C46C-4EDC-AF2C-8D4DD885B7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9577" y="4221088"/>
                <a:ext cx="5112568" cy="43103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 dirty="0"/>
              </a:p>
              <a:p>
                <a:r>
                  <a:rPr lang="en-US" sz="2400" b="1" dirty="0"/>
                  <a:t>Generalization: </a:t>
                </a:r>
                <a:r>
                  <a:rPr lang="en-US" sz="2400" dirty="0"/>
                  <a:t>replacing a value    with a quantified variable </a:t>
                </a:r>
              </a:p>
              <a:p>
                <a:pPr lvl="1"/>
                <a:r>
                  <a:rPr lang="en-US" sz="2400" dirty="0"/>
                  <a:t>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Get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pitchFamily="34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6F0458A-C46C-4EDC-AF2C-8D4DD885B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7" y="4221088"/>
                <a:ext cx="5112568" cy="4310350"/>
              </a:xfrm>
              <a:prstGeom prst="rect">
                <a:avLst/>
              </a:prstGeom>
              <a:blipFill>
                <a:blip r:embed="rId7"/>
                <a:stretch>
                  <a:fillRect l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7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9A0F8E-5559-481A-ACCB-FFA3048477C5}"/>
                  </a:ext>
                </a:extLst>
              </p:cNvPr>
              <p:cNvSpPr/>
              <p:nvPr/>
            </p:nvSpPr>
            <p:spPr>
              <a:xfrm>
                <a:off x="1847528" y="1421908"/>
                <a:ext cx="5093793" cy="144011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true for some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------------------------------------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Therefore,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9A0F8E-5559-481A-ACCB-FFA304847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421908"/>
                <a:ext cx="5093793" cy="1440111"/>
              </a:xfrm>
              <a:prstGeom prst="rect">
                <a:avLst/>
              </a:prstGeom>
              <a:blipFill>
                <a:blip r:embed="rId5"/>
                <a:stretch>
                  <a:fillRect l="-2143" t="-833" b="-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2612C43-FE8F-4467-83C5-ECA0453A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77D87-353F-4A0F-98DB-DB83FAA66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809576"/>
                <a:ext cx="5630416" cy="393179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------------------------------------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Therefore,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Penguins do not fly</a:t>
                </a:r>
              </a:p>
              <a:p>
                <a:pPr marL="0" indent="0">
                  <a:buNone/>
                </a:pPr>
                <a:r>
                  <a:rPr lang="en-US" dirty="0"/>
                  <a:t>------------------------------------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∴∃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𝐵𝐼𝑅𝐷𝑆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𝐹𝑙𝑦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77D87-353F-4A0F-98DB-DB83FAA66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809576"/>
                <a:ext cx="5630416" cy="3931792"/>
              </a:xfrm>
              <a:blipFill>
                <a:blip r:embed="rId6"/>
                <a:stretch>
                  <a:fillRect l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C49624-107C-4B7E-9670-C1C0257DDA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1111" y="3212976"/>
                <a:ext cx="6096000" cy="33123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𝐿𝑜𝑣𝑒𝑠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𝐽𝑎𝑛𝑒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------------------------------------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𝑃𝐸𝑂𝑃𝐿𝐸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𝐿𝑜𝑣𝑒𝑠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𝐽𝑖𝑚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𝑃𝐸𝑂𝑃𝐿𝐸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𝐿𝑜𝑣𝑒𝑠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𝐽𝑖𝑚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------------------------------------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𝐿𝑜𝑣𝑒𝑠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C49624-107C-4B7E-9670-C1C0257D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111" y="3212976"/>
                <a:ext cx="6096000" cy="3312368"/>
              </a:xfrm>
              <a:prstGeom prst="rect">
                <a:avLst/>
              </a:prstGeom>
              <a:blipFill>
                <a:blip r:embed="rId7"/>
                <a:stretch>
                  <a:fillRect l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BEAC787-4291-4DC5-913C-24E0B62F2A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68" y="5373216"/>
            <a:ext cx="648072" cy="868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7E792-A64C-4043-8FF4-C3BD57F236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3290"/>
            <a:ext cx="2279575" cy="151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6BC841-D3F5-4376-97FA-45917B048D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"/>
            <a:ext cx="1759124" cy="11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675E-17C6-4247-81E7-865D8795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B7238-ED66-47EC-B185-C29DCA153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true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  then you can give that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true a name, as long as that name has not been used elsewhere. </a:t>
                </a:r>
              </a:p>
              <a:p>
                <a:pPr lvl="1"/>
                <a:r>
                  <a:rPr lang="en-US" dirty="0"/>
                  <a:t>“Let n be an even number. Then n=2k for some k”.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  ∃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=2∗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1"/>
                <a:r>
                  <a:rPr lang="en-US" dirty="0"/>
                  <a:t>Important to have a new name every time the rule is applied! </a:t>
                </a:r>
              </a:p>
              <a:p>
                <a:pPr lvl="2"/>
                <a:r>
                  <a:rPr lang="en-US" dirty="0"/>
                  <a:t>“Let n and m be two even numbers.  Then </a:t>
                </a:r>
                <a:r>
                  <a:rPr lang="en-US" dirty="0">
                    <a:solidFill>
                      <a:srgbClr val="FF0000"/>
                    </a:solidFill>
                  </a:rPr>
                  <a:t>n=2k and m=2k” is wrong!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∈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∧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→ 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∃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1, 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ℕ</m:t>
                      </m:r>
                      <m:r>
                        <a:rPr lang="en-US" i="1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=2∗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=2∗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lvl="2"/>
                <a:r>
                  <a:rPr lang="en-US" dirty="0"/>
                  <a:t>“Let n and m be two even numbers.  Then </a:t>
                </a:r>
                <a:r>
                  <a:rPr lang="en-US" dirty="0">
                    <a:solidFill>
                      <a:srgbClr val="00B050"/>
                    </a:solidFill>
                  </a:rPr>
                  <a:t>n=2k and m=2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B7238-ED66-47EC-B185-C29DCA153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78" t="-2695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C23ABCD-FE65-4B00-8043-7D02EE09D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10" y="-71100"/>
            <a:ext cx="840979" cy="1446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2C712-0D0C-4AF4-B2AA-CE3EE4D81B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3"/>
            <a:ext cx="1759124" cy="11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008C-4D1B-4DA2-A5D3-E174B3B0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6000" dirty="0"/>
              <a:t>Proofs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C76B-0E8D-427C-B62F-D8C684A5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6232767" cy="4166334"/>
          </a:xfrm>
        </p:spPr>
        <p:txBody>
          <a:bodyPr>
            <a:normAutofit/>
          </a:bodyPr>
          <a:lstStyle/>
          <a:p>
            <a:r>
              <a:rPr lang="en-US" sz="2800" dirty="0"/>
              <a:t>What is a theorem? </a:t>
            </a:r>
          </a:p>
          <a:p>
            <a:pPr lvl="1"/>
            <a:r>
              <a:rPr lang="en-US" dirty="0"/>
              <a:t>Lemma, claim,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sz="2800" dirty="0"/>
              <a:t>What is a proof? </a:t>
            </a:r>
          </a:p>
          <a:p>
            <a:pPr lvl="1"/>
            <a:r>
              <a:rPr lang="en-US" dirty="0"/>
              <a:t>Where do we start?</a:t>
            </a:r>
          </a:p>
          <a:p>
            <a:pPr lvl="1"/>
            <a:r>
              <a:rPr lang="en-US" dirty="0"/>
              <a:t>Where do we stop? </a:t>
            </a:r>
          </a:p>
          <a:p>
            <a:pPr lvl="1"/>
            <a:r>
              <a:rPr lang="en-US" dirty="0"/>
              <a:t>What steps do we take?</a:t>
            </a:r>
          </a:p>
          <a:p>
            <a:pPr lvl="1"/>
            <a:r>
              <a:rPr lang="en-US" dirty="0"/>
              <a:t>How much detail is needed?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6D9E-5159-409D-9CB4-DE3C07F1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1993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12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/>
              <a:t>Universal instantiation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411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true for some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 if you take any specific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must be true. </a:t>
                </a:r>
              </a:p>
              <a:p>
                <a:pPr lvl="1"/>
                <a:r>
                  <a:rPr lang="en-US" dirty="0"/>
                  <a:t>This is called the </a:t>
                </a:r>
                <a:r>
                  <a:rPr lang="en-US" b="1" dirty="0"/>
                  <a:t>universal instantiation </a:t>
                </a:r>
                <a:r>
                  <a:rPr lang="en-US" dirty="0"/>
                  <a:t>rule.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&gt;−1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∴  5&gt;−1 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lvl="2"/>
                <a:endParaRPr lang="en-US" b="0" i="1" dirty="0">
                  <a:latin typeface="Cambria Math"/>
                </a:endParaRPr>
              </a:p>
              <a:p>
                <a:r>
                  <a:rPr lang="en-US" dirty="0"/>
                  <a:t>In proofs, most often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just gives that element a name! </a:t>
                </a:r>
              </a:p>
              <a:p>
                <a:pPr lvl="1"/>
                <a:r>
                  <a:rPr lang="en-US" dirty="0"/>
                  <a:t>And allows us to say things like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&lt;0“</m:t>
                    </m:r>
                  </m:oMath>
                </a14:m>
                <a:r>
                  <a:rPr lang="en-US" dirty="0"/>
                  <a:t>, and consider these cases separately.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41167"/>
              </a:xfrm>
              <a:blipFill>
                <a:blip r:embed="rId4"/>
                <a:stretch>
                  <a:fillRect l="-1278" t="-1423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811558A-C9BD-4C39-A64A-6DDD5D338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79" y="62074"/>
            <a:ext cx="840979" cy="1446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276E9-F1C6-4EF9-B89E-740D28F251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" y="33326"/>
            <a:ext cx="2580367" cy="14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Universal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you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without any assumptions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This is called </a:t>
                </a:r>
                <a:r>
                  <a:rPr lang="en-US" b="1" dirty="0"/>
                  <a:t>universal generalization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𝑂𝑑𝑑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Therefore,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𝑂𝑑𝑑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78" t="-161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A8ED45-BBF8-408C-B88A-CEBB78F52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10" y="13290"/>
            <a:ext cx="2315254" cy="15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3B214-D640-45D3-B53E-F721485E66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42"/>
            <a:ext cx="2580367" cy="1451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5A5E9-846F-45BD-9083-597252872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49" y="13290"/>
            <a:ext cx="2315254" cy="1543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2D51C-EAFC-4A0B-82AB-426F5B7C2F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" y="-35442"/>
            <a:ext cx="2580367" cy="14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2073-0322-4ED9-A5A7-F091C829C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60648"/>
                <a:ext cx="10972800" cy="6264695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Theorem:  </a:t>
                </a:r>
              </a:p>
              <a:p>
                <a:pPr marL="457200" lvl="1" indent="0">
                  <a:buNone/>
                </a:pPr>
                <a:r>
                  <a:rPr lang="en-CA" dirty="0"/>
                  <a:t>        For any propositional formulas A,B,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→¬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≡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</m:oMath>
                </a14:m>
                <a:endParaRPr lang="en-CA" dirty="0"/>
              </a:p>
              <a:p>
                <a:r>
                  <a:rPr lang="en-CA" dirty="0"/>
                  <a:t>Proof: let’s use axioms and definitions of logic to prove it. </a:t>
                </a:r>
              </a:p>
              <a:p>
                <a:pPr lvl="2"/>
                <a:r>
                  <a:rPr lang="en-CA" dirty="0"/>
                  <a:t>Let A and B be arbitrary           </a:t>
                </a:r>
                <a:r>
                  <a:rPr lang="en-CA" i="1" dirty="0"/>
                  <a:t>universal instantiation</a:t>
                </a:r>
              </a:p>
              <a:p>
                <a:pPr marL="914400" lvl="2" indent="0">
                  <a:buNone/>
                </a:pPr>
                <a:r>
                  <a:rPr lang="en-CA" dirty="0"/>
                  <a:t>    propositional formulas</a:t>
                </a:r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→¬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≡ ¬¬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∨¬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/>
                  </a:rPr>
                  <a:t>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∨¬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/>
                  </a:rPr>
                  <a:t>                                  by  the  double negation axiom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≡¬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∨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i="1" dirty="0">
                    <a:latin typeface="Cambria Math"/>
                  </a:rPr>
                  <a:t>                                    by  the axiom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CA" dirty="0"/>
                  <a:t>                                     </a:t>
                </a:r>
                <a:r>
                  <a:rPr lang="en-US" i="1" dirty="0">
                    <a:latin typeface="Cambria Math"/>
                  </a:rPr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  <a:p>
                <a:pPr lvl="2"/>
                <a:endParaRPr lang="en-CA" dirty="0"/>
              </a:p>
              <a:p>
                <a:pPr lvl="2"/>
                <a:r>
                  <a:rPr lang="en-CA" dirty="0"/>
                  <a:t>Therefore, for any formulas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i="1" dirty="0"/>
                      <m:t>universal</m:t>
                    </m:r>
                    <m:r>
                      <m:rPr>
                        <m:nor/>
                      </m:rPr>
                      <a:rPr lang="en-US" b="0" i="1" dirty="0" smtClean="0"/>
                      <m:t> </m:t>
                    </m:r>
                    <m:r>
                      <m:rPr>
                        <m:nor/>
                      </m:rPr>
                      <a:rPr lang="en-US" b="0" i="1" dirty="0" smtClean="0"/>
                      <m:t>generalization</m:t>
                    </m:r>
                  </m:oMath>
                </a14:m>
                <a:endParaRPr lang="en-CA" dirty="0"/>
              </a:p>
              <a:p>
                <a:pPr marL="914400" lvl="2" indent="0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→¬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≡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</m:oMath>
                </a14:m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2073-0322-4ED9-A5A7-F091C829C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60648"/>
                <a:ext cx="10972800" cy="6264695"/>
              </a:xfrm>
              <a:blipFill>
                <a:blip r:embed="rId6"/>
                <a:stretch>
                  <a:fillRect l="-1278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B57592A-6938-48C1-8D89-2EBFF731D6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4" y="8175"/>
            <a:ext cx="1743516" cy="980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5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514-2011-47DA-8E50-5A74292B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50EC-2AEF-41CB-84AE-8D1B4415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008C-4D1B-4DA2-A5D3-E174B3B0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6232767" cy="169279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Rules of inference in predicate logic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C76B-0E8D-427C-B62F-D8C684A5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6232767" cy="4166334"/>
          </a:xfrm>
        </p:spPr>
        <p:txBody>
          <a:bodyPr>
            <a:normAutofit/>
          </a:bodyPr>
          <a:lstStyle/>
          <a:p>
            <a:r>
              <a:rPr lang="en-US" sz="3600" dirty="0"/>
              <a:t>Combine </a:t>
            </a:r>
            <a:r>
              <a:rPr lang="en-US" sz="3600" dirty="0">
                <a:solidFill>
                  <a:srgbClr val="7030A0"/>
                </a:solidFill>
              </a:rPr>
              <a:t>universal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70C0"/>
                </a:solidFill>
              </a:rPr>
              <a:t>existential</a:t>
            </a:r>
            <a:r>
              <a:rPr lang="en-US" sz="3600" dirty="0"/>
              <a:t>  instantiations  and generalizations with the rules of inference from propositional logic. </a:t>
            </a:r>
            <a:endParaRPr lang="en-US" sz="1800" dirty="0"/>
          </a:p>
          <a:p>
            <a:pPr lvl="1"/>
            <a:r>
              <a:rPr lang="en-US" sz="3200" dirty="0"/>
              <a:t>Modus ponens and friends, </a:t>
            </a:r>
          </a:p>
          <a:p>
            <a:pPr lvl="1"/>
            <a:r>
              <a:rPr lang="en-US" sz="3200" dirty="0"/>
              <a:t>Resolution and friends, etc..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6D9E-5159-409D-9CB4-DE3C07F1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19936"/>
          <a:stretch/>
        </p:blipFill>
        <p:spPr>
          <a:xfrm>
            <a:off x="7032103" y="10"/>
            <a:ext cx="5159895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6195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Universal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4694312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CA" dirty="0">
                    <a:solidFill>
                      <a:srgbClr val="00B050"/>
                    </a:solidFill>
                  </a:rPr>
                  <a:t>All men are mortal</a:t>
                </a:r>
              </a:p>
              <a:p>
                <a:r>
                  <a:rPr lang="en-CA" dirty="0">
                    <a:solidFill>
                      <a:srgbClr val="00B050"/>
                    </a:solidFill>
                  </a:rPr>
                  <a:t>Socrates is a man</a:t>
                </a:r>
              </a:p>
              <a:p>
                <a:r>
                  <a:rPr lang="en-CA" dirty="0">
                    <a:solidFill>
                      <a:srgbClr val="00B050"/>
                    </a:solidFill>
                  </a:rPr>
                  <a:t>Therefore, Socrates is mortal </a:t>
                </a:r>
              </a:p>
              <a:p>
                <a:endParaRPr lang="en-CA" dirty="0"/>
              </a:p>
              <a:p>
                <a:r>
                  <a:rPr lang="en-CA" dirty="0">
                    <a:solidFill>
                      <a:srgbClr val="FF0000"/>
                    </a:solidFill>
                  </a:rPr>
                  <a:t>All cats like fish</a:t>
                </a:r>
              </a:p>
              <a:p>
                <a:r>
                  <a:rPr lang="en-CA" dirty="0">
                    <a:solidFill>
                      <a:srgbClr val="FF0000"/>
                    </a:solidFill>
                  </a:rPr>
                  <a:t>Molly likes fish</a:t>
                </a:r>
              </a:p>
              <a:p>
                <a:r>
                  <a:rPr lang="en-CA" dirty="0">
                    <a:solidFill>
                      <a:srgbClr val="FF0000"/>
                    </a:solidFill>
                  </a:rPr>
                  <a:t>Therefore, Molly is a cat</a:t>
                </a:r>
              </a:p>
              <a:p>
                <a:endParaRPr lang="en-CA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/>
                      </a:rPr>
                      <m:t>𝑙𝑖𝑘𝑒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/>
                      </a:rPr>
                      <m:t>_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/>
                      </a:rPr>
                      <m:t>𝑓𝑖𝑠h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0000"/>
                        </a:solidFill>
                        <a:latin typeface="Cambria Math"/>
                      </a:rPr>
                      <m:t>𝑙𝑖𝑘𝑒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/>
                      </a:rPr>
                      <m:t>_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/>
                      </a:rPr>
                      <m:t>𝑓𝑖𝑠h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𝑀𝑜𝑙𝑙𝑦</m:t>
                        </m:r>
                      </m:e>
                    </m:d>
                  </m:oMath>
                </a14:m>
                <a:endParaRPr lang="en-CA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FF0000"/>
                    </a:solidFill>
                  </a:rPr>
                  <a:t>_________________________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Cat(Molly)			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4694312" cy="4525963"/>
              </a:xfrm>
              <a:blipFill>
                <a:blip r:embed="rId6"/>
                <a:stretch>
                  <a:fillRect l="-1688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ristotle_Altemps_Inv85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82491" y="24136"/>
            <a:ext cx="1109509" cy="1484784"/>
          </a:xfrm>
          <a:prstGeom prst="rect">
            <a:avLst/>
          </a:prstGeom>
        </p:spPr>
      </p:pic>
      <p:sp>
        <p:nvSpPr>
          <p:cNvPr id="4" name="AutoShape 2" descr="Image result for clipart  cat costum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64352" y="1642297"/>
            <a:ext cx="1440160" cy="151216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Mortal</a:t>
            </a: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536653" y="2196393"/>
            <a:ext cx="1040904" cy="88951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2"/>
                </a:solidFill>
              </a:rPr>
              <a:t>Men</a:t>
            </a:r>
          </a:p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72465" y="2705474"/>
            <a:ext cx="82295" cy="8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9337025" y="3717032"/>
            <a:ext cx="1440160" cy="151216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Like fish</a:t>
            </a: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609326" y="4271128"/>
            <a:ext cx="1040904" cy="88951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2"/>
                </a:solidFill>
              </a:rPr>
              <a:t>cats</a:t>
            </a:r>
          </a:p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F4DF38-3D6F-49A1-BCC5-ED58DC054F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94" y="4275824"/>
            <a:ext cx="276208" cy="3945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8FF5D7-E05D-4D8A-BF61-468341A481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778" y="2625746"/>
            <a:ext cx="261886" cy="350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9A5CB0-4B7E-46D6-90B5-D3622960C6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853419"/>
            <a:ext cx="492459" cy="703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6C860F-20DD-4200-842F-5BAD41384B48}"/>
                  </a:ext>
                </a:extLst>
              </p:cNvPr>
              <p:cNvSpPr txBox="1"/>
              <p:nvPr/>
            </p:nvSpPr>
            <p:spPr>
              <a:xfrm>
                <a:off x="4752422" y="1543100"/>
                <a:ext cx="48718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𝑀𝑎𝑛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𝑀𝑜𝑟𝑡𝑎𝑙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𝑀𝑎𝑛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𝑆𝑜𝑐𝑟𝑎𝑡𝑒𝑠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𝑀𝑜𝑟𝑡𝑎𝑙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𝑆𝑜𝑐𝑟𝑎𝑡𝑒𝑠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CA" dirty="0">
                    <a:solidFill>
                      <a:srgbClr val="00B050"/>
                    </a:solidFill>
                  </a:rPr>
                  <a:t>Man(Socrates) </a:t>
                </a:r>
              </a:p>
              <a:p>
                <a:r>
                  <a:rPr lang="en-CA" dirty="0">
                    <a:solidFill>
                      <a:srgbClr val="00B050"/>
                    </a:solidFill>
                  </a:rPr>
                  <a:t>--------------------------------------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𝑀𝑜𝑟𝑡𝑎𝑙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𝑆𝑜𝑐𝑟𝑎𝑡𝑒𝑠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6C860F-20DD-4200-842F-5BAD4138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22" y="1543100"/>
                <a:ext cx="4871813" cy="1477328"/>
              </a:xfrm>
              <a:prstGeom prst="rect">
                <a:avLst/>
              </a:prstGeom>
              <a:blipFill>
                <a:blip r:embed="rId11"/>
                <a:stretch>
                  <a:fillRect l="-1126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78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Universal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669389" cy="5141167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CA" dirty="0"/>
                  <a:t>-------------------------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All men are mortal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𝑀𝑎𝑛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𝑀𝑜𝑟𝑡𝑎𝑙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Socrates is a man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𝑀𝑎𝑛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𝑆𝑜𝑐𝑟𝑎𝑡𝑒𝑠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Therefore, Socrates is mortal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𝑀𝑜𝑟𝑡𝑎𝑙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𝑆𝑜𝑐𝑟𝑎𝑡𝑒𝑠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All integers are either odd or even </a:t>
                </a:r>
              </a:p>
              <a:p>
                <a:r>
                  <a:rPr lang="en-CA" dirty="0"/>
                  <a:t>2 is an integer </a:t>
                </a:r>
              </a:p>
              <a:p>
                <a:r>
                  <a:rPr lang="en-CA" dirty="0"/>
                  <a:t>Therefore, 2 is either odd or even.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669389" cy="5141167"/>
              </a:xfrm>
              <a:blipFill>
                <a:blip r:embed="rId6"/>
                <a:stretch>
                  <a:fillRect l="-1005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040376" y="2041574"/>
            <a:ext cx="2520280" cy="244827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Drop leaves</a:t>
            </a: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760456" y="2977678"/>
            <a:ext cx="1440160" cy="144016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2"/>
                </a:solidFill>
              </a:rPr>
              <a:t>Trees</a:t>
            </a:r>
          </a:p>
          <a:p>
            <a:pPr algn="ctr"/>
            <a:endParaRPr lang="en-CA" dirty="0">
              <a:solidFill>
                <a:schemeClr val="tx2"/>
              </a:solidFill>
            </a:endParaRPr>
          </a:p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65784" y="1160749"/>
            <a:ext cx="1440160" cy="151216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CA" dirty="0">
                <a:solidFill>
                  <a:schemeClr val="tx1"/>
                </a:solidFill>
              </a:rPr>
              <a:t>Q</a:t>
            </a: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56040" y="1714845"/>
            <a:ext cx="822949" cy="889511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2"/>
                </a:solidFill>
              </a:rPr>
              <a:t>P</a:t>
            </a:r>
          </a:p>
          <a:p>
            <a:pPr algn="ctr"/>
            <a:endParaRPr lang="en-CA" dirty="0">
              <a:solidFill>
                <a:schemeClr val="tx2"/>
              </a:solidFill>
            </a:endParaRPr>
          </a:p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3897" y="2223926"/>
            <a:ext cx="82295" cy="8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 descr="Aristotle_Altemps_Inv8575.jpg">
            <a:extLst>
              <a:ext uri="{FF2B5EF4-FFF2-40B4-BE49-F238E27FC236}">
                <a16:creationId xmlns:a16="http://schemas.microsoft.com/office/drawing/2014/main" id="{AA4D280C-166C-42FF-B590-4178F65042B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82491" y="24136"/>
            <a:ext cx="1109509" cy="1484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9B823-680D-475E-BAB9-8B5FFED27BAB}"/>
              </a:ext>
            </a:extLst>
          </p:cNvPr>
          <p:cNvSpPr txBox="1"/>
          <p:nvPr/>
        </p:nvSpPr>
        <p:spPr>
          <a:xfrm>
            <a:off x="7540302" y="501317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All trees drop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Pine does not drop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Therefore, pine is not a tree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FC013E-4FFF-49F9-B30D-A860FCBF9D1B}"/>
              </a:ext>
            </a:extLst>
          </p:cNvPr>
          <p:cNvSpPr/>
          <p:nvPr/>
        </p:nvSpPr>
        <p:spPr>
          <a:xfrm>
            <a:off x="7902595" y="1393502"/>
            <a:ext cx="3810461" cy="3528392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AA66FB-23C1-430F-8684-DCBD727DD0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5182" y="2271579"/>
            <a:ext cx="599181" cy="1030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9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11" grpId="0" animBg="1"/>
      <p:bldP spid="12" grpId="0" animBg="1"/>
      <p:bldP spid="13" grpId="0" animBg="1"/>
      <p:bldP spid="6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Combining universal instantiation and generalization with tautologies, get other types of arguments: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(This particular rule is called “transitivity”)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456040" y="3068961"/>
                <a:ext cx="4996958" cy="34359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000" dirty="0"/>
                  <a:t>For any x, 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𝑥</m:t>
                    </m:r>
                    <m:r>
                      <a:rPr lang="en-CA" sz="2000" i="1">
                        <a:latin typeface="Cambria Math"/>
                      </a:rPr>
                      <m:t>&gt;3 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𝑥</m:t>
                    </m:r>
                    <m:r>
                      <a:rPr lang="en-CA" sz="2000" i="1">
                        <a:latin typeface="Cambria Math"/>
                      </a:rPr>
                      <m:t>&gt;2</m:t>
                    </m:r>
                  </m:oMath>
                </a14:m>
                <a:endParaRPr lang="en-CA" sz="2000" dirty="0"/>
              </a:p>
              <a:p>
                <a:pPr marL="0" indent="0">
                  <a:buNone/>
                </a:pPr>
                <a:r>
                  <a:rPr lang="en-CA" sz="2000" dirty="0"/>
                  <a:t>For any x, if 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𝑥</m:t>
                    </m:r>
                    <m:r>
                      <a:rPr lang="en-CA" sz="2000" i="1">
                        <a:latin typeface="Cambria Math"/>
                      </a:rPr>
                      <m:t>&gt;2, </m:t>
                    </m:r>
                  </m:oMath>
                </a14:m>
                <a:r>
                  <a:rPr lang="en-CA" sz="2000" dirty="0"/>
                  <a:t>then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/>
                      </a:rPr>
                      <m:t>𝑥</m:t>
                    </m:r>
                    <m:r>
                      <a:rPr lang="en-CA" sz="2000" i="1">
                        <a:latin typeface="Cambria Math"/>
                      </a:rPr>
                      <m:t>≠1 </m:t>
                    </m:r>
                  </m:oMath>
                </a14:m>
                <a:endParaRPr lang="en-CA" sz="20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CA" sz="2000" dirty="0"/>
                  <a:t>________________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/>
                        </a:rPr>
                        <m:t>∴</m:t>
                      </m:r>
                      <m:r>
                        <m:rPr>
                          <m:nor/>
                        </m:rPr>
                        <a:rPr lang="en-CA" sz="2000" dirty="0"/>
                        <m:t>For</m:t>
                      </m:r>
                      <m:r>
                        <m:rPr>
                          <m:nor/>
                        </m:rPr>
                        <a:rPr lang="en-CA" sz="2000" dirty="0"/>
                        <m:t> </m:t>
                      </m:r>
                      <m:r>
                        <m:rPr>
                          <m:nor/>
                        </m:rPr>
                        <a:rPr lang="en-CA" sz="2000" dirty="0"/>
                        <m:t>any</m:t>
                      </m:r>
                      <m:r>
                        <m:rPr>
                          <m:nor/>
                        </m:rPr>
                        <a:rPr lang="en-CA" sz="2000" dirty="0"/>
                        <m:t> </m:t>
                      </m:r>
                      <m:r>
                        <m:rPr>
                          <m:nor/>
                        </m:rPr>
                        <a:rPr lang="en-CA" sz="2000" dirty="0"/>
                        <m:t>x</m:t>
                      </m:r>
                      <m:r>
                        <m:rPr>
                          <m:nor/>
                        </m:rPr>
                        <a:rPr lang="en-CA" sz="2000" dirty="0"/>
                        <m:t>, </m:t>
                      </m:r>
                      <m:r>
                        <m:rPr>
                          <m:nor/>
                        </m:rPr>
                        <a:rPr lang="en-CA" sz="2000" dirty="0"/>
                        <m:t>if</m:t>
                      </m:r>
                      <m:r>
                        <m:rPr>
                          <m:nor/>
                        </m:rPr>
                        <a:rPr lang="en-CA" sz="2000" dirty="0"/>
                        <m:t> </m:t>
                      </m:r>
                      <m:r>
                        <a:rPr lang="en-CA" sz="2000" i="1">
                          <a:latin typeface="Cambria Math"/>
                        </a:rPr>
                        <m:t>𝑥</m:t>
                      </m:r>
                      <m:r>
                        <a:rPr lang="en-CA" sz="2000" i="1">
                          <a:latin typeface="Cambria Math"/>
                        </a:rPr>
                        <m:t>&gt;3 </m:t>
                      </m:r>
                      <m:r>
                        <m:rPr>
                          <m:nor/>
                        </m:rPr>
                        <a:rPr lang="en-CA" sz="2000" dirty="0"/>
                        <m:t>, </m:t>
                      </m:r>
                      <m:r>
                        <m:rPr>
                          <m:nor/>
                        </m:rPr>
                        <a:rPr lang="en-CA" sz="2000" dirty="0"/>
                        <m:t>then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en-CA" sz="2000" i="1">
                          <a:latin typeface="Cambria Math"/>
                        </a:rPr>
                        <m:t>𝑥</m:t>
                      </m:r>
                      <m:r>
                        <a:rPr lang="en-CA" sz="2000" i="1">
                          <a:latin typeface="Cambria Math"/>
                        </a:rPr>
                        <m:t>≠1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3068961"/>
                <a:ext cx="4996958" cy="3435943"/>
              </a:xfrm>
              <a:prstGeom prst="rect">
                <a:avLst/>
              </a:prstGeom>
              <a:blipFill>
                <a:blip r:embed="rId5"/>
                <a:stretch>
                  <a:fillRect l="-1220" t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87488" y="3021712"/>
                <a:ext cx="1584176" cy="3384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→</m:t>
                      </m:r>
                      <m:r>
                        <a:rPr lang="en-US" sz="2400" i="1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CA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q</m:t>
                      </m:r>
                      <m:r>
                        <a:rPr lang="en-US" sz="2400" i="1">
                          <a:latin typeface="Cambria Math"/>
                        </a:rPr>
                        <m:t>→</m:t>
                      </m:r>
                      <m:r>
                        <a:rPr lang="en-US" sz="2400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CA" sz="2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CA" sz="2400" dirty="0"/>
                  <a:t>     _____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𝑟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CA" sz="2400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3021712"/>
                <a:ext cx="1584176" cy="3384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71664" y="2924944"/>
                <a:ext cx="3322712" cy="34359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CA" sz="2400" dirty="0"/>
              </a:p>
              <a:p>
                <a:pPr marL="0" indent="0">
                  <a:buNone/>
                </a:pPr>
                <a:r>
                  <a:rPr lang="en-CA" sz="2400" dirty="0"/>
                  <a:t>________________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CA" sz="2000" i="1">
                        <a:latin typeface="Cambria Math"/>
                      </a:rPr>
                      <m:t>∴</m:t>
                    </m:r>
                    <m:r>
                      <a:rPr lang="en-US" sz="2400" i="1" dirty="0">
                        <a:latin typeface="Cambria Math"/>
                      </a:rPr>
                      <m:t>∀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→</m:t>
                    </m:r>
                    <m:r>
                      <a:rPr lang="en-US" sz="2400" i="1" dirty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64" y="2924944"/>
                <a:ext cx="3322712" cy="3435943"/>
              </a:xfrm>
              <a:prstGeom prst="rect">
                <a:avLst/>
              </a:prstGeom>
              <a:blipFill>
                <a:blip r:embed="rId7"/>
                <a:stretch>
                  <a:fillRect l="-2936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66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88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008C-4D1B-4DA2-A5D3-E174B3B0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24868"/>
            <a:ext cx="6232767" cy="1692794"/>
          </a:xfrm>
        </p:spPr>
        <p:txBody>
          <a:bodyPr>
            <a:normAutofit/>
          </a:bodyPr>
          <a:lstStyle/>
          <a:p>
            <a:r>
              <a:rPr lang="en-US" sz="6000" dirty="0"/>
              <a:t>Types of proofs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C76B-0E8D-427C-B62F-D8C684A5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7096863" cy="4166334"/>
          </a:xfrm>
        </p:spPr>
        <p:txBody>
          <a:bodyPr>
            <a:normAutofit/>
          </a:bodyPr>
          <a:lstStyle/>
          <a:p>
            <a:r>
              <a:rPr lang="en-US" dirty="0"/>
              <a:t>We are not studying these proofs for the sake of proving these theorems.</a:t>
            </a:r>
          </a:p>
          <a:p>
            <a:pPr lvl="1"/>
            <a:r>
              <a:rPr lang="en-US" dirty="0"/>
              <a:t>We are using them as examples of underlying proof types. </a:t>
            </a:r>
          </a:p>
          <a:p>
            <a:pPr lvl="1"/>
            <a:r>
              <a:rPr lang="en-US" dirty="0"/>
              <a:t>When reading proofs, note where universal and existential instantiation/ generalization are used.</a:t>
            </a:r>
          </a:p>
          <a:p>
            <a:pPr lvl="1"/>
            <a:r>
              <a:rPr lang="en-US" dirty="0"/>
              <a:t>And what logic is used to derive each step.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6D9E-5159-409D-9CB4-DE3C07F1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19936"/>
          <a:stretch/>
        </p:blipFill>
        <p:spPr>
          <a:xfrm>
            <a:off x="7032103" y="10"/>
            <a:ext cx="5159895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216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602F-18A4-491A-ACCA-89B0BB67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Theories and theorems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140EE-0AB2-45B0-BA87-FFD2BB1F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/>
              <a:t>Theory:  </a:t>
            </a:r>
            <a:r>
              <a:rPr lang="en-CA" dirty="0"/>
              <a:t>axioms + everything derived from them using rules of inference</a:t>
            </a:r>
          </a:p>
          <a:p>
            <a:pPr lvl="1"/>
            <a:r>
              <a:rPr lang="en-CA" dirty="0"/>
              <a:t>Euclidean geometry,  set theory,  theory of reals, theory of integers, Boolean algebra… </a:t>
            </a:r>
          </a:p>
          <a:p>
            <a:pPr lvl="1"/>
            <a:r>
              <a:rPr lang="en-CA" dirty="0"/>
              <a:t>In verification: theory of arrays.</a:t>
            </a:r>
          </a:p>
          <a:p>
            <a:pPr lvl="1"/>
            <a:endParaRPr lang="en-CA" dirty="0"/>
          </a:p>
          <a:p>
            <a:r>
              <a:rPr lang="en-CA" b="1" dirty="0"/>
              <a:t>Theorem: </a:t>
            </a:r>
            <a:r>
              <a:rPr lang="en-CA" dirty="0"/>
              <a:t>a true statement in a theory </a:t>
            </a:r>
          </a:p>
          <a:p>
            <a:pPr lvl="1"/>
            <a:r>
              <a:rPr lang="en-CA" dirty="0"/>
              <a:t>Proved from axioms (usually, from already proven theorems) </a:t>
            </a:r>
          </a:p>
          <a:p>
            <a:pPr lvl="1"/>
            <a:endParaRPr lang="en-CA" dirty="0"/>
          </a:p>
          <a:p>
            <a:r>
              <a:rPr lang="en-CA" dirty="0"/>
              <a:t>A statement can be a theorem in one theory and false in another! </a:t>
            </a:r>
          </a:p>
          <a:p>
            <a:pPr lvl="1"/>
            <a:r>
              <a:rPr lang="en-CA" dirty="0"/>
              <a:t>Between any two different numbers there is another number. </a:t>
            </a:r>
          </a:p>
          <a:p>
            <a:pPr lvl="2"/>
            <a:r>
              <a:rPr lang="en-CA" dirty="0"/>
              <a:t>A theorem for real numbers. False for integers!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F649A7-6255-4D95-B579-43EB315C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26" y="32040"/>
            <a:ext cx="1787690" cy="134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F849B-592B-4EDB-8EA1-41FEC3299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09" y="2636912"/>
            <a:ext cx="1925762" cy="2064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2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621F-B467-440F-9B30-2804F757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2073-0322-4ED9-A5A7-F091C829C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Theorem:  </a:t>
                </a:r>
              </a:p>
              <a:p>
                <a:pPr marL="457200" lvl="1" indent="0">
                  <a:buNone/>
                </a:pPr>
                <a:r>
                  <a:rPr lang="en-CA" dirty="0"/>
                  <a:t>        For any propositional formulas A,B, 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→¬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≡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</m:oMath>
                </a14:m>
                <a:endParaRPr lang="en-CA" dirty="0"/>
              </a:p>
              <a:p>
                <a:r>
                  <a:rPr lang="en-CA" dirty="0"/>
                  <a:t>Proof: </a:t>
                </a:r>
              </a:p>
              <a:p>
                <a:pPr lvl="2"/>
                <a:r>
                  <a:rPr lang="en-CA" dirty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be arbitrary propositional formulas      </a:t>
                </a:r>
                <a:r>
                  <a:rPr lang="en-US" i="1" dirty="0">
                    <a:latin typeface="Cambria Math"/>
                  </a:rPr>
                  <a:t> universal instantiation</a:t>
                </a:r>
              </a:p>
              <a:p>
                <a:pPr lvl="2"/>
                <a:r>
                  <a:rPr lang="en-U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→¬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≡ ¬¬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∨¬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/>
                  </a:rPr>
                  <a:t>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∨¬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/>
                  </a:rPr>
                  <a:t>                                   by  the  double negation axiom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≡¬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∨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US" i="1" dirty="0">
                    <a:latin typeface="Cambria Math"/>
                  </a:rPr>
                  <a:t>                                     by  the axiom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r>
                  <a:rPr lang="en-CA" dirty="0"/>
                  <a:t>                                      </a:t>
                </a:r>
                <a:r>
                  <a:rPr lang="en-US" i="1" dirty="0">
                    <a:latin typeface="Cambria Math"/>
                  </a:rPr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  <a:p>
                <a:pPr lvl="2"/>
                <a:endParaRPr lang="en-CA" dirty="0"/>
              </a:p>
              <a:p>
                <a:pPr lvl="2"/>
                <a:r>
                  <a:rPr lang="en-CA" dirty="0"/>
                  <a:t>And, therefore, for any formulas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CA" i="1">
                        <a:latin typeface="Cambria Math"/>
                      </a:rPr>
                      <m:t>¬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  <m:r>
                      <a:rPr lang="en-CA" i="1">
                        <a:latin typeface="Cambria Math"/>
                      </a:rPr>
                      <m:t>→¬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≡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𝐵</m:t>
                    </m:r>
                  </m:oMath>
                </a14:m>
                <a:endParaRPr lang="en-CA" dirty="0"/>
              </a:p>
              <a:p>
                <a:pPr marL="914400" lvl="2" indent="0">
                  <a:buNone/>
                </a:pPr>
                <a:r>
                  <a:rPr lang="en-CA" dirty="0"/>
                  <a:t>                                                                                               </a:t>
                </a:r>
                <a:r>
                  <a:rPr lang="en-US" i="1" dirty="0">
                    <a:latin typeface="Cambria Math"/>
                  </a:rPr>
                  <a:t>universal generalization</a:t>
                </a:r>
                <a:r>
                  <a:rPr lang="en-CA" dirty="0"/>
                  <a:t>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E2073-0322-4ED9-A5A7-F091C829C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11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B57592A-6938-48C1-8D89-2EBFF731D6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4" y="8175"/>
            <a:ext cx="1743516" cy="980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1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8AB9-AAF6-4D35-8EC4-9DD5B3E8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F4976-C367-4FEE-B582-D5B0F6F0F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b="1" dirty="0"/>
                  <a:t>Direct proof </a:t>
                </a:r>
                <a:r>
                  <a:rPr lang="en-CA" dirty="0"/>
                  <a:t>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a:rPr lang="en-CA" i="1">
                        <a:latin typeface="Cambria Math"/>
                      </a:rPr>
                      <m:t>𝑆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s</m:t>
                    </m:r>
                  </m:oMath>
                </a14:m>
                <a:r>
                  <a:rPr lang="en-CA" dirty="0"/>
                  <a:t>how directly that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holds for an arbitrary </a:t>
                </a:r>
                <a:r>
                  <a:rPr lang="en-CA" i="1" dirty="0"/>
                  <a:t>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CA" i="1">
                        <a:latin typeface="Cambria Math"/>
                      </a:rPr>
                      <m:t>S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, then use universal generalization. </a:t>
                </a:r>
              </a:p>
              <a:p>
                <a:pPr lvl="1"/>
                <a:r>
                  <a:rPr lang="en-CA" dirty="0"/>
                  <a:t>Universal instantiation: “let n be an arbitrary element of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𝑆</m:t>
                    </m:r>
                  </m:oMath>
                </a14:m>
                <a:r>
                  <a:rPr lang="en-CA" dirty="0"/>
                  <a:t>” </a:t>
                </a:r>
              </a:p>
              <a:p>
                <a:pPr lvl="1"/>
                <a:endParaRPr lang="en-CA" dirty="0"/>
              </a:p>
              <a:p>
                <a:pPr lvl="1"/>
                <a:r>
                  <a:rPr lang="en-CA" dirty="0"/>
                  <a:t>Show that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/>
                  <a:t>is true from axioms, definitions, previous theorems… </a:t>
                </a:r>
              </a:p>
              <a:p>
                <a:pPr marL="457200" lvl="1" indent="0">
                  <a:buNone/>
                </a:pPr>
                <a:endParaRPr lang="en-CA" dirty="0"/>
              </a:p>
              <a:p>
                <a:pPr lvl="1"/>
                <a:r>
                  <a:rPr lang="en-CA" dirty="0"/>
                  <a:t>Finally use universal generalization to conclude that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is true. </a:t>
                </a:r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F4976-C367-4FEE-B582-D5B0F6F0F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78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3E1D6B-9711-460E-B4CA-AB3061D2E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53963"/>
            <a:ext cx="918213" cy="984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BC500-5E0E-4770-8F22-2CBEC32091C6}"/>
                  </a:ext>
                </a:extLst>
              </p:cNvPr>
              <p:cNvSpPr txBox="1"/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BC500-5E0E-4770-8F22-2CBEC3209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blipFill>
                <a:blip r:embed="rId6"/>
                <a:stretch>
                  <a:fillRect t="-9836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679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8AB9-AAF6-4D35-8EC4-9DD5B3E8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F4976-C367-4FEE-B582-D5B0F6F0F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301157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b="1" dirty="0"/>
                  <a:t>Direct proof </a:t>
                </a:r>
                <a:r>
                  <a:rPr lang="en-CA" dirty="0"/>
                  <a:t>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a:rPr lang="en-CA" i="1">
                        <a:latin typeface="Cambria Math"/>
                      </a:rPr>
                      <m:t>𝑆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s</m:t>
                    </m:r>
                  </m:oMath>
                </a14:m>
                <a:r>
                  <a:rPr lang="en-CA" dirty="0"/>
                  <a:t>how directly that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holds for an arbitrary </a:t>
                </a:r>
                <a:r>
                  <a:rPr lang="en-CA" i="1" dirty="0"/>
                  <a:t>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CA" i="1">
                        <a:latin typeface="Cambria Math"/>
                      </a:rPr>
                      <m:t>S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, then use universal generalization. </a:t>
                </a:r>
              </a:p>
              <a:p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is of the form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𝐻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,  assume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𝐺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 is true, and from that (and axioms, </a:t>
                </a:r>
                <a:r>
                  <a:rPr lang="en-CA" dirty="0" err="1"/>
                  <a:t>etc</a:t>
                </a:r>
                <a:r>
                  <a:rPr lang="en-CA" dirty="0"/>
                  <a:t>) derive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).   </m:t>
                    </m:r>
                  </m:oMath>
                </a14:m>
                <a:r>
                  <a:rPr lang="en-CA" dirty="0"/>
                  <a:t>That proves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Notice: we are skipping a step here! Here it is:  </a:t>
                </a:r>
              </a:p>
              <a:p>
                <a:pPr lvl="2"/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be an arbitrary element of S. </a:t>
                </a:r>
              </a:p>
              <a:p>
                <a:pPr lvl="2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is false, done (since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true,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true for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)</a:t>
                </a:r>
              </a:p>
              <a:p>
                <a:pPr lvl="2"/>
                <a:r>
                  <a:rPr lang="en-CA" dirty="0"/>
                  <a:t>Otherwise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be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holds </a:t>
                </a:r>
              </a:p>
              <a:p>
                <a:pPr lvl="1"/>
                <a:r>
                  <a:rPr lang="en-CA" dirty="0"/>
                  <a:t>But since when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holds for a trivial reason, it is more common to see just  “Let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be arbitrary element of 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holds.”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F4976-C367-4FEE-B582-D5B0F6F0F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301157" cy="4525963"/>
              </a:xfrm>
              <a:blipFill>
                <a:blip r:embed="rId6"/>
                <a:stretch>
                  <a:fillRect l="-1079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3E1D6B-9711-460E-B4CA-AB3061D2E9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53963"/>
            <a:ext cx="918213" cy="984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BC500-5E0E-4770-8F22-2CBEC32091C6}"/>
                  </a:ext>
                </a:extLst>
              </p:cNvPr>
              <p:cNvSpPr txBox="1"/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BC500-5E0E-4770-8F22-2CBEC3209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blipFill>
                <a:blip r:embed="rId8"/>
                <a:stretch>
                  <a:fillRect t="-9836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44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2AD-7DB5-4C10-85E7-9B2C8F52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A5C17-DF23-4967-8279-E0A1682A9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1" y="2575033"/>
                <a:ext cx="6808831" cy="4022317"/>
              </a:xfrm>
            </p:spPr>
            <p:txBody>
              <a:bodyPr>
                <a:normAutofit fontScale="85000" lnSpcReduction="10000"/>
              </a:bodyPr>
              <a:lstStyle/>
              <a:p>
                <a:pPr marL="457200" lvl="1" indent="0">
                  <a:buNone/>
                </a:pPr>
                <a:r>
                  <a:rPr lang="en-US" dirty="0"/>
                  <a:t>Informally, a definition is a sentence giving a name to an object with some properties. </a:t>
                </a:r>
              </a:p>
              <a:p>
                <a:pPr lvl="1"/>
                <a:r>
                  <a:rPr lang="en-US" dirty="0"/>
                  <a:t>Introducing a shorthand for a formula 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even</a:t>
                </a:r>
                <a:r>
                  <a:rPr lang="en-US" dirty="0"/>
                  <a:t> if and only if </a:t>
                </a:r>
                <a:r>
                  <a:rPr lang="en-US" dirty="0">
                    <a:highlight>
                      <a:srgbClr val="00FFFF"/>
                    </a:highlight>
                  </a:rPr>
                  <a:t>it is divisible by 2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even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highlight>
                          <a:srgbClr val="00FFFF"/>
                        </a:highlight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>
                    <a:highlight>
                      <a:srgbClr val="00FFFF"/>
                    </a:highlight>
                  </a:rPr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You will see a lot of definitions in your computer science career! </a:t>
                </a:r>
              </a:p>
              <a:p>
                <a:pPr lvl="1"/>
                <a:r>
                  <a:rPr lang="en-US" dirty="0"/>
                  <a:t>	And will be asked to implement those things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A5C17-DF23-4967-8279-E0A1682A9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1" y="2575033"/>
                <a:ext cx="6808831" cy="4022317"/>
              </a:xfrm>
              <a:blipFill>
                <a:blip r:embed="rId6"/>
                <a:stretch>
                  <a:fillRect t="-2121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3E0B9A1-A6F7-436A-998E-AAAED46848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r="20403"/>
          <a:stretch/>
        </p:blipFill>
        <p:spPr>
          <a:xfrm>
            <a:off x="6600056" y="13"/>
            <a:ext cx="577543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732A5-7B95-4ABE-AFA6-17FB3757EAFC}"/>
              </a:ext>
            </a:extLst>
          </p:cNvPr>
          <p:cNvSpPr txBox="1"/>
          <p:nvPr/>
        </p:nvSpPr>
        <p:spPr>
          <a:xfrm>
            <a:off x="8303568" y="3995222"/>
            <a:ext cx="38884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Samosa: </a:t>
            </a:r>
          </a:p>
          <a:p>
            <a:r>
              <a:rPr lang="en-US" sz="2400" dirty="0"/>
              <a:t>a triangular savory pastry fried in ghee or oil, containing spiced vegetables or meat.</a:t>
            </a:r>
          </a:p>
          <a:p>
            <a:endParaRPr lang="en-US" sz="2000" dirty="0"/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Source: Oxford dictionary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8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B3A71D-CB3C-47AB-9AE0-444A51660F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i="1" dirty="0"/>
                  <a:t>Theorem</a:t>
                </a:r>
                <a:r>
                  <a:rPr lang="en-US" dirty="0"/>
                  <a:t>:  Sum of two even integers is even. 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ℤ</m:t>
                      </m:r>
                      <m:r>
                        <a:rPr lang="en-US" i="1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𝐸𝑣𝑒𝑛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∧</m:t>
                      </m:r>
                      <m:r>
                        <a:rPr lang="en-US" i="1">
                          <a:latin typeface="Cambria Math"/>
                        </a:rPr>
                        <m:t>𝐸𝑣𝑒𝑛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𝐸𝑣𝑒𝑛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. 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B3A71D-CB3C-47AB-9AE0-444A51660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t="-17021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8F4E6-DCC2-4D69-9FFA-1971270AB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700808"/>
                <a:ext cx="11928648" cy="48825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endParaRPr lang="en-US" dirty="0"/>
              </a:p>
              <a:p>
                <a:pPr lvl="1"/>
                <a:r>
                  <a:rPr lang="en-US" sz="2600" dirty="0"/>
                  <a:t>Suppose m and n are arbitrary even integers.       </a:t>
                </a:r>
                <a:r>
                  <a:rPr lang="en-US" sz="2400" i="1" dirty="0"/>
                  <a:t> </a:t>
                </a:r>
              </a:p>
              <a:p>
                <a:pPr lvl="1"/>
                <a:endParaRPr lang="en-US" sz="2600" dirty="0"/>
              </a:p>
              <a:p>
                <a:pPr lvl="1"/>
                <a:r>
                  <a:rPr lang="en-US" sz="2600" dirty="0"/>
                  <a:t>Then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∃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ℤ</m:t>
                    </m:r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i="1">
                        <a:latin typeface="Cambria Math"/>
                      </a:rPr>
                      <m:t>=2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∃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ℤ</m:t>
                    </m:r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>
                        <a:latin typeface="Cambria Math"/>
                      </a:rPr>
                      <m:t>𝑚</m:t>
                    </m:r>
                    <m:r>
                      <a:rPr lang="en-US" sz="2600" i="1">
                        <a:latin typeface="Cambria Math"/>
                      </a:rPr>
                      <m:t>=2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400" i="1" dirty="0"/>
                  <a:t>      </a:t>
                </a:r>
                <a:endParaRPr lang="en-US" sz="26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𝑚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i="1">
                        <a:latin typeface="Cambria Math"/>
                      </a:rPr>
                      <m:t>=2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+2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=2(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lvl="1"/>
                <a:endParaRPr lang="en-US" sz="260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m</m:t>
                    </m:r>
                    <m:r>
                      <a:rPr lang="en-US" sz="26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n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600" dirty="0"/>
                  <a:t>, so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𝑚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/>
                  <a:t> is even    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                </a:t>
                </a:r>
              </a:p>
              <a:p>
                <a:pPr lvl="1"/>
                <a:r>
                  <a:rPr lang="en-US" sz="2600" dirty="0"/>
                  <a:t>Since m and n were arbitrary, we have shown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</a:rPr>
                      <m:t>∀</m:t>
                    </m:r>
                    <m:r>
                      <a:rPr lang="en-US" sz="2600" i="1" smtClean="0">
                        <a:latin typeface="Cambria Math"/>
                      </a:rPr>
                      <m:t>𝑥</m:t>
                    </m:r>
                    <m:r>
                      <a:rPr lang="en-US" sz="2600" i="1" smtClean="0">
                        <a:latin typeface="Cambria Math"/>
                      </a:rPr>
                      <m:t>, </m:t>
                    </m:r>
                    <m:r>
                      <a:rPr lang="en-US" sz="2600" i="1" smtClean="0">
                        <a:latin typeface="Cambria Math"/>
                      </a:rPr>
                      <m:t>𝑦</m:t>
                    </m:r>
                    <m:r>
                      <a:rPr lang="en-US" sz="2600" i="1" smtClean="0">
                        <a:latin typeface="Cambria Math"/>
                      </a:rPr>
                      <m:t>∈</m:t>
                    </m:r>
                    <m:r>
                      <a:rPr lang="en-US" sz="2600" i="1" smtClean="0">
                        <a:latin typeface="Cambria Math"/>
                      </a:rPr>
                      <m:t>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∧</m:t>
                    </m:r>
                    <m:r>
                      <a:rPr lang="en-US" sz="26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→</m:t>
                    </m:r>
                    <m:r>
                      <a:rPr lang="en-US" sz="26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. </m:t>
                    </m:r>
                  </m:oMath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8F4E6-DCC2-4D69-9FFA-1971270AB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700808"/>
                <a:ext cx="11928648" cy="4882554"/>
              </a:xfrm>
              <a:blipFill>
                <a:blip r:embed="rId7"/>
                <a:stretch>
                  <a:fillRect l="-1022" t="-3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87A795-F5BE-4F6C-A99B-23741C6DC1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138" y="1628800"/>
                <a:ext cx="5976664" cy="936104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dirty="0"/>
                  <a:t>Definition</a:t>
                </a:r>
                <a:r>
                  <a:rPr lang="en-US" sz="2800" dirty="0"/>
                  <a:t> (of even integers): 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An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/>
                      </a:rPr>
                      <m:t>n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even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∃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ℤ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=2⋅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87A795-F5BE-4F6C-A99B-23741C6D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138" y="1628800"/>
                <a:ext cx="5976664" cy="936104"/>
              </a:xfrm>
              <a:prstGeom prst="rect">
                <a:avLst/>
              </a:prstGeom>
              <a:blipFill>
                <a:blip r:embed="rId8"/>
                <a:stretch>
                  <a:fillRect l="-1827" t="-8861" b="-696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D2D09-FF99-4C3D-BBCD-C0A5C778FC36}"/>
                  </a:ext>
                </a:extLst>
              </p:cNvPr>
              <p:cNvSpPr txBox="1"/>
              <p:nvPr/>
            </p:nvSpPr>
            <p:spPr>
              <a:xfrm>
                <a:off x="4799856" y="637203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D2D09-FF99-4C3D-BBCD-C0A5C778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6372036"/>
                <a:ext cx="1088760" cy="369332"/>
              </a:xfrm>
              <a:prstGeom prst="rect">
                <a:avLst/>
              </a:prstGeom>
              <a:blipFill>
                <a:blip r:embed="rId9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13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B3A71D-CB3C-47AB-9AE0-444A51660F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i="1" dirty="0"/>
                  <a:t>Theorem</a:t>
                </a:r>
                <a:r>
                  <a:rPr lang="en-US" dirty="0"/>
                  <a:t>:  Sum of two even integers is even. 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∀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ℤ</m:t>
                      </m:r>
                      <m:r>
                        <a:rPr lang="en-US" i="1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𝐸𝑣𝑒𝑛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∧</m:t>
                      </m:r>
                      <m:r>
                        <a:rPr lang="en-US" i="1">
                          <a:latin typeface="Cambria Math"/>
                        </a:rPr>
                        <m:t>𝐸𝑣𝑒𝑛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𝐸𝑣𝑒𝑛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. 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B3A71D-CB3C-47AB-9AE0-444A51660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t="-17021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8F4E6-DCC2-4D69-9FFA-1971270AB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4680" y="1686266"/>
                <a:ext cx="6768752" cy="48825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endParaRPr lang="en-US" dirty="0"/>
              </a:p>
              <a:p>
                <a:pPr lvl="1"/>
                <a:r>
                  <a:rPr lang="en-US" sz="2600" dirty="0"/>
                  <a:t>Suppose m and n are arbitrary even integers.       </a:t>
                </a:r>
                <a:r>
                  <a:rPr lang="en-US" sz="2400" i="1" dirty="0"/>
                  <a:t> </a:t>
                </a:r>
              </a:p>
              <a:p>
                <a:pPr lvl="1"/>
                <a:endParaRPr lang="en-US" sz="2600" dirty="0"/>
              </a:p>
              <a:p>
                <a:pPr lvl="1"/>
                <a:r>
                  <a:rPr lang="en-US" sz="2600" dirty="0"/>
                  <a:t>Then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∃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ℤ</m:t>
                    </m:r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i="1">
                        <a:latin typeface="Cambria Math"/>
                      </a:rPr>
                      <m:t>=2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∃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ℤ</m:t>
                    </m:r>
                    <m:r>
                      <a:rPr lang="en-US" sz="2600" i="1">
                        <a:latin typeface="Cambria Math"/>
                      </a:rPr>
                      <m:t>, </m:t>
                    </m:r>
                    <m:r>
                      <a:rPr lang="en-US" sz="2600" i="1">
                        <a:latin typeface="Cambria Math"/>
                      </a:rPr>
                      <m:t>𝑚</m:t>
                    </m:r>
                    <m:r>
                      <a:rPr lang="en-US" sz="2600" i="1">
                        <a:latin typeface="Cambria Math"/>
                      </a:rPr>
                      <m:t>=2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400" i="1" dirty="0"/>
                  <a:t>      </a:t>
                </a:r>
                <a:endParaRPr lang="en-US" sz="26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𝑚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i="1">
                        <a:latin typeface="Cambria Math"/>
                      </a:rPr>
                      <m:t>=2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+2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=2(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lvl="1"/>
                <a:endParaRPr lang="en-US" sz="260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m</m:t>
                    </m:r>
                    <m:r>
                      <a:rPr lang="en-US" sz="26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n</m:t>
                    </m:r>
                    <m:r>
                      <a:rPr lang="en-US" sz="2600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sz="2600" dirty="0"/>
                  <a:t>, so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𝑚</m:t>
                    </m:r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/>
                  <a:t> is even    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                </a:t>
                </a:r>
              </a:p>
              <a:p>
                <a:pPr lvl="1"/>
                <a:r>
                  <a:rPr lang="en-US" sz="2600" dirty="0"/>
                  <a:t>Since m and n were arbitrary, we have shown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</a:rPr>
                      <m:t>∀</m:t>
                    </m:r>
                    <m:r>
                      <a:rPr lang="en-US" sz="2600" i="1" smtClean="0">
                        <a:latin typeface="Cambria Math"/>
                      </a:rPr>
                      <m:t>𝑥</m:t>
                    </m:r>
                    <m:r>
                      <a:rPr lang="en-US" sz="2600" i="1" smtClean="0">
                        <a:latin typeface="Cambria Math"/>
                      </a:rPr>
                      <m:t>, </m:t>
                    </m:r>
                    <m:r>
                      <a:rPr lang="en-US" sz="2600" i="1" smtClean="0">
                        <a:latin typeface="Cambria Math"/>
                      </a:rPr>
                      <m:t>𝑦</m:t>
                    </m:r>
                    <m:r>
                      <a:rPr lang="en-US" sz="2600" i="1" smtClean="0">
                        <a:latin typeface="Cambria Math"/>
                      </a:rPr>
                      <m:t>∈</m:t>
                    </m:r>
                    <m:r>
                      <a:rPr lang="en-US" sz="2600" i="1" smtClean="0">
                        <a:latin typeface="Cambria Math"/>
                      </a:rPr>
                      <m:t>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∧</m:t>
                    </m:r>
                    <m:r>
                      <a:rPr lang="en-US" sz="26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→</m:t>
                    </m:r>
                    <m:r>
                      <a:rPr lang="en-US" sz="26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. </m:t>
                    </m:r>
                  </m:oMath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8F4E6-DCC2-4D69-9FFA-1971270AB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4680" y="1686266"/>
                <a:ext cx="6768752" cy="4882554"/>
              </a:xfrm>
              <a:blipFill>
                <a:blip r:embed="rId7"/>
                <a:stretch>
                  <a:fillRect l="-1892" t="-3246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87A795-F5BE-4F6C-A99B-23741C6DC1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138" y="1628800"/>
                <a:ext cx="5976664" cy="936104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dirty="0"/>
                  <a:t>Definition</a:t>
                </a:r>
                <a:r>
                  <a:rPr lang="en-US" sz="2800" dirty="0"/>
                  <a:t> (of even integers): 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An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/>
                      </a:rPr>
                      <m:t>n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even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∃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ℤ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=2⋅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i="1" dirty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287A795-F5BE-4F6C-A99B-23741C6D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138" y="1628800"/>
                <a:ext cx="5976664" cy="936104"/>
              </a:xfrm>
              <a:prstGeom prst="rect">
                <a:avLst/>
              </a:prstGeom>
              <a:blipFill>
                <a:blip r:embed="rId8"/>
                <a:stretch>
                  <a:fillRect l="-1827" t="-8861" b="-6962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D2D09-FF99-4C3D-BBCD-C0A5C778FC36}"/>
                  </a:ext>
                </a:extLst>
              </p:cNvPr>
              <p:cNvSpPr txBox="1"/>
              <p:nvPr/>
            </p:nvSpPr>
            <p:spPr>
              <a:xfrm>
                <a:off x="4799856" y="637203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AD2D09-FF99-4C3D-BBCD-C0A5C778F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6372036"/>
                <a:ext cx="1088760" cy="369332"/>
              </a:xfrm>
              <a:prstGeom prst="rect">
                <a:avLst/>
              </a:prstGeom>
              <a:blipFill>
                <a:blip r:embed="rId9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64B9DD-0FFB-4B47-A45F-C7E163B5B22E}"/>
              </a:ext>
            </a:extLst>
          </p:cNvPr>
          <p:cNvSpPr txBox="1">
            <a:spLocks/>
          </p:cNvSpPr>
          <p:nvPr/>
        </p:nvSpPr>
        <p:spPr>
          <a:xfrm>
            <a:off x="6107581" y="2117280"/>
            <a:ext cx="6408712" cy="379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457200" lvl="1" indent="0">
              <a:buFont typeface="Arial" pitchFamily="34" charset="0"/>
              <a:buNone/>
            </a:pPr>
            <a:r>
              <a:rPr lang="en-US" sz="2600" i="1" dirty="0"/>
              <a:t>By universal instantiation. </a:t>
            </a:r>
          </a:p>
          <a:p>
            <a:pPr marL="457200" lvl="1" indent="0">
              <a:buFont typeface="Arial" pitchFamily="34" charset="0"/>
              <a:buNone/>
            </a:pPr>
            <a:endParaRPr lang="en-US" sz="2600" dirty="0"/>
          </a:p>
          <a:p>
            <a:pPr marL="457200" lvl="1" indent="0">
              <a:buFont typeface="Arial" pitchFamily="34" charset="0"/>
              <a:buNone/>
            </a:pPr>
            <a:r>
              <a:rPr lang="en-US" sz="2600" i="1" dirty="0"/>
              <a:t>By definition: note different variables.</a:t>
            </a:r>
          </a:p>
          <a:p>
            <a:pPr marL="457200" lvl="1" indent="0">
              <a:buFont typeface="Arial" pitchFamily="34" charset="0"/>
              <a:buNone/>
            </a:pPr>
            <a:endParaRPr lang="en-US" sz="2600" i="1" dirty="0">
              <a:latin typeface="Cambria Math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n-US" sz="2600" i="1" dirty="0"/>
              <a:t>By existential instantiation, substitution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600" i="1" dirty="0"/>
              <a:t>    and axioms of theory of integers (algebra). </a:t>
            </a:r>
            <a:endParaRPr lang="en-US" sz="2600" dirty="0">
              <a:latin typeface="Cambria Math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n-US" sz="2600" i="1" dirty="0"/>
              <a:t>By definition (other direction of </a:t>
            </a:r>
            <a:r>
              <a:rPr lang="en-US" sz="2600" i="1" dirty="0" err="1"/>
              <a:t>iff</a:t>
            </a:r>
            <a:r>
              <a:rPr lang="en-US" sz="2600" i="1" dirty="0"/>
              <a:t>) and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600" i="1" dirty="0"/>
              <a:t>existential generalization 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600" i="1" dirty="0"/>
              <a:t>By universal generalization</a:t>
            </a:r>
            <a:endParaRPr lang="en-US" sz="26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7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249A-FFDE-4958-9084-067E1504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Puzzle: Caesar cipher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F0AC-C7DF-40F0-A13C-06C18472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Roman dictator Julius Caesar encrypted his personal correspondence using the following code. </a:t>
            </a:r>
          </a:p>
          <a:p>
            <a:pPr lvl="1"/>
            <a:r>
              <a:rPr lang="en-US" dirty="0"/>
              <a:t>Number letters of the alphabet:  A=0, B=1,… Z=25. </a:t>
            </a:r>
          </a:p>
          <a:p>
            <a:pPr lvl="1"/>
            <a:r>
              <a:rPr lang="en-US" dirty="0"/>
              <a:t>To encode a message, replace every letter by a letter three positions before that (wrapping around at the beginning of the alphabet). </a:t>
            </a:r>
          </a:p>
          <a:p>
            <a:pPr lvl="2"/>
            <a:r>
              <a:rPr lang="en-US" dirty="0"/>
              <a:t> For example, F would be replaced by C, and A by X </a:t>
            </a:r>
          </a:p>
          <a:p>
            <a:pPr lvl="2"/>
            <a:endParaRPr lang="en-US" dirty="0"/>
          </a:p>
          <a:p>
            <a:r>
              <a:rPr lang="en-US" dirty="0"/>
              <a:t>Suppose he sent the following message. </a:t>
            </a:r>
          </a:p>
          <a:p>
            <a:pPr lvl="1"/>
            <a:r>
              <a:rPr lang="en-US" dirty="0"/>
              <a:t>QEB QOBXPROB FP RKABO QEB CIXD</a:t>
            </a:r>
          </a:p>
          <a:p>
            <a:r>
              <a:rPr lang="en-US" dirty="0"/>
              <a:t>What does it say?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88ACF-245F-4D3B-B218-8613C9CE7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4638"/>
            <a:ext cx="1110738" cy="1731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ECFA2-C9D6-46DE-9EAE-720EBCD41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91" y="3885266"/>
            <a:ext cx="2669295" cy="26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20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109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249A-FFDE-4958-9084-067E1504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Puzzle: Caesar cipher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F0AC-C7DF-40F0-A13C-06C18472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Roman dictator Julius Caesar encrypted his personal correspondence using the following code. </a:t>
            </a:r>
          </a:p>
          <a:p>
            <a:pPr lvl="1"/>
            <a:r>
              <a:rPr lang="en-US" dirty="0"/>
              <a:t>Number letters of the alphabet:  A=0, B=1,… Z=25. </a:t>
            </a:r>
          </a:p>
          <a:p>
            <a:pPr lvl="1"/>
            <a:r>
              <a:rPr lang="en-US" dirty="0"/>
              <a:t>To encode a message, replace every letter by a letter three positions before that (wrapping around at the beginning of the alphabet). </a:t>
            </a:r>
          </a:p>
          <a:p>
            <a:pPr lvl="2"/>
            <a:r>
              <a:rPr lang="en-US" dirty="0"/>
              <a:t> For example, F would be replaced by C, and A by X </a:t>
            </a:r>
          </a:p>
          <a:p>
            <a:pPr lvl="2"/>
            <a:endParaRPr lang="en-US" dirty="0"/>
          </a:p>
          <a:p>
            <a:r>
              <a:rPr lang="en-US" dirty="0"/>
              <a:t>Suppose he sent the following message. </a:t>
            </a:r>
          </a:p>
          <a:p>
            <a:pPr lvl="1"/>
            <a:r>
              <a:rPr lang="en-US" dirty="0"/>
              <a:t>QEB QOBXPROB FP RKABO QEB CIXD</a:t>
            </a:r>
          </a:p>
          <a:p>
            <a:r>
              <a:rPr lang="en-US" dirty="0"/>
              <a:t>What does it say?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88ACF-245F-4D3B-B218-8613C9CE7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74638"/>
            <a:ext cx="1110738" cy="1731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ECFA2-C9D6-46DE-9EAE-720EBCD41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91" y="3885266"/>
            <a:ext cx="2669295" cy="26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63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7F45-5424-4D34-91F7-4AED7E27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66E506-B9D4-4068-BD35-A4FF75E88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i="1" dirty="0"/>
                  <a:t>Quotient-remainder theorem</a:t>
                </a:r>
                <a:r>
                  <a:rPr lang="en-US" dirty="0"/>
                  <a:t>: for any integer n and a positive integer d,  there exist unique integers q (</a:t>
                </a:r>
                <a:r>
                  <a:rPr lang="en-US" b="1" dirty="0"/>
                  <a:t>quotient</a:t>
                </a:r>
                <a:r>
                  <a:rPr lang="en-US" dirty="0"/>
                  <a:t>) and r (</a:t>
                </a:r>
                <a:r>
                  <a:rPr lang="en-US" b="1" dirty="0"/>
                  <a:t>reminder</a:t>
                </a:r>
                <a:r>
                  <a:rPr lang="en-US" dirty="0"/>
                  <a:t>) such that: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𝑑𝑞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0≤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CA" i="1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16 = 3*5+1,  11 = 2*4+3… 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Definition: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pronounced “</a:t>
                </a:r>
                <a:r>
                  <a:rPr lang="en-US" i="1" dirty="0"/>
                  <a:t>n</a:t>
                </a:r>
                <a:r>
                  <a:rPr lang="en-US" b="1" dirty="0"/>
                  <a:t> is congruent to </a:t>
                </a:r>
                <a:r>
                  <a:rPr lang="en-US" i="1" dirty="0"/>
                  <a:t>m</a:t>
                </a:r>
                <a:r>
                  <a:rPr lang="en-US" b="1" dirty="0"/>
                  <a:t> mod </a:t>
                </a:r>
                <a:r>
                  <a:rPr lang="en-US" i="1" dirty="0"/>
                  <a:t>d</a:t>
                </a:r>
                <a:r>
                  <a:rPr lang="en-US" dirty="0"/>
                  <a:t>”,   means that n and m have the same remainder when divided by d. That is,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for the same r.  </a:t>
                </a:r>
              </a:p>
              <a:p>
                <a:pPr lvl="1"/>
                <a:r>
                  <a:rPr lang="en-US" dirty="0"/>
                  <a:t>In some programming languages, there is an operator mod, so you might see  “n mod d”, which would return r .  </a:t>
                </a:r>
              </a:p>
              <a:p>
                <a:pPr lvl="2"/>
                <a:r>
                  <a:rPr lang="en-US" dirty="0"/>
                  <a:t>In Python, it is n % d. 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𝑚𝑜𝑑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not the same: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10≡16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 3</m:t>
                        </m:r>
                      </m:e>
                    </m:d>
                    <m:r>
                      <a:rPr lang="en-US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true,  but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𝑚𝑜𝑑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 3=1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0 is false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𝑚𝑜𝑑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3=1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Operator  div,  “n div d” is sometimes used to compute q. </a:t>
                </a:r>
              </a:p>
              <a:p>
                <a:pPr lvl="2"/>
                <a:r>
                  <a:rPr lang="en-US" dirty="0"/>
                  <a:t>In  Python, integer division  (or //) does it.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66E506-B9D4-4068-BD35-A4FF75E88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5"/>
                <a:stretch>
                  <a:fillRect l="-778" t="-2326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132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4B90-CEF9-4D01-948F-F40831C8B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geometry: Euclid’s postulates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7A17-A254-4D3A-96D0-F01CAE077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784" y="1600201"/>
            <a:ext cx="7430616" cy="452596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CA" dirty="0"/>
              <a:t>Through 2 points a line segment can be drawn </a:t>
            </a:r>
          </a:p>
          <a:p>
            <a:pPr marL="571500" indent="-571500">
              <a:buFont typeface="+mj-lt"/>
              <a:buAutoNum type="romanUcPeriod"/>
            </a:pPr>
            <a:r>
              <a:rPr lang="en-CA" dirty="0"/>
              <a:t>A line segment can be  extended to a straight line indefinitely </a:t>
            </a:r>
          </a:p>
          <a:p>
            <a:pPr marL="571500" indent="-571500">
              <a:buFont typeface="+mj-lt"/>
              <a:buAutoNum type="romanUcPeriod"/>
            </a:pPr>
            <a:r>
              <a:rPr lang="en-CA" dirty="0"/>
              <a:t>Given a line segment, a circle can be drawn with it as a radius and one endpoint as a centre</a:t>
            </a:r>
          </a:p>
          <a:p>
            <a:pPr marL="571500" indent="-571500">
              <a:buFont typeface="+mj-lt"/>
              <a:buAutoNum type="romanUcPeriod"/>
            </a:pPr>
            <a:r>
              <a:rPr lang="en-CA" dirty="0"/>
              <a:t>All right angles are congruent</a:t>
            </a:r>
          </a:p>
          <a:p>
            <a:pPr marL="571500" indent="-571500">
              <a:buFont typeface="+mj-lt"/>
              <a:buAutoNum type="romanUcPeriod"/>
            </a:pPr>
            <a:r>
              <a:rPr lang="en-CA" dirty="0"/>
              <a:t>Parallel postulate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D548B-D796-42B8-885B-81448270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600201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53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DD6F-2AE1-4980-84B0-F7566BFF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Calendars as modular arithmetic</a:t>
            </a:r>
          </a:p>
        </p:txBody>
      </p:sp>
      <p:pic>
        <p:nvPicPr>
          <p:cNvPr id="5" name="Picture 5" descr="Image result for calendar day numbers week starts monday">
            <a:extLst>
              <a:ext uri="{FF2B5EF4-FFF2-40B4-BE49-F238E27FC236}">
                <a16:creationId xmlns:a16="http://schemas.microsoft.com/office/drawing/2014/main" id="{4A5FE287-4884-4F48-91AA-221AAE62A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8" y="1536240"/>
            <a:ext cx="5138811" cy="35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A97357-DDD5-44D5-9CEF-AA9E7AB82AC2}"/>
              </a:ext>
            </a:extLst>
          </p:cNvPr>
          <p:cNvSpPr txBox="1">
            <a:spLocks/>
          </p:cNvSpPr>
          <p:nvPr/>
        </p:nvSpPr>
        <p:spPr>
          <a:xfrm>
            <a:off x="7176120" y="5558697"/>
            <a:ext cx="4618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Wednesdays are  </a:t>
            </a:r>
          </a:p>
          <a:p>
            <a:pPr marL="0" indent="0">
              <a:buNone/>
            </a:pPr>
            <a:r>
              <a:rPr lang="en-CA" dirty="0"/>
              <a:t>     day = 4 (mod 7) </a:t>
            </a:r>
          </a:p>
        </p:txBody>
      </p:sp>
      <p:pic>
        <p:nvPicPr>
          <p:cNvPr id="7" name="Picture 7" descr="Calendar October 2017, landscape orientation, 1 page, with UK bank holidays and week numbers">
            <a:extLst>
              <a:ext uri="{FF2B5EF4-FFF2-40B4-BE49-F238E27FC236}">
                <a16:creationId xmlns:a16="http://schemas.microsoft.com/office/drawing/2014/main" id="{DC1862F4-1069-4F38-B08C-B68EA664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517671"/>
            <a:ext cx="5225931" cy="35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C1D38D-398E-4BA6-87AF-43E92285CF2B}"/>
              </a:ext>
            </a:extLst>
          </p:cNvPr>
          <p:cNvSpPr txBox="1">
            <a:spLocks/>
          </p:cNvSpPr>
          <p:nvPr/>
        </p:nvSpPr>
        <p:spPr>
          <a:xfrm>
            <a:off x="1055440" y="5562805"/>
            <a:ext cx="4618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Wednesdays are  </a:t>
            </a:r>
          </a:p>
          <a:p>
            <a:pPr marL="0" indent="0">
              <a:buNone/>
            </a:pPr>
            <a:r>
              <a:rPr lang="en-CA" dirty="0"/>
              <a:t>     day = 3 (mod 7) </a:t>
            </a:r>
          </a:p>
        </p:txBody>
      </p:sp>
    </p:spTree>
    <p:extLst>
      <p:ext uri="{BB962C8B-B14F-4D97-AF65-F5344CB8AC3E}">
        <p14:creationId xmlns:p14="http://schemas.microsoft.com/office/powerpoint/2010/main" val="1836163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Calendars vs mod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535" y="5661248"/>
            <a:ext cx="4618856" cy="108012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Orange stickers are  </a:t>
            </a:r>
          </a:p>
          <a:p>
            <a:pPr marL="0" indent="0">
              <a:buNone/>
            </a:pPr>
            <a:r>
              <a:rPr lang="en-CA" dirty="0"/>
              <a:t>   number  = 3 (mod 8) </a:t>
            </a:r>
          </a:p>
        </p:txBody>
      </p:sp>
      <p:sp>
        <p:nvSpPr>
          <p:cNvPr id="4" name="AutoShape 2" descr="https://img1.etsystatic.com/206/1/5116051/il_340x270.1309462131_bywy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124744"/>
            <a:ext cx="5179783" cy="41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 result for calendar day numbers week starts monday">
            <a:extLst>
              <a:ext uri="{FF2B5EF4-FFF2-40B4-BE49-F238E27FC236}">
                <a16:creationId xmlns:a16="http://schemas.microsoft.com/office/drawing/2014/main" id="{E680E0F8-19B5-467B-9BF1-AC51BC08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8" y="1536240"/>
            <a:ext cx="5138811" cy="35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547958-BEAF-43F1-B25A-48309969DC2C}"/>
              </a:ext>
            </a:extLst>
          </p:cNvPr>
          <p:cNvSpPr txBox="1">
            <a:spLocks/>
          </p:cNvSpPr>
          <p:nvPr/>
        </p:nvSpPr>
        <p:spPr>
          <a:xfrm>
            <a:off x="1055440" y="5562805"/>
            <a:ext cx="4618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Wednesdays are  </a:t>
            </a:r>
          </a:p>
          <a:p>
            <a:pPr marL="0" indent="0">
              <a:buNone/>
            </a:pPr>
            <a:r>
              <a:rPr lang="en-CA" dirty="0"/>
              <a:t>     day = 3 (mod 7) </a:t>
            </a:r>
          </a:p>
        </p:txBody>
      </p:sp>
    </p:spTree>
    <p:extLst>
      <p:ext uri="{BB962C8B-B14F-4D97-AF65-F5344CB8AC3E}">
        <p14:creationId xmlns:p14="http://schemas.microsoft.com/office/powerpoint/2010/main" val="3007216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CA7A-F40E-4209-A7A1-EE939878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in computer 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03BE7-382E-47BC-BFD4-53D4EDC40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day of the week. </a:t>
                </a:r>
              </a:p>
              <a:p>
                <a:pPr lvl="1"/>
                <a:r>
                  <a:rPr lang="en-US" dirty="0"/>
                  <a:t>Feb 1</a:t>
                </a:r>
                <a:r>
                  <a:rPr lang="en-US" baseline="30000" dirty="0"/>
                  <a:t>st</a:t>
                </a:r>
                <a:r>
                  <a:rPr lang="en-US" dirty="0"/>
                  <a:t> and Feb 15</a:t>
                </a:r>
                <a:r>
                  <a:rPr lang="en-US" baseline="30000" dirty="0"/>
                  <a:t>th</a:t>
                </a:r>
                <a:r>
                  <a:rPr lang="en-US" dirty="0"/>
                  <a:t> are both on Wednesday: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1≡15 (</m:t>
                    </m:r>
                    <m:r>
                      <a:rPr lang="en-US" i="1">
                        <a:latin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</a:rPr>
                      <m:t> 7)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Hash:  distribute random data evenly among memory locations </a:t>
                </a:r>
              </a:p>
              <a:p>
                <a:pPr lvl="1"/>
                <a:r>
                  <a:rPr lang="en-US" dirty="0"/>
                  <a:t>Often take h(k) = k mod p for some prime p. </a:t>
                </a:r>
              </a:p>
              <a:p>
                <a:r>
                  <a:rPr lang="en-US" dirty="0"/>
                  <a:t>Cryptography: </a:t>
                </a:r>
              </a:p>
              <a:p>
                <a:pPr lvl="1"/>
                <a:r>
                  <a:rPr lang="en-US" dirty="0"/>
                  <a:t>Parity checks in credit cards, codes, ISBNs, etc. </a:t>
                </a:r>
              </a:p>
              <a:p>
                <a:pPr lvl="2"/>
                <a:r>
                  <a:rPr lang="en-US" dirty="0"/>
                  <a:t>Look at combination of digits mod 10 to check if a credit card number is valid.</a:t>
                </a:r>
              </a:p>
              <a:p>
                <a:pPr lvl="2"/>
                <a:r>
                  <a:rPr lang="en-US" dirty="0"/>
                  <a:t>Google </a:t>
                </a:r>
                <a:r>
                  <a:rPr lang="en-US" dirty="0" err="1"/>
                  <a:t>Luhn</a:t>
                </a:r>
                <a:r>
                  <a:rPr lang="en-US" dirty="0"/>
                  <a:t> formula for details. </a:t>
                </a:r>
              </a:p>
              <a:p>
                <a:pPr lvl="1"/>
                <a:r>
                  <a:rPr lang="en-US" dirty="0"/>
                  <a:t>Public key crypto, RSA….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03BE7-382E-47BC-BFD4-53D4EDC40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4"/>
                <a:stretch>
                  <a:fillRect l="-1278" t="-1591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592D923-22FB-461B-B500-0DB1704E8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580028"/>
            <a:ext cx="1728192" cy="10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8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75982"/>
                <a:ext cx="11665296" cy="70254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i="1" dirty="0"/>
                  <a:t>Theorem</a:t>
                </a:r>
                <a:r>
                  <a:rPr lang="en-US" dirty="0"/>
                  <a:t>: for all integers </a:t>
                </a:r>
                <a:r>
                  <a:rPr lang="en-US" dirty="0" err="1"/>
                  <a:t>n,m</a:t>
                </a:r>
                <a:r>
                  <a:rPr lang="en-US" dirty="0"/>
                  <a:t> and d,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&gt;0,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then there exists an integer k such that 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  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&gt;0∧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)→∃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𝑢𝑧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Let n, m, d be arbitrary integers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Universal instantiation and assuming the premise</a:t>
                </a:r>
              </a:p>
              <a:p>
                <a:pPr lvl="1"/>
                <a:r>
                  <a:rPr lang="en-US" dirty="0"/>
                  <a:t>Then there are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with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0≤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By existential instantiation of quotient-remainder theorem and definition of congruence. </a:t>
                </a:r>
              </a:p>
              <a:p>
                <a:pPr lvl="1"/>
                <a:r>
                  <a:rPr lang="en-US" dirty="0"/>
                  <a:t>Now,  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Substitution and algebra.</a:t>
                </a:r>
              </a:p>
              <a:p>
                <a:pPr lvl="1"/>
                <a:r>
                  <a:rPr lang="en-US" dirty="0"/>
                  <a:t>Set k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 For this k,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𝑘𝑑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/>
                  <a:t> Therefore,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By existential generalization</a:t>
                </a:r>
              </a:p>
              <a:p>
                <a:pPr lvl="1"/>
                <a:r>
                  <a:rPr lang="en-US" dirty="0"/>
                  <a:t>Since n, m, d were arbitrary integers with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  (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&gt;0∧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)→∃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𝑢𝑧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By universal generalization.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75982"/>
                <a:ext cx="11665296" cy="7025426"/>
              </a:xfrm>
              <a:blipFill>
                <a:blip r:embed="rId6"/>
                <a:stretch>
                  <a:fillRect l="-1098"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blipFill>
                <a:blip r:embed="rId7"/>
                <a:stretch>
                  <a:fillRect t="-9836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9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66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8AB9-AAF6-4D35-8EC4-9DD5B3E8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F4976-C367-4FEE-B582-D5B0F6F0F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To prove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a:rPr lang="en-CA" i="1">
                        <a:latin typeface="Cambria Math"/>
                      </a:rPr>
                      <m:t>𝑆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s</m:t>
                    </m:r>
                  </m:oMath>
                </a14:m>
                <a:r>
                  <a:rPr lang="en-CA" dirty="0"/>
                  <a:t>how directly that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holds for an arbitrary </a:t>
                </a:r>
                <a:r>
                  <a:rPr lang="en-CA" i="1" dirty="0"/>
                  <a:t>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CA" i="1">
                        <a:latin typeface="Cambria Math"/>
                      </a:rPr>
                      <m:t>S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, then use universal generalization. </a:t>
                </a:r>
              </a:p>
              <a:p>
                <a:pPr lvl="1"/>
                <a:r>
                  <a:rPr lang="en-CA" dirty="0"/>
                  <a:t>Universal instantiation: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using axioms,  definitions, </a:t>
                </a:r>
                <a:r>
                  <a:rPr lang="en-CA" dirty="0" err="1"/>
                  <a:t>etc</a:t>
                </a:r>
                <a:r>
                  <a:rPr lang="en-CA" dirty="0"/>
                  <a:t>… </a:t>
                </a:r>
              </a:p>
              <a:p>
                <a:pPr lvl="1"/>
                <a:r>
                  <a:rPr lang="en-CA" dirty="0"/>
                  <a:t>Universal generalization.  </a:t>
                </a:r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Universal instantiation +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true. </a:t>
                </a:r>
              </a:p>
              <a:p>
                <a:pPr lvl="2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/>
                  <a:t> is false,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/>
                  <a:t> true no matter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is: vacuous proof</a:t>
                </a:r>
              </a:p>
              <a:p>
                <a:pPr lvl="1"/>
                <a:r>
                  <a:rPr lang="en-CA" dirty="0"/>
                  <a:t>Derive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using axioms, definitions, etc. </a:t>
                </a:r>
              </a:p>
              <a:p>
                <a:pPr lvl="1"/>
                <a:r>
                  <a:rPr lang="en-CA" dirty="0"/>
                  <a:t>Universal generalization. 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F4976-C367-4FEE-B582-D5B0F6F0F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2695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3E1D6B-9711-460E-B4CA-AB3061D2E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353963"/>
            <a:ext cx="918213" cy="984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BC500-5E0E-4770-8F22-2CBEC32091C6}"/>
                  </a:ext>
                </a:extLst>
              </p:cNvPr>
              <p:cNvSpPr txBox="1"/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BC500-5E0E-4770-8F22-2CBEC3209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blipFill>
                <a:blip r:embed="rId6"/>
                <a:stretch>
                  <a:fillRect t="-9836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381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Tricks to make proofs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Idea: 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with an equivalent formula that is easier to prove. </a:t>
                </a:r>
              </a:p>
              <a:p>
                <a:endParaRPr lang="en-CA" dirty="0"/>
              </a:p>
              <a:p>
                <a:r>
                  <a:rPr lang="en-CA" b="1" dirty="0"/>
                  <a:t>Proof by contraposition</a:t>
                </a:r>
                <a:r>
                  <a:rPr lang="en-CA" dirty="0"/>
                  <a:t>:</a:t>
                </a:r>
              </a:p>
              <a:p>
                <a:pPr lvl="1"/>
                <a:r>
                  <a:rPr lang="en-CA" dirty="0"/>
                  <a:t>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Proof by contradiction</a:t>
                </a:r>
                <a:r>
                  <a:rPr lang="en-CA" dirty="0"/>
                  <a:t>: </a:t>
                </a:r>
              </a:p>
              <a:p>
                <a:pPr lvl="1"/>
                <a:r>
                  <a:rPr lang="en-CA" dirty="0"/>
                  <a:t>No matter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𝑇𝑅𝑈𝐸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𝐹𝐴𝐿𝑆𝐸</m:t>
                    </m:r>
                  </m:oMath>
                </a14:m>
                <a:r>
                  <a:rPr lang="en-CA" dirty="0"/>
                  <a:t> </a:t>
                </a:r>
              </a:p>
              <a:p>
                <a:pPr lvl="1"/>
                <a:r>
                  <a:rPr lang="en-CA" dirty="0"/>
                  <a:t>So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𝐹𝐴𝐿𝑆𝐸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i="1" dirty="0"/>
              </a:p>
              <a:p>
                <a:pPr marL="40005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6"/>
                <a:stretch>
                  <a:fillRect l="-1278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cygwin64\home\kol\courses\cs1002\152px-Rectange_split.svg.png">
            <a:extLst>
              <a:ext uri="{FF2B5EF4-FFF2-40B4-BE49-F238E27FC236}">
                <a16:creationId xmlns:a16="http://schemas.microsoft.com/office/drawing/2014/main" id="{A7A8FFD0-9624-490D-A515-E0EC7713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229" y="5566933"/>
            <a:ext cx="1041525" cy="9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747AA-4987-4DEB-B521-FF2022E0D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3454152"/>
            <a:ext cx="1041525" cy="1152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1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Tricks to make proofs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1600201"/>
                <a:ext cx="10729192" cy="4983161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Proof by cases</a:t>
                </a:r>
                <a:r>
                  <a:rPr lang="en-CA" dirty="0"/>
                  <a:t>:</a:t>
                </a:r>
              </a:p>
              <a:p>
                <a:pPr lvl="1"/>
                <a:r>
                  <a:rPr lang="en-CA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of the form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 by proving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pPr lvl="1"/>
                <a:r>
                  <a:rPr lang="en-US" dirty="0"/>
                  <a:t>Since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𝑇𝑅𝑈𝐸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,  can choose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so that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true, </a:t>
                </a:r>
              </a:p>
              <a:p>
                <a:pPr lvl="2"/>
                <a:r>
                  <a:rPr lang="en-CA" dirty="0"/>
                  <a:t>Then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/>
                  <a:t> instead of proving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directly. </a:t>
                </a:r>
              </a:p>
              <a:p>
                <a:pPr lvl="1"/>
                <a:r>
                  <a:rPr lang="en-CA" dirty="0"/>
                  <a:t>These generalize to as many cases (as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i="1" dirty="0"/>
                  <a:t> </a:t>
                </a:r>
                <a:r>
                  <a:rPr lang="en-CA" dirty="0"/>
                  <a:t>in  this OR) as you need.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600201"/>
                <a:ext cx="10729192" cy="4983161"/>
              </a:xfrm>
              <a:blipFill>
                <a:blip r:embed="rId6"/>
                <a:stretch>
                  <a:fillRect l="-1307" t="-1591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gn, Direction, Kids, Cute, Paint, Transparent, Arrow">
            <a:extLst>
              <a:ext uri="{FF2B5EF4-FFF2-40B4-BE49-F238E27FC236}">
                <a16:creationId xmlns:a16="http://schemas.microsoft.com/office/drawing/2014/main" id="{AB0209DD-4683-4508-A733-D7915B11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620688"/>
            <a:ext cx="176713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5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0570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by </a:t>
            </a:r>
            <a:r>
              <a:rPr lang="en-CA" dirty="0"/>
              <a:t>contraposition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/>
              <a:lstStyle/>
              <a:p>
                <a:pPr marL="457200" lvl="1" indent="-457200"/>
                <a:r>
                  <a:rPr lang="en-CA" dirty="0"/>
                  <a:t>To </a:t>
                </a:r>
                <a:r>
                  <a:rPr lang="en-CA" sz="3200" dirty="0"/>
                  <a:t>prove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/>
                      </a:rPr>
                      <m:t>∀</m:t>
                    </m:r>
                    <m:r>
                      <a:rPr lang="en-CA" sz="3200" i="1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3200" i="1">
                        <a:latin typeface="Cambria Math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sz="3200" i="1">
                        <a:latin typeface="Cambria Math"/>
                      </a:rPr>
                      <m:t>→</m:t>
                    </m:r>
                    <m:r>
                      <a:rPr lang="en-CA" sz="3200" i="1">
                        <a:latin typeface="Cambria Math"/>
                      </a:rPr>
                      <m:t>𝐻</m:t>
                    </m:r>
                    <m:r>
                      <a:rPr lang="en-CA" sz="3200" i="1">
                        <a:latin typeface="Cambria Math"/>
                      </a:rPr>
                      <m:t>(</m:t>
                    </m:r>
                    <m:r>
                      <a:rPr lang="en-CA" sz="3200" i="1">
                        <a:latin typeface="Cambria Math"/>
                      </a:rPr>
                      <m:t>𝑥</m:t>
                    </m:r>
                    <m:r>
                      <a:rPr lang="en-CA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3200" dirty="0"/>
                  <a:t>), prove its contrapositive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/>
                      </a:rPr>
                      <m:t>∀</m:t>
                    </m:r>
                    <m:r>
                      <a:rPr lang="en-CA" sz="3200" i="1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(¬</m:t>
                    </m:r>
                    <m:r>
                      <a:rPr lang="en-CA" sz="3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sz="3200" i="1">
                        <a:latin typeface="Cambria Math"/>
                      </a:rPr>
                      <m:t>→¬</m:t>
                    </m:r>
                    <m:r>
                      <a:rPr lang="en-CA" sz="3200" i="1">
                        <a:latin typeface="Cambria Math"/>
                      </a:rPr>
                      <m:t>𝐺</m:t>
                    </m:r>
                    <m:r>
                      <a:rPr lang="en-CA" sz="3200" i="1">
                        <a:latin typeface="Cambria Math"/>
                      </a:rPr>
                      <m:t>(</m:t>
                    </m:r>
                    <m:r>
                      <a:rPr lang="en-CA" sz="3200" i="1">
                        <a:latin typeface="Cambria Math"/>
                      </a:rPr>
                      <m:t>𝑥</m:t>
                    </m:r>
                    <m:r>
                      <a:rPr lang="en-CA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3200" dirty="0"/>
                  <a:t>)</a:t>
                </a:r>
              </a:p>
              <a:p>
                <a:pPr marL="742950" lvl="2" indent="-342900"/>
                <a:r>
                  <a:rPr lang="en-CA" sz="2800" dirty="0"/>
                  <a:t>Universal instantiation: “let n be an arbitrary element of S” </a:t>
                </a:r>
              </a:p>
              <a:p>
                <a:pPr marL="742950" lvl="2" indent="-342900"/>
                <a:r>
                  <a:rPr lang="en-CA" sz="2800" dirty="0"/>
                  <a:t>Suppose that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/>
                      </a:rPr>
                      <m:t>¬</m:t>
                    </m:r>
                    <m:r>
                      <a:rPr lang="en-CA" sz="2800" b="0" i="1" smtClean="0">
                        <a:latin typeface="Cambria Math"/>
                      </a:rPr>
                      <m:t>𝐻</m:t>
                    </m:r>
                    <m:r>
                      <a:rPr lang="en-CA" sz="2800" b="0" i="1" smtClean="0">
                        <a:latin typeface="Cambria Math"/>
                      </a:rPr>
                      <m:t>(</m:t>
                    </m:r>
                    <m:r>
                      <a:rPr lang="en-CA" sz="2800" b="0" i="1" smtClean="0">
                        <a:latin typeface="Cambria Math"/>
                      </a:rPr>
                      <m:t>𝑛</m:t>
                    </m:r>
                    <m:r>
                      <a:rPr lang="en-CA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sz="2800" dirty="0"/>
                  <a:t> is true. </a:t>
                </a:r>
              </a:p>
              <a:p>
                <a:pPr marL="742950" lvl="2" indent="-342900"/>
                <a:r>
                  <a:rPr lang="en-CA" sz="2800" dirty="0"/>
                  <a:t>Derive that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/>
                      </a:rPr>
                      <m:t>¬</m:t>
                    </m:r>
                    <m:r>
                      <a:rPr lang="en-CA" sz="2800" b="0" i="1" smtClean="0">
                        <a:latin typeface="Cambria Math"/>
                      </a:rPr>
                      <m:t>𝐺</m:t>
                    </m:r>
                    <m:r>
                      <a:rPr lang="en-CA" sz="2800" b="0" i="1" smtClean="0">
                        <a:latin typeface="Cambria Math"/>
                      </a:rPr>
                      <m:t>(</m:t>
                    </m:r>
                    <m:r>
                      <a:rPr lang="en-CA" sz="2800" b="0" i="1" smtClean="0">
                        <a:latin typeface="Cambria Math"/>
                      </a:rPr>
                      <m:t>𝑛</m:t>
                    </m:r>
                    <m:r>
                      <a:rPr lang="en-CA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sz="2800" dirty="0"/>
                  <a:t> is true. </a:t>
                </a:r>
              </a:p>
              <a:p>
                <a:pPr marL="742950" lvl="2" indent="-342900"/>
                <a:r>
                  <a:rPr lang="en-CA" sz="2800" dirty="0"/>
                  <a:t>Conclude that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/>
                      </a:rPr>
                      <m:t>¬</m:t>
                    </m:r>
                    <m:r>
                      <a:rPr lang="en-CA" sz="28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CA" sz="2800" i="1">
                        <a:latin typeface="Cambria Math"/>
                      </a:rPr>
                      <m:t>→¬</m:t>
                    </m:r>
                    <m:r>
                      <a:rPr lang="en-CA" sz="2800" i="1">
                        <a:latin typeface="Cambria Math"/>
                      </a:rPr>
                      <m:t>𝐺</m:t>
                    </m:r>
                    <m:r>
                      <a:rPr lang="en-CA" sz="2800" i="1">
                        <a:latin typeface="Cambria Math"/>
                      </a:rPr>
                      <m:t>(</m:t>
                    </m:r>
                    <m:r>
                      <a:rPr lang="en-CA" sz="2800" b="0" i="1" smtClean="0">
                        <a:latin typeface="Cambria Math"/>
                      </a:rPr>
                      <m:t>𝑛</m:t>
                    </m:r>
                    <m:r>
                      <a:rPr lang="en-CA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CA" sz="2800" dirty="0"/>
                  <a:t> is true. </a:t>
                </a:r>
              </a:p>
              <a:p>
                <a:pPr marL="742950" lvl="2" indent="-342900"/>
                <a:r>
                  <a:rPr lang="en-CA" sz="2800" dirty="0"/>
                  <a:t>Now use universal generalization to conclude that 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/>
                      </a:rPr>
                      <m:t>∀</m:t>
                    </m:r>
                    <m:r>
                      <a:rPr lang="en-CA" sz="2800" i="1">
                        <a:latin typeface="Cambria Math"/>
                      </a:rPr>
                      <m:t>𝑥</m:t>
                    </m:r>
                    <m:r>
                      <a:rPr lang="en-CA" sz="2800" i="1">
                        <a:latin typeface="Cambria Math"/>
                      </a:rPr>
                      <m:t> </m:t>
                    </m:r>
                    <m:r>
                      <a:rPr lang="en-CA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2800" dirty="0"/>
                  <a:t> is true. </a:t>
                </a:r>
              </a:p>
              <a:p>
                <a:pPr marL="742950" lvl="2" indent="-342900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4"/>
                <a:stretch>
                  <a:fillRect l="-1000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blipFill>
                <a:blip r:embed="rId5"/>
                <a:stretch>
                  <a:fillRect t="-9836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0280-2A47-4B22-80FA-6051A658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propositional logic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F9C2F-3471-44B8-B53F-E7F0E40B7F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862664" cy="514116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sz="2600" dirty="0"/>
                  <a:t>For any logic formulas A, B, C, </a:t>
                </a:r>
              </a:p>
              <a:p>
                <a:pPr lvl="1"/>
                <a:r>
                  <a:rPr lang="en-CA" sz="2200" dirty="0"/>
                  <a:t>like in arithmetic (with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∨</m:t>
                    </m:r>
                  </m:oMath>
                </a14:m>
                <a:r>
                  <a:rPr lang="en-CA" sz="2200" dirty="0"/>
                  <a:t> as +,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∧ </m:t>
                    </m:r>
                  </m:oMath>
                </a14:m>
                <a:r>
                  <a:rPr lang="en-CA" sz="2200" dirty="0"/>
                  <a:t>as *)</a:t>
                </a:r>
              </a:p>
              <a:p>
                <a:pPr marL="457200" lvl="1" indent="0">
                  <a:buNone/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∨</m:t>
                    </m:r>
                    <m:r>
                      <a:rPr lang="en-CA" sz="2200" i="1">
                        <a:latin typeface="Cambria Math"/>
                      </a:rPr>
                      <m:t>𝐵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𝐵</m:t>
                    </m:r>
                    <m:r>
                      <a:rPr lang="en-CA" sz="2200" i="1">
                        <a:latin typeface="Cambria Math"/>
                      </a:rPr>
                      <m:t>∨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  </m:t>
                    </m:r>
                  </m:oMath>
                </a14:m>
                <a:r>
                  <a:rPr lang="en-CA" sz="2200" i="1" dirty="0">
                    <a:latin typeface="Cambria Math"/>
                  </a:rPr>
                  <a:t>		</a:t>
                </a: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CA" sz="2200" i="1">
                        <a:latin typeface="Cambria Math"/>
                      </a:rPr>
                      <m:t>𝐵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𝐵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</m:oMath>
                </a14:m>
                <a:endParaRPr lang="en-US" sz="2200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𝐴</m:t>
                        </m:r>
                        <m:r>
                          <a:rPr lang="en-CA" sz="2200" i="1">
                            <a:latin typeface="Cambria Math"/>
                          </a:rPr>
                          <m:t>∨</m:t>
                        </m:r>
                        <m:r>
                          <a:rPr lang="en-CA" sz="22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∨</m:t>
                    </m:r>
                    <m:r>
                      <a:rPr lang="en-CA" sz="2200" i="1">
                        <a:latin typeface="Cambria Math"/>
                      </a:rPr>
                      <m:t>𝐶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∨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𝐵</m:t>
                        </m:r>
                        <m:r>
                          <a:rPr lang="en-CA" sz="2200" i="1">
                            <a:latin typeface="Cambria Math"/>
                          </a:rPr>
                          <m:t>∨</m:t>
                        </m:r>
                        <m:r>
                          <a:rPr lang="en-CA" sz="22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CA" sz="2200" i="1">
                        <a:latin typeface="Cambria Math"/>
                      </a:rPr>
                      <m:t>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sz="22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CA" sz="2200" i="1">
                        <a:latin typeface="Cambria Math"/>
                      </a:rPr>
                      <m:t>𝐶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𝐵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sz="22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200" dirty="0">
                    <a:latin typeface="Cambria Math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CA" sz="2200" dirty="0">
                    <a:latin typeface="Cambria Math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CA" sz="2200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𝐴</m:t>
                        </m:r>
                        <m:r>
                          <a:rPr lang="en-CA" sz="2200" i="1">
                            <a:latin typeface="Cambria Math"/>
                          </a:rPr>
                          <m:t>∨</m:t>
                        </m:r>
                        <m:r>
                          <a:rPr lang="en-CA" sz="22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∧</m:t>
                    </m:r>
                    <m:r>
                      <a:rPr lang="en-CA" sz="2200" i="1">
                        <a:latin typeface="Cambria Math"/>
                      </a:rPr>
                      <m:t>𝐶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𝐴</m:t>
                        </m:r>
                        <m:r>
                          <a:rPr lang="en-CA" sz="2200" i="1">
                            <a:latin typeface="Cambria Math"/>
                          </a:rPr>
                          <m:t>∧</m:t>
                        </m:r>
                        <m:r>
                          <a:rPr lang="en-CA" sz="22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∨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𝐵</m:t>
                        </m:r>
                        <m:r>
                          <a:rPr lang="en-CA" sz="2200" i="1">
                            <a:latin typeface="Cambria Math"/>
                          </a:rPr>
                          <m:t>∧</m:t>
                        </m:r>
                        <m:r>
                          <a:rPr lang="en-CA" sz="22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2200" dirty="0">
                  <a:latin typeface="Cambria Math"/>
                </a:endParaRPr>
              </a:p>
              <a:p>
                <a:pPr lvl="1"/>
                <a:r>
                  <a:rPr lang="en-CA" sz="2200" dirty="0"/>
                  <a:t>And unlike arithmetic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𝐴</m:t>
                        </m:r>
                        <m:r>
                          <a:rPr lang="en-CA" sz="2200" i="1">
                            <a:latin typeface="Cambria Math"/>
                          </a:rPr>
                          <m:t>∧</m:t>
                        </m:r>
                        <m:r>
                          <a:rPr lang="en-CA" sz="2200" i="1">
                            <a:latin typeface="Cambria Math"/>
                          </a:rPr>
                          <m:t>𝐵</m:t>
                        </m:r>
                        <m:r>
                          <a:rPr lang="en-CA" sz="22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∨</m:t>
                    </m:r>
                    <m:r>
                      <a:rPr lang="en-CA" sz="2200" i="1">
                        <a:latin typeface="Cambria Math"/>
                      </a:rPr>
                      <m:t>𝐶</m:t>
                    </m:r>
                    <m:r>
                      <a:rPr lang="en-CA" sz="2200" i="1">
                        <a:latin typeface="Cambria Math"/>
                      </a:rPr>
                      <m:t>≡  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/>
                          </a:rPr>
                          <m:t>𝐴</m:t>
                        </m:r>
                        <m:r>
                          <a:rPr lang="en-CA" sz="2200" i="1">
                            <a:latin typeface="Cambria Math"/>
                          </a:rPr>
                          <m:t>∨</m:t>
                        </m:r>
                        <m:r>
                          <a:rPr lang="en-CA" sz="2200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CA" sz="2200" i="1">
                        <a:latin typeface="Cambria Math"/>
                      </a:rPr>
                      <m:t>∧(</m:t>
                    </m:r>
                    <m:r>
                      <a:rPr lang="en-CA" sz="2200" i="1">
                        <a:latin typeface="Cambria Math"/>
                      </a:rPr>
                      <m:t>𝐵</m:t>
                    </m:r>
                    <m:r>
                      <a:rPr lang="en-CA" sz="2200" i="1">
                        <a:latin typeface="Cambria Math"/>
                      </a:rPr>
                      <m:t>∨</m:t>
                    </m:r>
                    <m:r>
                      <a:rPr lang="en-CA" sz="2200" i="1">
                        <a:latin typeface="Cambria Math"/>
                      </a:rPr>
                      <m:t>𝐶</m:t>
                    </m:r>
                    <m:r>
                      <a:rPr lang="en-CA" sz="2200" i="1">
                        <a:latin typeface="Cambria Math"/>
                      </a:rPr>
                      <m:t>) </m:t>
                    </m:r>
                  </m:oMath>
                </a14:m>
                <a:endParaRPr lang="en-CA" sz="2200" dirty="0"/>
              </a:p>
              <a:p>
                <a:endParaRPr lang="en-CA" sz="2600" i="1" dirty="0">
                  <a:latin typeface="Cambria Math"/>
                </a:endParaRPr>
              </a:p>
              <a:p>
                <a:r>
                  <a:rPr lang="en-CA" sz="2600" dirty="0"/>
                  <a:t>Properties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𝑇𝑅𝑈𝐸</m:t>
                    </m:r>
                  </m:oMath>
                </a14:m>
                <a:r>
                  <a:rPr lang="en-CA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𝐹𝐴𝐿𝑆𝐸</m:t>
                    </m:r>
                  </m:oMath>
                </a14:m>
                <a:r>
                  <a:rPr lang="en-CA" sz="2600" dirty="0"/>
                  <a:t> </a:t>
                </a:r>
              </a:p>
              <a:p>
                <a:pPr marL="457200" lvl="1" indent="0">
                  <a:buNone/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𝑇</m:t>
                    </m:r>
                    <m:r>
                      <a:rPr lang="en-US" sz="2200" i="1">
                        <a:latin typeface="Cambria Math"/>
                      </a:rPr>
                      <m:t>𝑅𝑈𝐸</m:t>
                    </m:r>
                    <m:r>
                      <a:rPr lang="en-CA" sz="2200" i="1">
                        <a:latin typeface="Cambria Math"/>
                      </a:rPr>
                      <m:t>∨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𝑇𝑅𝑈𝐸</m:t>
                    </m:r>
                    <m:r>
                      <a:rPr lang="en-CA" sz="2200" i="1">
                        <a:latin typeface="Cambria Math"/>
                      </a:rPr>
                      <m:t>.                       </m:t>
                    </m:r>
                    <m:r>
                      <a:rPr lang="en-US" sz="2200" i="1">
                        <a:latin typeface="Cambria Math"/>
                      </a:rPr>
                      <m:t>𝑇𝑅𝑈𝐸</m:t>
                    </m:r>
                    <m:r>
                      <a:rPr lang="en-CA" sz="2200" i="1">
                        <a:latin typeface="Cambria Math"/>
                      </a:rPr>
                      <m:t>∧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</m:oMath>
                </a14:m>
                <a:endParaRPr lang="en-CA" sz="22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𝐹</m:t>
                    </m:r>
                    <m:r>
                      <a:rPr lang="en-US" sz="2200" i="1">
                        <a:latin typeface="Cambria Math"/>
                      </a:rPr>
                      <m:t>𝐴𝐿𝑆𝐸</m:t>
                    </m:r>
                    <m:r>
                      <a:rPr lang="en-US" sz="2200" i="1">
                        <a:latin typeface="Cambria Math"/>
                      </a:rPr>
                      <m:t> ∨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.                              </m:t>
                    </m:r>
                    <m:r>
                      <a:rPr lang="en-CA" sz="2200" i="1">
                        <a:latin typeface="Cambria Math"/>
                      </a:rPr>
                      <m:t>𝐹𝐴𝐿𝑆𝐸</m:t>
                    </m:r>
                    <m:r>
                      <a:rPr lang="en-CA" sz="2200" i="1">
                        <a:latin typeface="Cambria Math"/>
                      </a:rPr>
                      <m:t>∧</m:t>
                    </m:r>
                    <m:r>
                      <a:rPr lang="en-CA" sz="2200" i="1">
                        <a:latin typeface="Cambria Math"/>
                      </a:rPr>
                      <m:t>𝐴</m:t>
                    </m:r>
                    <m:r>
                      <a:rPr lang="en-CA" sz="2200" i="1">
                        <a:latin typeface="Cambria Math"/>
                      </a:rPr>
                      <m:t>≡</m:t>
                    </m:r>
                    <m:r>
                      <a:rPr lang="en-CA" sz="2200" i="1">
                        <a:latin typeface="Cambria Math"/>
                      </a:rPr>
                      <m:t>𝐹𝐴𝐿𝑆𝐸</m:t>
                    </m:r>
                  </m:oMath>
                </a14:m>
                <a:r>
                  <a:rPr lang="en-CA" sz="2200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𝑇𝑅𝑈𝐸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2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≡ 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𝐹𝐴𝐿𝑆𝐸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200" dirty="0"/>
              </a:p>
              <a:p>
                <a:pPr marL="457200" lvl="1" indent="0">
                  <a:buNone/>
                </a:pPr>
                <a:r>
                  <a:rPr lang="en-CA" sz="2200" dirty="0"/>
                  <a:t>                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200" b="0" i="0" dirty="0">
                  <a:latin typeface="Cambria Math" panose="02040503050406030204" pitchFamily="18" charset="0"/>
                </a:endParaRPr>
              </a:p>
              <a:p>
                <a:pPr lvl="1"/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2F9C2F-3471-44B8-B53F-E7F0E40B7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862664" cy="5141167"/>
              </a:xfrm>
              <a:blipFill>
                <a:blip r:embed="rId5"/>
                <a:stretch>
                  <a:fillRect l="-1008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7897B03-461F-4783-A94C-C1478FB43E38}"/>
              </a:ext>
            </a:extLst>
          </p:cNvPr>
          <p:cNvSpPr txBox="1"/>
          <p:nvPr/>
        </p:nvSpPr>
        <p:spPr>
          <a:xfrm flipH="1">
            <a:off x="8544272" y="244236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Commutativity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F29F8-B622-43B1-85A3-4FACC1EEBC40}"/>
              </a:ext>
            </a:extLst>
          </p:cNvPr>
          <p:cNvSpPr txBox="1"/>
          <p:nvPr/>
        </p:nvSpPr>
        <p:spPr>
          <a:xfrm flipH="1">
            <a:off x="8544272" y="277708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Associativity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18F09-0A9C-47E4-8A72-8FB7F53E36B0}"/>
              </a:ext>
            </a:extLst>
          </p:cNvPr>
          <p:cNvSpPr txBox="1"/>
          <p:nvPr/>
        </p:nvSpPr>
        <p:spPr>
          <a:xfrm flipH="1">
            <a:off x="8616280" y="363108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Distributivity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7F6DAF-9F2D-41FB-85F2-AE62085A1F09}"/>
                  </a:ext>
                </a:extLst>
              </p:cNvPr>
              <p:cNvSpPr txBox="1"/>
              <p:nvPr/>
            </p:nvSpPr>
            <p:spPr>
              <a:xfrm>
                <a:off x="7722866" y="4725144"/>
                <a:ext cx="4595140" cy="193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Double negation: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400" dirty="0"/>
              </a:p>
              <a:p>
                <a:pPr lvl="1"/>
                <a:endParaRPr lang="en-CA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De Morgan’s laws:  </a:t>
                </a:r>
              </a:p>
              <a:p>
                <a:r>
                  <a:rPr lang="en-US" sz="2400" dirty="0"/>
                  <a:t>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7F6DAF-9F2D-41FB-85F2-AE62085A1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66" y="4725144"/>
                <a:ext cx="4595140" cy="1930465"/>
              </a:xfrm>
              <a:prstGeom prst="rect">
                <a:avLst/>
              </a:prstGeom>
              <a:blipFill>
                <a:blip r:embed="rId6"/>
                <a:stretch>
                  <a:fillRect l="-1857" t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2579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D25ED-64E7-4379-B517-AFE748032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260649"/>
                <a:ext cx="11856640" cy="58655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i="1" dirty="0"/>
                  <a:t>Theorem</a:t>
                </a:r>
                <a:r>
                  <a:rPr lang="en-US" dirty="0"/>
                  <a:t>:  If a square of an integer is even, that integer is even.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).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We will show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 contrapositive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holds: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 ¬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→¬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 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By the lemma, this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𝑂𝑑𝑑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𝑂𝑑𝑑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n be an arbitrary odd integer. By definition,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+1 </m:t>
                    </m:r>
                  </m:oMath>
                </a14:m>
                <a:r>
                  <a:rPr lang="en-US" dirty="0"/>
                  <a:t> for some integer k. 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+4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for m=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thus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by definition.  </a:t>
                </a:r>
              </a:p>
              <a:p>
                <a:pPr lvl="1"/>
                <a:r>
                  <a:rPr lang="en-US" dirty="0"/>
                  <a:t>By universal generalization,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𝑂𝑑𝑑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𝑂𝑑𝑑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the lemma, this is equivalent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</m:t>
                    </m:r>
                    <m:r>
                      <a:rPr lang="en-US" i="1" smtClean="0">
                        <a:latin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</a:rPr>
                      <m:t>ℤ</m:t>
                    </m:r>
                    <m:r>
                      <a:rPr lang="en-US" i="1" smtClean="0">
                        <a:latin typeface="Cambria Math"/>
                      </a:rPr>
                      <m:t> ¬</m:t>
                    </m:r>
                    <m:r>
                      <a:rPr lang="en-US" i="1" smtClean="0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→¬</m:t>
                    </m:r>
                    <m:r>
                      <a:rPr lang="en-US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Since the formula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contrapositive of the original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done.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D25ED-64E7-4379-B517-AFE748032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260649"/>
                <a:ext cx="11856640" cy="5865516"/>
              </a:xfrm>
              <a:blipFill>
                <a:blip r:embed="rId6"/>
                <a:stretch>
                  <a:fillRect l="-1028" t="-2079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F1EB45-756C-425C-82EE-EA068A39F65E}"/>
                  </a:ext>
                </a:extLst>
              </p:cNvPr>
              <p:cNvSpPr txBox="1"/>
              <p:nvPr/>
            </p:nvSpPr>
            <p:spPr>
              <a:xfrm>
                <a:off x="10776520" y="633250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F1EB45-756C-425C-82EE-EA068A39F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520" y="6332508"/>
                <a:ext cx="1088760" cy="369332"/>
              </a:xfrm>
              <a:prstGeom prst="rect">
                <a:avLst/>
              </a:prstGeom>
              <a:blipFill>
                <a:blip r:embed="rId7"/>
                <a:stretch>
                  <a:fillRect t="-10000" r="-50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20F934B-AA9F-447B-85FE-0DCD1AC8B8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4061" y="1628800"/>
                <a:ext cx="6192688" cy="432048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i="1" dirty="0"/>
                  <a:t>Definition</a:t>
                </a:r>
                <a:r>
                  <a:rPr lang="en-US" sz="2400" dirty="0"/>
                  <a:t>:  </a:t>
                </a:r>
                <a:r>
                  <a:rPr lang="en-US" sz="2000" dirty="0"/>
                  <a:t>An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/>
                      </a:rPr>
                      <m:t>n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odd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∃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ℤ</m:t>
                    </m:r>
                    <m:r>
                      <a:rPr lang="en-US" sz="2000" i="1">
                        <a:latin typeface="Cambria Math"/>
                      </a:rPr>
                      <m:t>, 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=2⋅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20F934B-AA9F-447B-85FE-0DCD1AC8B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061" y="1628800"/>
                <a:ext cx="6192688" cy="432048"/>
              </a:xfrm>
              <a:prstGeom prst="rect">
                <a:avLst/>
              </a:prstGeom>
              <a:blipFill>
                <a:blip r:embed="rId8"/>
                <a:stretch>
                  <a:fillRect l="-784" t="-16000" b="-25333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995B03-9AA0-491C-A5CD-67E865BDA2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968" y="1093581"/>
                <a:ext cx="6192688" cy="432048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i="1" dirty="0"/>
                  <a:t>Lemma</a:t>
                </a:r>
                <a:r>
                  <a:rPr lang="en-US" sz="2400" dirty="0"/>
                  <a:t>:  </a:t>
                </a:r>
                <a:r>
                  <a:rPr lang="en-US" sz="2000" dirty="0"/>
                  <a:t>Every integer is odd iff it is not even.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995B03-9AA0-491C-A5CD-67E865BD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1093581"/>
                <a:ext cx="6192688" cy="432048"/>
              </a:xfrm>
              <a:prstGeom prst="rect">
                <a:avLst/>
              </a:prstGeom>
              <a:blipFill>
                <a:blip r:embed="rId9"/>
                <a:stretch>
                  <a:fillRect l="-882" t="-16000" b="-25333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43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14E6-A723-4595-B447-A4C56CE5AF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32656"/>
                <a:ext cx="10959008" cy="61926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i="1" dirty="0"/>
                  <a:t>Theorem (</a:t>
                </a:r>
                <a:r>
                  <a:rPr lang="en-US" i="1" dirty="0" err="1"/>
                  <a:t>PigeonHolePrinciple</a:t>
                </a:r>
                <a:r>
                  <a:rPr lang="en-US" i="1" dirty="0"/>
                  <a:t>)</a:t>
                </a:r>
                <a:r>
                  <a:rPr lang="en-US" dirty="0"/>
                  <a:t>:  For any n, if there are n+1 pigeons and n holes, then if every pigeon sits in some hole, then there is a hole with at least two pigeons.  </a:t>
                </a:r>
              </a:p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Suppose n is an arbitrary integer. </a:t>
                </a:r>
              </a:p>
              <a:p>
                <a:pPr lvl="1"/>
                <a:r>
                  <a:rPr lang="en-US" dirty="0"/>
                  <a:t>We show the contrapositive:  if every hole has at most one pigeon, then some pigeon is not sitting in any hole. </a:t>
                </a:r>
              </a:p>
              <a:p>
                <a:pPr lvl="1"/>
                <a:r>
                  <a:rPr lang="en-US" dirty="0"/>
                  <a:t>If every hole has at most one pigeon, then there are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pigeons sitting in holes.   </a:t>
                </a:r>
              </a:p>
              <a:p>
                <a:pPr lvl="1"/>
                <a:r>
                  <a:rPr lang="en-US" dirty="0"/>
                  <a:t>Then there is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CA" i="1">
                        <a:latin typeface="Cambria Math"/>
                      </a:rPr>
                      <m:t>+1)−</m:t>
                    </m:r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=1 </m:t>
                    </m:r>
                  </m:oMath>
                </a14:m>
                <a:r>
                  <a:rPr lang="en-US" dirty="0"/>
                  <a:t> pigeon that is not sitting in a hole, proving the contrapositive.  </a:t>
                </a:r>
              </a:p>
              <a:p>
                <a:pPr lvl="1"/>
                <a:r>
                  <a:rPr lang="en-US" dirty="0"/>
                  <a:t> Therefore, if every pigeon sits in a hole, and there are more than n pigeons, then two pigeons sit in the same hole. </a:t>
                </a:r>
              </a:p>
              <a:p>
                <a:pPr lvl="1"/>
                <a:r>
                  <a:rPr lang="en-US" dirty="0"/>
                  <a:t>By universal generalization, done.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14E6-A723-4595-B447-A4C56CE5A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32656"/>
                <a:ext cx="10959008" cy="6192687"/>
              </a:xfrm>
              <a:blipFill>
                <a:blip r:embed="rId4"/>
                <a:stretch>
                  <a:fillRect l="-1112" t="-1970" r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35E33E-4B38-407E-AA4D-17AECC9FF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1268760"/>
            <a:ext cx="1813992" cy="137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DA5D7A-DA2E-4B49-85D0-D136B4591064}"/>
                  </a:ext>
                </a:extLst>
              </p:cNvPr>
              <p:cNvSpPr txBox="1"/>
              <p:nvPr/>
            </p:nvSpPr>
            <p:spPr>
              <a:xfrm>
                <a:off x="6312024" y="6237312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DA5D7A-DA2E-4B49-85D0-D136B459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6237312"/>
                <a:ext cx="1088760" cy="369332"/>
              </a:xfrm>
              <a:prstGeom prst="rect">
                <a:avLst/>
              </a:prstGeom>
              <a:blipFill>
                <a:blip r:embed="rId6"/>
                <a:stretch>
                  <a:fillRect t="-8197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44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B6F5-E407-40FD-BD77-355E206F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68E39-8D13-4965-9779-E211D64F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3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DFFD-74F0-4C22-BAB8-5C3BC326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Square root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5AEE-DAE5-4719-B1B3-5D0B050CD4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What is the length of a diagonal of a square with side 1? </a:t>
                </a:r>
              </a:p>
              <a:p>
                <a:pPr lvl="1"/>
                <a:r>
                  <a:rPr lang="en-US" dirty="0"/>
                  <a:t>By Pythagoras’ theorem,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=2, </m:t>
                    </m:r>
                  </m:oMath>
                </a14:m>
                <a:r>
                  <a:rPr lang="en-US" dirty="0"/>
                  <a:t> so it would have to be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√2</m:t>
                    </m:r>
                  </m:oMath>
                </a14:m>
                <a:r>
                  <a:rPr lang="en-US" dirty="0"/>
                  <a:t>.   </a:t>
                </a:r>
              </a:p>
              <a:p>
                <a:r>
                  <a:rPr lang="en-US" dirty="0"/>
                  <a:t>Is it at least possible to represent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√2</m:t>
                    </m:r>
                  </m:oMath>
                </a14:m>
                <a:r>
                  <a:rPr lang="en-US" dirty="0"/>
                  <a:t> as a ratio of two integers?... </a:t>
                </a:r>
              </a:p>
              <a:p>
                <a:pPr lvl="1"/>
                <a:r>
                  <a:rPr lang="en-US" dirty="0"/>
                  <a:t>Pythagoras and others tried…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45AEE-DAE5-4719-B1B3-5D0B050CD4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5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cygwin64\home\kol\courses\cs1002\iesamahani.jpg">
            <a:extLst>
              <a:ext uri="{FF2B5EF4-FFF2-40B4-BE49-F238E27FC236}">
                <a16:creationId xmlns:a16="http://schemas.microsoft.com/office/drawing/2014/main" id="{E3CCCB03-7584-4C42-98C8-9687FD29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725" y="19322"/>
            <a:ext cx="1080119" cy="1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ythagoras">
            <a:extLst>
              <a:ext uri="{FF2B5EF4-FFF2-40B4-BE49-F238E27FC236}">
                <a16:creationId xmlns:a16="http://schemas.microsoft.com/office/drawing/2014/main" id="{88D21019-773E-4F93-8C7F-D1913D08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" y="19779"/>
            <a:ext cx="1176065" cy="14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cygwin64\home\kol\courses\cs1002\152px-Rectange_split.svg.png">
            <a:extLst>
              <a:ext uri="{FF2B5EF4-FFF2-40B4-BE49-F238E27FC236}">
                <a16:creationId xmlns:a16="http://schemas.microsoft.com/office/drawing/2014/main" id="{7082F54A-20AA-424C-8569-F2147A0C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645024"/>
            <a:ext cx="286742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46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7AF3-3727-4B10-BFCE-D546CE70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and irrational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E9E80-3C1E-418A-895E-1C48189C75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214592" cy="52577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numbers that are representable as a ratio of two integers are </a:t>
                </a:r>
                <a:r>
                  <a:rPr lang="en-US" b="1" dirty="0"/>
                  <a:t>rational</a:t>
                </a:r>
                <a:r>
                  <a:rPr lang="en-US" dirty="0"/>
                  <a:t> numbers. Set of all rational numbers is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Numbers that are not rational are </a:t>
                </a:r>
                <a:r>
                  <a:rPr lang="en-US" b="1" dirty="0"/>
                  <a:t>irrational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Rational and irrational numbers together form the set of all real numbers. </a:t>
                </a:r>
              </a:p>
              <a:p>
                <a:pPr lvl="1"/>
                <a:r>
                  <a:rPr lang="en-US" dirty="0"/>
                  <a:t>Any  sequence of digits, potentially infinite after a decimal point,  is a real number. Any point on a line.  </a:t>
                </a:r>
              </a:p>
              <a:p>
                <a:r>
                  <a:rPr lang="en-US" dirty="0"/>
                  <a:t>Irrationality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a classic proof by contradiction.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E9E80-3C1E-418A-895E-1C48189C75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214592" cy="5257799"/>
              </a:xfrm>
              <a:blipFill>
                <a:blip r:embed="rId4"/>
                <a:stretch>
                  <a:fillRect l="-1691" t="-3016" r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cygwin64\home\kol\courses\cs1002\iesamahani.jpg">
            <a:extLst>
              <a:ext uri="{FF2B5EF4-FFF2-40B4-BE49-F238E27FC236}">
                <a16:creationId xmlns:a16="http://schemas.microsoft.com/office/drawing/2014/main" id="{24DD8D4B-B15B-4F3E-A980-991E78FC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492" y="19322"/>
            <a:ext cx="1080119" cy="1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ythagoras">
            <a:extLst>
              <a:ext uri="{FF2B5EF4-FFF2-40B4-BE49-F238E27FC236}">
                <a16:creationId xmlns:a16="http://schemas.microsoft.com/office/drawing/2014/main" id="{B0CC0B60-4482-424A-B8D5-A700654B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" y="19779"/>
            <a:ext cx="1176065" cy="14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D4935-35BB-4587-993D-C1FD66F5939E}"/>
              </a:ext>
            </a:extLst>
          </p:cNvPr>
          <p:cNvSpPr txBox="1"/>
          <p:nvPr/>
        </p:nvSpPr>
        <p:spPr>
          <a:xfrm>
            <a:off x="7727504" y="3418655"/>
            <a:ext cx="4464496" cy="286232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Pythagoras figured out that the diagonal of a square is not comparable to the sides, but did not think of it as a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like something weird.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Irrational numbers started being treated as numbers in 9th century in the Middle East.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with a Persian mathematician and astronomer Abu-Abdullah Muhammad ibn </a:t>
            </a:r>
            <a:r>
              <a:rPr lang="en-US" dirty="0" err="1"/>
              <a:t>Īsa</a:t>
            </a:r>
            <a:r>
              <a:rPr lang="en-US" dirty="0"/>
              <a:t> </a:t>
            </a:r>
            <a:r>
              <a:rPr lang="en-US" dirty="0" err="1"/>
              <a:t>Māhānī</a:t>
            </a:r>
            <a:r>
              <a:rPr lang="en-US" dirty="0"/>
              <a:t> (Al-</a:t>
            </a:r>
            <a:r>
              <a:rPr lang="en-US" dirty="0" err="1"/>
              <a:t>Mahani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68173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by </a:t>
            </a:r>
            <a:r>
              <a:rPr lang="en-CA" dirty="0"/>
              <a:t>contradiction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-457200"/>
                <a:r>
                  <a:rPr lang="en-CA" dirty="0"/>
                  <a:t>To prove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, prove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 ¬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𝐹𝐴𝐿𝑆𝐸</m:t>
                    </m:r>
                  </m:oMath>
                </a14:m>
                <a:endParaRPr lang="en-CA" dirty="0"/>
              </a:p>
              <a:p>
                <a:pPr marL="742950" lvl="2" indent="-342900"/>
                <a:r>
                  <a:rPr lang="en-CA" dirty="0"/>
                  <a:t>Universal instantiation: “let n be an arbitrary element of the domain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𝑆</m:t>
                    </m:r>
                  </m:oMath>
                </a14:m>
                <a:r>
                  <a:rPr lang="en-CA" dirty="0"/>
                  <a:t>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” </a:t>
                </a:r>
              </a:p>
              <a:p>
                <a:pPr marL="742950" lvl="2" indent="-342900"/>
                <a:r>
                  <a:rPr lang="en-CA" dirty="0"/>
                  <a:t>Suppose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¬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CA" b="0" i="1" smtClean="0">
                        <a:latin typeface="Cambria Math"/>
                      </a:rPr>
                      <m:t>(</m:t>
                    </m:r>
                    <m:r>
                      <a:rPr lang="en-CA" b="0" i="1" smtClean="0">
                        <a:latin typeface="Cambria Math"/>
                      </a:rPr>
                      <m:t>𝑛</m:t>
                    </m:r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 is true. </a:t>
                </a:r>
              </a:p>
              <a:p>
                <a:pPr marL="742950" lvl="2" indent="-342900"/>
                <a:r>
                  <a:rPr lang="en-CA" dirty="0"/>
                  <a:t>Derive a contradiction. </a:t>
                </a:r>
              </a:p>
              <a:p>
                <a:pPr marL="742950" lvl="2" indent="-342900"/>
                <a:r>
                  <a:rPr lang="en-CA" dirty="0"/>
                  <a:t>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 is true. </a:t>
                </a:r>
              </a:p>
              <a:p>
                <a:pPr marL="742950" lvl="2" indent="-342900"/>
                <a:r>
                  <a:rPr lang="en-CA" dirty="0"/>
                  <a:t>By universal generalization, 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is true. </a:t>
                </a:r>
              </a:p>
              <a:p>
                <a:pPr marL="742950" lvl="2" indent="-342900"/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322" y="6412686"/>
                <a:ext cx="1088760" cy="369332"/>
              </a:xfrm>
              <a:prstGeom prst="rect">
                <a:avLst/>
              </a:prstGeom>
              <a:blipFill>
                <a:blip r:embed="rId6"/>
                <a:stretch>
                  <a:fillRect t="-9836" r="-50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C:\Users\kol\Downloads\129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926" y="5481973"/>
            <a:ext cx="931647" cy="13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5520040"/>
            <a:ext cx="962873" cy="12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49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FF93-1442-4AE4-A1F1-D917AB5E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rational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E8F6F-58AB-4C56-B42B-DC65CBDE58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need a slightly more precise definition of rational numbers for our proof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irrational. </a:t>
                </a:r>
              </a:p>
              <a:p>
                <a:r>
                  <a:rPr lang="en-US" i="1" dirty="0"/>
                  <a:t>Definition</a:t>
                </a:r>
                <a:r>
                  <a:rPr lang="en-US" dirty="0"/>
                  <a:t> (of rational and irrational numbers):  </a:t>
                </a:r>
              </a:p>
              <a:p>
                <a:pPr lvl="1"/>
                <a:r>
                  <a:rPr lang="en-US" dirty="0"/>
                  <a:t>A real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rational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≠0∧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=1 ∧ 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 lvl="2"/>
                <a:r>
                  <a:rPr lang="en-US" dirty="0"/>
                  <a:t>Reminder:  </a:t>
                </a:r>
                <a:r>
                  <a:rPr lang="en-US" b="1" dirty="0"/>
                  <a:t>greatest common divisor </a:t>
                </a:r>
                <a:r>
                  <a:rPr lang="en-US" b="1" dirty="0" err="1"/>
                  <a:t>gcd</a:t>
                </a:r>
                <a:r>
                  <a:rPr lang="en-US" b="1" dirty="0"/>
                  <a:t>(</a:t>
                </a:r>
                <a:r>
                  <a:rPr lang="en-US" b="1" dirty="0" err="1"/>
                  <a:t>m,n</a:t>
                </a:r>
                <a:r>
                  <a:rPr lang="en-US" b="1" dirty="0"/>
                  <a:t>) </a:t>
                </a:r>
                <a:r>
                  <a:rPr lang="en-US" dirty="0"/>
                  <a:t> is the largest integer which divides both m and n.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m and n are </a:t>
                </a:r>
                <a:r>
                  <a:rPr lang="en-US" b="1" dirty="0"/>
                  <a:t>relatively prime</a:t>
                </a:r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Any fraction can be simplified until the numerator and denominator are relatively prime, so it is not a restriction</a:t>
                </a:r>
              </a:p>
              <a:p>
                <a:pPr lvl="1"/>
                <a:r>
                  <a:rPr lang="en-US" dirty="0"/>
                  <a:t>A real number which is not rational is called </a:t>
                </a:r>
                <a:r>
                  <a:rPr lang="en-US" b="1" dirty="0"/>
                  <a:t>irrational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E8F6F-58AB-4C56-B42B-DC65CBDE5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78" t="-2830" r="-778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cygwin64\home\kol\courses\cs1002\152px-Rectange_split.svg.png">
            <a:extLst>
              <a:ext uri="{FF2B5EF4-FFF2-40B4-BE49-F238E27FC236}">
                <a16:creationId xmlns:a16="http://schemas.microsoft.com/office/drawing/2014/main" id="{382E0ACF-4A5B-4F4A-8274-1023960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5445224"/>
            <a:ext cx="1008111" cy="9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cygwin64\home\kol\courses\cs1002\iesamahani.jpg">
            <a:extLst>
              <a:ext uri="{FF2B5EF4-FFF2-40B4-BE49-F238E27FC236}">
                <a16:creationId xmlns:a16="http://schemas.microsoft.com/office/drawing/2014/main" id="{5AA7E904-73A1-44E3-AA30-520B8D64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725" y="19322"/>
            <a:ext cx="1080119" cy="15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pythagoras">
            <a:extLst>
              <a:ext uri="{FF2B5EF4-FFF2-40B4-BE49-F238E27FC236}">
                <a16:creationId xmlns:a16="http://schemas.microsoft.com/office/drawing/2014/main" id="{A0122CBA-30BF-447A-A39A-45E0F63A1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" y="19779"/>
            <a:ext cx="1176065" cy="14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65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3986-DB42-4EE2-937B-D0C205A41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08721"/>
                <a:ext cx="10972800" cy="521744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i="1" dirty="0"/>
                  <a:t>Definition</a:t>
                </a:r>
                <a:r>
                  <a:rPr lang="en-US" dirty="0"/>
                  <a:t> (of rational and irrational numbers):  </a:t>
                </a:r>
              </a:p>
              <a:p>
                <a:pPr lvl="1"/>
                <a:r>
                  <a:rPr lang="en-US" dirty="0"/>
                  <a:t>A real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rational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∃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∈</m:t>
                      </m:r>
                      <m:r>
                        <a:rPr lang="en-US" i="1">
                          <a:latin typeface="Cambria Math"/>
                        </a:rPr>
                        <m:t>ℤ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≠0∧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=1 ∧ </m:t>
                      </m:r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i="1" dirty="0">
                    <a:latin typeface="Cambria Math"/>
                  </a:rPr>
                  <a:t>Definition </a:t>
                </a:r>
                <a:r>
                  <a:rPr lang="en-US" dirty="0">
                    <a:latin typeface="Cambria Math"/>
                  </a:rPr>
                  <a:t>(of greatest common divisor):</a:t>
                </a:r>
              </a:p>
              <a:p>
                <a:pPr lvl="1"/>
                <a:r>
                  <a:rPr lang="en-US" dirty="0">
                    <a:latin typeface="Cambria Math"/>
                  </a:rPr>
                  <a:t>A positive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Cambria Math"/>
                  </a:rPr>
                  <a:t> is the greatest common divisor of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/>
                  </a:rPr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Cambria Math"/>
                  </a:rPr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Cambria Math"/>
                  </a:rPr>
                  <a:t> and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Cambria Math"/>
                  </a:rPr>
                  <a:t>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Cambria Math"/>
                  </a:rPr>
                  <a:t> are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/>
                  </a:rPr>
                  <a:t>then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ambria Math"/>
                  </a:rPr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&gt;0∧∃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sz="4400" i="1" dirty="0"/>
                  <a:t>Theorem</a:t>
                </a:r>
                <a:r>
                  <a:rPr lang="en-US" sz="4400" dirty="0"/>
                  <a:t>:  Square root of 2 is irrational.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83986-DB42-4EE2-937B-D0C205A41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08721"/>
                <a:ext cx="10972800" cy="5217444"/>
              </a:xfrm>
              <a:blipFill>
                <a:blip r:embed="rId4"/>
                <a:stretch>
                  <a:fillRect l="-1833" t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271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AC37-E3A0-4668-9CA6-C00F5856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5125"/>
            <a:ext cx="10972800" cy="1143000"/>
          </a:xfrm>
        </p:spPr>
        <p:txBody>
          <a:bodyPr>
            <a:normAutofit/>
          </a:bodyPr>
          <a:lstStyle/>
          <a:p>
            <a:r>
              <a:rPr lang="en-US" i="1" dirty="0"/>
              <a:t>Theorem</a:t>
            </a:r>
            <a:r>
              <a:rPr lang="en-US" dirty="0"/>
              <a:t>:  Square root of 2 is irrational.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80E1E-CF69-4EEB-B8E7-5BAAA5BD88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is rational. Then there exist relatively prime  m,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 </a:t>
                </a:r>
                <a:r>
                  <a:rPr lang="en-US" i="1" dirty="0"/>
                  <a:t>(definition and existential instantiation) </a:t>
                </a:r>
              </a:p>
              <a:p>
                <a:pPr lvl="1"/>
                <a:r>
                  <a:rPr lang="en-US" i="1" dirty="0"/>
                  <a:t>By algebra</a:t>
                </a:r>
                <a:r>
                  <a:rPr lang="en-US" dirty="0"/>
                  <a:t>, squaring both sides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.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even (</a:t>
                </a:r>
                <a:r>
                  <a:rPr lang="en-US" i="1" dirty="0"/>
                  <a:t>by definition), </a:t>
                </a:r>
                <a:r>
                  <a:rPr lang="en-US" dirty="0"/>
                  <a:t>and by the theorem we just proved, then m is even.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some k. </a:t>
                </a:r>
                <a:r>
                  <a:rPr lang="en-US" i="1" dirty="0"/>
                  <a:t>(definition and existential instantiation)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=4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and by the same argument n is even. </a:t>
                </a:r>
              </a:p>
              <a:p>
                <a:pPr lvl="1"/>
                <a:r>
                  <a:rPr lang="en-US" dirty="0"/>
                  <a:t>This contradicts our assumption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are relatively prime.   Therefore, 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cannot exist, and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is not rational.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80E1E-CF69-4EEB-B8E7-5BAAA5BD8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111" t="-3504" r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698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F131-4A64-497B-B6E6-141F33AD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9016-8EFB-4080-AD91-5FA09F1E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008C-4D1B-4DA2-A5D3-E174B3B0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Proofs in real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C76B-0E8D-427C-B62F-D8C684A5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6592807" cy="4166334"/>
          </a:xfrm>
        </p:spPr>
        <p:txBody>
          <a:bodyPr>
            <a:normAutofit/>
          </a:bodyPr>
          <a:lstStyle/>
          <a:p>
            <a:r>
              <a:rPr lang="en-US" sz="2800" dirty="0"/>
              <a:t>You will pretty much never see a proof with all the rules and axioms spelled out!  </a:t>
            </a:r>
          </a:p>
          <a:p>
            <a:pPr lvl="1"/>
            <a:r>
              <a:rPr lang="en-US" sz="2400" dirty="0"/>
              <a:t>If you are reading a proof, if you are not sure why a certain step is valid, work it out from what you know. </a:t>
            </a:r>
          </a:p>
          <a:p>
            <a:pPr lvl="1"/>
            <a:r>
              <a:rPr lang="en-US" sz="2400" dirty="0"/>
              <a:t>If you are writing a proof,  put enough details to make it clear why each step is valid. </a:t>
            </a:r>
          </a:p>
          <a:p>
            <a:r>
              <a:rPr lang="en-US" sz="2800" dirty="0"/>
              <a:t>But here we will start by identifying the logic behind proofs.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6D9E-5159-409D-9CB4-DE3C07F1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19936"/>
          <a:stretch/>
        </p:blipFill>
        <p:spPr>
          <a:xfrm>
            <a:off x="6847947" y="10"/>
            <a:ext cx="5344052" cy="674135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410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F94-3F99-4FAA-9E5E-95501FB3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Proof by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2A05F-CBCE-43BA-AE09-F2FCAD414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is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𝐻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,  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. </a:t>
                </a:r>
              </a:p>
              <a:p>
                <a:pPr marL="742950" lvl="2" indent="-342900"/>
                <a:r>
                  <a:rPr lang="en-CA" dirty="0"/>
                  <a:t>Use the tautology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→</m:t>
                        </m:r>
                        <m:r>
                          <a:rPr lang="en-CA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→</m:t>
                        </m:r>
                        <m:r>
                          <a:rPr lang="en-CA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𝑞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</m:oMath>
                </a14:m>
                <a:endParaRPr lang="en-CA" dirty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CA" dirty="0"/>
                  <a:t>Proof structure: </a:t>
                </a:r>
              </a:p>
              <a:p>
                <a:pPr lvl="1"/>
                <a:r>
                  <a:rPr lang="en-CA" dirty="0"/>
                  <a:t>Universal instantiation: “let n be an arbitrary element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𝑆</m:t>
                    </m:r>
                  </m:oMath>
                </a14:m>
                <a:r>
                  <a:rPr lang="en-CA" dirty="0"/>
                  <a:t>” </a:t>
                </a:r>
              </a:p>
              <a:p>
                <a:pPr lvl="1"/>
                <a:r>
                  <a:rPr lang="en-CA" dirty="0"/>
                  <a:t>Case 1: Prove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𝐻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Case 2: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CA" i="1" smtClean="0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𝐻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(</m:t>
                        </m:r>
                        <m:r>
                          <a:rPr lang="en-CA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CA" i="1">
                        <a:latin typeface="Cambria Math"/>
                      </a:rPr>
                      <m:t>→</m:t>
                    </m:r>
                    <m:r>
                      <a:rPr lang="en-CA" i="1">
                        <a:latin typeface="Cambria Math"/>
                      </a:rPr>
                      <m:t>𝐻</m:t>
                    </m:r>
                    <m:r>
                      <a:rPr lang="en-CA" i="1">
                        <a:latin typeface="Cambria Math"/>
                      </a:rPr>
                      <m:t>(</m:t>
                    </m:r>
                    <m:r>
                      <a:rPr lang="en-CA" i="1">
                        <a:latin typeface="Cambria Math"/>
                      </a:rPr>
                      <m:t>𝑛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, </a:t>
                </a:r>
              </a:p>
              <a:p>
                <a:pPr lvl="1"/>
                <a:r>
                  <a:rPr lang="en-CA" dirty="0"/>
                  <a:t>Now use universal generalization to conclude that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∀</m:t>
                    </m:r>
                    <m:r>
                      <a:rPr lang="en-CA" i="1">
                        <a:latin typeface="Cambria Math"/>
                      </a:rPr>
                      <m:t>𝑥</m:t>
                    </m:r>
                    <m:r>
                      <a:rPr lang="en-CA" i="1">
                        <a:latin typeface="Cambria Math"/>
                      </a:rPr>
                      <m:t> </m:t>
                    </m:r>
                    <m:r>
                      <a:rPr lang="en-CA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dirty="0"/>
                  <a:t> is true. </a:t>
                </a:r>
              </a:p>
              <a:p>
                <a:r>
                  <a:rPr lang="en-CA" dirty="0"/>
                  <a:t>This generalizes for any number of cases 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≥2</m:t>
                    </m:r>
                  </m:oMath>
                </a14:m>
                <a:r>
                  <a:rPr lang="en-CA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22A05F-CBCE-43BA-AE09-F2FCAD414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>
                <a:blip r:embed="rId4"/>
                <a:stretch>
                  <a:fillRect l="-111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8474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0C5631-C51C-49AE-A15E-46417E185D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sz="3600" i="1" dirty="0"/>
                  <a:t>Theorem</a:t>
                </a:r>
                <a:r>
                  <a:rPr lang="en-US" sz="3600" dirty="0"/>
                  <a:t>:  Sum of an integer with a consecutive integer is odd.   </a:t>
                </a:r>
                <a:br>
                  <a:rPr lang="en-US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∀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∈</m:t>
                      </m:r>
                      <m:r>
                        <a:rPr lang="en-US" sz="3600" i="1">
                          <a:latin typeface="Cambria Math"/>
                        </a:rPr>
                        <m:t>ℤ</m:t>
                      </m:r>
                      <m:r>
                        <a:rPr lang="en-US" sz="3600" i="1">
                          <a:latin typeface="Cambria Math"/>
                        </a:rPr>
                        <m:t>  </m:t>
                      </m:r>
                      <m:r>
                        <a:rPr lang="en-US" sz="3600" i="1">
                          <a:latin typeface="Cambria Math"/>
                        </a:rPr>
                        <m:t>𝑂𝑑𝑑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). 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0C5631-C51C-49AE-A15E-46417E185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 t="-3723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198" y="1600201"/>
                <a:ext cx="11760466" cy="54291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Suppose n is an arbitrary integer. </a:t>
                </a:r>
              </a:p>
              <a:p>
                <a:pPr lvl="1"/>
                <a:r>
                  <a:rPr lang="en-US" dirty="0"/>
                  <a:t>Case 1:  n is even. </a:t>
                </a:r>
              </a:p>
              <a:p>
                <a:pPr lvl="2"/>
                <a:r>
                  <a:rPr lang="en-US" dirty="0"/>
                  <a:t>So n=2k for some k (by definition and existential instantiation).</a:t>
                </a:r>
              </a:p>
              <a:p>
                <a:pPr lvl="2"/>
                <a:r>
                  <a:rPr lang="en-US" dirty="0"/>
                  <a:t>Its consecutive integer is n+1 = 2k+1.  Their sum is (n+(n+1))= 2k + (2k+1) = 4k+1.  (axioms). </a:t>
                </a:r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. Then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+1=2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is an odd number (by definition and existential generalization). </a:t>
                </a:r>
              </a:p>
              <a:p>
                <a:pPr lvl="2"/>
                <a:r>
                  <a:rPr lang="en-US" dirty="0"/>
                  <a:t> So in this case, n+(n+1) is odd. </a:t>
                </a:r>
              </a:p>
              <a:p>
                <a:pPr lvl="1"/>
                <a:r>
                  <a:rPr lang="en-US" dirty="0"/>
                  <a:t>Case 2: n is odd.  </a:t>
                </a:r>
              </a:p>
              <a:p>
                <a:pPr lvl="2"/>
                <a:r>
                  <a:rPr lang="en-US" dirty="0"/>
                  <a:t>So n=2k+1 for some k (by definition and existential instantiation).</a:t>
                </a:r>
              </a:p>
              <a:p>
                <a:pPr lvl="2"/>
                <a:r>
                  <a:rPr lang="en-US" dirty="0"/>
                  <a:t>Its consecutive integer is n+1 = 2k+2.  Their sum is (n+(n+1))= (2k+1) + (2k+2) = 2(2k+1)+1.  (axioms). </a:t>
                </a:r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+1. </m:t>
                    </m:r>
                  </m:oMath>
                </a14:m>
                <a:r>
                  <a:rPr lang="en-US" dirty="0"/>
                  <a:t> Then  n+(n+1) = 2(2k+1)+1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,  which is an odd number (by definition and existential generalization). So in this case, n+(n+1) is also odd. </a:t>
                </a:r>
              </a:p>
              <a:p>
                <a:pPr lvl="1"/>
                <a:r>
                  <a:rPr lang="en-US" dirty="0"/>
                  <a:t>Since in both cases n+(n+1) is odd, it is odd without additional assumptions. </a:t>
                </a:r>
              </a:p>
              <a:p>
                <a:pPr lvl="1"/>
                <a:r>
                  <a:rPr lang="en-US" dirty="0"/>
                  <a:t>Therefore,  by universal generalization,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𝑂𝑑𝑑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198" y="1600201"/>
                <a:ext cx="11760466" cy="5429199"/>
              </a:xfrm>
              <a:blipFill>
                <a:blip r:embed="rId7"/>
                <a:stretch>
                  <a:fillRect l="-881" t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7745CC-AB7E-45C2-9166-6D6F94069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3138" y="1628800"/>
                <a:ext cx="5976664" cy="936104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/>
                  <a:t>Definition</a:t>
                </a:r>
                <a:r>
                  <a:rPr lang="en-US" dirty="0"/>
                  <a:t> (of odd integers):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An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n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odd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=2⋅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+1. 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7745CC-AB7E-45C2-9166-6D6F9406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138" y="1628800"/>
                <a:ext cx="5976664" cy="936104"/>
              </a:xfrm>
              <a:prstGeom prst="rect">
                <a:avLst/>
              </a:prstGeom>
              <a:blipFill>
                <a:blip r:embed="rId8"/>
                <a:stretch>
                  <a:fillRect l="-1218" t="-10127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/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blipFill>
                <a:blip r:embed="rId9"/>
                <a:stretch>
                  <a:fillRect t="-8197" r="-50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28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0C5631-C51C-49AE-A15E-46417E185D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5360" y="764704"/>
                <a:ext cx="11640740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600" i="1" dirty="0"/>
                  <a:t>Theorem</a:t>
                </a:r>
                <a:r>
                  <a:rPr lang="en-US" sz="3600" dirty="0"/>
                  <a:t>:  An absolute value of a product of real numbers is equal to</a:t>
                </a:r>
                <a:br>
                  <a:rPr lang="en-US" sz="3600" dirty="0"/>
                </a:br>
                <a:r>
                  <a:rPr lang="en-US" sz="3600" dirty="0"/>
                  <a:t>the product of their absolute values.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br>
                  <a:rPr lang="en-US" sz="3600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0C5631-C51C-49AE-A15E-46417E185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5360" y="764704"/>
                <a:ext cx="11640740" cy="1143000"/>
              </a:xfrm>
              <a:blipFill>
                <a:blip r:embed="rId6"/>
                <a:stretch>
                  <a:fillRect l="-1309" t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9BAB-4F55-4E37-9054-7586D629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600201"/>
            <a:ext cx="12025336" cy="5429199"/>
          </a:xfrm>
        </p:spPr>
        <p:txBody>
          <a:bodyPr>
            <a:normAutofit/>
          </a:bodyPr>
          <a:lstStyle/>
          <a:p>
            <a:r>
              <a:rPr lang="en-US" dirty="0"/>
              <a:t>Let’s try to understand this definition: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/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blipFill>
                <a:blip r:embed="rId9"/>
                <a:stretch>
                  <a:fillRect t="-8197" r="-50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B693F7-B06D-44E0-AC54-0FA7434C83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4626" y="1617341"/>
                <a:ext cx="4176464" cy="1900807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/>
                  <a:t>Definition</a:t>
                </a:r>
                <a:r>
                  <a:rPr lang="en-US" dirty="0"/>
                  <a:t> (of absolute value):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An absolute value of a  real number r,  denoted |r|, is equal to 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US" dirty="0"/>
                  <a:t> and 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otherwise (that is,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B693F7-B06D-44E0-AC54-0FA7434C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626" y="1617341"/>
                <a:ext cx="4176464" cy="1900807"/>
              </a:xfrm>
              <a:prstGeom prst="rect">
                <a:avLst/>
              </a:prstGeom>
              <a:blipFill>
                <a:blip r:embed="rId10"/>
                <a:stretch>
                  <a:fillRect l="-2032" t="-5063" r="-1306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909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8" y="1600201"/>
                <a:ext cx="12025336" cy="54291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real numbers. </a:t>
                </a:r>
              </a:p>
              <a:p>
                <a:pPr lvl="1"/>
                <a:r>
                  <a:rPr lang="en-US" dirty="0"/>
                  <a:t>Case 1: 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  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Case 3: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Case 4: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By universal generalization,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8" y="1600201"/>
                <a:ext cx="12025336" cy="5429199"/>
              </a:xfrm>
              <a:blipFill>
                <a:blip r:embed="rId6"/>
                <a:stretch>
                  <a:fillRect l="-106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/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blipFill>
                <a:blip r:embed="rId9"/>
                <a:stretch>
                  <a:fillRect t="-8197" r="-50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2E28FC2-2707-4487-9862-24B8B5440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4626" y="1617341"/>
                <a:ext cx="4176464" cy="1900807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/>
                  <a:t>Definition</a:t>
                </a:r>
                <a:r>
                  <a:rPr lang="en-US" dirty="0"/>
                  <a:t> (of absolute value):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An absolute value of a  real number r,  denoted |r|, is equal to 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US" dirty="0"/>
                  <a:t> and 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otherwise (that is,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2E28FC2-2707-4487-9862-24B8B544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626" y="1617341"/>
                <a:ext cx="4176464" cy="1900807"/>
              </a:xfrm>
              <a:prstGeom prst="rect">
                <a:avLst/>
              </a:prstGeom>
              <a:blipFill>
                <a:blip r:embed="rId10"/>
                <a:stretch>
                  <a:fillRect l="-2032" t="-5063" r="-1306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C91A39-B0DC-45D0-8E7C-426A59907E63}"/>
                  </a:ext>
                </a:extLst>
              </p14:cNvPr>
              <p14:cNvContentPartPr/>
              <p14:nvPr/>
            </p14:nvContentPartPr>
            <p14:xfrm>
              <a:off x="11775960" y="64764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C91A39-B0DC-45D0-8E7C-426A59907E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66600" y="64670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13D918BF-B603-447E-8C57-3BBB017AD3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5360" y="764704"/>
                <a:ext cx="11640740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600" i="1" dirty="0"/>
                  <a:t>Theorem</a:t>
                </a:r>
                <a:r>
                  <a:rPr lang="en-US" sz="3600" dirty="0"/>
                  <a:t>:  An absolute value of a product of real numbers is equal to</a:t>
                </a:r>
                <a:br>
                  <a:rPr lang="en-US" sz="3600" dirty="0"/>
                </a:br>
                <a:r>
                  <a:rPr lang="en-US" sz="3600" dirty="0"/>
                  <a:t>the product of their absolute values.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br>
                  <a:rPr lang="en-US" sz="3600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13D918BF-B603-447E-8C57-3BBB017AD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5360" y="764704"/>
                <a:ext cx="11640740" cy="1143000"/>
              </a:xfrm>
              <a:blipFill>
                <a:blip r:embed="rId14"/>
                <a:stretch>
                  <a:fillRect l="-1309" t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00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8" y="1600201"/>
                <a:ext cx="12025336" cy="54291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real numbers. </a:t>
                </a:r>
              </a:p>
              <a:p>
                <a:pPr lvl="1"/>
                <a:r>
                  <a:rPr lang="en-US" dirty="0"/>
                  <a:t>Case 1: 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By definition of the absolute value,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too. 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Case 3: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Same as Case 2, interchanging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Case 4: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Since product of negative numbers is positive,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On the other hand,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universal generalization,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8" y="1600201"/>
                <a:ext cx="12025336" cy="5429199"/>
              </a:xfrm>
              <a:blipFill>
                <a:blip r:embed="rId6"/>
                <a:stretch>
                  <a:fillRect l="-106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/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□</m:t>
                    </m:r>
                  </m:oMath>
                </a14:m>
                <a:r>
                  <a:rPr lang="en-US" dirty="0"/>
                  <a:t> (Done).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60374C-24EE-4A0C-A72D-9E5FCB142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560" y="6488668"/>
                <a:ext cx="1088760" cy="369332"/>
              </a:xfrm>
              <a:prstGeom prst="rect">
                <a:avLst/>
              </a:prstGeom>
              <a:blipFill>
                <a:blip r:embed="rId9"/>
                <a:stretch>
                  <a:fillRect t="-8197" r="-50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2E28FC2-2707-4487-9862-24B8B5440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4626" y="1617341"/>
                <a:ext cx="4176464" cy="1900807"/>
              </a:xfrm>
              <a:prstGeom prst="rect">
                <a:avLst/>
              </a:prstGeom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/>
                  <a:t>Definition</a:t>
                </a:r>
                <a:r>
                  <a:rPr lang="en-US" dirty="0"/>
                  <a:t> (of absolute value):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An absolute value of a  real number r,  denoted |r|, is equal to 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r>
                  <a:rPr lang="en-US" dirty="0"/>
                  <a:t> and 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otherwise (that is,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2E28FC2-2707-4487-9862-24B8B544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626" y="1617341"/>
                <a:ext cx="4176464" cy="1900807"/>
              </a:xfrm>
              <a:prstGeom prst="rect">
                <a:avLst/>
              </a:prstGeom>
              <a:blipFill>
                <a:blip r:embed="rId10"/>
                <a:stretch>
                  <a:fillRect l="-2032" t="-5063" r="-1306"/>
                </a:stretch>
              </a:blipFill>
              <a:ln w="254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C91A39-B0DC-45D0-8E7C-426A59907E63}"/>
                  </a:ext>
                </a:extLst>
              </p14:cNvPr>
              <p14:cNvContentPartPr/>
              <p14:nvPr/>
            </p14:nvContentPartPr>
            <p14:xfrm>
              <a:off x="11775960" y="64764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C91A39-B0DC-45D0-8E7C-426A59907E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66600" y="64670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5E95E175-8F65-48F5-89B9-EFB3C89846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5360" y="764704"/>
                <a:ext cx="11640740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600" i="1" dirty="0"/>
                  <a:t>Theorem</a:t>
                </a:r>
                <a:r>
                  <a:rPr lang="en-US" sz="3600" dirty="0"/>
                  <a:t>:  An absolute value of a product of real numbers is equal to</a:t>
                </a:r>
                <a:br>
                  <a:rPr lang="en-US" sz="3600" dirty="0"/>
                </a:br>
                <a:r>
                  <a:rPr lang="en-US" sz="3600" dirty="0"/>
                  <a:t>the product of their absolute values.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br>
                  <a:rPr lang="en-US" sz="3600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5E95E175-8F65-48F5-89B9-EFB3C8984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5360" y="764704"/>
                <a:ext cx="11640740" cy="1143000"/>
              </a:xfrm>
              <a:blipFill>
                <a:blip r:embed="rId14"/>
                <a:stretch>
                  <a:fillRect l="-1309" t="-5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8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28" y="1600202"/>
                <a:ext cx="12025336" cy="262088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i="1" dirty="0"/>
                  <a:t>Proof</a:t>
                </a:r>
                <a:r>
                  <a:rPr lang="en-US" dirty="0"/>
                  <a:t>:  </a:t>
                </a:r>
              </a:p>
              <a:p>
                <a:pPr lvl="1"/>
                <a:r>
                  <a:rPr lang="en-US" dirty="0"/>
                  <a:t>….. </a:t>
                </a:r>
              </a:p>
              <a:p>
                <a:pPr lvl="1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&lt;0,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too. 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Case 3: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Same as Case 2, interchanging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…..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29BAB-4F55-4E37-9054-7586D6290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8" y="1600202"/>
                <a:ext cx="12025336" cy="2620886"/>
              </a:xfrm>
              <a:blipFill>
                <a:blip r:embed="rId6"/>
                <a:stretch>
                  <a:fillRect l="-761" t="-4429" b="-4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6AF100A-1582-4901-8381-65FB217FAF50}"/>
              </a:ext>
            </a:extLst>
          </p:cNvPr>
          <p:cNvSpPr/>
          <p:nvPr/>
        </p:nvSpPr>
        <p:spPr>
          <a:xfrm>
            <a:off x="407368" y="4221088"/>
            <a:ext cx="11541227" cy="2592288"/>
          </a:xfrm>
          <a:prstGeom prst="wedgeRoundRectCallout">
            <a:avLst>
              <a:gd name="adj1" fmla="val -39714"/>
              <a:gd name="adj2" fmla="val -65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We did not need a separate proof for Case 3, since it was essentially identical to case 2, with roles of x and y exchanged.  </a:t>
            </a:r>
          </a:p>
          <a:p>
            <a:endParaRPr lang="en-US" sz="2000" dirty="0"/>
          </a:p>
          <a:p>
            <a:r>
              <a:rPr lang="en-US" sz="2000" dirty="0"/>
              <a:t>There, we could use the phrase “</a:t>
            </a:r>
            <a:r>
              <a:rPr lang="en-US" sz="2000" b="1" dirty="0"/>
              <a:t>without loss of generality</a:t>
            </a:r>
            <a:r>
              <a:rPr lang="en-US" sz="2000" dirty="0"/>
              <a:t>” (abbreviated “</a:t>
            </a:r>
            <a:r>
              <a:rPr lang="en-US" sz="2000" b="1" dirty="0" err="1"/>
              <a:t>wlog</a:t>
            </a:r>
            <a:r>
              <a:rPr lang="en-US" sz="2000" dirty="0"/>
              <a:t>”), and combine cases 2 and 3:   “Case 2:  one of the numbers is nonnegative and the other negative. Without loss of generality, let x be nonnegative, y negative. “</a:t>
            </a:r>
          </a:p>
          <a:p>
            <a:endParaRPr lang="en-US" sz="2000" dirty="0"/>
          </a:p>
          <a:p>
            <a:r>
              <a:rPr lang="en-US" sz="2000" dirty="0"/>
              <a:t>This can be used when one case follows from another in very few simple  steps, or the proof is the same.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A16A3FF-783F-4124-8D37-52CE48F4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loss of generality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2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444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Summary: proof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9590856" cy="498316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Proving  an existential statement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/>
                  <a:t>If possible, give a constructive proof by constructing a witness</a:t>
                </a:r>
              </a:p>
              <a:p>
                <a:pPr lvl="2"/>
                <a:r>
                  <a:rPr lang="en-US" dirty="0"/>
                  <a:t>When does not work, can try to prove 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𝐹𝐴𝐿𝑆𝐸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Proving a universal statement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Start with universal instantiation: take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</a:t>
                </a:r>
              </a:p>
              <a:p>
                <a:pPr lvl="1"/>
                <a:r>
                  <a:rPr lang="en-US" dirty="0"/>
                  <a:t>Use definitions, axioms, </a:t>
                </a:r>
                <a:r>
                  <a:rPr lang="en-US" dirty="0" err="1"/>
                  <a:t>etc</a:t>
                </a:r>
                <a:r>
                  <a:rPr lang="en-US" dirty="0"/>
                  <a:t>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derive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/>
                  <a:t>Use existential instantiation/generalization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in definitions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an equivalent formula that’s easier to prove</a:t>
                </a:r>
              </a:p>
              <a:p>
                <a:pPr lvl="2"/>
                <a:r>
                  <a:rPr lang="en-US" dirty="0"/>
                  <a:t>Before or after the universal instantiation. </a:t>
                </a:r>
              </a:p>
              <a:p>
                <a:pPr lvl="2"/>
                <a:r>
                  <a:rPr lang="en-US" dirty="0"/>
                  <a:t>Common tricks: proof by contraposition, by contradiction, by cases.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Finish with universal generalization. </a:t>
                </a:r>
              </a:p>
              <a:p>
                <a:r>
                  <a:rPr lang="en-CA" i="1" dirty="0"/>
                  <a:t>We will see a few other methods, in particular, proof by induction.</a:t>
                </a:r>
              </a:p>
              <a:p>
                <a:pPr marL="400050" lvl="1" indent="0">
                  <a:buNone/>
                </a:pPr>
                <a:endParaRPr lang="en-CA" i="1" dirty="0"/>
              </a:p>
              <a:p>
                <a:pPr marL="40005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9590856" cy="4983161"/>
              </a:xfrm>
              <a:blipFill>
                <a:blip r:embed="rId6"/>
                <a:stretch>
                  <a:fillRect l="-1081" t="-2570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CA6AA7-7DD3-4C36-8354-A8B5DDDC2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005064"/>
            <a:ext cx="1656184" cy="1832062"/>
          </a:xfrm>
          <a:prstGeom prst="rect">
            <a:avLst/>
          </a:prstGeom>
        </p:spPr>
      </p:pic>
      <p:pic>
        <p:nvPicPr>
          <p:cNvPr id="9" name="Picture 8" descr="C:\cygwin64\home\kol\courses\cs1002\152px-Rectange_split.svg.png">
            <a:extLst>
              <a:ext uri="{FF2B5EF4-FFF2-40B4-BE49-F238E27FC236}">
                <a16:creationId xmlns:a16="http://schemas.microsoft.com/office/drawing/2014/main" id="{DAFB338F-E662-4135-980A-6FA6FC02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48" y="264169"/>
            <a:ext cx="852529" cy="8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D6564D-45DF-41F8-9A36-E3FE8AE47A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392871"/>
            <a:ext cx="1051814" cy="1409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EBDD25-BAA4-41C2-BD44-F0BB5FC549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3" y="99253"/>
            <a:ext cx="918213" cy="984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8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0378-372E-434A-95B9-F4F5D3AC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for other types of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B2B9C-5BDB-46D5-803B-C7992C566C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“The following are equivalent”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When more than two formulas, can prove a chain of implications:</a:t>
                </a:r>
              </a:p>
              <a:p>
                <a:pPr lvl="2"/>
                <a:r>
                  <a:rPr lang="en-US" dirty="0"/>
                  <a:t>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dirty="0"/>
                  <a:t>are equivalent, prove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 in whichever order is most convenient. </a:t>
                </a:r>
              </a:p>
              <a:p>
                <a:r>
                  <a:rPr lang="en-US" dirty="0"/>
                  <a:t>“There is a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"…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Sometimes written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∃!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a shorthand: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DB2B9C-5BDB-46D5-803B-C7992C566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5B9575D-7B24-41C1-857C-6AF9BEA07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3" y="99253"/>
            <a:ext cx="918213" cy="9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74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008C-4D1B-4DA2-A5D3-E174B3B0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8465016" cy="1692794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Language of proofs:  Theorems, lemmas, claims…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7C76B-0E8D-427C-B62F-D8C684A502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00" y="2496253"/>
                <a:ext cx="11640740" cy="416633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 b="1" dirty="0"/>
                  <a:t>Theorem: </a:t>
                </a:r>
                <a:r>
                  <a:rPr lang="en-US" sz="2800" dirty="0"/>
                  <a:t> usually a major result, often requiring a long proof. </a:t>
                </a:r>
              </a:p>
              <a:p>
                <a:pPr lvl="1"/>
                <a:r>
                  <a:rPr lang="en-US" sz="2400" dirty="0"/>
                  <a:t>Though technically  any  statement true in a theory is a </a:t>
                </a:r>
                <a:r>
                  <a:rPr lang="en-US" sz="2400" b="1" dirty="0"/>
                  <a:t>theorem</a:t>
                </a:r>
                <a:r>
                  <a:rPr lang="en-US" sz="2400" dirty="0"/>
                  <a:t> .</a:t>
                </a:r>
              </a:p>
              <a:p>
                <a:r>
                  <a:rPr lang="en-US" sz="2800" b="1" dirty="0"/>
                  <a:t>Lemma</a:t>
                </a:r>
                <a:r>
                  <a:rPr lang="en-US" sz="2800" dirty="0"/>
                  <a:t>: a technical statement used in a proof of a theorem</a:t>
                </a:r>
              </a:p>
              <a:p>
                <a:pPr lvl="1"/>
                <a:r>
                  <a:rPr lang="en-US" sz="2400" dirty="0"/>
                  <a:t>Some lemmas are more famous than theorems they were designed to prove! </a:t>
                </a:r>
              </a:p>
              <a:p>
                <a:r>
                  <a:rPr lang="en-US" sz="2800" b="1" dirty="0"/>
                  <a:t>Claim/fact/observation</a:t>
                </a:r>
                <a:r>
                  <a:rPr lang="en-US" sz="2800" dirty="0"/>
                  <a:t>:  An easily provable statement used in subsequent proofs. </a:t>
                </a:r>
              </a:p>
              <a:p>
                <a:pPr lvl="1"/>
                <a:r>
                  <a:rPr lang="en-US" sz="2400" dirty="0"/>
                  <a:t>Often stated without a proof. </a:t>
                </a:r>
              </a:p>
              <a:p>
                <a:r>
                  <a:rPr lang="en-US" sz="2800" b="1" dirty="0"/>
                  <a:t>Corollary</a:t>
                </a:r>
                <a:r>
                  <a:rPr lang="en-US" sz="2800" dirty="0"/>
                  <a:t>:  A statement that easily follows from a theorem/lemma or their proofs. </a:t>
                </a:r>
              </a:p>
              <a:p>
                <a:r>
                  <a:rPr lang="en-US" sz="2800" b="1" dirty="0"/>
                  <a:t>Conjecture</a:t>
                </a:r>
                <a:r>
                  <a:rPr lang="en-US" sz="2800" dirty="0"/>
                  <a:t>:  A statement that has not been proven, usually believed to be true</a:t>
                </a:r>
              </a:p>
              <a:p>
                <a:pPr lvl="1"/>
                <a:r>
                  <a:rPr lang="en-US" sz="2400" dirty="0"/>
                  <a:t>Example:  Goldbach’s conjecture states that every even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&gt;2 </m:t>
                    </m:r>
                  </m:oMath>
                </a14:m>
                <a:r>
                  <a:rPr lang="en-US" sz="2400" dirty="0"/>
                  <a:t>is a sum of two primes.</a:t>
                </a:r>
              </a:p>
              <a:p>
                <a:endParaRPr lang="en-US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7C76B-0E8D-427C-B62F-D8C684A502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2496253"/>
                <a:ext cx="11640740" cy="4166334"/>
              </a:xfrm>
              <a:blipFill>
                <a:blip r:embed="rId4"/>
                <a:stretch>
                  <a:fillRect l="-785" t="-1170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89B6D9E-5159-409D-9CB4-DE3C07F12B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19936"/>
          <a:stretch/>
        </p:blipFill>
        <p:spPr>
          <a:xfrm>
            <a:off x="9546682" y="0"/>
            <a:ext cx="2645318" cy="287361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564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071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BE30-771D-47CA-984C-8B3ECE33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are an art!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0A61A3-80F6-415E-836A-9B5B80888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237" y="1556792"/>
                <a:ext cx="11840435" cy="40610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 with art, to learn to do proofs look at examples</a:t>
                </a:r>
              </a:p>
              <a:p>
                <a:pPr lvl="1"/>
                <a:r>
                  <a:rPr lang="en-US" dirty="0"/>
                  <a:t>See if an existing proof can be modified to prove what you need. </a:t>
                </a:r>
              </a:p>
              <a:p>
                <a:pPr lvl="2"/>
                <a:r>
                  <a:rPr lang="en-US" dirty="0"/>
                  <a:t>Can a proof that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√2</m:t>
                    </m:r>
                  </m:oMath>
                </a14:m>
                <a:r>
                  <a:rPr lang="en-US" dirty="0"/>
                  <a:t> is irrational be changed into a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√3</m:t>
                    </m:r>
                  </m:oMath>
                </a14:m>
                <a:r>
                  <a:rPr lang="en-US" dirty="0"/>
                  <a:t> is irrational?</a:t>
                </a:r>
              </a:p>
              <a:p>
                <a:r>
                  <a:rPr lang="en-US" dirty="0"/>
                  <a:t>Often, the same statement can be proven many different ways. </a:t>
                </a:r>
              </a:p>
              <a:p>
                <a:pPr lvl="1"/>
                <a:r>
                  <a:rPr lang="en-US" dirty="0"/>
                  <a:t>There are no precise rules for when to use which trick – try whichever one you like, and if you cannot get it to work, try another.</a:t>
                </a:r>
              </a:p>
              <a:p>
                <a:pPr lvl="1"/>
                <a:r>
                  <a:rPr lang="en-US" dirty="0"/>
                  <a:t>Often choose whichever way the proof is most beautiful.  </a:t>
                </a:r>
              </a:p>
              <a:p>
                <a:r>
                  <a:rPr lang="en-US" dirty="0"/>
                  <a:t>And as with any art – the more you practice, the better you become!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0A61A3-80F6-415E-836A-9B5B80888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237" y="1556792"/>
                <a:ext cx="11840435" cy="4061047"/>
              </a:xfrm>
              <a:blipFill>
                <a:blip r:embed="rId5"/>
                <a:stretch>
                  <a:fillRect l="-1184" t="-3148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C2505FB-B821-4CB2-8ED5-13FE6960B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49" y="13290"/>
            <a:ext cx="2315254" cy="1543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1CD07B-BC1D-47E0-A663-B097AF4DF9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" y="-35442"/>
            <a:ext cx="2580367" cy="1451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3F927-71FE-4DDF-9B2A-BDDF46CC1C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373216"/>
            <a:ext cx="827470" cy="1423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CDB574-0A49-4278-8B82-92152808D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" y="5464543"/>
            <a:ext cx="1998415" cy="1332276"/>
          </a:xfrm>
          <a:prstGeom prst="rect">
            <a:avLst/>
          </a:prstGeom>
        </p:spPr>
      </p:pic>
      <p:pic>
        <p:nvPicPr>
          <p:cNvPr id="1026" name="Picture 2" descr="Banner, Header, Violin, Piano, Keys, Music">
            <a:extLst>
              <a:ext uri="{FF2B5EF4-FFF2-40B4-BE49-F238E27FC236}">
                <a16:creationId xmlns:a16="http://schemas.microsoft.com/office/drawing/2014/main" id="{0645BA2F-E481-4660-8EF2-0A5443FC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5442169"/>
            <a:ext cx="4320480" cy="13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1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008C-4D1B-4DA2-A5D3-E174B3B0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6000" dirty="0"/>
              <a:t>Proofs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C76B-0E8D-427C-B62F-D8C684A5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6232767" cy="4166334"/>
          </a:xfrm>
        </p:spPr>
        <p:txBody>
          <a:bodyPr>
            <a:normAutofit/>
          </a:bodyPr>
          <a:lstStyle/>
          <a:p>
            <a:r>
              <a:rPr lang="en-US" sz="2800" dirty="0"/>
              <a:t>What is a theorem? </a:t>
            </a:r>
          </a:p>
          <a:p>
            <a:pPr lvl="1"/>
            <a:r>
              <a:rPr lang="en-US" dirty="0"/>
              <a:t>Lemma, claim,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sz="2800" dirty="0"/>
              <a:t>What is a proof? </a:t>
            </a:r>
          </a:p>
          <a:p>
            <a:pPr lvl="1"/>
            <a:r>
              <a:rPr lang="en-US" dirty="0"/>
              <a:t>Where do we start?</a:t>
            </a:r>
          </a:p>
          <a:p>
            <a:pPr lvl="1"/>
            <a:r>
              <a:rPr lang="en-US" dirty="0"/>
              <a:t>Where do we stop? </a:t>
            </a:r>
          </a:p>
          <a:p>
            <a:pPr lvl="1"/>
            <a:r>
              <a:rPr lang="en-US" dirty="0"/>
              <a:t>What steps do we take?</a:t>
            </a:r>
          </a:p>
          <a:p>
            <a:pPr lvl="1"/>
            <a:r>
              <a:rPr lang="en-US" dirty="0"/>
              <a:t>How much detail is needed?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6D9E-5159-409D-9CB4-DE3C07F12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1993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443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2B3A-4363-4C73-8F0B-2FFB7E75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8DF9D-0F19-4B21-8CE7-FDE128FD2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600201"/>
                <a:ext cx="476632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sz="3100" dirty="0"/>
                  <a:t>To prove an existential statement</a:t>
                </a:r>
                <a14:m>
                  <m:oMath xmlns:m="http://schemas.openxmlformats.org/officeDocument/2006/math">
                    <m:r>
                      <a:rPr lang="en-US" sz="3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1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31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3100" dirty="0"/>
                  <a:t>find a witness for x and show that it works. </a:t>
                </a:r>
              </a:p>
              <a:p>
                <a:pPr lvl="2"/>
                <a:endParaRPr lang="en-US" sz="3100" dirty="0"/>
              </a:p>
              <a:p>
                <a:pPr lvl="1"/>
                <a:r>
                  <a:rPr lang="en-US" sz="3100" dirty="0"/>
                  <a:t>This proof is </a:t>
                </a:r>
                <a:r>
                  <a:rPr lang="en-US" sz="3100" b="1" dirty="0"/>
                  <a:t>constructive</a:t>
                </a:r>
                <a:r>
                  <a:rPr lang="en-US" sz="3100" dirty="0"/>
                  <a:t>, because we constructed an x which makes the formula </a:t>
                </a:r>
                <a14:m>
                  <m:oMath xmlns:m="http://schemas.openxmlformats.org/officeDocument/2006/math">
                    <m:r>
                      <a:rPr lang="en-CA" sz="31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CA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sz="3100" i="1">
                        <a:latin typeface="Cambria Math"/>
                      </a:rPr>
                      <m:t>∧</m:t>
                    </m:r>
                    <m:r>
                      <a:rPr lang="en-CA" sz="3100" i="1">
                        <a:latin typeface="Cambria Math"/>
                      </a:rPr>
                      <m:t>𝑃𝑟𝑖𝑚𝑒</m:t>
                    </m:r>
                    <m:r>
                      <a:rPr lang="en-CA" sz="3100" i="1">
                        <a:latin typeface="Cambria Math"/>
                      </a:rPr>
                      <m:t>(</m:t>
                    </m:r>
                    <m:r>
                      <a:rPr lang="en-CA" sz="3100" i="1">
                        <a:latin typeface="Cambria Math"/>
                      </a:rPr>
                      <m:t>𝑥</m:t>
                    </m:r>
                    <m:r>
                      <a:rPr lang="en-CA" sz="31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/>
                  <a:t> true. </a:t>
                </a:r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8DF9D-0F19-4B21-8CE7-FDE128FD2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600201"/>
                <a:ext cx="4766320" cy="4525963"/>
              </a:xfrm>
              <a:blipFill>
                <a:blip r:embed="rId5"/>
                <a:stretch>
                  <a:fillRect l="-2430" t="-3100" r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3BFC41-8645-4C62-AA00-E76B832354CB}"/>
              </a:ext>
            </a:extLst>
          </p:cNvPr>
          <p:cNvSpPr txBox="1">
            <a:spLocks/>
          </p:cNvSpPr>
          <p:nvPr/>
        </p:nvSpPr>
        <p:spPr>
          <a:xfrm>
            <a:off x="5519936" y="1600201"/>
            <a:ext cx="67105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2800" dirty="0"/>
          </a:p>
          <a:p>
            <a:endParaRPr lang="en-CA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9B06837-6B77-4EDB-B424-66BE3FF2A4B6}"/>
                  </a:ext>
                </a:extLst>
              </p:cNvPr>
              <p:cNvSpPr/>
              <p:nvPr/>
            </p:nvSpPr>
            <p:spPr>
              <a:xfrm>
                <a:off x="5519936" y="1340768"/>
                <a:ext cx="6552728" cy="46085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𝑇h𝑒𝑜𝑟𝑒𝑚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 ∃</m:t>
                    </m:r>
                    <m:r>
                      <a:rPr lang="en-CA" sz="2400" i="1">
                        <a:latin typeface="Cambria Math"/>
                      </a:rPr>
                      <m:t>𝑥</m:t>
                    </m:r>
                    <m:r>
                      <a:rPr lang="en-CA" sz="2400" i="1">
                        <a:latin typeface="Cambria Math"/>
                      </a:rPr>
                      <m:t>∈</m:t>
                    </m:r>
                    <m:r>
                      <a:rPr lang="en-CA" sz="2400" i="1">
                        <a:latin typeface="Cambria Math"/>
                      </a:rPr>
                      <m:t>ℕ</m:t>
                    </m:r>
                    <m:r>
                      <a:rPr lang="en-CA" sz="2400" i="1">
                        <a:latin typeface="Cambria Math"/>
                      </a:rPr>
                      <m:t> </m:t>
                    </m:r>
                    <m:r>
                      <a:rPr lang="en-CA" sz="24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sz="2400" i="1">
                        <a:latin typeface="Cambria Math"/>
                      </a:rPr>
                      <m:t>∧</m:t>
                    </m:r>
                    <m:r>
                      <a:rPr lang="en-CA" sz="2400" i="1">
                        <a:latin typeface="Cambria Math"/>
                      </a:rPr>
                      <m:t>𝑃𝑟𝑖𝑚𝑒</m:t>
                    </m:r>
                    <m:r>
                      <a:rPr lang="en-CA" sz="2400" i="1">
                        <a:latin typeface="Cambria Math"/>
                      </a:rPr>
                      <m:t>(</m:t>
                    </m:r>
                    <m:r>
                      <a:rPr lang="en-CA" sz="2400" i="1">
                        <a:latin typeface="Cambria Math"/>
                      </a:rPr>
                      <m:t>𝑥</m:t>
                    </m:r>
                    <m:r>
                      <a:rPr lang="en-CA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lvl="1"/>
                <a:r>
                  <a:rPr lang="en-US" sz="2400" dirty="0"/>
                  <a:t>Proof: </a:t>
                </a:r>
              </a:p>
              <a:p>
                <a:pPr lvl="2"/>
                <a:r>
                  <a:rPr lang="en-US" sz="2400" dirty="0"/>
                  <a:t>Let x=2. </a:t>
                </a:r>
              </a:p>
              <a:p>
                <a:pPr lvl="2"/>
                <a:r>
                  <a:rPr lang="en-US" sz="2400" dirty="0"/>
                  <a:t>Even(2) is true.  </a:t>
                </a:r>
              </a:p>
              <a:p>
                <a:pPr lvl="2"/>
                <a:r>
                  <a:rPr lang="en-US" sz="2400" dirty="0"/>
                  <a:t>Prime(2)  is true.   </a:t>
                </a:r>
              </a:p>
              <a:p>
                <a:pPr lvl="2"/>
                <a:r>
                  <a:rPr lang="en-US" sz="2400" dirty="0"/>
                  <a:t>Therefore,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/>
                      </a:rPr>
                      <m:t>𝐸𝑣𝑒𝑛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CA" sz="2400" i="1">
                        <a:latin typeface="Cambria Math"/>
                      </a:rPr>
                      <m:t>∧</m:t>
                    </m:r>
                    <m:r>
                      <a:rPr lang="en-CA" sz="2400" i="1">
                        <a:latin typeface="Cambria Math"/>
                      </a:rPr>
                      <m:t>𝑃𝑟𝑖𝑚𝑒</m:t>
                    </m:r>
                    <m:r>
                      <a:rPr lang="en-CA" sz="2400" i="1">
                        <a:latin typeface="Cambria Math"/>
                      </a:rPr>
                      <m:t>(2)</m:t>
                    </m:r>
                  </m:oMath>
                </a14:m>
                <a:r>
                  <a:rPr lang="en-US" sz="2400" dirty="0"/>
                  <a:t>  holds.</a:t>
                </a:r>
              </a:p>
              <a:p>
                <a:pPr lvl="2"/>
                <a:r>
                  <a:rPr lang="en-US" sz="2400" dirty="0"/>
                  <a:t>We found a witness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lvl="2"/>
                <a:r>
                  <a:rPr lang="en-US" sz="2400" dirty="0"/>
                  <a:t>Done.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9B06837-6B77-4EDB-B424-66BE3FF2A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1340768"/>
                <a:ext cx="6552728" cy="46085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D5E3F4B-5762-4820-AF07-91A027B9E6B7}"/>
              </a:ext>
            </a:extLst>
          </p:cNvPr>
          <p:cNvGrpSpPr/>
          <p:nvPr/>
        </p:nvGrpSpPr>
        <p:grpSpPr>
          <a:xfrm>
            <a:off x="3748451" y="3247665"/>
            <a:ext cx="3209823" cy="2026924"/>
            <a:chOff x="3748451" y="3247665"/>
            <a:chExt cx="3209823" cy="2026924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D4493874-1277-4D71-9857-6276AE0CAB00}"/>
                </a:ext>
              </a:extLst>
            </p:cNvPr>
            <p:cNvSpPr/>
            <p:nvPr/>
          </p:nvSpPr>
          <p:spPr>
            <a:xfrm>
              <a:off x="6310201" y="3247665"/>
              <a:ext cx="648073" cy="1080120"/>
            </a:xfrm>
            <a:prstGeom prst="lef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DC114CB-1C47-4586-9B2D-3998B402D89C}"/>
                </a:ext>
              </a:extLst>
            </p:cNvPr>
            <p:cNvSpPr/>
            <p:nvPr/>
          </p:nvSpPr>
          <p:spPr>
            <a:xfrm rot="19127452">
              <a:off x="3748451" y="4688704"/>
              <a:ext cx="3056065" cy="58588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Rule of inference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1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2|4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4.5|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6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43.5|35.6|111.4|1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|5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5.1|50.3|27.3|51|139.1|74.5|41.9|1.5|130.6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|67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80.9|14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8.2|24.3|17.4|46.7|18.8|5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26|21.9|12.3|9.8|19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35|12.5|38.7|32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2.8|50.6|24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1.7|76.3|3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|31.7|8.6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5|121|1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4.1|26.8|8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0.5|23.8|14.4|31.5|1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3|40|51.5|21.9|1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1|20.7|2.9|29.9|5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58.6|4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6471</TotalTime>
  <Words>6814</Words>
  <Application>Microsoft Office PowerPoint</Application>
  <PresentationFormat>Widescreen</PresentationFormat>
  <Paragraphs>692</Paragraphs>
  <Slides>70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Calibri</vt:lpstr>
      <vt:lpstr>Cambria Math</vt:lpstr>
      <vt:lpstr>Arial</vt:lpstr>
      <vt:lpstr>Office Theme</vt:lpstr>
      <vt:lpstr>PowerPoint Presentation</vt:lpstr>
      <vt:lpstr>Proofs </vt:lpstr>
      <vt:lpstr>Theories and theorems</vt:lpstr>
      <vt:lpstr>Axioms of geometry: Euclid’s postulates</vt:lpstr>
      <vt:lpstr>Axioms of propositional logic </vt:lpstr>
      <vt:lpstr>Proofs in real life </vt:lpstr>
      <vt:lpstr>PowerPoint Presentation</vt:lpstr>
      <vt:lpstr>Proofs </vt:lpstr>
      <vt:lpstr>Constructive proofs</vt:lpstr>
      <vt:lpstr>Counterexamples</vt:lpstr>
      <vt:lpstr>Counterexamples</vt:lpstr>
      <vt:lpstr>Proving universal statements</vt:lpstr>
      <vt:lpstr>Vacuous puzzle </vt:lpstr>
      <vt:lpstr>PowerPoint Presentation</vt:lpstr>
      <vt:lpstr>Vacuous puzzle</vt:lpstr>
      <vt:lpstr>Vacuous puzzle</vt:lpstr>
      <vt:lpstr>Inference rules with quantifiers </vt:lpstr>
      <vt:lpstr>Existential generalization</vt:lpstr>
      <vt:lpstr>Existential instantiation</vt:lpstr>
      <vt:lpstr>Universal instantiation</vt:lpstr>
      <vt:lpstr>Universal generalization</vt:lpstr>
      <vt:lpstr>PowerPoint Presentation</vt:lpstr>
      <vt:lpstr>PowerPoint Presentation</vt:lpstr>
      <vt:lpstr>Rules of inference in predicate logic  </vt:lpstr>
      <vt:lpstr>Universal Modus Ponens</vt:lpstr>
      <vt:lpstr>Universal Modus Ponens</vt:lpstr>
      <vt:lpstr>Other inference rules</vt:lpstr>
      <vt:lpstr>PowerPoint Presentation</vt:lpstr>
      <vt:lpstr>Types of proofs </vt:lpstr>
      <vt:lpstr>Proof example</vt:lpstr>
      <vt:lpstr>Direct proof</vt:lpstr>
      <vt:lpstr>Direct proof</vt:lpstr>
      <vt:lpstr>Definitions</vt:lpstr>
      <vt:lpstr>Theorem:  Sum of two even integers is even.   ∀x, y∈Z  Even(x)∧Even(y)→Even(x+y).  </vt:lpstr>
      <vt:lpstr>Theorem:  Sum of two even integers is even.   ∀x, y∈Z  Even(x)∧Even(y)→Even(x+y).  </vt:lpstr>
      <vt:lpstr>Puzzle: Caesar cipher</vt:lpstr>
      <vt:lpstr>PowerPoint Presentation</vt:lpstr>
      <vt:lpstr>Puzzle: Caesar cipher</vt:lpstr>
      <vt:lpstr>Modular arithmetic</vt:lpstr>
      <vt:lpstr>Calendars as modular arithmetic</vt:lpstr>
      <vt:lpstr>Calendars vs mod </vt:lpstr>
      <vt:lpstr>Modular arithmetic in computer science</vt:lpstr>
      <vt:lpstr>PowerPoint Presentation</vt:lpstr>
      <vt:lpstr>PowerPoint Presentation</vt:lpstr>
      <vt:lpstr>Direct proof</vt:lpstr>
      <vt:lpstr>Tricks to make proofs easier</vt:lpstr>
      <vt:lpstr>Tricks to make proofs easier</vt:lpstr>
      <vt:lpstr>PowerPoint Presentation</vt:lpstr>
      <vt:lpstr>Proof by contraposition </vt:lpstr>
      <vt:lpstr>PowerPoint Presentation</vt:lpstr>
      <vt:lpstr>PowerPoint Presentation</vt:lpstr>
      <vt:lpstr>PowerPoint Presentation</vt:lpstr>
      <vt:lpstr>Square root of 2</vt:lpstr>
      <vt:lpstr>Rational and irrational numbers</vt:lpstr>
      <vt:lpstr>Proof by contradiction </vt:lpstr>
      <vt:lpstr>Definition of rational</vt:lpstr>
      <vt:lpstr>PowerPoint Presentation</vt:lpstr>
      <vt:lpstr>Theorem:  Square root of 2 is irrational.  </vt:lpstr>
      <vt:lpstr>PowerPoint Presentation</vt:lpstr>
      <vt:lpstr>Proof by cases</vt:lpstr>
      <vt:lpstr>Theorem:  Sum of an integer with a consecutive integer is odd.    ∀x∈Z  Odd(x+(x+1)).  </vt:lpstr>
      <vt:lpstr>Theorem:  An absolute value of a product of real numbers is equal to the product of their absolute values. ∀x,y∈R |xy|=|x|⋅|y|  </vt:lpstr>
      <vt:lpstr>Theorem:  An absolute value of a product of real numbers is equal to the product of their absolute values. ∀x,y∈R |xy|=|x|⋅|y|  </vt:lpstr>
      <vt:lpstr>Theorem:  An absolute value of a product of real numbers is equal to the product of their absolute values. ∀x,y∈R |xy|=|x|⋅|y|  </vt:lpstr>
      <vt:lpstr>Without loss of generality</vt:lpstr>
      <vt:lpstr>PowerPoint Presentation</vt:lpstr>
      <vt:lpstr>Summary: proof techniques</vt:lpstr>
      <vt:lpstr>Proofs for other types of statements</vt:lpstr>
      <vt:lpstr>Language of proofs:  Theorems, lemmas, claims… </vt:lpstr>
      <vt:lpstr>Proofs are an art!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1002 Unit 4</dc:title>
  <dc:creator>Antonina Kolokolova</dc:creator>
  <cp:lastModifiedBy>Antonina Kolokolova</cp:lastModifiedBy>
  <cp:revision>246</cp:revision>
  <dcterms:created xsi:type="dcterms:W3CDTF">2019-04-17T11:34:11Z</dcterms:created>
  <dcterms:modified xsi:type="dcterms:W3CDTF">2020-12-16T19:20:20Z</dcterms:modified>
</cp:coreProperties>
</file>