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6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8.xml" ContentType="application/vnd.openxmlformats-officedocument.presentationml.tags+xml"/>
  <Override PartName="/ppt/notesSlides/notesSlide45.xml" ContentType="application/vnd.openxmlformats-officedocument.presentationml.notesSlide+xml"/>
  <Override PartName="/ppt/tags/tag19.xml" ContentType="application/vnd.openxmlformats-officedocument.presentationml.tags+xml"/>
  <Override PartName="/ppt/notesSlides/notesSlide46.xml" ContentType="application/vnd.openxmlformats-officedocument.presentationml.notesSlide+xml"/>
  <Override PartName="/ppt/tags/tag20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538" r:id="rId2"/>
    <p:sldId id="530" r:id="rId3"/>
    <p:sldId id="531" r:id="rId4"/>
    <p:sldId id="506" r:id="rId5"/>
    <p:sldId id="539" r:id="rId6"/>
    <p:sldId id="508" r:id="rId7"/>
    <p:sldId id="507" r:id="rId8"/>
    <p:sldId id="536" r:id="rId9"/>
    <p:sldId id="509" r:id="rId10"/>
    <p:sldId id="614" r:id="rId11"/>
    <p:sldId id="540" r:id="rId12"/>
    <p:sldId id="533" r:id="rId13"/>
    <p:sldId id="550" r:id="rId14"/>
    <p:sldId id="534" r:id="rId15"/>
    <p:sldId id="537" r:id="rId16"/>
    <p:sldId id="566" r:id="rId17"/>
    <p:sldId id="532" r:id="rId18"/>
    <p:sldId id="615" r:id="rId19"/>
    <p:sldId id="541" r:id="rId20"/>
    <p:sldId id="616" r:id="rId21"/>
    <p:sldId id="631" r:id="rId22"/>
    <p:sldId id="630" r:id="rId23"/>
    <p:sldId id="555" r:id="rId24"/>
    <p:sldId id="632" r:id="rId25"/>
    <p:sldId id="542" r:id="rId26"/>
    <p:sldId id="633" r:id="rId27"/>
    <p:sldId id="634" r:id="rId28"/>
    <p:sldId id="628" r:id="rId29"/>
    <p:sldId id="543" r:id="rId30"/>
    <p:sldId id="556" r:id="rId31"/>
    <p:sldId id="558" r:id="rId32"/>
    <p:sldId id="559" r:id="rId33"/>
    <p:sldId id="635" r:id="rId34"/>
    <p:sldId id="557" r:id="rId35"/>
    <p:sldId id="561" r:id="rId36"/>
    <p:sldId id="524" r:id="rId37"/>
    <p:sldId id="544" r:id="rId38"/>
    <p:sldId id="589" r:id="rId39"/>
    <p:sldId id="585" r:id="rId40"/>
    <p:sldId id="587" r:id="rId41"/>
    <p:sldId id="586" r:id="rId42"/>
    <p:sldId id="629" r:id="rId43"/>
    <p:sldId id="591" r:id="rId44"/>
    <p:sldId id="595" r:id="rId45"/>
    <p:sldId id="588" r:id="rId46"/>
    <p:sldId id="596" r:id="rId47"/>
    <p:sldId id="597" r:id="rId48"/>
    <p:sldId id="627" r:id="rId49"/>
    <p:sldId id="598" r:id="rId50"/>
    <p:sldId id="599" r:id="rId51"/>
    <p:sldId id="551" r:id="rId52"/>
    <p:sldId id="545" r:id="rId53"/>
    <p:sldId id="636" r:id="rId54"/>
    <p:sldId id="553" r:id="rId55"/>
    <p:sldId id="637" r:id="rId56"/>
    <p:sldId id="623" r:id="rId57"/>
    <p:sldId id="624" r:id="rId58"/>
    <p:sldId id="625" r:id="rId59"/>
    <p:sldId id="638" r:id="rId60"/>
    <p:sldId id="639" r:id="rId61"/>
    <p:sldId id="518" r:id="rId62"/>
    <p:sldId id="297" r:id="rId63"/>
    <p:sldId id="546" r:id="rId64"/>
    <p:sldId id="640" r:id="rId65"/>
    <p:sldId id="641" r:id="rId66"/>
    <p:sldId id="554" r:id="rId67"/>
    <p:sldId id="600" r:id="rId68"/>
    <p:sldId id="601" r:id="rId69"/>
    <p:sldId id="547" r:id="rId70"/>
    <p:sldId id="564" r:id="rId71"/>
    <p:sldId id="565" r:id="rId72"/>
    <p:sldId id="575" r:id="rId73"/>
    <p:sldId id="577" r:id="rId74"/>
    <p:sldId id="642" r:id="rId75"/>
    <p:sldId id="576" r:id="rId76"/>
    <p:sldId id="548" r:id="rId77"/>
    <p:sldId id="578" r:id="rId78"/>
    <p:sldId id="603" r:id="rId79"/>
    <p:sldId id="604" r:id="rId80"/>
    <p:sldId id="605" r:id="rId81"/>
    <p:sldId id="606" r:id="rId82"/>
    <p:sldId id="571" r:id="rId83"/>
    <p:sldId id="570" r:id="rId84"/>
    <p:sldId id="579" r:id="rId85"/>
    <p:sldId id="549" r:id="rId86"/>
    <p:sldId id="567" r:id="rId87"/>
    <p:sldId id="562" r:id="rId88"/>
    <p:sldId id="602" r:id="rId89"/>
    <p:sldId id="594" r:id="rId90"/>
    <p:sldId id="563" r:id="rId91"/>
    <p:sldId id="643" r:id="rId92"/>
  </p:sldIdLst>
  <p:sldSz cx="12192000" cy="6858000"/>
  <p:notesSz cx="7315200" cy="9601200"/>
  <p:embeddedFontLs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Cambria Math" panose="02040503050406030204" pitchFamily="18" charset="0"/>
      <p:regular r:id="rId9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3" autoAdjust="0"/>
    <p:restoredTop sz="90327" autoAdjust="0"/>
  </p:normalViewPr>
  <p:slideViewPr>
    <p:cSldViewPr>
      <p:cViewPr varScale="1">
        <p:scale>
          <a:sx n="96" d="100"/>
          <a:sy n="96" d="100"/>
        </p:scale>
        <p:origin x="86" y="5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99" Type="http://schemas.openxmlformats.org/officeDocument/2006/relationships/font" Target="fonts/font5.fnt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24C5B19-AEE5-4D5B-8770-F3BA67B914A3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BAFC8FE-A058-4C7E-9878-C9356C62AD8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240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7695188-19D4-4B42-A91C-DF4EC944095C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87CBE28-3F96-4D2B-AE04-4E436BF26DA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288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9599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13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9118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5128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3670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7630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049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8177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676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790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269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4110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1526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016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6492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2328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7490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0823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06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1677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9118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874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717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8829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7580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1384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09883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2771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080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9928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7855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61168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5901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57839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51337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3434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5173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3644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61792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0846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0239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00576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23723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923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10009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06674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1222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6775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562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731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32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743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CBE28-3F96-4D2B-AE04-4E436BF26DA9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167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60133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E8560-AC65-4E8F-AC8B-2576C31D3D52}" type="datetimeFigureOut">
              <a:rPr lang="en-CA" smtClean="0"/>
              <a:pPr/>
              <a:t>2022-10-13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9BA70-39B4-4894-9ED0-E9F2132D86B6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0.png"/><Relationship Id="rId10" Type="http://schemas.openxmlformats.org/officeDocument/2006/relationships/image" Target="../media/image150.png"/><Relationship Id="rId9" Type="http://schemas.openxmlformats.org/officeDocument/2006/relationships/image" Target="../media/image1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6.png"/><Relationship Id="rId5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3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00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01.png"/><Relationship Id="rId4" Type="http://schemas.openxmlformats.org/officeDocument/2006/relationships/image" Target="../media/image4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12.png"/><Relationship Id="rId4" Type="http://schemas.openxmlformats.org/officeDocument/2006/relationships/image" Target="../media/image4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7" Type="http://schemas.openxmlformats.org/officeDocument/2006/relationships/image" Target="../media/image14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120.png"/><Relationship Id="rId9" Type="http://schemas.openxmlformats.org/officeDocument/2006/relationships/image" Target="../media/image1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7.png"/><Relationship Id="rId7" Type="http://schemas.openxmlformats.org/officeDocument/2006/relationships/image" Target="../media/image21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21.png"/><Relationship Id="rId10" Type="http://schemas.openxmlformats.org/officeDocument/2006/relationships/image" Target="../media/image24.png"/><Relationship Id="rId9" Type="http://schemas.openxmlformats.org/officeDocument/2006/relationships/image" Target="../media/image230.png"/><Relationship Id="rId1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7.png"/><Relationship Id="rId7" Type="http://schemas.openxmlformats.org/officeDocument/2006/relationships/image" Target="../media/image21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image" Target="../media/image24.png"/><Relationship Id="rId9" Type="http://schemas.openxmlformats.org/officeDocument/2006/relationships/image" Target="../media/image230.png"/><Relationship Id="rId1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0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1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12.png"/><Relationship Id="rId5" Type="http://schemas.openxmlformats.org/officeDocument/2006/relationships/image" Target="../media/image31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11.png"/><Relationship Id="rId7" Type="http://schemas.openxmlformats.org/officeDocument/2006/relationships/image" Target="../media/image45.png"/><Relationship Id="rId12" Type="http://schemas.openxmlformats.org/officeDocument/2006/relationships/image" Target="../media/image4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390.png"/><Relationship Id="rId5" Type="http://schemas.openxmlformats.org/officeDocument/2006/relationships/image" Target="../media/image340.png"/><Relationship Id="rId10" Type="http://schemas.openxmlformats.org/officeDocument/2006/relationships/image" Target="../media/image48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6.jpeg"/><Relationship Id="rId5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5" Type="http://schemas.openxmlformats.org/officeDocument/2006/relationships/image" Target="../media/image60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1.png"/><Relationship Id="rId5" Type="http://schemas.openxmlformats.org/officeDocument/2006/relationships/image" Target="../media/image46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21.jpe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10" Type="http://schemas.openxmlformats.org/officeDocument/2006/relationships/image" Target="../media/image500.png"/><Relationship Id="rId9" Type="http://schemas.openxmlformats.org/officeDocument/2006/relationships/image" Target="../media/image49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0.jpeg"/><Relationship Id="rId7" Type="http://schemas.openxmlformats.org/officeDocument/2006/relationships/image" Target="../media/image4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21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9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3.png"/><Relationship Id="rId11" Type="http://schemas.openxmlformats.org/officeDocument/2006/relationships/image" Target="../media/image54.png"/><Relationship Id="rId10" Type="http://schemas.openxmlformats.org/officeDocument/2006/relationships/image" Target="../media/image701.png"/><Relationship Id="rId9" Type="http://schemas.openxmlformats.org/officeDocument/2006/relationships/image" Target="../media/image7.png"/><Relationship Id="rId1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51.png"/><Relationship Id="rId10" Type="http://schemas.openxmlformats.org/officeDocument/2006/relationships/image" Target="../media/image59.jpeg"/><Relationship Id="rId9" Type="http://schemas.openxmlformats.org/officeDocument/2006/relationships/image" Target="../media/image58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57.jpeg"/><Relationship Id="rId5" Type="http://schemas.openxmlformats.org/officeDocument/2006/relationships/image" Target="../media/image191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31.png"/><Relationship Id="rId10" Type="http://schemas.openxmlformats.org/officeDocument/2006/relationships/image" Target="../media/image222.png"/><Relationship Id="rId9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42.xml"/><Relationship Id="rId7" Type="http://schemas.openxmlformats.org/officeDocument/2006/relationships/image" Target="NULL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../media/image62.png"/><Relationship Id="rId1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65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44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65.png"/><Relationship Id="rId9" Type="http://schemas.openxmlformats.org/officeDocument/2006/relationships/image" Target="NULL"/><Relationship Id="rId14" Type="http://schemas.openxmlformats.org/officeDocument/2006/relationships/image" Target="../media/image6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91.pn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370.png"/><Relationship Id="rId12" Type="http://schemas.openxmlformats.org/officeDocument/2006/relationships/image" Target="../media/image3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60.png"/><Relationship Id="rId11" Type="http://schemas.openxmlformats.org/officeDocument/2006/relationships/image" Target="../media/image380.png"/><Relationship Id="rId10" Type="http://schemas.openxmlformats.org/officeDocument/2006/relationships/image" Target="../media/image62.png"/><Relationship Id="rId9" Type="http://schemas.openxmlformats.org/officeDocument/2006/relationships/image" Target="../media/image33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401.png"/><Relationship Id="rId12" Type="http://schemas.openxmlformats.org/officeDocument/2006/relationships/image" Target="../media/image2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67.png"/><Relationship Id="rId11" Type="http://schemas.openxmlformats.org/officeDocument/2006/relationships/image" Target="../media/image440.png"/><Relationship Id="rId10" Type="http://schemas.openxmlformats.org/officeDocument/2006/relationships/image" Target="../media/image430.png"/><Relationship Id="rId9" Type="http://schemas.openxmlformats.org/officeDocument/2006/relationships/image" Target="../media/image62.png"/><Relationship Id="rId14" Type="http://schemas.openxmlformats.org/officeDocument/2006/relationships/image" Target="../media/image42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13" Type="http://schemas.openxmlformats.org/officeDocument/2006/relationships/image" Target="../media/image440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80.png"/><Relationship Id="rId12" Type="http://schemas.openxmlformats.org/officeDocument/2006/relationships/image" Target="../media/image4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0.png"/><Relationship Id="rId1" Type="http://schemas.openxmlformats.org/officeDocument/2006/relationships/tags" Target="../tags/tag20.xml"/><Relationship Id="rId6" Type="http://schemas.openxmlformats.org/officeDocument/2006/relationships/image" Target="../media/image710.png"/><Relationship Id="rId11" Type="http://schemas.openxmlformats.org/officeDocument/2006/relationships/image" Target="../media/image62.png"/><Relationship Id="rId15" Type="http://schemas.openxmlformats.org/officeDocument/2006/relationships/image" Target="../media/image64.png"/><Relationship Id="rId10" Type="http://schemas.openxmlformats.org/officeDocument/2006/relationships/image" Target="../media/image420.png"/><Relationship Id="rId9" Type="http://schemas.openxmlformats.org/officeDocument/2006/relationships/image" Target="../media/image65.png"/><Relationship Id="rId14" Type="http://schemas.openxmlformats.org/officeDocument/2006/relationships/image" Target="../media/image25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50.jpeg"/><Relationship Id="rId7" Type="http://schemas.openxmlformats.org/officeDocument/2006/relationships/image" Target="../media/image4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61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7" Type="http://schemas.openxmlformats.org/officeDocument/2006/relationships/image" Target="../media/image11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F346-183E-4428-83B8-C88C9AF20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193EB-0050-4AB7-8BEF-6705DD8E68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57CD4-F069-416F-AE9B-CCF95DC7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1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31F3-07BC-407C-9B51-25C36440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Venn diagrams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73FEAB-E5EE-49C3-9FF4-D2E15F710C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8510736" cy="452596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Circles are sets </a:t>
                </a:r>
              </a:p>
              <a:p>
                <a:pPr lvl="1"/>
                <a:r>
                  <a:rPr lang="en-US" dirty="0"/>
                  <a:t>BANKTELLERS, FEMINISTS, DOGS, MAMMALS, BIRDS, EVEN</a:t>
                </a:r>
              </a:p>
              <a:p>
                <a:r>
                  <a:rPr lang="en-US" dirty="0"/>
                  <a:t>Square is the universe</a:t>
                </a:r>
              </a:p>
              <a:p>
                <a:pPr lvl="1"/>
                <a:r>
                  <a:rPr lang="en-US" dirty="0"/>
                  <a:t>PEOPLE, ANIMALS,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Dots are elements</a:t>
                </a:r>
              </a:p>
              <a:p>
                <a:pPr lvl="1"/>
                <a:r>
                  <a:rPr lang="en-US" dirty="0"/>
                  <a:t>Susan,0.5</a:t>
                </a:r>
              </a:p>
              <a:p>
                <a:r>
                  <a:rPr lang="en-US" dirty="0"/>
                  <a:t>A circle for one set inside another means subset</a:t>
                </a:r>
              </a:p>
              <a:p>
                <a:pPr lvl="1"/>
                <a:r>
                  <a:rPr lang="en-US" dirty="0"/>
                  <a:t>DOGS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MAMMALS  </a:t>
                </a:r>
              </a:p>
              <a:p>
                <a:r>
                  <a:rPr lang="en-US" dirty="0"/>
                  <a:t>Circles not overlapping indicates there are no       common elements (they are </a:t>
                </a:r>
                <a:r>
                  <a:rPr lang="en-US" b="1" dirty="0"/>
                  <a:t>disjoint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MAMMALS is disjoint from BIRDS 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73FEAB-E5EE-49C3-9FF4-D2E15F710C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8510736" cy="4525963"/>
              </a:xfrm>
              <a:blipFill>
                <a:blip r:embed="rId6"/>
                <a:stretch>
                  <a:fillRect l="-1218" t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C83E197E-C73C-48C0-8A98-052564DB53A6}"/>
              </a:ext>
            </a:extLst>
          </p:cNvPr>
          <p:cNvSpPr/>
          <p:nvPr/>
        </p:nvSpPr>
        <p:spPr>
          <a:xfrm>
            <a:off x="8549405" y="2528900"/>
            <a:ext cx="3528392" cy="18002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                                    PEOPLE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E77920-469A-49B4-BDD3-FEDC648FAD4A}"/>
              </a:ext>
            </a:extLst>
          </p:cNvPr>
          <p:cNvSpPr/>
          <p:nvPr/>
        </p:nvSpPr>
        <p:spPr>
          <a:xfrm>
            <a:off x="8765429" y="2775053"/>
            <a:ext cx="1656184" cy="1423723"/>
          </a:xfrm>
          <a:prstGeom prst="ellipse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BANK</a:t>
            </a:r>
          </a:p>
          <a:p>
            <a:pPr algn="ctr"/>
            <a:r>
              <a:rPr lang="en-CA" dirty="0">
                <a:solidFill>
                  <a:schemeClr val="tx1"/>
                </a:solidFill>
              </a:rPr>
              <a:t>TELLERS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DDED49-EEFD-496A-998A-87EF4AC0056A}"/>
              </a:ext>
            </a:extLst>
          </p:cNvPr>
          <p:cNvSpPr/>
          <p:nvPr/>
        </p:nvSpPr>
        <p:spPr>
          <a:xfrm>
            <a:off x="10133581" y="2775053"/>
            <a:ext cx="1741984" cy="1423723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FEMINISTS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A9E65-15FA-4F8C-B098-292ADC8A4A52}"/>
              </a:ext>
            </a:extLst>
          </p:cNvPr>
          <p:cNvSpPr/>
          <p:nvPr/>
        </p:nvSpPr>
        <p:spPr>
          <a:xfrm>
            <a:off x="10526539" y="3032956"/>
            <a:ext cx="78180" cy="981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F1A2D7-DAC4-457C-A776-72468721CF4E}"/>
              </a:ext>
            </a:extLst>
          </p:cNvPr>
          <p:cNvSpPr/>
          <p:nvPr/>
        </p:nvSpPr>
        <p:spPr>
          <a:xfrm>
            <a:off x="8639669" y="4689141"/>
            <a:ext cx="2987824" cy="122413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                MAMMALS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3EA9F8-236C-4810-A889-4073AB5F40CA}"/>
              </a:ext>
            </a:extLst>
          </p:cNvPr>
          <p:cNvSpPr/>
          <p:nvPr/>
        </p:nvSpPr>
        <p:spPr>
          <a:xfrm>
            <a:off x="8516906" y="4559387"/>
            <a:ext cx="3528392" cy="216024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                                    ANIMALS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6D31F4-C9CA-4716-A871-8256AC3819D0}"/>
              </a:ext>
            </a:extLst>
          </p:cNvPr>
          <p:cNvSpPr/>
          <p:nvPr/>
        </p:nvSpPr>
        <p:spPr>
          <a:xfrm>
            <a:off x="8783685" y="5059967"/>
            <a:ext cx="1194721" cy="672602"/>
          </a:xfrm>
          <a:prstGeom prst="ellipse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DOGS  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8B68FE-9FCF-4DDB-A4CC-5EC79AA44B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92" y="35028"/>
            <a:ext cx="1331194" cy="139361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F7F5354-0B48-454A-B6BB-F9537FD0F898}"/>
              </a:ext>
            </a:extLst>
          </p:cNvPr>
          <p:cNvSpPr/>
          <p:nvPr/>
        </p:nvSpPr>
        <p:spPr>
          <a:xfrm>
            <a:off x="9917557" y="6129300"/>
            <a:ext cx="1080120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BIRDS</a:t>
            </a: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87E68617-3ACF-40BF-8B88-A605BCDFC0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" y="0"/>
            <a:ext cx="1115616" cy="83671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640B0B1-37F7-41A7-8D61-C0EC8D82431F}"/>
              </a:ext>
            </a:extLst>
          </p:cNvPr>
          <p:cNvSpPr/>
          <p:nvPr/>
        </p:nvSpPr>
        <p:spPr>
          <a:xfrm>
            <a:off x="950933" y="5927696"/>
            <a:ext cx="676875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4000" dirty="0"/>
              <a:t>How can we do logic with sets?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9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57A8-C21B-49A8-BEC5-CC65C9C0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8297A-0790-4175-8759-A949A4665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62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Predicates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1384" y="1600200"/>
                <a:ext cx="11233248" cy="499715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CA" dirty="0"/>
                  <a:t>A </a:t>
                </a:r>
                <a:r>
                  <a:rPr lang="en-CA" b="1" dirty="0"/>
                  <a:t>predicate</a:t>
                </a:r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𝑃</m:t>
                    </m:r>
                    <m:r>
                      <a:rPr lang="en-CA" b="0" i="0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CA" dirty="0"/>
                  <a:t> is a “proposition with a variable”. Here,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dirty="0"/>
                  <a:t> is a variable that can take values from a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CA" dirty="0"/>
                  <a:t> called the </a:t>
                </a:r>
                <a:r>
                  <a:rPr lang="en-CA" b="1" dirty="0"/>
                  <a:t>domain</a:t>
                </a:r>
                <a:r>
                  <a:rPr lang="en-CA" dirty="0"/>
                  <a:t> or </a:t>
                </a:r>
                <a:r>
                  <a:rPr lang="en-CA" b="1" dirty="0"/>
                  <a:t>universe</a:t>
                </a:r>
                <a:r>
                  <a:rPr lang="en-CA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Variable names are usually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CA" dirty="0"/>
                  <a:t>, or words like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𝑛𝑎𝑚𝑒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/>
                  <a:t> usually lowercase.  </a:t>
                </a:r>
              </a:p>
              <a:p>
                <a:pPr lvl="1"/>
                <a:r>
                  <a:rPr lang="en-CA" dirty="0"/>
                  <a:t>Predicate names are usually P(),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/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CA" dirty="0"/>
                  <a:t>and capitalized words: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𝑛𝑎𝑚𝑒</m:t>
                        </m:r>
                      </m:e>
                    </m:d>
                  </m:oMath>
                </a14:m>
                <a:r>
                  <a:rPr lang="en-CA" dirty="0"/>
                  <a:t>, Even(x) </a:t>
                </a:r>
              </a:p>
              <a:p>
                <a:pPr lvl="1"/>
                <a:endParaRPr lang="en-CA" dirty="0"/>
              </a:p>
              <a:p>
                <a:r>
                  <a:rPr lang="en-CA" dirty="0"/>
                  <a:t>Examples:  Feminist(x),  </a:t>
                </a:r>
                <a:r>
                  <a:rPr lang="en-CA" dirty="0" err="1"/>
                  <a:t>Bankteller</a:t>
                </a:r>
                <a:r>
                  <a:rPr lang="en-CA" dirty="0"/>
                  <a:t>(person), P(y). </a:t>
                </a:r>
              </a:p>
              <a:p>
                <a:pPr lvl="1"/>
                <a:r>
                  <a:rPr lang="en-CA" dirty="0"/>
                  <a:t>In the first two cases, D is PEOPLE.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is also a predicate for a specific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with the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CA" dirty="0"/>
              </a:p>
              <a:p>
                <a:pPr lvl="2"/>
                <a:r>
                  <a:rPr lang="en-CA" dirty="0"/>
                  <a:t>Here, D is the universe to which elements of S belong. </a:t>
                </a:r>
              </a:p>
              <a:p>
                <a:pPr lvl="2"/>
                <a:endParaRPr lang="en-CA" dirty="0"/>
              </a:p>
              <a:p>
                <a:pPr lvl="2"/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384" y="1600200"/>
                <a:ext cx="11233248" cy="4997152"/>
              </a:xfrm>
              <a:blipFill>
                <a:blip r:embed="rId4"/>
                <a:stretch>
                  <a:fillRect l="-1085" t="-2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6F1F30B-FF4C-463C-9C94-55E94835CD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2"/>
            <a:ext cx="1127448" cy="845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664DDF-109E-4396-804F-C2C623211E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89984" l="6935" r="90006">
                        <a14:foregroundMark x1="9964" y1="57512" x2="6844" y2="78352"/>
                        <a14:foregroundMark x1="6844" y1="78352" x2="9025" y2="85339"/>
                        <a14:foregroundMark x1="9025" y1="85339" x2="12296" y2="90872"/>
                        <a14:foregroundMark x1="12296" y1="90872" x2="17323" y2="93861"/>
                        <a14:foregroundMark x1="17323" y1="93861" x2="22502" y2="92326"/>
                        <a14:foregroundMark x1="22502" y1="92326" x2="49818" y2="93619"/>
                        <a14:foregroundMark x1="49818" y1="93619" x2="71987" y2="91074"/>
                        <a14:foregroundMark x1="71987" y1="91074" x2="66535" y2="92447"/>
                        <a14:foregroundMark x1="66535" y1="92447" x2="87190" y2="83279"/>
                        <a14:foregroundMark x1="87190" y1="83279" x2="90854" y2="78110"/>
                        <a14:foregroundMark x1="90854" y1="78110" x2="90036" y2="70315"/>
                        <a14:foregroundMark x1="90036" y1="70315" x2="85796" y2="57472"/>
                        <a14:foregroundMark x1="85796" y1="57472" x2="82193" y2="52141"/>
                        <a14:foregroundMark x1="82193" y1="52141" x2="82768" y2="45032"/>
                        <a14:foregroundMark x1="82768" y1="45032" x2="81496" y2="40105"/>
                        <a14:foregroundMark x1="81042" y1="39580" x2="83253" y2="53554"/>
                        <a14:foregroundMark x1="83253" y1="53554" x2="89158" y2="73425"/>
                        <a14:foregroundMark x1="89158" y1="73425" x2="88007" y2="80614"/>
                        <a14:foregroundMark x1="88007" y1="80614" x2="62296" y2="91074"/>
                        <a14:foregroundMark x1="62296" y1="91074" x2="28256" y2="93215"/>
                        <a14:foregroundMark x1="28256" y1="93215" x2="17293" y2="90267"/>
                        <a14:foregroundMark x1="17293" y1="90267" x2="7662" y2="82270"/>
                        <a14:foregroundMark x1="7662" y1="82270" x2="6935" y2="8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10" y="353794"/>
            <a:ext cx="1418459" cy="10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37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Instantiation of predicates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1384" y="1600200"/>
                <a:ext cx="11233248" cy="4997152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CA" dirty="0"/>
                  <a:t>When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 is replaced with a specific element of D (</a:t>
                </a:r>
                <a:r>
                  <a:rPr lang="en-CA" b="1" dirty="0"/>
                  <a:t>instantiated</a:t>
                </a:r>
                <a:r>
                  <a:rPr lang="en-CA" dirty="0"/>
                  <a:t>), the predicate  becomes a proposition. </a:t>
                </a:r>
              </a:p>
              <a:p>
                <a:pPr lvl="1"/>
                <a:r>
                  <a:rPr lang="en-CA" dirty="0"/>
                  <a:t>Even(3),  Feminist(Susan)</a:t>
                </a:r>
              </a:p>
              <a:p>
                <a:pPr lvl="1"/>
                <a:endParaRPr lang="en-CA" dirty="0"/>
              </a:p>
              <a:p>
                <a:r>
                  <a:rPr lang="en-CA" dirty="0"/>
                  <a:t>After instantiation, the predicate gets a specific truth value true or false. </a:t>
                </a:r>
              </a:p>
              <a:p>
                <a:pPr lvl="1"/>
                <a:r>
                  <a:rPr lang="en-CA" dirty="0"/>
                  <a:t>Even(3) is false.   Feminist(Susan)  is true.   </a:t>
                </a:r>
              </a:p>
              <a:p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 may be true for some values of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CA" i="1">
                        <a:latin typeface="Cambria Math"/>
                      </a:rPr>
                      <m:t>,</m:t>
                    </m:r>
                  </m:oMath>
                </a14:m>
                <a:r>
                  <a:rPr lang="en-CA" dirty="0"/>
                  <a:t> and false for other. 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𝐸𝑣𝑒𝑛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CA" dirty="0"/>
                  <a:t>is true for even numbers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ℤ</m:t>
                    </m:r>
                    <m:r>
                      <a:rPr lang="en-CA" i="1">
                        <a:latin typeface="Cambria Math"/>
                      </a:rPr>
                      <m:t>, 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/>
                  <a:t>but false for odd integers.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𝐹𝑒𝑚𝑖𝑛𝑖𝑠𝑡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 is true for some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𝑃𝐸𝑂𝑃𝐿𝐸</m:t>
                    </m:r>
                  </m:oMath>
                </a14:m>
                <a:r>
                  <a:rPr lang="en-CA" dirty="0"/>
                  <a:t>, and false for others...</a:t>
                </a:r>
              </a:p>
              <a:p>
                <a:pPr lvl="1"/>
                <a:r>
                  <a:rPr lang="en-CA" dirty="0"/>
                  <a:t>Here, domain of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dirty="0"/>
                  <a:t> is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ℤ</m:t>
                    </m:r>
                    <m:r>
                      <a:rPr lang="en-CA" i="1">
                        <a:latin typeface="Cambria Math"/>
                      </a:rPr>
                      <m:t>, </m:t>
                    </m:r>
                  </m:oMath>
                </a14:m>
                <a:r>
                  <a:rPr lang="en-CA" dirty="0"/>
                  <a:t> and domain of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CA" dirty="0"/>
                  <a:t> is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𝑃𝐸𝑂𝑃𝐿𝐸</m:t>
                    </m:r>
                  </m:oMath>
                </a14:m>
                <a:endParaRPr lang="en-CA" dirty="0"/>
              </a:p>
              <a:p>
                <a:pPr lvl="2"/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𝐸𝑣𝑒𝑛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CA" dirty="0"/>
                  <a:t>is not defined for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𝑃𝐸𝑂𝑃𝐿𝐸</m:t>
                    </m:r>
                  </m:oMath>
                </a14:m>
                <a:r>
                  <a:rPr lang="en-CA" dirty="0"/>
                  <a:t>, only for elements of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ℤ</m:t>
                    </m:r>
                    <m:r>
                      <a:rPr lang="en-CA" i="1">
                        <a:latin typeface="Cambria Math"/>
                      </a:rPr>
                      <m:t>.</m:t>
                    </m:r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384" y="1600200"/>
                <a:ext cx="11233248" cy="4997152"/>
              </a:xfrm>
              <a:blipFill>
                <a:blip r:embed="rId4"/>
                <a:stretch>
                  <a:fillRect l="-922" t="-1954" b="-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6F1F30B-FF4C-463C-9C94-55E94835CD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2"/>
            <a:ext cx="1127448" cy="8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61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98C0-268A-41D1-A037-6A03591B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Predicates vs. sets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B288A1-212A-46AD-AC7E-C91AC953C5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463064" cy="485313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Predicates and sets are two sides of the same coin</a:t>
                </a:r>
              </a:p>
              <a:p>
                <a:pPr lvl="1"/>
                <a:r>
                  <a:rPr lang="en-US" dirty="0"/>
                  <a:t>For each set S there is a predicate which is true exactly on elements of S </a:t>
                </a:r>
              </a:p>
              <a:p>
                <a:pPr lvl="1"/>
                <a:r>
                  <a:rPr lang="en-US" dirty="0"/>
                  <a:t>For each predicate P there is a set S of values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on which P is true.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To write formulas, need something that is true/false: predicates!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B288A1-212A-46AD-AC7E-C91AC953C5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463064" cy="4853135"/>
              </a:xfrm>
              <a:blipFill>
                <a:blip r:embed="rId5"/>
                <a:stretch>
                  <a:fillRect l="-1223" t="-1633" r="-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90FC5F13-C6CE-4F20-BE26-8C42E54F41A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8038" y="3429000"/>
              <a:ext cx="11017224" cy="13809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086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086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6766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Set 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Predicate 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766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 collection of elements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Becomes true/false</a:t>
                          </a:r>
                          <a:r>
                            <a:rPr lang="en-US" sz="2400" baseline="0" dirty="0"/>
                            <a:t> on a given element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6587">
                    <a:tc>
                      <a:txBody>
                        <a:bodyPr/>
                        <a:lstStyle/>
                        <a:p>
                          <a:r>
                            <a:rPr lang="en-US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d>
                                <m:dPr>
                                  <m:begChr m:val="{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2400" dirty="0"/>
                            <a:t> is true}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"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∈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“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90FC5F13-C6CE-4F20-BE26-8C42E54F41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4140610"/>
                  </p:ext>
                </p:extLst>
              </p:nvPr>
            </p:nvGraphicFramePr>
            <p:xfrm>
              <a:off x="558038" y="3429000"/>
              <a:ext cx="11017224" cy="138098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086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086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Set 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Predicate 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 collection of elements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Becomes true/false</a:t>
                          </a:r>
                          <a:r>
                            <a:rPr lang="en-US" sz="2400" baseline="0" dirty="0"/>
                            <a:t> on a given element</a:t>
                          </a:r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65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11" t="-205195" r="-100442" b="-25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111" t="-205195" r="-442" b="-259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98620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CE20-5697-4822-AD34-EDE3C75C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 logic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42D1F0-A4DD-428C-9922-840F6EE001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600201"/>
                <a:ext cx="11593288" cy="4525963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We can make formulas out of predicates the same way as we did for propositions, but now our formulas have </a:t>
                </a:r>
                <a:r>
                  <a:rPr lang="en-CA" b="1" dirty="0"/>
                  <a:t>free variables</a:t>
                </a:r>
                <a:r>
                  <a:rPr lang="en-CA" dirty="0"/>
                  <a:t>:  </a:t>
                </a:r>
              </a:p>
              <a:p>
                <a:pPr lvl="1"/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𝐸𝑣𝑒𝑛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∨</m:t>
                    </m:r>
                    <m:r>
                      <a:rPr lang="en-CA" i="1">
                        <a:latin typeface="Cambria Math"/>
                      </a:rPr>
                      <m:t>𝐷𝑖𝑣𝑖𝑠𝑖𝑏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𝑙𝑒𝐵𝑦𝑇h𝑟𝑒𝑒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)→¬</m:t>
                    </m:r>
                    <m:r>
                      <a:rPr lang="en-CA" i="1">
                        <a:latin typeface="Cambria Math"/>
                      </a:rPr>
                      <m:t>𝑃𝑟𝑖𝑚𝑒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CA" dirty="0"/>
              </a:p>
              <a:p>
                <a:pPr lvl="1"/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𝐹𝑒𝑚𝑖𝑛𝑖𝑠𝑡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∧</m:t>
                    </m:r>
                    <m:r>
                      <a:rPr lang="en-CA" i="1">
                        <a:latin typeface="Cambria Math"/>
                      </a:rPr>
                      <m:t>𝐵𝑎𝑛𝑘𝑡𝑒𝑙𝑙𝑒𝑟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Now scenarios can correspond to values of x.  </a:t>
                </a:r>
              </a:p>
              <a:p>
                <a:pPr lvl="2"/>
                <a:r>
                  <a:rPr lang="en-CA" dirty="0"/>
                  <a:t>The first formula is false for x=2 since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𝐸𝑣𝑒𝑛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</m:t>
                    </m:r>
                    <m:r>
                      <a:rPr lang="en-CA" i="1">
                        <a:latin typeface="Cambria Math"/>
                      </a:rPr>
                      <m:t>𝑡𝑟𝑢𝑒</m:t>
                    </m:r>
                    <m:r>
                      <a:rPr lang="en-CA" i="1">
                        <a:latin typeface="Cambria Math"/>
                      </a:rPr>
                      <m:t>,</m:t>
                    </m:r>
                  </m:oMath>
                </a14:m>
                <a:r>
                  <a:rPr lang="en-CA" dirty="0"/>
                  <a:t> but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¬</m:t>
                    </m:r>
                    <m:r>
                      <a:rPr lang="en-CA" i="1">
                        <a:latin typeface="Cambria Math"/>
                      </a:rPr>
                      <m:t>𝑃𝑟𝑖𝑚𝑒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=</m:t>
                    </m:r>
                    <m:r>
                      <a:rPr lang="en-CA" i="1">
                        <a:latin typeface="Cambria Math"/>
                      </a:rPr>
                      <m:t>𝑓𝑎𝑙𝑠𝑒</m:t>
                    </m:r>
                    <m:r>
                      <a:rPr lang="en-CA" i="1">
                        <a:latin typeface="Cambria Math"/>
                      </a:rPr>
                      <m:t>. </m:t>
                    </m:r>
                  </m:oMath>
                </a14:m>
                <a:endParaRPr lang="en-CA" dirty="0"/>
              </a:p>
              <a:p>
                <a:r>
                  <a:rPr lang="en-CA" dirty="0"/>
                  <a:t>This is called </a:t>
                </a:r>
                <a:r>
                  <a:rPr lang="en-CA" b="1" dirty="0"/>
                  <a:t>predicate logic (</a:t>
                </a:r>
                <a:r>
                  <a:rPr lang="en-CA" dirty="0"/>
                  <a:t>or</a:t>
                </a:r>
                <a:r>
                  <a:rPr lang="en-CA" b="1" dirty="0"/>
                  <a:t> first-order logic), </a:t>
                </a:r>
                <a:r>
                  <a:rPr lang="en-CA" dirty="0"/>
                  <a:t> as opposed to propositional logic we did so far.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42D1F0-A4DD-428C-9922-840F6EE001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600201"/>
                <a:ext cx="11593288" cy="4525963"/>
              </a:xfrm>
              <a:blipFill>
                <a:blip r:embed="rId4"/>
                <a:stretch>
                  <a:fillRect l="-1209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09B064-2CF1-4C35-BC27-D3FCE4AFBA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2"/>
            <a:ext cx="1127448" cy="8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42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F9740C53-FFDF-4A7C-AB46-AF40B02B40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2038" y="1671021"/>
                <a:ext cx="5710882" cy="45321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endParaRPr lang="en-CA" dirty="0"/>
              </a:p>
              <a:p>
                <a:r>
                  <a:rPr lang="en-CA" b="1" dirty="0"/>
                  <a:t>Union</a:t>
                </a:r>
                <a:r>
                  <a:rPr lang="en-CA" dirty="0"/>
                  <a:t> </a:t>
                </a:r>
                <a:endParaRPr lang="en-US" i="1" dirty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𝐴</m:t>
                    </m:r>
                    <m:r>
                      <a:rPr lang="en-US" i="1" smtClean="0">
                        <a:latin typeface="Cambria Math"/>
                      </a:rPr>
                      <m:t>∪</m:t>
                    </m:r>
                    <m:r>
                      <a:rPr lang="en-US" i="1" smtClean="0">
                        <a:latin typeface="Cambria Math"/>
                      </a:rPr>
                      <m:t>𝐵</m:t>
                    </m:r>
                    <m:r>
                      <a:rPr lang="en-US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/>
                          </a:rPr>
                          <m:t> </m:t>
                        </m:r>
                        <m:r>
                          <a:rPr lang="en-US" i="1" smtClean="0">
                            <a:latin typeface="Cambria Math"/>
                          </a:rPr>
                          <m:t>𝑥</m:t>
                        </m:r>
                        <m:r>
                          <a:rPr lang="en-US" i="1" smtClean="0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 smtClean="0">
                        <a:latin typeface="Cambria Math"/>
                      </a:rPr>
                      <m:t>𝑥</m:t>
                    </m:r>
                    <m:r>
                      <a:rPr lang="en-US" i="1" smtClean="0">
                        <a:latin typeface="Cambria Math"/>
                      </a:rPr>
                      <m:t>∈</m:t>
                    </m:r>
                    <m:r>
                      <a:rPr lang="en-US" i="1" smtClean="0">
                        <a:latin typeface="Cambria Math"/>
                      </a:rPr>
                      <m:t>𝐴</m:t>
                    </m:r>
                    <m:r>
                      <a:rPr lang="en-US" i="1" smtClean="0">
                        <a:latin typeface="Cambria Math"/>
                      </a:rPr>
                      <m:t>∨</m:t>
                    </m:r>
                    <m:r>
                      <a:rPr lang="en-US" i="1" smtClean="0">
                        <a:latin typeface="Cambria Math"/>
                      </a:rPr>
                      <m:t>𝑥</m:t>
                    </m:r>
                    <m:r>
                      <a:rPr lang="en-US" i="1" smtClean="0">
                        <a:latin typeface="Cambria Math"/>
                      </a:rPr>
                      <m:t>∈</m:t>
                    </m:r>
                    <m:r>
                      <a:rPr lang="en-US" i="1" smtClean="0">
                        <a:latin typeface="Cambria Math"/>
                      </a:rPr>
                      <m:t>𝐵</m:t>
                    </m:r>
                    <m:r>
                      <a:rPr lang="en-US" i="1" smtClean="0">
                        <a:latin typeface="Cambria Math"/>
                      </a:rPr>
                      <m:t>}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</a:t>
                </a:r>
                <a:r>
                  <a:rPr lang="en-US" dirty="0" err="1"/>
                  <a:t>coloured</a:t>
                </a:r>
                <a:r>
                  <a:rPr lang="en-US" dirty="0"/>
                  <a:t> part in the top picture.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r>
                      <a:rPr lang="en-US" i="1" smtClean="0">
                        <a:latin typeface="Cambria Math"/>
                      </a:rPr>
                      <m:t>∪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/>
                          </a:rPr>
                          <m:t>1,</m:t>
                        </m:r>
                        <m:r>
                          <a:rPr lang="en-US" i="1">
                            <a:latin typeface="Cambria Math"/>
                          </a:rPr>
                          <m:t>2,3</m:t>
                        </m:r>
                        <m:r>
                          <a:rPr lang="en-US" i="1" smtClean="0">
                            <a:latin typeface="Cambria Math"/>
                          </a:rPr>
                          <m:t>,4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CA" b="1" dirty="0"/>
                  <a:t>Symmetric difference</a:t>
                </a:r>
                <a:r>
                  <a:rPr lang="en-CA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𝐴</m:t>
                    </m:r>
                    <m:r>
                      <a:rPr lang="en-US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mtClean="0">
                        <a:latin typeface="Cambria Math"/>
                      </a:rPr>
                      <m:t>Δ</m:t>
                    </m:r>
                    <m:r>
                      <a:rPr lang="en-US" i="1" smtClean="0">
                        <a:latin typeface="Cambria Math"/>
                      </a:rPr>
                      <m:t> </m:t>
                    </m:r>
                    <m:r>
                      <a:rPr lang="en-US" i="1" smtClean="0">
                        <a:latin typeface="Cambria Math"/>
                      </a:rPr>
                      <m:t>𝐵</m:t>
                    </m:r>
                    <m:r>
                      <a:rPr lang="en-US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/>
                          </a:rPr>
                          <m:t>𝐴</m:t>
                        </m:r>
                        <m:r>
                          <a:rPr lang="en-US" i="1" smtClean="0">
                            <a:latin typeface="Cambria Math"/>
                          </a:rPr>
                          <m:t>−</m:t>
                        </m:r>
                        <m:r>
                          <a:rPr lang="en-US" i="1" smtClean="0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i="1" smtClean="0">
                        <a:latin typeface="Cambria Math"/>
                      </a:rPr>
                      <m:t>∪(</m:t>
                    </m:r>
                    <m:r>
                      <a:rPr lang="en-US" i="1" smtClean="0">
                        <a:latin typeface="Cambria Math"/>
                      </a:rPr>
                      <m:t>𝐵</m:t>
                    </m:r>
                    <m:r>
                      <a:rPr lang="en-US" i="1" smtClean="0">
                        <a:latin typeface="Cambria Math"/>
                      </a:rPr>
                      <m:t>−</m:t>
                    </m:r>
                    <m:r>
                      <a:rPr lang="en-US" i="1" smtClean="0">
                        <a:latin typeface="Cambria Math"/>
                      </a:rPr>
                      <m:t>𝐴</m:t>
                    </m:r>
                    <m:r>
                      <a:rPr lang="en-US" i="1" smtClean="0">
                        <a:latin typeface="Cambria Math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The yellow and blue parts of the top picture.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latin typeface="Cambria Math"/>
                      </a:rPr>
                      <m:t>A</m:t>
                    </m:r>
                    <m:r>
                      <m:rPr>
                        <m:sty m:val="p"/>
                      </m:rPr>
                      <a:rPr lang="en-US" smtClean="0">
                        <a:latin typeface="Cambria Math"/>
                      </a:rPr>
                      <m:t>Δ</m:t>
                    </m:r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 smtClean="0">
                            <a:latin typeface="Cambria Math"/>
                          </a:rPr>
                          <m:t>,4</m:t>
                        </m:r>
                      </m:e>
                    </m:d>
                  </m:oMath>
                </a14:m>
                <a:endParaRPr lang="en-CA" dirty="0"/>
              </a:p>
              <a:p>
                <a:pPr marL="457200" lvl="1" indent="0">
                  <a:buFont typeface="Arial" pitchFamily="34" charset="0"/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F9740C53-FFDF-4A7C-AB46-AF40B02B4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038" y="1671021"/>
                <a:ext cx="5710882" cy="4532165"/>
              </a:xfrm>
              <a:prstGeom prst="rect">
                <a:avLst/>
              </a:prstGeom>
              <a:blipFill>
                <a:blip r:embed="rId6"/>
                <a:stretch>
                  <a:fillRect l="-1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8112" y="1226170"/>
                <a:ext cx="6840016" cy="587523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CA" sz="3800" dirty="0"/>
                  <a:t>Let A and B be sets with predicates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800" dirty="0"/>
                  <a:t> </a:t>
                </a:r>
                <a14:m>
                  <m:oMath xmlns:m="http://schemas.openxmlformats.org/officeDocument/2006/math">
                    <m:r>
                      <a:rPr lang="en-US" sz="38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8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800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sz="3800" dirty="0"/>
              </a:p>
              <a:p>
                <a:pPr lvl="1"/>
                <a:r>
                  <a:rPr lang="en-CA" sz="3800" dirty="0"/>
                  <a:t>Such as A={1,2,3} and B={ 2,3,4} </a:t>
                </a:r>
              </a:p>
              <a:p>
                <a:pPr lvl="1"/>
                <a:endParaRPr lang="en-CA" sz="3800" dirty="0"/>
              </a:p>
              <a:p>
                <a:r>
                  <a:rPr lang="en-CA" sz="3800" b="1" dirty="0"/>
                  <a:t>Intersection</a:t>
                </a:r>
                <a:r>
                  <a:rPr lang="en-CA" sz="3800" dirty="0"/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/>
                      </a:rPr>
                      <m:t>𝐴</m:t>
                    </m:r>
                    <m:r>
                      <a:rPr lang="en-US" sz="3800" b="0" i="1" smtClean="0">
                        <a:latin typeface="Cambria Math"/>
                      </a:rPr>
                      <m:t>∩</m:t>
                    </m:r>
                    <m:r>
                      <a:rPr lang="en-US" sz="3800" b="0" i="1" smtClean="0">
                        <a:latin typeface="Cambria Math"/>
                      </a:rPr>
                      <m:t>𝐵</m:t>
                    </m:r>
                    <m:r>
                      <a:rPr lang="en-US" sz="3800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38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sz="3800" b="0" i="1" smtClean="0">
                        <a:latin typeface="Cambria Math"/>
                      </a:rPr>
                      <m:t> </m:t>
                    </m:r>
                    <m:r>
                      <a:rPr lang="en-US" sz="3800" b="0" i="1" smtClean="0">
                        <a:latin typeface="Cambria Math"/>
                      </a:rPr>
                      <m:t>𝑥</m:t>
                    </m:r>
                    <m:r>
                      <a:rPr lang="en-US" sz="3800" b="0" i="1" smtClean="0">
                        <a:latin typeface="Cambria Math"/>
                      </a:rPr>
                      <m:t>∈</m:t>
                    </m:r>
                    <m:r>
                      <a:rPr lang="en-US" sz="3800" b="0" i="1" smtClean="0">
                        <a:latin typeface="Cambria Math"/>
                      </a:rPr>
                      <m:t>𝐴</m:t>
                    </m:r>
                    <m:r>
                      <a:rPr lang="en-US" sz="3800" b="0" i="1" smtClean="0">
                        <a:latin typeface="Cambria Math"/>
                      </a:rPr>
                      <m:t>∧</m:t>
                    </m:r>
                    <m:r>
                      <a:rPr lang="en-US" sz="3800" b="0" i="1" smtClean="0">
                        <a:latin typeface="Cambria Math"/>
                      </a:rPr>
                      <m:t>𝑥</m:t>
                    </m:r>
                    <m:r>
                      <a:rPr lang="en-US" sz="3800" b="0" i="1" smtClean="0">
                        <a:latin typeface="Cambria Math"/>
                      </a:rPr>
                      <m:t>∈</m:t>
                    </m:r>
                    <m:r>
                      <a:rPr lang="en-US" sz="3800" b="0" i="1" smtClean="0">
                        <a:latin typeface="Cambria Math"/>
                      </a:rPr>
                      <m:t>𝐵</m:t>
                    </m:r>
                    <m:r>
                      <a:rPr lang="en-US" sz="3800" b="0" i="1" smtClean="0">
                        <a:latin typeface="Cambria Math"/>
                      </a:rPr>
                      <m:t>}</m:t>
                    </m:r>
                  </m:oMath>
                </a14:m>
                <a:endParaRPr lang="en-US" sz="3800" b="0" dirty="0"/>
              </a:p>
              <a:p>
                <a:pPr lvl="1"/>
                <a:r>
                  <a:rPr lang="en-CA" sz="3800" dirty="0"/>
                  <a:t>The green part of top picture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/>
                      </a:rPr>
                      <m:t>𝐴</m:t>
                    </m:r>
                    <m:r>
                      <a:rPr lang="en-US" sz="3800" b="0" i="1" smtClean="0">
                        <a:latin typeface="Cambria Math"/>
                      </a:rPr>
                      <m:t>∩</m:t>
                    </m:r>
                    <m:r>
                      <a:rPr lang="en-US" sz="3800" b="0" i="1" smtClean="0">
                        <a:latin typeface="Cambria Math"/>
                      </a:rPr>
                      <m:t>𝐵</m:t>
                    </m:r>
                    <m:r>
                      <a:rPr lang="en-US" sz="3800" b="0" i="1" smtClean="0">
                        <a:latin typeface="Cambria Math"/>
                      </a:rPr>
                      <m:t>={2,3}</m:t>
                    </m:r>
                  </m:oMath>
                </a14:m>
                <a:endParaRPr lang="en-CA" sz="3800" dirty="0"/>
              </a:p>
              <a:p>
                <a:pPr marL="457200" lvl="1" indent="0">
                  <a:buNone/>
                </a:pPr>
                <a:endParaRPr lang="en-US" sz="3800" dirty="0"/>
              </a:p>
              <a:p>
                <a:r>
                  <a:rPr lang="en-CA" sz="3800" b="1" dirty="0"/>
                  <a:t>Difference</a:t>
                </a:r>
                <a:r>
                  <a:rPr lang="en-CA" sz="3800" dirty="0"/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/>
                      </a:rPr>
                      <m:t>𝐴</m:t>
                    </m:r>
                    <m:r>
                      <a:rPr lang="en-US" sz="3800" i="1">
                        <a:latin typeface="Cambria Math"/>
                      </a:rPr>
                      <m:t> −</m:t>
                    </m:r>
                    <m:r>
                      <a:rPr lang="en-US" sz="3800" i="1">
                        <a:latin typeface="Cambria Math"/>
                      </a:rPr>
                      <m:t>𝐵</m:t>
                    </m:r>
                    <m:r>
                      <a:rPr lang="en-US" sz="38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/>
                          </a:rPr>
                          <m:t>𝑥</m:t>
                        </m:r>
                        <m:r>
                          <a:rPr lang="en-US" sz="3800" i="1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sz="3800" i="1">
                        <a:latin typeface="Cambria Math"/>
                      </a:rPr>
                      <m:t> </m:t>
                    </m:r>
                    <m:r>
                      <a:rPr lang="en-US" sz="3800" i="1">
                        <a:latin typeface="Cambria Math"/>
                      </a:rPr>
                      <m:t>𝑥</m:t>
                    </m:r>
                    <m:r>
                      <a:rPr lang="en-US" sz="3800" i="1">
                        <a:latin typeface="Cambria Math"/>
                      </a:rPr>
                      <m:t>∈</m:t>
                    </m:r>
                    <m:r>
                      <a:rPr lang="en-US" sz="3800" i="1">
                        <a:latin typeface="Cambria Math"/>
                      </a:rPr>
                      <m:t>𝐴</m:t>
                    </m:r>
                    <m:r>
                      <a:rPr lang="en-US" sz="3800" i="1">
                        <a:latin typeface="Cambria Math"/>
                      </a:rPr>
                      <m:t>∧¬(</m:t>
                    </m:r>
                    <m:r>
                      <a:rPr lang="en-US" sz="3800" i="1">
                        <a:latin typeface="Cambria Math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800" i="1">
                        <a:latin typeface="Cambria Math"/>
                      </a:rPr>
                      <m:t>𝐵</m:t>
                    </m:r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800" i="1">
                        <a:latin typeface="Cambria Math"/>
                      </a:rPr>
                      <m:t>} </m:t>
                    </m:r>
                  </m:oMath>
                </a14:m>
                <a:endParaRPr lang="en-CA" sz="3800" dirty="0"/>
              </a:p>
              <a:p>
                <a:pPr lvl="1"/>
                <a:r>
                  <a:rPr lang="en-CA" sz="3800" dirty="0"/>
                  <a:t>The yellow part in the top picture.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1">
                        <a:latin typeface="Cambria Math"/>
                      </a:rPr>
                      <m:t>A</m:t>
                    </m:r>
                    <m:r>
                      <a:rPr lang="en-US" sz="3800" i="1">
                        <a:latin typeface="Cambria Math"/>
                      </a:rPr>
                      <m:t>−</m:t>
                    </m:r>
                    <m:r>
                      <a:rPr lang="en-US" sz="3800" i="1">
                        <a:latin typeface="Cambria Math"/>
                      </a:rPr>
                      <m:t>𝐵</m:t>
                    </m:r>
                    <m:r>
                      <a:rPr lang="en-US" sz="38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endParaRPr lang="en-US" sz="3800" dirty="0"/>
              </a:p>
              <a:p>
                <a:pPr marL="457200" lvl="1" indent="0">
                  <a:buNone/>
                </a:pPr>
                <a:endParaRPr lang="en-US" sz="3800" dirty="0"/>
              </a:p>
              <a:p>
                <a:r>
                  <a:rPr lang="en-US" sz="3800" b="1" dirty="0"/>
                  <a:t>Complement</a:t>
                </a:r>
                <a:r>
                  <a:rPr lang="en-US" sz="3800" dirty="0"/>
                  <a:t>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3800" b="0" i="1" smtClean="0">
                            <a:latin typeface="Cambria Math"/>
                          </a:rPr>
                          <m:t>𝐴</m:t>
                        </m:r>
                      </m:e>
                    </m:bar>
                    <m:r>
                      <a:rPr lang="en-US" sz="38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3800" dirty="0"/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/>
                          </a:rPr>
                          <m:t>∈</m:t>
                        </m:r>
                        <m:r>
                          <a:rPr lang="en-US" sz="3800" b="0" i="1" smtClean="0">
                            <a:latin typeface="Cambria Math"/>
                          </a:rPr>
                          <m:t>𝑈</m:t>
                        </m:r>
                        <m:r>
                          <a:rPr lang="en-US" sz="3800" b="0" i="1" smtClean="0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sz="3800" i="1">
                        <a:latin typeface="Cambria Math"/>
                      </a:rPr>
                      <m:t> </m:t>
                    </m:r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¬(</m:t>
                    </m:r>
                    <m:r>
                      <a:rPr lang="en-US" sz="3800" i="1">
                        <a:latin typeface="Cambria Math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800" b="0" i="1" smtClean="0">
                        <a:latin typeface="Cambria Math"/>
                      </a:rPr>
                      <m:t>𝐴</m:t>
                    </m:r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800" i="1">
                        <a:latin typeface="Cambria Math"/>
                      </a:rPr>
                      <m:t>} </m:t>
                    </m:r>
                  </m:oMath>
                </a14:m>
                <a:endParaRPr lang="en-US" sz="3800" dirty="0"/>
              </a:p>
              <a:p>
                <a:pPr lvl="1"/>
                <a:r>
                  <a:rPr lang="en-US" sz="3800" dirty="0"/>
                  <a:t>The blue part </a:t>
                </a:r>
                <a:r>
                  <a:rPr lang="en-US" sz="3200" dirty="0"/>
                  <a:t>on the Venn diagram</a:t>
                </a:r>
              </a:p>
              <a:p>
                <a:pPr lvl="1"/>
                <a:r>
                  <a:rPr lang="en-CA" sz="3200" dirty="0"/>
                  <a:t>If universe U =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</a:rPr>
                      <m:t>ℕ</m:t>
                    </m:r>
                    <m:r>
                      <a:rPr lang="en-US" sz="3200" b="0" i="1" smtClean="0">
                        <a:latin typeface="Cambria Math"/>
                      </a:rPr>
                      <m:t>,  </m:t>
                    </m:r>
                    <m:bar>
                      <m:barPr>
                        <m:pos m:val="top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3200" b="0" i="1" smtClean="0">
                            <a:latin typeface="Cambria Math"/>
                          </a:rPr>
                          <m:t>𝐴</m:t>
                        </m:r>
                      </m:e>
                    </m:bar>
                    <m:r>
                      <a:rPr lang="en-US" sz="3200" b="0" i="1" smtClean="0">
                        <a:latin typeface="Cambria Math"/>
                      </a:rPr>
                      <m:t> =</m:t>
                    </m:r>
                    <m:d>
                      <m:dPr>
                        <m:begChr m:val="{"/>
                        <m:endChr m:val="|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/>
                          </a:rPr>
                          <m:t>∈</m:t>
                        </m:r>
                        <m:r>
                          <a:rPr lang="en-US" sz="3200" b="0" i="1" smtClean="0">
                            <a:latin typeface="Cambria Math"/>
                          </a:rPr>
                          <m:t>ℕ</m:t>
                        </m:r>
                        <m:r>
                          <a:rPr lang="en-US" sz="3200" b="0" i="1" smtClean="0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sz="3200" b="0" i="1" smtClean="0">
                        <a:latin typeface="Cambria Math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</a:rPr>
                      <m:t>∉</m:t>
                    </m:r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/>
                          </a:rPr>
                          <m:t>1,2,3</m:t>
                        </m:r>
                      </m:e>
                    </m:d>
                    <m:r>
                      <a:rPr lang="en-US" sz="3200" b="0" i="1" smtClean="0">
                        <a:latin typeface="Cambria Math"/>
                      </a:rPr>
                      <m:t>  }  </m:t>
                    </m:r>
                  </m:oMath>
                </a14:m>
                <a:r>
                  <a:rPr lang="en-CA" sz="3200" dirty="0"/>
                  <a:t>  </a:t>
                </a:r>
              </a:p>
              <a:p>
                <a:pPr marL="457200" lvl="1" indent="0">
                  <a:buNone/>
                </a:pPr>
                <a:r>
                  <a:rPr lang="en-CA" dirty="0"/>
                  <a:t>	</a:t>
                </a:r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8112" y="1226170"/>
                <a:ext cx="6840016" cy="5875238"/>
              </a:xfrm>
              <a:blipFill>
                <a:blip r:embed="rId7"/>
                <a:stretch>
                  <a:fillRect l="-1248" t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26266" y="5186979"/>
            <a:ext cx="1318718" cy="85734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U        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53200" y="3300433"/>
            <a:ext cx="1318718" cy="9493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U        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39" y="15504"/>
            <a:ext cx="10972800" cy="1143000"/>
          </a:xfrm>
        </p:spPr>
        <p:txBody>
          <a:bodyPr/>
          <a:lstStyle/>
          <a:p>
            <a:r>
              <a:rPr lang="en-CA" dirty="0"/>
              <a:t>Set operations as formulas</a:t>
            </a:r>
          </a:p>
        </p:txBody>
      </p:sp>
      <p:sp>
        <p:nvSpPr>
          <p:cNvPr id="6" name="Oval 5"/>
          <p:cNvSpPr/>
          <p:nvPr/>
        </p:nvSpPr>
        <p:spPr>
          <a:xfrm>
            <a:off x="10569261" y="625027"/>
            <a:ext cx="636258" cy="62406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Oval 6"/>
          <p:cNvSpPr/>
          <p:nvPr/>
        </p:nvSpPr>
        <p:spPr>
          <a:xfrm>
            <a:off x="10949008" y="631776"/>
            <a:ext cx="602204" cy="624069"/>
          </a:xfrm>
          <a:prstGeom prst="ellipse">
            <a:avLst/>
          </a:prstGeom>
          <a:solidFill>
            <a:srgbClr val="0070C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12073" y="529016"/>
            <a:ext cx="1427444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U        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462118" y="3387623"/>
            <a:ext cx="614557" cy="63289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Oval 17"/>
          <p:cNvSpPr/>
          <p:nvPr/>
        </p:nvSpPr>
        <p:spPr>
          <a:xfrm>
            <a:off x="10932229" y="3387623"/>
            <a:ext cx="614557" cy="63289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509751" y="3569762"/>
                <a:ext cx="915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𝐴</m:t>
                      </m:r>
                      <m:r>
                        <a:rPr lang="en-US" i="1">
                          <a:latin typeface="Cambria Math"/>
                        </a:rPr>
                        <m:t>∪</m:t>
                      </m:r>
                      <m:r>
                        <a:rPr lang="en-US" i="1">
                          <a:latin typeface="Cambria Math"/>
                        </a:rPr>
                        <m:t>𝐵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9751" y="3569762"/>
                <a:ext cx="9152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5897830" y="5283516"/>
            <a:ext cx="587795" cy="57156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289649" y="5465777"/>
            <a:ext cx="1318718" cy="9493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U        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336797" y="5623998"/>
            <a:ext cx="870840" cy="6328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43672" y="4581128"/>
            <a:ext cx="1318718" cy="7711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U        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95017" y="4772044"/>
            <a:ext cx="764924" cy="5141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 </a:t>
            </a:r>
            <a:r>
              <a:rPr lang="en-CA" sz="1600" dirty="0">
                <a:solidFill>
                  <a:schemeClr val="tx1"/>
                </a:solidFill>
              </a:rPr>
              <a:t>A-B</a:t>
            </a:r>
          </a:p>
        </p:txBody>
      </p:sp>
      <p:sp>
        <p:nvSpPr>
          <p:cNvPr id="35" name="Oval 34"/>
          <p:cNvSpPr/>
          <p:nvPr/>
        </p:nvSpPr>
        <p:spPr>
          <a:xfrm>
            <a:off x="3803031" y="4772044"/>
            <a:ext cx="614557" cy="51410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2" name="Oval 31"/>
          <p:cNvSpPr/>
          <p:nvPr/>
        </p:nvSpPr>
        <p:spPr>
          <a:xfrm>
            <a:off x="10686180" y="5623998"/>
            <a:ext cx="801459" cy="6328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8" name="Freeform 37"/>
          <p:cNvSpPr/>
          <p:nvPr/>
        </p:nvSpPr>
        <p:spPr>
          <a:xfrm>
            <a:off x="10693320" y="5653832"/>
            <a:ext cx="500144" cy="582880"/>
          </a:xfrm>
          <a:custGeom>
            <a:avLst/>
            <a:gdLst>
              <a:gd name="connsiteX0" fmla="*/ 209199 w 500144"/>
              <a:gd name="connsiteY0" fmla="*/ 631 h 582880"/>
              <a:gd name="connsiteX1" fmla="*/ 448190 w 500144"/>
              <a:gd name="connsiteY1" fmla="*/ 83758 h 582880"/>
              <a:gd name="connsiteX2" fmla="*/ 500144 w 500144"/>
              <a:gd name="connsiteY2" fmla="*/ 364313 h 582880"/>
              <a:gd name="connsiteX3" fmla="*/ 365062 w 500144"/>
              <a:gd name="connsiteY3" fmla="*/ 530567 h 582880"/>
              <a:gd name="connsiteX4" fmla="*/ 281935 w 500144"/>
              <a:gd name="connsiteY4" fmla="*/ 582522 h 582880"/>
              <a:gd name="connsiteX5" fmla="*/ 198808 w 500144"/>
              <a:gd name="connsiteY5" fmla="*/ 551349 h 582880"/>
              <a:gd name="connsiteX6" fmla="*/ 105290 w 500144"/>
              <a:gd name="connsiteY6" fmla="*/ 509785 h 582880"/>
              <a:gd name="connsiteX7" fmla="*/ 42944 w 500144"/>
              <a:gd name="connsiteY7" fmla="*/ 405876 h 582880"/>
              <a:gd name="connsiteX8" fmla="*/ 1381 w 500144"/>
              <a:gd name="connsiteY8" fmla="*/ 333140 h 582880"/>
              <a:gd name="connsiteX9" fmla="*/ 22162 w 500144"/>
              <a:gd name="connsiteY9" fmla="*/ 187667 h 582880"/>
              <a:gd name="connsiteX10" fmla="*/ 136462 w 500144"/>
              <a:gd name="connsiteY10" fmla="*/ 52585 h 582880"/>
              <a:gd name="connsiteX11" fmla="*/ 209199 w 500144"/>
              <a:gd name="connsiteY11" fmla="*/ 631 h 5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0144" h="582880">
                <a:moveTo>
                  <a:pt x="209199" y="631"/>
                </a:moveTo>
                <a:cubicBezTo>
                  <a:pt x="261154" y="5827"/>
                  <a:pt x="399699" y="23144"/>
                  <a:pt x="448190" y="83758"/>
                </a:cubicBezTo>
                <a:cubicBezTo>
                  <a:pt x="496681" y="144372"/>
                  <a:pt x="513999" y="289845"/>
                  <a:pt x="500144" y="364313"/>
                </a:cubicBezTo>
                <a:cubicBezTo>
                  <a:pt x="486289" y="438781"/>
                  <a:pt x="401430" y="494199"/>
                  <a:pt x="365062" y="530567"/>
                </a:cubicBezTo>
                <a:cubicBezTo>
                  <a:pt x="328694" y="566935"/>
                  <a:pt x="309644" y="579058"/>
                  <a:pt x="281935" y="582522"/>
                </a:cubicBezTo>
                <a:cubicBezTo>
                  <a:pt x="254226" y="585986"/>
                  <a:pt x="228249" y="563472"/>
                  <a:pt x="198808" y="551349"/>
                </a:cubicBezTo>
                <a:cubicBezTo>
                  <a:pt x="169367" y="539226"/>
                  <a:pt x="131267" y="534030"/>
                  <a:pt x="105290" y="509785"/>
                </a:cubicBezTo>
                <a:cubicBezTo>
                  <a:pt x="79313" y="485540"/>
                  <a:pt x="60262" y="435317"/>
                  <a:pt x="42944" y="405876"/>
                </a:cubicBezTo>
                <a:cubicBezTo>
                  <a:pt x="25626" y="376435"/>
                  <a:pt x="4845" y="369508"/>
                  <a:pt x="1381" y="333140"/>
                </a:cubicBezTo>
                <a:cubicBezTo>
                  <a:pt x="-2083" y="296772"/>
                  <a:pt x="-351" y="234426"/>
                  <a:pt x="22162" y="187667"/>
                </a:cubicBezTo>
                <a:cubicBezTo>
                  <a:pt x="44675" y="140908"/>
                  <a:pt x="105289" y="82026"/>
                  <a:pt x="136462" y="52585"/>
                </a:cubicBezTo>
                <a:cubicBezTo>
                  <a:pt x="167635" y="23144"/>
                  <a:pt x="157244" y="-4565"/>
                  <a:pt x="209199" y="631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0513496" y="5786555"/>
                <a:ext cx="9152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sz="1400">
                          <a:latin typeface="Cambria Math"/>
                        </a:rPr>
                        <m:t>Δ</m:t>
                      </m:r>
                      <m:r>
                        <a:rPr lang="en-US" sz="1400" i="1">
                          <a:latin typeface="Cambria Math"/>
                        </a:rPr>
                        <m:t>𝐵</m:t>
                      </m:r>
                      <m:r>
                        <a:rPr lang="en-US" sz="1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3496" y="5786555"/>
                <a:ext cx="915292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EA6A913-16D2-4188-85B5-43CD693C5889}"/>
              </a:ext>
            </a:extLst>
          </p:cNvPr>
          <p:cNvGrpSpPr/>
          <p:nvPr/>
        </p:nvGrpSpPr>
        <p:grpSpPr>
          <a:xfrm>
            <a:off x="5087888" y="2749208"/>
            <a:ext cx="1318718" cy="949335"/>
            <a:chOff x="5204140" y="2467257"/>
            <a:chExt cx="1318718" cy="949335"/>
          </a:xfrm>
        </p:grpSpPr>
        <p:sp>
          <p:nvSpPr>
            <p:cNvPr id="26" name="Freeform 25"/>
            <p:cNvSpPr/>
            <p:nvPr/>
          </p:nvSpPr>
          <p:spPr>
            <a:xfrm>
              <a:off x="5607811" y="2655312"/>
              <a:ext cx="500144" cy="582880"/>
            </a:xfrm>
            <a:custGeom>
              <a:avLst/>
              <a:gdLst>
                <a:gd name="connsiteX0" fmla="*/ 209199 w 500144"/>
                <a:gd name="connsiteY0" fmla="*/ 631 h 582880"/>
                <a:gd name="connsiteX1" fmla="*/ 448190 w 500144"/>
                <a:gd name="connsiteY1" fmla="*/ 83758 h 582880"/>
                <a:gd name="connsiteX2" fmla="*/ 500144 w 500144"/>
                <a:gd name="connsiteY2" fmla="*/ 364313 h 582880"/>
                <a:gd name="connsiteX3" fmla="*/ 365062 w 500144"/>
                <a:gd name="connsiteY3" fmla="*/ 530567 h 582880"/>
                <a:gd name="connsiteX4" fmla="*/ 281935 w 500144"/>
                <a:gd name="connsiteY4" fmla="*/ 582522 h 582880"/>
                <a:gd name="connsiteX5" fmla="*/ 198808 w 500144"/>
                <a:gd name="connsiteY5" fmla="*/ 551349 h 582880"/>
                <a:gd name="connsiteX6" fmla="*/ 105290 w 500144"/>
                <a:gd name="connsiteY6" fmla="*/ 509785 h 582880"/>
                <a:gd name="connsiteX7" fmla="*/ 42944 w 500144"/>
                <a:gd name="connsiteY7" fmla="*/ 405876 h 582880"/>
                <a:gd name="connsiteX8" fmla="*/ 1381 w 500144"/>
                <a:gd name="connsiteY8" fmla="*/ 333140 h 582880"/>
                <a:gd name="connsiteX9" fmla="*/ 22162 w 500144"/>
                <a:gd name="connsiteY9" fmla="*/ 187667 h 582880"/>
                <a:gd name="connsiteX10" fmla="*/ 136462 w 500144"/>
                <a:gd name="connsiteY10" fmla="*/ 52585 h 582880"/>
                <a:gd name="connsiteX11" fmla="*/ 209199 w 500144"/>
                <a:gd name="connsiteY11" fmla="*/ 631 h 5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0144" h="582880">
                  <a:moveTo>
                    <a:pt x="209199" y="631"/>
                  </a:moveTo>
                  <a:cubicBezTo>
                    <a:pt x="261154" y="5827"/>
                    <a:pt x="399699" y="23144"/>
                    <a:pt x="448190" y="83758"/>
                  </a:cubicBezTo>
                  <a:cubicBezTo>
                    <a:pt x="496681" y="144372"/>
                    <a:pt x="513999" y="289845"/>
                    <a:pt x="500144" y="364313"/>
                  </a:cubicBezTo>
                  <a:cubicBezTo>
                    <a:pt x="486289" y="438781"/>
                    <a:pt x="401430" y="494199"/>
                    <a:pt x="365062" y="530567"/>
                  </a:cubicBezTo>
                  <a:cubicBezTo>
                    <a:pt x="328694" y="566935"/>
                    <a:pt x="309644" y="579058"/>
                    <a:pt x="281935" y="582522"/>
                  </a:cubicBezTo>
                  <a:cubicBezTo>
                    <a:pt x="254226" y="585986"/>
                    <a:pt x="228249" y="563472"/>
                    <a:pt x="198808" y="551349"/>
                  </a:cubicBezTo>
                  <a:cubicBezTo>
                    <a:pt x="169367" y="539226"/>
                    <a:pt x="131267" y="534030"/>
                    <a:pt x="105290" y="509785"/>
                  </a:cubicBezTo>
                  <a:cubicBezTo>
                    <a:pt x="79313" y="485540"/>
                    <a:pt x="60262" y="435317"/>
                    <a:pt x="42944" y="405876"/>
                  </a:cubicBezTo>
                  <a:cubicBezTo>
                    <a:pt x="25626" y="376435"/>
                    <a:pt x="4845" y="369508"/>
                    <a:pt x="1381" y="333140"/>
                  </a:cubicBezTo>
                  <a:cubicBezTo>
                    <a:pt x="-2083" y="296772"/>
                    <a:pt x="-351" y="234426"/>
                    <a:pt x="22162" y="187667"/>
                  </a:cubicBezTo>
                  <a:cubicBezTo>
                    <a:pt x="44675" y="140908"/>
                    <a:pt x="105289" y="82026"/>
                    <a:pt x="136462" y="52585"/>
                  </a:cubicBezTo>
                  <a:cubicBezTo>
                    <a:pt x="167635" y="23144"/>
                    <a:pt x="157244" y="-4565"/>
                    <a:pt x="209199" y="63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04140" y="2467257"/>
              <a:ext cx="1318718" cy="949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>
                  <a:solidFill>
                    <a:schemeClr val="tx1"/>
                  </a:solidFill>
                </a:rPr>
                <a:t>U         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251288" y="2625478"/>
              <a:ext cx="870840" cy="6328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1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5600671" y="2625478"/>
              <a:ext cx="801459" cy="63289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31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chemeClr val="tx1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5442387" y="2792864"/>
                  <a:ext cx="9152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/>
                          </a:rPr>
                          <m:t>𝐴</m:t>
                        </m:r>
                        <m:r>
                          <a:rPr lang="en-US" sz="1400" i="1">
                            <a:latin typeface="Cambria Math"/>
                          </a:rPr>
                          <m:t>∩</m:t>
                        </m:r>
                        <m:r>
                          <a:rPr lang="en-US" sz="1400" i="1">
                            <a:latin typeface="Cambria Math"/>
                          </a:rPr>
                          <m:t>𝐵</m:t>
                        </m:r>
                        <m:r>
                          <a:rPr lang="en-US" sz="1400" i="1"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2387" y="2792864"/>
                  <a:ext cx="915292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01313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15" grpId="0" animBg="1"/>
      <p:bldP spid="18" grpId="0" animBg="1"/>
      <p:bldP spid="14" grpId="0"/>
      <p:bldP spid="23" grpId="0" animBg="1"/>
      <p:bldP spid="29" grpId="0" animBg="1"/>
      <p:bldP spid="31" grpId="0" animBg="1"/>
      <p:bldP spid="33" grpId="0" animBg="1"/>
      <p:bldP spid="34" grpId="0" animBg="1"/>
      <p:bldP spid="35" grpId="0" animBg="1"/>
      <p:bldP spid="32" grpId="0" animBg="1"/>
      <p:bldP spid="38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Predicates with several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1384" y="1600200"/>
                <a:ext cx="11233248" cy="522370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CA" sz="2800" dirty="0"/>
                  <a:t>Sometimes, want a predicate that depends on more than one variable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𝐿𝑒𝑠𝑠𝑇h𝑎𝑛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), </m:t>
                    </m:r>
                  </m:oMath>
                </a14:m>
                <a:r>
                  <a:rPr lang="en-CA" dirty="0"/>
                  <a:t>for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, </m:t>
                    </m:r>
                    <m:r>
                      <a:rPr lang="en-CA" b="0" i="1" smtClean="0">
                        <a:latin typeface="Cambria Math"/>
                      </a:rPr>
                      <m:t>𝑦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ℝ</m:t>
                    </m:r>
                  </m:oMath>
                </a14:m>
                <a:r>
                  <a:rPr lang="en-CA" b="0" i="0" dirty="0">
                    <a:latin typeface="Cambria Math"/>
                  </a:rPr>
                  <a:t>, is true if and only if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CA" b="0" i="0" dirty="0">
                    <a:latin typeface="Cambria Math"/>
                  </a:rPr>
                  <a:t>  </a:t>
                </a:r>
              </a:p>
              <a:p>
                <a:pPr lvl="2"/>
                <a:r>
                  <a:rPr lang="en-CA" b="0" i="0" dirty="0">
                    <a:latin typeface="Cambria Math"/>
                  </a:rPr>
                  <a:t>Alternatively, can just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CA" b="0" i="0" dirty="0">
                    <a:latin typeface="Cambria Math"/>
                  </a:rPr>
                  <a:t>  </a:t>
                </a:r>
                <a:r>
                  <a:rPr lang="en-CA" dirty="0">
                    <a:latin typeface="Cambria Math"/>
                  </a:rPr>
                  <a:t>to mean 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𝐿𝑒𝑠𝑠𝑇h𝑎𝑛</m:t>
                    </m:r>
                    <m:d>
                      <m:dPr>
                        <m:ctrlPr>
                          <a:rPr lang="en-CA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 dirty="0" err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i="1" dirty="0" err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CA" b="0" i="0" dirty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𝐷𝑖𝑣𝑖𝑑𝑒𝑠</m:t>
                    </m:r>
                    <m:d>
                      <m:dPr>
                        <m:ctrlPr>
                          <a:rPr lang="en-CA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dirty="0" err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dirty="0" err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CA" dirty="0"/>
                      <m:t>for</m:t>
                    </m:r>
                    <m:r>
                      <m:rPr>
                        <m:nor/>
                      </m:rPr>
                      <a:rPr lang="en-CA" dirty="0"/>
                      <m:t> 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, </m:t>
                    </m:r>
                    <m:r>
                      <a:rPr lang="en-CA" i="1">
                        <a:latin typeface="Cambria Math"/>
                      </a:rPr>
                      <m:t>𝑦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US" b="0" i="1" smtClean="0">
                        <a:latin typeface="Cambria Math"/>
                      </a:rPr>
                      <m:t>ℤ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, 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is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true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if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and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only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CA" dirty="0">
                        <a:latin typeface="Cambria Math"/>
                      </a:rPr>
                      <m:t>if</m:t>
                    </m:r>
                  </m:oMath>
                </a14:m>
                <a:r>
                  <a:rPr lang="en-CA" b="0" i="0" dirty="0"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b="0" i="0" dirty="0">
                    <a:latin typeface="Cambria Math"/>
                  </a:rPr>
                  <a:t>is a divisor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CA" b="0" i="0" dirty="0">
                  <a:latin typeface="Cambria Math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𝐷𝑖𝑣𝑖𝑑𝑒𝑠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3,6</m:t>
                        </m:r>
                      </m:e>
                    </m:d>
                  </m:oMath>
                </a14:m>
                <a:r>
                  <a:rPr lang="en-CA" b="0" i="0" dirty="0">
                    <a:latin typeface="Cambria Math"/>
                  </a:rPr>
                  <a:t> is true.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𝐷𝑖𝑣𝑖𝑑𝑒𝑠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12,4</m:t>
                        </m:r>
                      </m:e>
                    </m:d>
                  </m:oMath>
                </a14:m>
                <a:r>
                  <a:rPr lang="en-CA" b="0" i="0" dirty="0">
                    <a:latin typeface="Cambria Math"/>
                  </a:rPr>
                  <a:t> is false. </a:t>
                </a:r>
              </a:p>
              <a:p>
                <a:pPr marL="457200" lvl="1" indent="0">
                  <a:buNone/>
                </a:pPr>
                <a:endParaRPr lang="en-CA" sz="2400" dirty="0"/>
              </a:p>
              <a:p>
                <a:r>
                  <a:rPr lang="en-CA" sz="2800" dirty="0"/>
                  <a:t>A </a:t>
                </a:r>
                <a:r>
                  <a:rPr lang="en-CA" sz="2800" b="1" dirty="0"/>
                  <a:t>predicate</a:t>
                </a:r>
                <a:r>
                  <a:rPr lang="en-CA" sz="2800" dirty="0"/>
                  <a:t>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/>
                      </a:rPr>
                      <m:t>𝑃</m:t>
                    </m:r>
                    <m:r>
                      <a:rPr lang="en-CA" sz="2800" b="0" i="0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CA" sz="2800" b="0" i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2800" b="0" i="0" smtClean="0">
                        <a:latin typeface="Cambria Math"/>
                      </a:rPr>
                      <m:t>,</m:t>
                    </m:r>
                    <m:r>
                      <a:rPr lang="en-CA" sz="2800" b="0" i="1" smtClean="0">
                        <a:latin typeface="Cambria Math"/>
                      </a:rPr>
                      <m:t>…, 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CA" sz="2800" dirty="0"/>
                  <a:t> is a “proposition with variables”, where values of 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/>
                      </a:rPr>
                      <m:t>,…, 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CA" sz="2800" dirty="0"/>
                  <a:t> come from some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CA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/>
                      </a:rPr>
                      <m:t>,…, 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CA" sz="2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CA" sz="2800" dirty="0"/>
                  <a:t>, called  their </a:t>
                </a:r>
                <a:r>
                  <a:rPr lang="en-CA" sz="2800" b="1" dirty="0"/>
                  <a:t>domains </a:t>
                </a:r>
                <a:r>
                  <a:rPr lang="en-CA" sz="2800" dirty="0"/>
                  <a:t> or </a:t>
                </a:r>
                <a:r>
                  <a:rPr lang="en-CA" sz="2800" b="1" dirty="0"/>
                  <a:t>universes.</a:t>
                </a:r>
              </a:p>
              <a:p>
                <a:pPr lvl="1"/>
                <a:r>
                  <a:rPr lang="en-CA" sz="2600" dirty="0"/>
                  <a:t>Sometimes the domains of its variables are the same, other times different. </a:t>
                </a:r>
                <a:r>
                  <a:rPr lang="en-CA" sz="2600" b="1" dirty="0"/>
                  <a:t>  </a:t>
                </a:r>
              </a:p>
              <a:p>
                <a:pPr lvl="1"/>
                <a:r>
                  <a:rPr lang="en-CA" sz="2600" dirty="0"/>
                  <a:t>Order of variables matters. </a:t>
                </a:r>
              </a:p>
              <a:p>
                <a:pPr lvl="1"/>
                <a:endParaRPr lang="en-CA" sz="2400" dirty="0"/>
              </a:p>
              <a:p>
                <a:r>
                  <a:rPr lang="en-CA" sz="2800" dirty="0"/>
                  <a:t>For any specific tuple of elements (instantiation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2800" b="1" dirty="0"/>
                  <a:t> </a:t>
                </a:r>
                <a:r>
                  <a:rPr lang="en-CA" sz="2800" dirty="0"/>
                  <a:t>a  predicate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/>
                      </a:rPr>
                      <m:t>𝑃</m:t>
                    </m:r>
                    <m:r>
                      <a:rPr lang="en-CA" sz="280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a:rPr lang="en-CA" sz="28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sz="2800">
                        <a:latin typeface="Cambria Math"/>
                      </a:rPr>
                      <m:t>,</m:t>
                    </m:r>
                    <m:r>
                      <a:rPr lang="en-CA" sz="2800" i="1">
                        <a:latin typeface="Cambria Math"/>
                      </a:rPr>
                      <m:t>…, </m:t>
                    </m:r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CA" sz="28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sz="2800" i="1">
                        <a:latin typeface="Cambria Math"/>
                      </a:rPr>
                      <m:t>)</m:t>
                    </m:r>
                  </m:oMath>
                </a14:m>
                <a:r>
                  <a:rPr lang="en-CA" sz="2800" dirty="0"/>
                  <a:t>  is either true or false. </a:t>
                </a:r>
                <a:endParaRPr lang="en-US" dirty="0">
                  <a:latin typeface="Cambria Math"/>
                </a:endParaRPr>
              </a:p>
              <a:p>
                <a:pPr lvl="1"/>
                <a:r>
                  <a:rPr lang="en-CA" sz="2400" b="0" i="0" dirty="0">
                    <a:latin typeface="Cambria Math"/>
                  </a:rPr>
                  <a:t>For any pair of numbers,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400" b="0" i="0" dirty="0">
                    <a:latin typeface="Cambria Math"/>
                  </a:rPr>
                  <a:t>can be either true or false: </a:t>
                </a:r>
              </a:p>
              <a:p>
                <a:pPr lvl="2"/>
                <a:r>
                  <a:rPr lang="en-US" b="0" dirty="0" err="1"/>
                  <a:t>LessThan</a:t>
                </a:r>
                <a:r>
                  <a:rPr lang="en-US" b="0" dirty="0"/>
                  <a:t>(1,</a:t>
                </a:r>
                <a:r>
                  <a:rPr lang="en-US" dirty="0"/>
                  <a:t>2</a:t>
                </a:r>
                <a:r>
                  <a:rPr lang="en-US" b="0" dirty="0"/>
                  <a:t>), that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1&lt;2 </m:t>
                    </m:r>
                  </m:oMath>
                </a14:m>
                <a:r>
                  <a:rPr lang="en-CA" b="0" i="0" dirty="0">
                    <a:latin typeface="Cambria Math"/>
                  </a:rPr>
                  <a:t>is true</a:t>
                </a:r>
                <a:r>
                  <a:rPr lang="en-CA" dirty="0">
                    <a:latin typeface="Cambria Math"/>
                  </a:rPr>
                  <a:t>, whereas  </a:t>
                </a:r>
                <a:r>
                  <a:rPr lang="en-CA" b="0" i="0" dirty="0" err="1">
                    <a:latin typeface="Cambria Math"/>
                  </a:rPr>
                  <a:t>LessThan</a:t>
                </a:r>
                <a:r>
                  <a:rPr lang="en-CA" b="0" i="0" dirty="0">
                    <a:latin typeface="Cambria Math"/>
                  </a:rPr>
                  <a:t>(2,1)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false</m:t>
                    </m:r>
                  </m:oMath>
                </a14:m>
                <a:endParaRPr lang="en-CA" dirty="0">
                  <a:latin typeface="Cambria Math"/>
                </a:endParaRPr>
              </a:p>
              <a:p>
                <a:pPr lvl="1"/>
                <a:endParaRPr lang="en-CA" sz="2400" dirty="0"/>
              </a:p>
              <a:p>
                <a:endParaRPr lang="en-CA" sz="2800" b="1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384" y="1600200"/>
                <a:ext cx="11233248" cy="5223708"/>
              </a:xfrm>
              <a:blipFill>
                <a:blip r:embed="rId5"/>
                <a:stretch>
                  <a:fillRect l="-705" t="-2220" r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55E730B-5AE5-4EA3-80D4-FA0A307ECB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2"/>
            <a:ext cx="1127448" cy="8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0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Predicates: 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1384" y="1600200"/>
                <a:ext cx="11640616" cy="5257800"/>
              </a:xfrm>
            </p:spPr>
            <p:txBody>
              <a:bodyPr>
                <a:normAutofit fontScale="77500" lnSpcReduction="20000"/>
              </a:bodyPr>
              <a:lstStyle/>
              <a:p>
                <a:endParaRPr lang="en-CA" sz="2800" b="1" dirty="0"/>
              </a:p>
              <a:p>
                <a:r>
                  <a:rPr lang="en-CA" dirty="0"/>
                  <a:t>A predicate on one variable  is called “unary”, on two “binary”, on three variables “ternary”</a:t>
                </a:r>
              </a:p>
              <a:p>
                <a:pPr lvl="1"/>
                <a:r>
                  <a:rPr lang="en-CA" dirty="0"/>
                  <a:t> in general a predicate on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 dirty="0"/>
                  <a:t> variables is called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 dirty="0"/>
                  <a:t>-</a:t>
                </a:r>
                <a:r>
                  <a:rPr lang="en-CA" dirty="0" err="1"/>
                  <a:t>ary</a:t>
                </a:r>
                <a:r>
                  <a:rPr lang="en-CA" dirty="0"/>
                  <a:t> predicate. </a:t>
                </a:r>
              </a:p>
              <a:p>
                <a:pPr lvl="1"/>
                <a:r>
                  <a:rPr lang="en-CA" dirty="0"/>
                  <a:t>Number of variables a predicate takes as input is called its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𝑎𝑟𝑖𝑡𝑦</m:t>
                    </m:r>
                  </m:oMath>
                </a14:m>
                <a:r>
                  <a:rPr lang="en-CA" dirty="0"/>
                  <a:t>. </a:t>
                </a:r>
              </a:p>
              <a:p>
                <a:pPr marL="914400" lvl="2" indent="0">
                  <a:buNone/>
                </a:pPr>
                <a:endParaRPr lang="en-CA" sz="2200" dirty="0">
                  <a:latin typeface="Cambria Math"/>
                </a:endParaRPr>
              </a:p>
              <a:p>
                <a:r>
                  <a:rPr lang="en-US" sz="3000" dirty="0"/>
                  <a:t>Parent(</a:t>
                </a:r>
                <a:r>
                  <a:rPr lang="en-US" sz="3000" dirty="0" err="1"/>
                  <a:t>x,y</a:t>
                </a:r>
                <a:r>
                  <a:rPr lang="en-US" sz="3000" dirty="0"/>
                  <a:t>) is true when the person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sz="3000" b="0" i="0" dirty="0">
                    <a:latin typeface="Cambria Math"/>
                  </a:rPr>
                  <a:t> is a parent of the person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CA" sz="3000" b="0" i="0" dirty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𝑃𝑎𝑟𝑒𝑛𝑡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CA" sz="2600" dirty="0">
                    <a:latin typeface="Cambria Math"/>
                  </a:rPr>
                  <a:t>King George VI, Queen  Elizabeth II) is true </a:t>
                </a:r>
              </a:p>
              <a:p>
                <a:pPr lvl="1"/>
                <a:r>
                  <a:rPr lang="en-CA" sz="2600" dirty="0">
                    <a:latin typeface="Cambria Math"/>
                  </a:rPr>
                  <a:t>This is a binary predicate</a:t>
                </a:r>
              </a:p>
              <a:p>
                <a:pPr lvl="1"/>
                <a:endParaRPr lang="en-CA" sz="2600" dirty="0">
                  <a:latin typeface="Cambria Math"/>
                </a:endParaRPr>
              </a:p>
              <a:p>
                <a:r>
                  <a:rPr lang="en-US" sz="3000" b="0" dirty="0"/>
                  <a:t>Ternary predicates examples: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𝑆𝑢𝑚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600" dirty="0">
                    <a:latin typeface="Cambria Math"/>
                  </a:rPr>
                  <a:t> which is true when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CA" sz="2600" dirty="0">
                    <a:latin typeface="Cambria Math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𝐵𝑒𝑡𝑤𝑒𝑒𝑛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600" b="0" i="0" dirty="0">
                    <a:latin typeface="Cambria Math"/>
                  </a:rPr>
                  <a:t> which is true when y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600" b="0" i="0" dirty="0">
                    <a:latin typeface="Cambria Math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sz="2600" b="0" i="0" dirty="0">
                  <a:latin typeface="Cambria Math"/>
                </a:endParaRPr>
              </a:p>
              <a:p>
                <a:pPr lvl="2"/>
                <a:r>
                  <a:rPr lang="en-CA" sz="2200" b="0" i="0" dirty="0">
                    <a:latin typeface="Cambria Math"/>
                  </a:rPr>
                  <a:t>For both of them, can take the domain to be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CA" sz="2200" b="0" i="0" dirty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CA" sz="2600" i="1" dirty="0" smtClean="0">
                        <a:latin typeface="Cambria Math" panose="02040503050406030204" pitchFamily="18" charset="0"/>
                      </a:rPr>
                      <m:t>𝑅𝑒𝑔𝑖𝑠𝑡𝑟𝑎𝑡𝑖𝑜𝑛𝑠</m:t>
                    </m:r>
                    <m:r>
                      <a:rPr lang="en-CA" sz="2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i="1" smtClean="0">
                        <a:latin typeface="Cambria Math" panose="02040503050406030204" pitchFamily="18" charset="0"/>
                      </a:rPr>
                      <m:t>𝑛𝑎𝑚𝑒</m:t>
                    </m:r>
                    <m:r>
                      <a:rPr lang="en-US" sz="260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600" i="1" smtClean="0">
                        <a:latin typeface="Cambria Math" panose="02040503050406030204" pitchFamily="18" charset="0"/>
                      </a:rPr>
                      <m:t>𝑐𝑜𝑢𝑟</m:t>
                    </m:r>
                    <m:r>
                      <a:rPr lang="en-US" sz="26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i="1" smtClean="0">
                        <a:latin typeface="Cambria Math" panose="02040503050406030204" pitchFamily="18" charset="0"/>
                      </a:rPr>
                      <m:t>𝑠𝑒𝑚</m:t>
                    </m:r>
                    <m:r>
                      <a:rPr lang="en-CA" sz="26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600" dirty="0"/>
                  <a:t> which is true when </a:t>
                </a:r>
                <a14:m>
                  <m:oMath xmlns:m="http://schemas.openxmlformats.org/officeDocument/2006/math">
                    <m:r>
                      <a:rPr lang="en-CA" sz="2600" i="1" dirty="0" smtClean="0">
                        <a:latin typeface="Cambria Math" panose="02040503050406030204" pitchFamily="18" charset="0"/>
                      </a:rPr>
                      <m:t>𝑛𝑎𝑚𝑒</m:t>
                    </m:r>
                  </m:oMath>
                </a14:m>
                <a:r>
                  <a:rPr lang="en-CA" sz="2600" dirty="0"/>
                  <a:t> is the name of a student who takes the course </a:t>
                </a:r>
                <a14:m>
                  <m:oMath xmlns:m="http://schemas.openxmlformats.org/officeDocument/2006/math">
                    <m:r>
                      <a:rPr lang="en-CA" sz="2600" i="1" dirty="0" smtClean="0">
                        <a:latin typeface="Cambria Math" panose="02040503050406030204" pitchFamily="18" charset="0"/>
                      </a:rPr>
                      <m:t>𝑐𝑜𝑢𝑟</m:t>
                    </m:r>
                  </m:oMath>
                </a14:m>
                <a:r>
                  <a:rPr lang="en-CA" sz="2600" dirty="0"/>
                  <a:t> in semester </a:t>
                </a:r>
                <a14:m>
                  <m:oMath xmlns:m="http://schemas.openxmlformats.org/officeDocument/2006/math">
                    <m:r>
                      <a:rPr lang="en-CA" sz="2600" i="1" dirty="0" smtClean="0">
                        <a:latin typeface="Cambria Math" panose="02040503050406030204" pitchFamily="18" charset="0"/>
                      </a:rPr>
                      <m:t>𝑠𝑒𝑚</m:t>
                    </m:r>
                  </m:oMath>
                </a14:m>
                <a:r>
                  <a:rPr lang="en-CA" sz="2600" i="1" dirty="0"/>
                  <a:t>.</a:t>
                </a:r>
                <a:r>
                  <a:rPr lang="en-CA" sz="2600" dirty="0"/>
                  <a:t> </a:t>
                </a:r>
              </a:p>
              <a:p>
                <a:pPr marL="457200" lvl="1" indent="0">
                  <a:buNone/>
                </a:pPr>
                <a:endParaRPr lang="en-CA" sz="2600" dirty="0"/>
              </a:p>
              <a:p>
                <a:pPr lvl="1"/>
                <a:endParaRPr lang="en-CA" sz="2600" dirty="0"/>
              </a:p>
              <a:p>
                <a:endParaRPr lang="en-CA" sz="3000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384" y="1600200"/>
                <a:ext cx="11640616" cy="5257800"/>
              </a:xfrm>
              <a:blipFill>
                <a:blip r:embed="rId5"/>
                <a:stretch>
                  <a:fillRect l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0346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0B9C-ED71-4322-9317-CFFE9EB8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F24C0-A622-4117-BA4C-39C3EA4B7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F112C-61CA-45D4-BE6B-52FBB743D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Stereotypes puzzle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60B7B-C621-4D35-8F70-979951480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463064" cy="5141167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Susan is 28 years old, single, outspoken, and very bright. She majored in philosophy. As a student she was deeply concerned with issues of discrimination and social justice and also participated in anti-pipeline demonstrations. </a:t>
            </a:r>
            <a:br>
              <a:rPr lang="en-CA" dirty="0"/>
            </a:br>
            <a:br>
              <a:rPr lang="en-CA" dirty="0"/>
            </a:br>
            <a:r>
              <a:rPr lang="en-CA" i="1" dirty="0"/>
              <a:t>Please rank the following possibilities by how likely they are. List them from least likely to most likely.  Susan is: </a:t>
            </a:r>
            <a:br>
              <a:rPr lang="en-CA" dirty="0"/>
            </a:br>
            <a:endParaRPr lang="en-CA" dirty="0"/>
          </a:p>
          <a:p>
            <a:pPr marL="514350" indent="-514350">
              <a:buFont typeface="+mj-lt"/>
              <a:buAutoNum type="arabicPeriod"/>
            </a:pPr>
            <a:r>
              <a:rPr lang="en-CA"/>
              <a:t>a kindergarten </a:t>
            </a:r>
            <a:r>
              <a:rPr lang="en-CA" dirty="0"/>
              <a:t>teacher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works in a bookstore and takes yoga classes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an active feminist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psychiatric social worker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member of an outdoors club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bank teller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an insurance salesperson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bank teller and an active feminist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D4D17-64A2-4407-8A46-DC9C0E36A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4260558"/>
            <a:ext cx="3935760" cy="2209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83E35-1B9E-48A1-9EA8-C078D3AD3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89984" l="6935" r="90006">
                        <a14:foregroundMark x1="9964" y1="57512" x2="6844" y2="78352"/>
                        <a14:foregroundMark x1="6844" y1="78352" x2="9025" y2="85339"/>
                        <a14:foregroundMark x1="9025" y1="85339" x2="12296" y2="90872"/>
                        <a14:foregroundMark x1="12296" y1="90872" x2="17323" y2="93861"/>
                        <a14:foregroundMark x1="17323" y1="93861" x2="22502" y2="92326"/>
                        <a14:foregroundMark x1="22502" y1="92326" x2="49818" y2="93619"/>
                        <a14:foregroundMark x1="49818" y1="93619" x2="71987" y2="91074"/>
                        <a14:foregroundMark x1="71987" y1="91074" x2="66535" y2="92447"/>
                        <a14:foregroundMark x1="66535" y1="92447" x2="87190" y2="83279"/>
                        <a14:foregroundMark x1="87190" y1="83279" x2="90854" y2="78110"/>
                        <a14:foregroundMark x1="90854" y1="78110" x2="90036" y2="70315"/>
                        <a14:foregroundMark x1="90036" y1="70315" x2="85796" y2="57472"/>
                        <a14:foregroundMark x1="85796" y1="57472" x2="82193" y2="52141"/>
                        <a14:foregroundMark x1="82193" y1="52141" x2="82768" y2="45032"/>
                        <a14:foregroundMark x1="82768" y1="45032" x2="81496" y2="40105"/>
                        <a14:foregroundMark x1="81042" y1="39580" x2="83253" y2="53554"/>
                        <a14:foregroundMark x1="83253" y1="53554" x2="89158" y2="73425"/>
                        <a14:foregroundMark x1="89158" y1="73425" x2="88007" y2="80614"/>
                        <a14:foregroundMark x1="88007" y1="80614" x2="62296" y2="91074"/>
                        <a14:foregroundMark x1="62296" y1="91074" x2="28256" y2="93215"/>
                        <a14:foregroundMark x1="28256" y1="93215" x2="17293" y2="90267"/>
                        <a14:foregroundMark x1="17293" y1="90267" x2="7662" y2="82270"/>
                        <a14:foregroundMark x1="7662" y1="82270" x2="6935" y2="8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10" y="353794"/>
            <a:ext cx="1418459" cy="10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16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0B3673-08D8-4BE1-8B57-07236237E4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 r="-2" b="1601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05166FB-1727-425E-9748-AAD375FDE6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8" r="-2" b="1419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E9885F-51D8-47C3-84B5-96DFBFA09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CA" sz="3400"/>
              <a:t>Quantifiers</a:t>
            </a:r>
            <a:endParaRPr lang="en-US" sz="34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4DC971-9CA4-4E9D-B76E-8A6FD69B0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287904" cy="366435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 formula of predicate logic can be evaluated when the values of all variables are known. </a:t>
            </a:r>
          </a:p>
          <a:p>
            <a:pPr lvl="1"/>
            <a:r>
              <a:rPr lang="en-US" dirty="0"/>
              <a:t>Alternatively, we might want the formula to hold no matter what the values are.</a:t>
            </a:r>
          </a:p>
          <a:p>
            <a:pPr lvl="1"/>
            <a:r>
              <a:rPr lang="en-US" dirty="0"/>
              <a:t>Or wonder if there is any value that makes it true 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7528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A1CB67-EECD-4395-9380-EC66BD200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120" y="0"/>
            <a:ext cx="5015878" cy="685800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B900D-DB6D-48C5-A7E5-08A7E32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CA" dirty="0"/>
              <a:t>Universal quantifier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9BA41B-30E0-4B49-9637-FA44B63D69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5321" y="2057919"/>
                <a:ext cx="7888951" cy="4683445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pPr marL="0" indent="0">
                  <a:buNone/>
                </a:pPr>
                <a:r>
                  <a:rPr lang="en-US" sz="2800" dirty="0"/>
                  <a:t> (pronounced “</a:t>
                </a:r>
                <a:r>
                  <a:rPr lang="en-US" sz="2800" dirty="0" err="1"/>
                  <a:t>forall</a:t>
                </a:r>
                <a:r>
                  <a:rPr lang="en-US" sz="2800" dirty="0"/>
                  <a:t>”)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00B050"/>
                    </a:solidFill>
                  </a:rPr>
                  <a:t>is true </a:t>
                </a:r>
                <a:r>
                  <a:rPr lang="en-US" sz="2800" dirty="0"/>
                  <a:t>when</a:t>
                </a:r>
              </a:p>
              <a:p>
                <a:pPr marL="0" indent="0">
                  <a:buNone/>
                </a:pP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rgbClr val="0070C0"/>
                    </a:solidFill>
                  </a:rPr>
                  <a:t>for all possible values 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can take in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0" indent="0">
                  <a:buNone/>
                </a:pPr>
                <a:r>
                  <a:rPr lang="en-US" sz="2800" dirty="0"/>
                  <a:t> the formula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true. 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r>
                  <a:rPr lang="en-US" sz="2400" dirty="0"/>
                  <a:t>If there is a quantifier over a variable, such variable is not free anymore. </a:t>
                </a:r>
              </a:p>
              <a:p>
                <a:r>
                  <a:rPr lang="en-US" sz="2400" dirty="0"/>
                  <a:t>If there are no free variables, the whole formula evaluates to either true or false.</a:t>
                </a:r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9BA41B-30E0-4B49-9637-FA44B63D6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5321" y="2057919"/>
                <a:ext cx="7888951" cy="4683445"/>
              </a:xfrm>
              <a:blipFill>
                <a:blip r:embed="rId6"/>
                <a:stretch>
                  <a:fillRect l="-1623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071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DE9885F-51D8-47C3-84B5-96DFBFA094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CA" dirty="0"/>
                  <a:t>Quantifiers: universal (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∀</m:t>
                    </m:r>
                  </m:oMath>
                </a14:m>
                <a:r>
                  <a:rPr lang="en-CA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DE9885F-51D8-47C3-84B5-96DFBFA094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41E75-5FCC-4FEC-8C64-5F72B05F5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094912" cy="326895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CA" dirty="0">
                    <a:latin typeface="Cambria Math"/>
                  </a:rPr>
                  <a:t>Theorems often look like this:  “For all x  the following is true”, and then a formula with x as a free variable. </a:t>
                </a:r>
              </a:p>
              <a:p>
                <a:pPr lvl="1"/>
                <a:r>
                  <a:rPr lang="en-CA" dirty="0"/>
                  <a:t>For all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ℤ</m:t>
                    </m:r>
                  </m:oMath>
                </a14:m>
                <a:r>
                  <a:rPr lang="en-CA" dirty="0"/>
                  <a:t>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𝐷𝑖𝑣𝑖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𝑠𝑖𝑏𝑙𝑒𝐵𝑦𝑆𝑖𝑥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a:rPr lang="en-CA" i="1">
                        <a:latin typeface="Cambria Math"/>
                      </a:rPr>
                      <m:t>𝐷𝑖𝑣𝑖𝑠𝑖𝑏𝑙𝑒𝐵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𝑦𝑇h𝑟𝑒𝑒</m:t>
                    </m:r>
                    <m:r>
                      <a:rPr lang="en-CA" i="1">
                        <a:latin typeface="Cambria Math"/>
                      </a:rPr>
                      <m:t>(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For all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𝑛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ℕ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  <m:r>
                      <a:rPr lang="en-CA" i="1">
                        <a:latin typeface="Cambria Math"/>
                      </a:rPr>
                      <m:t>𝑛</m:t>
                    </m:r>
                    <m:r>
                      <a:rPr lang="en-CA" i="1">
                        <a:latin typeface="Cambria Math"/>
                      </a:rPr>
                      <m:t>&gt;4,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&gt;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:r>
                  <a:rPr lang="en-CA" dirty="0"/>
                  <a:t>We write this  in predicate logic using the universal quantifier </a:t>
                </a:r>
                <a14:m>
                  <m:oMath xmlns:m="http://schemas.openxmlformats.org/officeDocument/2006/math">
                    <m:r>
                      <a:rPr lang="en-CA" i="1" smtClean="0">
                        <a:latin typeface="Cambria Math"/>
                      </a:rPr>
                      <m:t>∀</m:t>
                    </m:r>
                  </m:oMath>
                </a14:m>
                <a:endParaRPr lang="en-CA" dirty="0"/>
              </a:p>
              <a:p>
                <a:pPr lvl="1"/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∀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CA" i="1">
                        <a:latin typeface="Cambria Math"/>
                      </a:rPr>
                      <m:t>𝐷𝑖𝑣𝑖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𝑠𝑖𝑏𝑙𝑒𝐵𝑦𝑆𝑖𝑥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→</m:t>
                    </m:r>
                    <m:r>
                      <a:rPr lang="en-CA" i="1">
                        <a:latin typeface="Cambria Math"/>
                      </a:rPr>
                      <m:t>𝐷𝑖𝑣𝑖𝑠𝑖𝑏𝑙𝑒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𝐵𝑦𝑇h𝑟𝑒𝑒</m:t>
                    </m:r>
                    <m:r>
                      <a:rPr lang="en-CA" i="1">
                        <a:latin typeface="Cambria Math"/>
                      </a:rPr>
                      <m:t>(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)</m:t>
                    </m:r>
                  </m:oMath>
                </a14:m>
                <a:endParaRPr lang="en-CA" dirty="0"/>
              </a:p>
              <a:p>
                <a:pPr lvl="1"/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∀</m:t>
                    </m:r>
                    <m:r>
                      <a:rPr lang="en-CA" i="1">
                        <a:latin typeface="Cambria Math"/>
                      </a:rPr>
                      <m:t>𝑛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i="1">
                        <a:latin typeface="Cambria Math"/>
                      </a:rPr>
                      <m:t>𝑛</m:t>
                    </m:r>
                    <m:r>
                      <a:rPr lang="en-CA" i="1">
                        <a:latin typeface="Cambria Math"/>
                      </a:rPr>
                      <m:t>&gt;4→ 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𝑛</m:t>
                        </m:r>
                        <m:r>
                          <a:rPr lang="en-CA" i="1"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CA" i="1">
                        <a:latin typeface="Cambria Math"/>
                      </a:rPr>
                      <m:t>&gt;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41E75-5FCC-4FEC-8C64-5F72B05F5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094912" cy="3268959"/>
              </a:xfrm>
              <a:blipFill>
                <a:blip r:embed="rId6"/>
                <a:stretch>
                  <a:fillRect l="-1027" t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D0B3673-08D8-4BE1-8B57-07236237E4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484" y="8175"/>
            <a:ext cx="1743516" cy="98072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7D06726-937F-488F-9459-F3001ECCC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2"/>
            <a:ext cx="1127448" cy="845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81806-1878-4D89-8D57-0F6E8889A316}"/>
              </a:ext>
            </a:extLst>
          </p:cNvPr>
          <p:cNvSpPr txBox="1"/>
          <p:nvPr/>
        </p:nvSpPr>
        <p:spPr>
          <a:xfrm>
            <a:off x="-168696" y="5275181"/>
            <a:ext cx="12097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2" indent="0">
              <a:buNone/>
            </a:pPr>
            <a:r>
              <a:rPr lang="en-CA" sz="2400" dirty="0"/>
              <a:t>Some textbooks put a comma after the quantifier, some period, others nothing.</a:t>
            </a:r>
          </a:p>
          <a:p>
            <a:pPr marL="914400" lvl="2" indent="0">
              <a:buNone/>
            </a:pPr>
            <a:r>
              <a:rPr lang="en-CA" sz="2400" dirty="0"/>
              <a:t>Some insist that the formula must be in parentheses if it is more  than one predicate.  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sz="2400" dirty="0"/>
              <a:t>When in doubt, use parentheses.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9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3866-5925-43B3-A646-6C0D47F3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with universal quantifier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A0D551-7F47-4F72-917D-550B4D7A91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628800"/>
                <a:ext cx="7920880" cy="514116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“Every bird can fly” </a:t>
                </a:r>
              </a:p>
              <a:p>
                <a:pPr lvl="1"/>
                <a:r>
                  <a:rPr lang="en-US" dirty="0"/>
                  <a:t>Domain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𝐵𝐼𝑅𝐷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Predicate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𝐶𝑎𝑛𝐹𝑙𝑦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𝐵𝐼𝑅𝐷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𝐶𝑎𝑛𝐹𝑙𝑦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 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Not true:  penguins </a:t>
                </a:r>
              </a:p>
              <a:p>
                <a:endParaRPr lang="en-US" dirty="0"/>
              </a:p>
              <a:p>
                <a:r>
                  <a:rPr lang="en-US" dirty="0"/>
                  <a:t>“I work each day of the week! </a:t>
                </a:r>
                <a:r>
                  <a:rPr lang="en-US" dirty="0">
                    <a:sym typeface="Wingdings" panose="05000000000000000000" pitchFamily="2" charset="2"/>
                  </a:rPr>
                  <a:t> “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Domain  DAYS = {Mon, Tue, Wed, Thu, Fri, Sat, Sun} </a:t>
                </a:r>
              </a:p>
              <a:p>
                <a:pPr lvl="1"/>
                <a:r>
                  <a:rPr lang="en-US" dirty="0"/>
                  <a:t>Predicate Work(x),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𝐷𝐴𝑌𝑆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𝐷𝐴𝑌𝑆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𝑊𝑜𝑟𝑘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A0D551-7F47-4F72-917D-550B4D7A91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628800"/>
                <a:ext cx="7920880" cy="5141167"/>
              </a:xfrm>
              <a:blipFill>
                <a:blip r:embed="rId6"/>
                <a:stretch>
                  <a:fillRect l="-1540" t="-1422" r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https://cdn.pixabay.com/photo/2016/03/09/15/18/stars-1246590_1280.jpg">
            <a:extLst>
              <a:ext uri="{FF2B5EF4-FFF2-40B4-BE49-F238E27FC236}">
                <a16:creationId xmlns:a16="http://schemas.microsoft.com/office/drawing/2014/main" id="{691A1CB6-8FD2-4741-8F04-90E627FD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866" y="0"/>
            <a:ext cx="1874134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016A1-DBD2-426B-BF07-84F2106FE5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121967"/>
            <a:ext cx="1320437" cy="1769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A1CE57-8521-4F88-9CB6-FE74176FFF63}"/>
                  </a:ext>
                </a:extLst>
              </p:cNvPr>
              <p:cNvSpPr txBox="1"/>
              <p:nvPr/>
            </p:nvSpPr>
            <p:spPr>
              <a:xfrm>
                <a:off x="5742542" y="1599107"/>
                <a:ext cx="746415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“Any two people are related” </a:t>
                </a:r>
              </a:p>
              <a:p>
                <a:pPr lvl="1"/>
                <a:r>
                  <a:rPr lang="en-US" sz="2400" dirty="0"/>
                  <a:t>Domain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𝑃𝐸𝑂𝑃𝐿𝐸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Predicate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Related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𝑃𝐸𝑂𝑃𝐿𝐸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∀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𝑃𝐸𝑂𝑃𝐿𝐸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𝑅𝑒𝑙𝑎𝑡𝑒𝑑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Can shorten this as 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𝑃𝐸𝑂𝑃𝐿𝐸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𝑅𝑒𝑙𝑎𝑡𝑒𝑑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A1CE57-8521-4F88-9CB6-FE74176FF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542" y="1599107"/>
                <a:ext cx="7464152" cy="2585323"/>
              </a:xfrm>
              <a:prstGeom prst="rect">
                <a:avLst/>
              </a:prstGeom>
              <a:blipFill>
                <a:blip r:embed="rId9"/>
                <a:stretch>
                  <a:fillRect l="-1225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047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3866-5925-43B3-A646-6C0D47F3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with universal quantifier</a:t>
            </a:r>
          </a:p>
        </p:txBody>
      </p:sp>
      <p:pic>
        <p:nvPicPr>
          <p:cNvPr id="4" name="Picture 3" descr="https://cdn.pixabay.com/photo/2016/03/09/15/18/stars-1246590_1280.jpg">
            <a:extLst>
              <a:ext uri="{FF2B5EF4-FFF2-40B4-BE49-F238E27FC236}">
                <a16:creationId xmlns:a16="http://schemas.microsoft.com/office/drawing/2014/main" id="{691A1CB6-8FD2-4741-8F04-90E627FD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866" y="0"/>
            <a:ext cx="1874134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8FC1DAA-0E66-4B40-A7A2-3278069357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352" y="1268760"/>
                <a:ext cx="6206480" cy="49971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14400" lvl="2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“Every  integer is either even or odd.” </a:t>
                </a:r>
              </a:p>
              <a:p>
                <a:pPr lvl="1"/>
                <a:r>
                  <a:rPr lang="en-US" dirty="0"/>
                  <a:t>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Predicates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𝐸𝑣𝑒𝑛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𝑂𝑑𝑑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𝑂𝑑𝑑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rgbClr val="00B050"/>
                    </a:solidFill>
                  </a:rPr>
                  <a:t>This is true: every integer is  even or odd.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“Adding 1 to any odd integer results in an even number”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𝑂𝑑𝑑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rgbClr val="00B050"/>
                    </a:solidFill>
                  </a:rPr>
                  <a:t>This is also true.  </a:t>
                </a:r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8FC1DAA-0E66-4B40-A7A2-32780693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1268760"/>
                <a:ext cx="6206480" cy="4997151"/>
              </a:xfrm>
              <a:prstGeom prst="rect">
                <a:avLst/>
              </a:prstGeom>
              <a:blipFill>
                <a:blip r:embed="rId7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9E95349-00FB-450F-89F2-E55A1729BF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0016" y="1628800"/>
                <a:ext cx="5832648" cy="49971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“Every odd integer is prime” </a:t>
                </a:r>
              </a:p>
              <a:p>
                <a:pPr lvl="1"/>
                <a:r>
                  <a:rPr lang="en-US" dirty="0"/>
                  <a:t>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Predicates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Prime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𝑂𝑑𝑑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𝑂𝑑𝑑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𝑃𝑟𝑖𝑚𝑒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False:   for example 9 is odd but not prime.</a:t>
                </a:r>
              </a:p>
              <a:p>
                <a:pPr lvl="2"/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“For every two numbers one is less than the other” </a:t>
                </a:r>
              </a:p>
              <a:p>
                <a:pPr lvl="1"/>
                <a:r>
                  <a:rPr lang="en-US" dirty="0"/>
                  <a:t>Domain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Predicate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LessThan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Can just write it as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False:  x and y may take the same value</a:t>
                </a: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9E95349-00FB-450F-89F2-E55A1729B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016" y="1628800"/>
                <a:ext cx="5832648" cy="4997151"/>
              </a:xfrm>
              <a:prstGeom prst="rect">
                <a:avLst/>
              </a:prstGeom>
              <a:blipFill>
                <a:blip r:embed="rId8"/>
                <a:stretch>
                  <a:fillRect l="-1569" t="-2195" r="-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280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3556-F7D9-4459-BBDC-CEA257E2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7171A-26DE-4EA8-92BE-7A4905600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3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885F-51D8-47C3-84B5-96DFBFA0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Universal quantifier and truth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41E75-5FCC-4FEC-8C64-5F72B05F5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391056" cy="45259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CA" dirty="0"/>
                  <a:t>For every formula F of predicate logic with a free variable x,  we can write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∀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  </a:t>
                </a:r>
              </a:p>
              <a:p>
                <a:pPr lvl="1"/>
                <a:r>
                  <a:rPr lang="en-CA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CA" dirty="0"/>
                  <a:t> can have quantifiers, too. </a:t>
                </a:r>
              </a:p>
              <a:p>
                <a:pPr lvl="1"/>
                <a:r>
                  <a:rPr lang="en-CA" dirty="0">
                    <a:latin typeface="Cambria Math"/>
                  </a:rPr>
                  <a:t>We call a sentence of the form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∀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 </a:t>
                </a:r>
                <a:r>
                  <a:rPr lang="en-US" b="1" dirty="0"/>
                  <a:t>universal statement</a:t>
                </a:r>
                <a:endParaRPr lang="en-CA" b="1" dirty="0"/>
              </a:p>
              <a:p>
                <a:pPr lvl="1"/>
                <a:endParaRPr lang="en-CA" dirty="0"/>
              </a:p>
              <a:p>
                <a:r>
                  <a:rPr lang="en-CA" dirty="0"/>
                  <a:t>The formula “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∀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"</m:t>
                    </m:r>
                  </m:oMath>
                </a14:m>
                <a:r>
                  <a:rPr lang="en-CA" dirty="0"/>
                  <a:t> is true 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𝑎</m:t>
                        </m:r>
                      </m:e>
                    </m:d>
                  </m:oMath>
                </a14:m>
                <a:r>
                  <a:rPr lang="en-CA" dirty="0"/>
                  <a:t> is true for every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𝑎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CA" i="1">
                        <a:latin typeface="Cambria Math"/>
                      </a:rPr>
                      <m:t>.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That is,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,…, 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CA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/>
                      </a:rPr>
                      <m:t>, …</m:t>
                    </m:r>
                  </m:oMath>
                </a14:m>
                <a:r>
                  <a:rPr lang="en-CA" dirty="0"/>
                  <a:t>  is a list of all elements of S,  then </a:t>
                </a:r>
                <a:endParaRPr lang="en-US" i="1" dirty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"</m:t>
                    </m:r>
                    <m:r>
                      <a:rPr lang="en-CA" i="1">
                        <a:latin typeface="Cambria Math"/>
                      </a:rPr>
                      <m:t>∀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"</m:t>
                    </m:r>
                    <m:r>
                      <a:rPr lang="en-CA" i="1">
                        <a:latin typeface="Cambria Math"/>
                      </a:rPr>
                      <m:t> </m:t>
                    </m:r>
                  </m:oMath>
                </a14:m>
                <a:r>
                  <a:rPr lang="en-CA" dirty="0">
                    <a:latin typeface="Cambria Math"/>
                  </a:rPr>
                  <a:t>is true </a:t>
                </a:r>
                <a:r>
                  <a:rPr lang="en-CA" dirty="0" err="1">
                    <a:latin typeface="Cambria Math"/>
                  </a:rPr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"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CA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i="1">
                        <a:latin typeface="Cambria Math"/>
                      </a:rPr>
                      <m:t>∧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CA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CA" i="1">
                        <a:latin typeface="Cambria Math"/>
                      </a:rPr>
                      <m:t>∧…∧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CA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CA" i="1">
                        <a:latin typeface="Cambria Math"/>
                      </a:rPr>
                      <m:t>∧…</m:t>
                    </m:r>
                  </m:oMath>
                </a14:m>
                <a:r>
                  <a:rPr lang="en-CA" dirty="0">
                    <a:latin typeface="Cambria Math"/>
                  </a:rPr>
                  <a:t>”   is true.  </a:t>
                </a:r>
              </a:p>
              <a:p>
                <a:pPr lvl="1"/>
                <a:endParaRPr lang="en-CA" dirty="0">
                  <a:latin typeface="Cambria Math"/>
                </a:endParaRPr>
              </a:p>
              <a:p>
                <a:r>
                  <a:rPr lang="en-CA" dirty="0"/>
                  <a:t>To evaluate a universally quantified formula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∀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, check that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true.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41E75-5FCC-4FEC-8C64-5F72B05F5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391056" cy="4525963"/>
              </a:xfrm>
              <a:blipFill>
                <a:blip r:embed="rId5"/>
                <a:stretch>
                  <a:fillRect l="-1070" t="-3504" r="-161" b="-3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D0B3673-08D8-4BE1-8B57-07236237E4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484" y="8175"/>
            <a:ext cx="1743516" cy="98072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7D06726-937F-488F-9459-F3001ECCC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2"/>
            <a:ext cx="1127448" cy="8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47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885F-51D8-47C3-84B5-96DFBFA0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Evaluating universally quantified formulas      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41E75-5FCC-4FEC-8C64-5F72B05F5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463064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Take the domain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0,1,2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dirty="0"/>
                  <a:t>predicates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"∀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0,1,2</m:t>
                        </m:r>
                      </m:e>
                    </m:d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≥0" </m:t>
                    </m:r>
                  </m:oMath>
                </a14:m>
                <a:r>
                  <a:rPr lang="en-US" dirty="0"/>
                  <a:t>is true  for all instantiations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≥0: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 </m:t>
                    </m:r>
                  </m:oMath>
                </a14:m>
                <a:r>
                  <a:rPr lang="en-US" dirty="0"/>
                  <a:t> true for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1, </m:t>
                    </m:r>
                  </m:oMath>
                </a14:m>
                <a:r>
                  <a:rPr lang="en-US" dirty="0"/>
                  <a:t>and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2 </m:t>
                    </m:r>
                  </m:oMath>
                </a14:m>
                <a:r>
                  <a:rPr lang="en-US" dirty="0"/>
                  <a:t> substituted for x in the formula.</a:t>
                </a:r>
              </a:p>
              <a:p>
                <a:pPr lvl="1"/>
                <a:r>
                  <a:rPr lang="en-US" b="0" dirty="0"/>
                  <a:t>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0≥0</m:t>
                    </m:r>
                  </m:oMath>
                </a14:m>
                <a:r>
                  <a:rPr lang="en-US" b="0" dirty="0"/>
                  <a:t> is true, and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true, and 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is also true. </a:t>
                </a:r>
                <a:endParaRPr lang="en-US" b="0" dirty="0"/>
              </a:p>
              <a:p>
                <a:pPr lvl="1"/>
                <a:r>
                  <a:rPr lang="en-US" b="0" dirty="0"/>
                  <a:t>That is, when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 ∧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is true. </a:t>
                </a:r>
              </a:p>
              <a:p>
                <a:pPr lvl="2"/>
                <a:r>
                  <a:rPr lang="en-US" dirty="0"/>
                  <a:t>Which happens to be the case. </a:t>
                </a:r>
              </a:p>
              <a:p>
                <a:pPr lvl="1"/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"∀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0,1,2</m:t>
                        </m:r>
                      </m:e>
                    </m:d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≥0 ∧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≤2" </m:t>
                    </m:r>
                  </m:oMath>
                </a14:m>
                <a:r>
                  <a:rPr lang="en-US" dirty="0"/>
                  <a:t>is true when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0≥0∧0≤2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1≥0∧1≤2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∧(2≥0∧2≤2)</m:t>
                    </m:r>
                  </m:oMath>
                </a14:m>
                <a:r>
                  <a:rPr lang="en-US" dirty="0"/>
                  <a:t>  is true. </a:t>
                </a:r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41E75-5FCC-4FEC-8C64-5F72B05F5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463064" cy="4525963"/>
              </a:xfrm>
              <a:blipFill>
                <a:blip r:embed="rId6"/>
                <a:stretch>
                  <a:fillRect l="-1223"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817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885F-51D8-47C3-84B5-96DFBFA0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Evaluating universally quantified formulas      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41E75-5FCC-4FEC-8C64-5F72B05F5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463064" cy="5141167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Take the domain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0,1,2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dirty="0"/>
                  <a:t>predicates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 </a:t>
                </a:r>
              </a:p>
              <a:p>
                <a:pPr lvl="1"/>
                <a:r>
                  <a:rPr lang="en-US" dirty="0"/>
                  <a:t>Let’s evaluate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Now we have two variables, so let’s do it one quantifier at a time. </a:t>
                </a:r>
              </a:p>
              <a:p>
                <a:pPr lvl="1"/>
                <a:r>
                  <a:rPr lang="en-US" dirty="0"/>
                  <a:t>First, let’s try all values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then AND the resulting formulas together: </a:t>
                </a:r>
              </a:p>
              <a:p>
                <a:pPr marL="914400" lvl="2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b="0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0≤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)∧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1≤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)∧</m:t>
                    </m:r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2≤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Now, for each formula in parentheses, try all 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: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0≤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0≤1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0≤2</m:t>
                        </m:r>
                      </m:e>
                    </m:d>
                  </m:oMath>
                </a14:m>
                <a:r>
                  <a:rPr lang="en-US" dirty="0"/>
                  <a:t>   </a:t>
                </a:r>
                <a:r>
                  <a:rPr lang="en-US" dirty="0">
                    <a:solidFill>
                      <a:srgbClr val="00B050"/>
                    </a:solidFill>
                  </a:rPr>
                  <a:t>true 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1≤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1≤0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1≤1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1≤2</m:t>
                        </m:r>
                      </m:e>
                    </m:d>
                  </m:oMath>
                </a14:m>
                <a:r>
                  <a:rPr lang="en-US" dirty="0"/>
                  <a:t>   </a:t>
                </a:r>
                <a:r>
                  <a:rPr lang="en-US" dirty="0">
                    <a:solidFill>
                      <a:srgbClr val="FF0000"/>
                    </a:solidFill>
                  </a:rPr>
                  <a:t> false 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2≤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2≤0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2≤1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2≤2</m:t>
                        </m:r>
                      </m:e>
                    </m:d>
                  </m:oMath>
                </a14:m>
                <a:r>
                  <a:rPr lang="en-US" dirty="0"/>
                  <a:t>    </a:t>
                </a:r>
                <a:r>
                  <a:rPr lang="en-US" dirty="0">
                    <a:solidFill>
                      <a:srgbClr val="FF0000"/>
                    </a:solidFill>
                  </a:rPr>
                  <a:t>false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Finally, putting it all together,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becomes </a:t>
                </a:r>
              </a:p>
              <a:p>
                <a:pPr marL="914400" lvl="2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≤0</m:t>
                            </m:r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0≤1</m:t>
                            </m:r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0≤2</m:t>
                            </m:r>
                          </m:e>
                        </m:d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∧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1≤0</m:t>
                            </m:r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1≤1</m:t>
                            </m:r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1≤2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200" dirty="0"/>
                  <a:t> </a:t>
                </a:r>
                <a:r>
                  <a:rPr lang="en-US" sz="22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∧(</m:t>
                    </m:r>
                    <m:d>
                      <m:d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≤0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≤1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≤2</m:t>
                        </m:r>
                      </m:e>
                    </m:d>
                  </m:oMath>
                </a14:m>
                <a:r>
                  <a:rPr lang="en-US" sz="2200" dirty="0"/>
                  <a:t>) </a:t>
                </a:r>
              </a:p>
              <a:p>
                <a:pPr lvl="1"/>
                <a:r>
                  <a:rPr lang="en-US" sz="2600" dirty="0"/>
                  <a:t>Now we see that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600" dirty="0"/>
                  <a:t>is false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Evaluating predicates with infinite domains is harder, need proofs</a:t>
                </a:r>
                <a:r>
                  <a:rPr lang="en-CA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C41E75-5FCC-4FEC-8C64-5F72B05F5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463064" cy="5141167"/>
              </a:xfrm>
              <a:blipFill>
                <a:blip r:embed="rId6"/>
                <a:stretch>
                  <a:fillRect l="-904" t="-2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84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98F2-6EB1-4C21-B493-24E4224D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346B3-993A-4D8C-90C0-3C7525A17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30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60B7B-C621-4D35-8F70-979951480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Susan is 28 years old, single, outspoken, and very bright. She majored in philosophy. As a student she was deeply concerned with issues of discrimination and social justice and also participated in anti-pipeline demonstrations. </a:t>
            </a:r>
            <a:br>
              <a:rPr lang="en-CA" dirty="0"/>
            </a:br>
            <a:br>
              <a:rPr lang="en-CA" dirty="0"/>
            </a:br>
            <a:r>
              <a:rPr lang="en-CA" i="1" dirty="0"/>
              <a:t>Please rank the following possibilities by how likely they are. List them from least likely to most likely.  Susan is: </a:t>
            </a:r>
            <a:br>
              <a:rPr lang="en-CA" dirty="0"/>
            </a:br>
            <a:endParaRPr lang="en-CA" dirty="0"/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</a:t>
            </a:r>
            <a:r>
              <a:rPr lang="en-CA" dirty="0" err="1"/>
              <a:t>kindergarden</a:t>
            </a:r>
            <a:r>
              <a:rPr lang="en-CA" dirty="0"/>
              <a:t> teacher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works in a bookstore and takes yoga classes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an active feminist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psychiatric social worker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member of an outdoors club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bank teller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an insurance salesperson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bank teller and an active feminist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83E35-1B9E-48A1-9EA8-C078D3AD3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984" l="6935" r="90006">
                        <a14:foregroundMark x1="9964" y1="57512" x2="6844" y2="78352"/>
                        <a14:foregroundMark x1="6844" y1="78352" x2="9025" y2="85339"/>
                        <a14:foregroundMark x1="9025" y1="85339" x2="12296" y2="90872"/>
                        <a14:foregroundMark x1="12296" y1="90872" x2="17323" y2="93861"/>
                        <a14:foregroundMark x1="17323" y1="93861" x2="22502" y2="92326"/>
                        <a14:foregroundMark x1="22502" y1="92326" x2="49818" y2="93619"/>
                        <a14:foregroundMark x1="49818" y1="93619" x2="71987" y2="91074"/>
                        <a14:foregroundMark x1="71987" y1="91074" x2="66535" y2="92447"/>
                        <a14:foregroundMark x1="66535" y1="92447" x2="87190" y2="83279"/>
                        <a14:foregroundMark x1="87190" y1="83279" x2="90854" y2="78110"/>
                        <a14:foregroundMark x1="90854" y1="78110" x2="90036" y2="70315"/>
                        <a14:foregroundMark x1="90036" y1="70315" x2="85796" y2="57472"/>
                        <a14:foregroundMark x1="85796" y1="57472" x2="82193" y2="52141"/>
                        <a14:foregroundMark x1="82193" y1="52141" x2="82768" y2="45032"/>
                        <a14:foregroundMark x1="82768" y1="45032" x2="81496" y2="40105"/>
                        <a14:foregroundMark x1="81042" y1="39580" x2="83253" y2="53554"/>
                        <a14:foregroundMark x1="83253" y1="53554" x2="89158" y2="73425"/>
                        <a14:foregroundMark x1="89158" y1="73425" x2="88007" y2="80614"/>
                        <a14:foregroundMark x1="88007" y1="80614" x2="62296" y2="91074"/>
                        <a14:foregroundMark x1="62296" y1="91074" x2="28256" y2="93215"/>
                        <a14:foregroundMark x1="28256" y1="93215" x2="17293" y2="90267"/>
                        <a14:foregroundMark x1="17293" y1="90267" x2="7662" y2="82270"/>
                        <a14:foregroundMark x1="7662" y1="82270" x2="6935" y2="8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10" y="353794"/>
            <a:ext cx="1418459" cy="10638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AB1C3F0-C7C9-4075-A73A-1CF0BDAEA652}"/>
              </a:ext>
            </a:extLst>
          </p:cNvPr>
          <p:cNvSpPr/>
          <p:nvPr/>
        </p:nvSpPr>
        <p:spPr>
          <a:xfrm>
            <a:off x="6636568" y="3789040"/>
            <a:ext cx="2520280" cy="2088232"/>
          </a:xfrm>
          <a:prstGeom prst="ellipse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Bank tellers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                  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43D89F-5510-4723-ADE0-5A57260DD8D9}"/>
              </a:ext>
            </a:extLst>
          </p:cNvPr>
          <p:cNvSpPr/>
          <p:nvPr/>
        </p:nvSpPr>
        <p:spPr>
          <a:xfrm>
            <a:off x="8256240" y="3789040"/>
            <a:ext cx="2520280" cy="2088232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Feminists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D4272E-26D5-4731-B29A-B5AF31C918E3}"/>
              </a:ext>
            </a:extLst>
          </p:cNvPr>
          <p:cNvSpPr/>
          <p:nvPr/>
        </p:nvSpPr>
        <p:spPr>
          <a:xfrm>
            <a:off x="8508776" y="47251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7B3683-D36F-4F19-9F4E-25E577D8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Stereotypes puzzle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31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1C78-261B-40B7-B28B-A88573B4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Quantifiers and conditionals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7FFD8-2513-4849-A330-0C6DE3AFE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Which of these are true? How can we write them as formulas? </a:t>
            </a:r>
          </a:p>
          <a:p>
            <a:pPr lvl="1"/>
            <a:r>
              <a:rPr lang="en-CA" dirty="0"/>
              <a:t>All squares are white. All white shapes are squares</a:t>
            </a:r>
          </a:p>
          <a:p>
            <a:pPr lvl="1"/>
            <a:r>
              <a:rPr lang="en-CA" dirty="0"/>
              <a:t>All circles are blue. All blue shapes are circles. 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FDEDBC-862C-4E3A-B8E5-81B77A8AA6EE}"/>
              </a:ext>
            </a:extLst>
          </p:cNvPr>
          <p:cNvSpPr/>
          <p:nvPr/>
        </p:nvSpPr>
        <p:spPr>
          <a:xfrm>
            <a:off x="6744072" y="353914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7D3A52-2FEB-41DC-8E96-E6DE6FADD619}"/>
              </a:ext>
            </a:extLst>
          </p:cNvPr>
          <p:cNvSpPr/>
          <p:nvPr/>
        </p:nvSpPr>
        <p:spPr>
          <a:xfrm>
            <a:off x="5807968" y="353914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D56E9E-262F-4790-8D13-A0490292A973}"/>
              </a:ext>
            </a:extLst>
          </p:cNvPr>
          <p:cNvSpPr/>
          <p:nvPr/>
        </p:nvSpPr>
        <p:spPr>
          <a:xfrm>
            <a:off x="1199456" y="353914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9A8B4B-7C89-4105-A060-87F5E3967B27}"/>
              </a:ext>
            </a:extLst>
          </p:cNvPr>
          <p:cNvSpPr/>
          <p:nvPr/>
        </p:nvSpPr>
        <p:spPr>
          <a:xfrm>
            <a:off x="2999656" y="353914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8E728D40-549A-40B7-B501-817B26AC4BE4}"/>
              </a:ext>
            </a:extLst>
          </p:cNvPr>
          <p:cNvSpPr/>
          <p:nvPr/>
        </p:nvSpPr>
        <p:spPr>
          <a:xfrm>
            <a:off x="2063552" y="3539146"/>
            <a:ext cx="64807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55692C97-C35C-4F9F-A6DC-522AC3B064AF}"/>
              </a:ext>
            </a:extLst>
          </p:cNvPr>
          <p:cNvSpPr/>
          <p:nvPr/>
        </p:nvSpPr>
        <p:spPr>
          <a:xfrm>
            <a:off x="7608168" y="3539146"/>
            <a:ext cx="6480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FAE6D5E8-3354-4F0B-85C3-F475728CE3DE}"/>
              </a:ext>
            </a:extLst>
          </p:cNvPr>
          <p:cNvSpPr/>
          <p:nvPr/>
        </p:nvSpPr>
        <p:spPr>
          <a:xfrm>
            <a:off x="4799856" y="3539146"/>
            <a:ext cx="6480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D767AB42-75A2-460B-ABE8-79A32D1920B9}"/>
              </a:ext>
            </a:extLst>
          </p:cNvPr>
          <p:cNvSpPr/>
          <p:nvPr/>
        </p:nvSpPr>
        <p:spPr>
          <a:xfrm>
            <a:off x="3935760" y="3539146"/>
            <a:ext cx="64807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430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1C78-261B-40B7-B28B-A88573B4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Quantifiers and conditionals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77FFD8-2513-4849-A330-0C6DE3AFE2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CA" dirty="0"/>
                  <a:t>Which of these are true? How can we write them as formulas? </a:t>
                </a:r>
              </a:p>
              <a:p>
                <a:pPr lvl="1"/>
                <a:r>
                  <a:rPr lang="en-CA" dirty="0"/>
                  <a:t>All squares are white. All white shapes are squares</a:t>
                </a:r>
              </a:p>
              <a:p>
                <a:pPr lvl="1"/>
                <a:r>
                  <a:rPr lang="en-CA" dirty="0"/>
                  <a:t>All circles are blue. All blue shapes are circles. </a:t>
                </a:r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pPr lvl="1"/>
                <a:r>
                  <a:rPr lang="en-CA" dirty="0"/>
                  <a:t>They all have the structure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∀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∈</m:t>
                    </m:r>
                    <m:r>
                      <a:rPr lang="en-US" i="1">
                        <a:latin typeface="Cambria Math"/>
                      </a:rPr>
                      <m:t>𝑆</m:t>
                    </m:r>
                    <m:r>
                      <a:rPr lang="en-US" i="1">
                        <a:latin typeface="Cambria Math"/>
                      </a:rPr>
                      <m:t>,  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CA" dirty="0"/>
              </a:p>
              <a:p>
                <a:pPr marL="914400" lvl="2" indent="0">
                  <a:buNone/>
                </a:pPr>
                <a:endParaRPr lang="en-CA" dirty="0"/>
              </a:p>
              <a:p>
                <a:pPr marL="914400" lvl="2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77FFD8-2513-4849-A330-0C6DE3AFE2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78" t="-1752" r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2FDEDBC-862C-4E3A-B8E5-81B77A8AA6EE}"/>
              </a:ext>
            </a:extLst>
          </p:cNvPr>
          <p:cNvSpPr/>
          <p:nvPr/>
        </p:nvSpPr>
        <p:spPr>
          <a:xfrm>
            <a:off x="6744072" y="353914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7D3A52-2FEB-41DC-8E96-E6DE6FADD619}"/>
              </a:ext>
            </a:extLst>
          </p:cNvPr>
          <p:cNvSpPr/>
          <p:nvPr/>
        </p:nvSpPr>
        <p:spPr>
          <a:xfrm>
            <a:off x="5807968" y="353914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D56E9E-262F-4790-8D13-A0490292A973}"/>
              </a:ext>
            </a:extLst>
          </p:cNvPr>
          <p:cNvSpPr/>
          <p:nvPr/>
        </p:nvSpPr>
        <p:spPr>
          <a:xfrm>
            <a:off x="1199456" y="353914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9A8B4B-7C89-4105-A060-87F5E3967B27}"/>
              </a:ext>
            </a:extLst>
          </p:cNvPr>
          <p:cNvSpPr/>
          <p:nvPr/>
        </p:nvSpPr>
        <p:spPr>
          <a:xfrm>
            <a:off x="2999656" y="353914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8E728D40-549A-40B7-B501-817B26AC4BE4}"/>
              </a:ext>
            </a:extLst>
          </p:cNvPr>
          <p:cNvSpPr/>
          <p:nvPr/>
        </p:nvSpPr>
        <p:spPr>
          <a:xfrm>
            <a:off x="2063552" y="3539146"/>
            <a:ext cx="64807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55692C97-C35C-4F9F-A6DC-522AC3B064AF}"/>
              </a:ext>
            </a:extLst>
          </p:cNvPr>
          <p:cNvSpPr/>
          <p:nvPr/>
        </p:nvSpPr>
        <p:spPr>
          <a:xfrm>
            <a:off x="7608168" y="3539146"/>
            <a:ext cx="6480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FAE6D5E8-3354-4F0B-85C3-F475728CE3DE}"/>
              </a:ext>
            </a:extLst>
          </p:cNvPr>
          <p:cNvSpPr/>
          <p:nvPr/>
        </p:nvSpPr>
        <p:spPr>
          <a:xfrm>
            <a:off x="4799856" y="3539146"/>
            <a:ext cx="6480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D767AB42-75A2-460B-ABE8-79A32D1920B9}"/>
              </a:ext>
            </a:extLst>
          </p:cNvPr>
          <p:cNvSpPr/>
          <p:nvPr/>
        </p:nvSpPr>
        <p:spPr>
          <a:xfrm>
            <a:off x="3935760" y="3539146"/>
            <a:ext cx="64807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695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1C78-261B-40B7-B28B-A88573B4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Quantifiers and conditionals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77FFD8-2513-4849-A330-0C6DE3AFE2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141167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Which of these are true? How can we write them as formulas? </a:t>
                </a:r>
              </a:p>
              <a:p>
                <a:pPr lvl="1"/>
                <a:r>
                  <a:rPr lang="en-CA" dirty="0"/>
                  <a:t>All squares are white. All white shapes are squares</a:t>
                </a:r>
              </a:p>
              <a:p>
                <a:pPr lvl="1"/>
                <a:r>
                  <a:rPr lang="en-CA" dirty="0"/>
                  <a:t>All circles are blue. All blue shapes are circles. </a:t>
                </a:r>
              </a:p>
              <a:p>
                <a:pPr lvl="1"/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r>
                  <a:rPr lang="en-CA" dirty="0"/>
                  <a:t>They all have the structure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∀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∈</m:t>
                    </m:r>
                    <m:r>
                      <a:rPr lang="en-US" i="1">
                        <a:latin typeface="Cambria Math"/>
                      </a:rPr>
                      <m:t>𝑆</m:t>
                    </m:r>
                    <m:r>
                      <a:rPr lang="en-US" i="1">
                        <a:latin typeface="Cambria Math"/>
                      </a:rPr>
                      <m:t>,  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CA" dirty="0"/>
              </a:p>
              <a:p>
                <a:pPr lvl="2"/>
                <a:r>
                  <a:rPr lang="en-CA" dirty="0"/>
                  <a:t>All squares are white:  for all shapes, if it is a square, then it is white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𝑆𝐻𝐴𝑃𝐸𝑆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𝑆𝑞𝑢𝑎𝑟𝑒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𝑊h𝑖𝑡𝑒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CA" dirty="0"/>
              </a:p>
              <a:p>
                <a:pPr lvl="2"/>
                <a:r>
                  <a:rPr lang="en-CA" dirty="0"/>
                  <a:t>Different from “All  white objects are squares”: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𝑆𝐻𝐴𝑃𝐸𝑆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𝑊h𝑖𝑡𝑒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𝑆𝑞𝑢𝑎𝑟𝑒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CA" dirty="0"/>
              </a:p>
              <a:p>
                <a:pPr lvl="3"/>
                <a:endParaRPr lang="en-CA" dirty="0"/>
              </a:p>
              <a:p>
                <a:pPr lvl="2"/>
                <a:endParaRPr lang="en-CA" dirty="0"/>
              </a:p>
              <a:p>
                <a:pPr marL="914400" lvl="2" indent="0">
                  <a:buNone/>
                </a:pPr>
                <a:endParaRPr lang="en-CA" dirty="0"/>
              </a:p>
              <a:p>
                <a:pPr marL="914400" lvl="2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77FFD8-2513-4849-A330-0C6DE3AFE2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141167"/>
              </a:xfrm>
              <a:blipFill>
                <a:blip r:embed="rId4"/>
                <a:stretch>
                  <a:fillRect l="-1278" t="-1542" r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2FDEDBC-862C-4E3A-B8E5-81B77A8AA6EE}"/>
              </a:ext>
            </a:extLst>
          </p:cNvPr>
          <p:cNvSpPr/>
          <p:nvPr/>
        </p:nvSpPr>
        <p:spPr>
          <a:xfrm>
            <a:off x="6672064" y="321297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7D3A52-2FEB-41DC-8E96-E6DE6FADD619}"/>
              </a:ext>
            </a:extLst>
          </p:cNvPr>
          <p:cNvSpPr/>
          <p:nvPr/>
        </p:nvSpPr>
        <p:spPr>
          <a:xfrm>
            <a:off x="5735960" y="321297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D56E9E-262F-4790-8D13-A0490292A973}"/>
              </a:ext>
            </a:extLst>
          </p:cNvPr>
          <p:cNvSpPr/>
          <p:nvPr/>
        </p:nvSpPr>
        <p:spPr>
          <a:xfrm>
            <a:off x="1127448" y="321297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9A8B4B-7C89-4105-A060-87F5E3967B27}"/>
              </a:ext>
            </a:extLst>
          </p:cNvPr>
          <p:cNvSpPr/>
          <p:nvPr/>
        </p:nvSpPr>
        <p:spPr>
          <a:xfrm>
            <a:off x="2927648" y="3212976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8E728D40-549A-40B7-B501-817B26AC4BE4}"/>
              </a:ext>
            </a:extLst>
          </p:cNvPr>
          <p:cNvSpPr/>
          <p:nvPr/>
        </p:nvSpPr>
        <p:spPr>
          <a:xfrm>
            <a:off x="1991544" y="3212976"/>
            <a:ext cx="64807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55692C97-C35C-4F9F-A6DC-522AC3B064AF}"/>
              </a:ext>
            </a:extLst>
          </p:cNvPr>
          <p:cNvSpPr/>
          <p:nvPr/>
        </p:nvSpPr>
        <p:spPr>
          <a:xfrm>
            <a:off x="7536160" y="3212976"/>
            <a:ext cx="6480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FAE6D5E8-3354-4F0B-85C3-F475728CE3DE}"/>
              </a:ext>
            </a:extLst>
          </p:cNvPr>
          <p:cNvSpPr/>
          <p:nvPr/>
        </p:nvSpPr>
        <p:spPr>
          <a:xfrm>
            <a:off x="4727848" y="3212976"/>
            <a:ext cx="6480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D767AB42-75A2-460B-ABE8-79A32D1920B9}"/>
              </a:ext>
            </a:extLst>
          </p:cNvPr>
          <p:cNvSpPr/>
          <p:nvPr/>
        </p:nvSpPr>
        <p:spPr>
          <a:xfrm>
            <a:off x="3863752" y="3212976"/>
            <a:ext cx="64807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7635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1344" y="1596440"/>
                <a:ext cx="12025336" cy="4928904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When all elements of a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/>
                  <a:t> are also elements of a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, we say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/>
                  <a:t> is a </a:t>
                </a:r>
                <a:r>
                  <a:rPr lang="en-CA" b="1" dirty="0"/>
                  <a:t>subset</a:t>
                </a:r>
                <a:r>
                  <a:rPr lang="en-CA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/>
                  <a:t> written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Treat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as a predicate. 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CA" dirty="0"/>
                  <a:t> be the universe.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b="0" dirty="0" err="1"/>
                  <a:t>iff</a:t>
                </a:r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CA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𝐸𝑉𝐸𝑁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d>
                      <m:dPr>
                        <m:begChr m:val="{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≥1 }</m:t>
                    </m:r>
                  </m:oMath>
                </a14:m>
                <a:r>
                  <a:rPr lang="en-CA" dirty="0"/>
                  <a:t>, DOGS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CA" dirty="0"/>
                  <a:t> MAMMALS</a:t>
                </a:r>
              </a:p>
              <a:p>
                <a:pPr lvl="1"/>
                <a:endParaRPr lang="en-CA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CA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CA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≥1 }</m:t>
                    </m:r>
                  </m:oMath>
                </a14:m>
                <a:endParaRPr lang="en-US" dirty="0"/>
              </a:p>
              <a:p>
                <a:pPr lvl="1"/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endParaRPr lang="en-US" b="0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lvl="1"/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4" y="1596440"/>
                <a:ext cx="12025336" cy="4928904"/>
              </a:xfrm>
              <a:blipFill>
                <a:blip r:embed="rId5"/>
                <a:stretch>
                  <a:fillRect l="-1166" t="-1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Subsets and implication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C5A98-6F1E-4295-B683-F22EF2F59B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06" y="49793"/>
            <a:ext cx="1331194" cy="139361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0C1326D-53D4-4E5A-ACA2-BA4BA73993A5}"/>
              </a:ext>
            </a:extLst>
          </p:cNvPr>
          <p:cNvSpPr/>
          <p:nvPr/>
        </p:nvSpPr>
        <p:spPr>
          <a:xfrm>
            <a:off x="8547699" y="4819423"/>
            <a:ext cx="2987824" cy="1224136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                MAMMALS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CD4C84-99AA-4BE2-90EB-04F8E742A8E0}"/>
              </a:ext>
            </a:extLst>
          </p:cNvPr>
          <p:cNvSpPr/>
          <p:nvPr/>
        </p:nvSpPr>
        <p:spPr>
          <a:xfrm>
            <a:off x="8424936" y="4689669"/>
            <a:ext cx="3528392" cy="165618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                                    ANIMALS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2A124F-1451-4585-9368-CA2346AE350C}"/>
              </a:ext>
            </a:extLst>
          </p:cNvPr>
          <p:cNvSpPr/>
          <p:nvPr/>
        </p:nvSpPr>
        <p:spPr>
          <a:xfrm>
            <a:off x="8691715" y="5190249"/>
            <a:ext cx="1194721" cy="672602"/>
          </a:xfrm>
          <a:prstGeom prst="ellipse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DOGS  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39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1C78-261B-40B7-B28B-A88573B4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Quantifiers and conditionals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77FFD8-2513-4849-A330-0C6DE3AFE2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983161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CA" dirty="0"/>
                  <a:t>All squares are white.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𝑆𝐻𝐴𝑃𝐸𝑆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𝑆𝑞𝑢𝑎𝑟𝑒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𝑊h𝑖𝑡𝑒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     </m:t>
                    </m:r>
                  </m:oMath>
                </a14:m>
                <a:r>
                  <a:rPr lang="en-CA" dirty="0">
                    <a:solidFill>
                      <a:srgbClr val="FF0000"/>
                    </a:solidFill>
                  </a:rPr>
                  <a:t>False! </a:t>
                </a:r>
              </a:p>
              <a:p>
                <a:r>
                  <a:rPr lang="en-CA" dirty="0"/>
                  <a:t>All white shapes are squares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𝑆𝐻𝐴𝑃𝐸𝑆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𝑊h𝑖𝑡𝑒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𝑆𝑞𝑢𝑎𝑟𝑒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r>
                  <a:rPr lang="en-CA" dirty="0">
                    <a:solidFill>
                      <a:srgbClr val="00B050"/>
                    </a:solidFill>
                  </a:rPr>
                  <a:t>True!</a:t>
                </a:r>
              </a:p>
              <a:p>
                <a:r>
                  <a:rPr lang="en-CA" dirty="0"/>
                  <a:t>All circles are blue.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𝑆𝐻𝐴𝑃𝐸𝑆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𝐶𝑖𝑟𝑐𝑙𝑒</m:t>
                    </m:r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𝐵𝑙𝑢𝑒</m:t>
                    </m:r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CA" dirty="0">
                  <a:solidFill>
                    <a:srgbClr val="00B050"/>
                  </a:solidFill>
                </a:endParaRPr>
              </a:p>
              <a:p>
                <a:r>
                  <a:rPr lang="en-CA" dirty="0"/>
                  <a:t>All blue shapes are circles.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𝑆𝐻𝐴𝑃𝐸𝑆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𝐵𝑙𝑢𝑒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𝐶𝑖𝑟𝑐𝑙𝑒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CA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CA" dirty="0"/>
                  <a:t>All lemurs live in the trees.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𝐴𝑁𝐼𝑀𝐴𝐿𝑆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𝐿𝑒𝑚𝑢𝑟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𝐿𝑖𝑣𝑒𝑠𝐼𝑛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𝑇𝑟𝑒𝑒𝑠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CA" dirty="0"/>
                  <a:t>All animals living in the trees are lemurs.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𝐴𝑁𝐼𝑀𝐴𝐿𝑆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𝐿𝑖𝑣𝑒𝑠𝐼𝑛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𝑇𝑟𝑒𝑒𝑠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𝐿𝑒𝑚𝑢𝑟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CA" dirty="0">
                  <a:solidFill>
                    <a:srgbClr val="FF0000"/>
                  </a:solidFill>
                </a:endParaRPr>
              </a:p>
              <a:p>
                <a:pPr lvl="1"/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77FFD8-2513-4849-A330-0C6DE3AFE2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983161"/>
              </a:xfrm>
              <a:blipFill>
                <a:blip r:embed="rId5"/>
                <a:stretch>
                  <a:fillRect l="-944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EEFBFE3-E10A-47EE-9113-2E274235629F}"/>
              </a:ext>
            </a:extLst>
          </p:cNvPr>
          <p:cNvGrpSpPr/>
          <p:nvPr/>
        </p:nvGrpSpPr>
        <p:grpSpPr>
          <a:xfrm rot="5400000">
            <a:off x="8516996" y="3125688"/>
            <a:ext cx="6421815" cy="606624"/>
            <a:chOff x="4548361" y="3284984"/>
            <a:chExt cx="7056784" cy="6480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2FDEDBC-862C-4E3A-B8E5-81B77A8AA6EE}"/>
                </a:ext>
              </a:extLst>
            </p:cNvPr>
            <p:cNvSpPr/>
            <p:nvPr/>
          </p:nvSpPr>
          <p:spPr>
            <a:xfrm>
              <a:off x="10092977" y="3284984"/>
              <a:ext cx="64807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7D3A52-2FEB-41DC-8E96-E6DE6FADD619}"/>
                </a:ext>
              </a:extLst>
            </p:cNvPr>
            <p:cNvSpPr/>
            <p:nvPr/>
          </p:nvSpPr>
          <p:spPr>
            <a:xfrm>
              <a:off x="9156873" y="3284984"/>
              <a:ext cx="64807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CD56E9E-262F-4790-8D13-A0490292A973}"/>
                </a:ext>
              </a:extLst>
            </p:cNvPr>
            <p:cNvSpPr/>
            <p:nvPr/>
          </p:nvSpPr>
          <p:spPr>
            <a:xfrm>
              <a:off x="4548361" y="3284984"/>
              <a:ext cx="64807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9A8B4B-7C89-4105-A060-87F5E3967B27}"/>
                </a:ext>
              </a:extLst>
            </p:cNvPr>
            <p:cNvSpPr/>
            <p:nvPr/>
          </p:nvSpPr>
          <p:spPr>
            <a:xfrm>
              <a:off x="6348561" y="3284984"/>
              <a:ext cx="64807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8E728D40-549A-40B7-B501-817B26AC4BE4}"/>
                </a:ext>
              </a:extLst>
            </p:cNvPr>
            <p:cNvSpPr/>
            <p:nvPr/>
          </p:nvSpPr>
          <p:spPr>
            <a:xfrm>
              <a:off x="5412457" y="3284984"/>
              <a:ext cx="648072" cy="6480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ounded Rectangle 11">
              <a:extLst>
                <a:ext uri="{FF2B5EF4-FFF2-40B4-BE49-F238E27FC236}">
                  <a16:creationId xmlns:a16="http://schemas.microsoft.com/office/drawing/2014/main" id="{55692C97-C35C-4F9F-A6DC-522AC3B064AF}"/>
                </a:ext>
              </a:extLst>
            </p:cNvPr>
            <p:cNvSpPr/>
            <p:nvPr/>
          </p:nvSpPr>
          <p:spPr>
            <a:xfrm>
              <a:off x="10957073" y="3284984"/>
              <a:ext cx="648072" cy="64807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FAE6D5E8-3354-4F0B-85C3-F475728CE3DE}"/>
                </a:ext>
              </a:extLst>
            </p:cNvPr>
            <p:cNvSpPr/>
            <p:nvPr/>
          </p:nvSpPr>
          <p:spPr>
            <a:xfrm>
              <a:off x="8148761" y="3284984"/>
              <a:ext cx="648072" cy="64807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D767AB42-75A2-460B-ABE8-79A32D1920B9}"/>
                </a:ext>
              </a:extLst>
            </p:cNvPr>
            <p:cNvSpPr/>
            <p:nvPr/>
          </p:nvSpPr>
          <p:spPr>
            <a:xfrm>
              <a:off x="7284665" y="3284984"/>
              <a:ext cx="648072" cy="6480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026" name="Picture 2" descr="Lemur, Animal, Monkey, Animal World, Zoo, Cute, Mammal">
            <a:extLst>
              <a:ext uri="{FF2B5EF4-FFF2-40B4-BE49-F238E27FC236}">
                <a16:creationId xmlns:a16="http://schemas.microsoft.com/office/drawing/2014/main" id="{FFDFAED0-24B1-4261-9C00-B5CE2584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789408"/>
            <a:ext cx="1995686" cy="26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06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1C78-261B-40B7-B28B-A88573B4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Quantifiers and conditionals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77FFD8-2513-4849-A330-0C6DE3AFE2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141167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Why don’t we write them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𝑆𝑄𝑈𝐴𝑅𝐸𝑆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𝑊h𝑖𝑡𝑒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?</m:t>
                    </m:r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Sometimes we can, but the first form is easier to reason about. </a:t>
                </a:r>
              </a:p>
              <a:p>
                <a:pPr lvl="1"/>
                <a:r>
                  <a:rPr lang="en-CA" dirty="0"/>
                  <a:t>Besides, the predicate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𝑊h𝑖𝑡𝑒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is more useful when defined for any shapes, rather than only squares! </a:t>
                </a:r>
              </a:p>
              <a:p>
                <a:pPr lvl="2"/>
                <a:endParaRPr lang="en-CA" dirty="0"/>
              </a:p>
              <a:p>
                <a:r>
                  <a:rPr lang="en-CA" dirty="0"/>
                  <a:t>More commonly, we use a shorthand called restricted quantifiers (or quantifiers with restricted domain):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 is a shorthand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b="0" dirty="0"/>
                  <a:t>)</a:t>
                </a:r>
              </a:p>
              <a:p>
                <a:pPr lvl="2"/>
                <a:r>
                  <a:rPr lang="en-CA" dirty="0"/>
                  <a:t>Why do we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A" dirty="0"/>
                  <a:t> rather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∧ ? </m:t>
                    </m:r>
                  </m:oMath>
                </a14:m>
                <a:endParaRPr lang="en-CA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  is immediately false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CA" dirty="0"/>
                  <a:t> since some integers 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&lt;0.</m:t>
                    </m:r>
                  </m:oMath>
                </a14:m>
                <a:endParaRPr lang="en-CA" dirty="0"/>
              </a:p>
              <a:p>
                <a:pPr marL="914400" lvl="2" indent="0">
                  <a:buNone/>
                </a:pPr>
                <a:endParaRPr lang="en-CA" dirty="0"/>
              </a:p>
              <a:p>
                <a:pPr marL="914400" lvl="2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77FFD8-2513-4849-A330-0C6DE3AFE2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141167"/>
              </a:xfrm>
              <a:blipFill>
                <a:blip r:embed="rId5"/>
                <a:stretch>
                  <a:fillRect l="-1278" t="-1423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DBAFF-F716-495B-AB43-C339647FBB0A}"/>
              </a:ext>
            </a:extLst>
          </p:cNvPr>
          <p:cNvGrpSpPr/>
          <p:nvPr/>
        </p:nvGrpSpPr>
        <p:grpSpPr>
          <a:xfrm rot="5400000">
            <a:off x="8516996" y="3125688"/>
            <a:ext cx="6421815" cy="606624"/>
            <a:chOff x="4548361" y="3284984"/>
            <a:chExt cx="7056784" cy="64807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8827B5-886B-448E-AB03-8D7FE8CB67F0}"/>
                </a:ext>
              </a:extLst>
            </p:cNvPr>
            <p:cNvSpPr/>
            <p:nvPr/>
          </p:nvSpPr>
          <p:spPr>
            <a:xfrm>
              <a:off x="10092977" y="3284984"/>
              <a:ext cx="64807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F03964-6BDB-407B-8325-B2F9907D59A9}"/>
                </a:ext>
              </a:extLst>
            </p:cNvPr>
            <p:cNvSpPr/>
            <p:nvPr/>
          </p:nvSpPr>
          <p:spPr>
            <a:xfrm>
              <a:off x="9156873" y="3284984"/>
              <a:ext cx="64807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2FB043F-7FBD-4283-AAB4-31257B98EB55}"/>
                </a:ext>
              </a:extLst>
            </p:cNvPr>
            <p:cNvSpPr/>
            <p:nvPr/>
          </p:nvSpPr>
          <p:spPr>
            <a:xfrm>
              <a:off x="4548361" y="3284984"/>
              <a:ext cx="64807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78F4CA5-9186-475A-8C3F-A13893A5B5AE}"/>
                </a:ext>
              </a:extLst>
            </p:cNvPr>
            <p:cNvSpPr/>
            <p:nvPr/>
          </p:nvSpPr>
          <p:spPr>
            <a:xfrm>
              <a:off x="6348561" y="3284984"/>
              <a:ext cx="648072" cy="6480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1B7E2166-784E-4671-80E5-C0769161DB44}"/>
                </a:ext>
              </a:extLst>
            </p:cNvPr>
            <p:cNvSpPr/>
            <p:nvPr/>
          </p:nvSpPr>
          <p:spPr>
            <a:xfrm>
              <a:off x="5412457" y="3284984"/>
              <a:ext cx="648072" cy="6480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BB3BBBA9-E55A-4B0D-9B28-1B455546FDCF}"/>
                </a:ext>
              </a:extLst>
            </p:cNvPr>
            <p:cNvSpPr/>
            <p:nvPr/>
          </p:nvSpPr>
          <p:spPr>
            <a:xfrm>
              <a:off x="10957073" y="3284984"/>
              <a:ext cx="648072" cy="64807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DA45CDE9-D1D0-4CF5-98B1-1FD4ADBCB430}"/>
                </a:ext>
              </a:extLst>
            </p:cNvPr>
            <p:cNvSpPr/>
            <p:nvPr/>
          </p:nvSpPr>
          <p:spPr>
            <a:xfrm>
              <a:off x="8148761" y="3284984"/>
              <a:ext cx="648072" cy="64807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ounded Rectangle 13">
              <a:extLst>
                <a:ext uri="{FF2B5EF4-FFF2-40B4-BE49-F238E27FC236}">
                  <a16:creationId xmlns:a16="http://schemas.microsoft.com/office/drawing/2014/main" id="{7B9BD93A-EB1D-4B7B-B4D3-0B7763D8C78F}"/>
                </a:ext>
              </a:extLst>
            </p:cNvPr>
            <p:cNvSpPr/>
            <p:nvPr/>
          </p:nvSpPr>
          <p:spPr>
            <a:xfrm>
              <a:off x="7284665" y="3284984"/>
              <a:ext cx="648072" cy="6480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045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332656"/>
            <a:ext cx="11017224" cy="5112568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buNone/>
            </a:pPr>
            <a:endParaRPr lang="en-CA" dirty="0"/>
          </a:p>
          <a:p>
            <a:pPr fontAlgn="base"/>
            <a:r>
              <a:rPr lang="en-US" sz="6000" dirty="0"/>
              <a:t>Then you should say what you mean,’ the March Hare went on.</a:t>
            </a:r>
          </a:p>
          <a:p>
            <a:pPr fontAlgn="base"/>
            <a:r>
              <a:rPr lang="en-US" sz="6000" dirty="0"/>
              <a:t>`I do,’ Alice hastily replied; `at least–at least I mean what I say–that’s the same thing, you know.’</a:t>
            </a:r>
          </a:p>
          <a:p>
            <a:pPr fontAlgn="base"/>
            <a:r>
              <a:rPr lang="en-US" sz="6000" dirty="0"/>
              <a:t>`Not the same thing a bit!’ said the Hatter. `You might just as well say that “I see what I eat” is the same thing as “I eat what I see”!’</a:t>
            </a:r>
          </a:p>
          <a:p>
            <a:pPr fontAlgn="base"/>
            <a:r>
              <a:rPr lang="en-US" sz="6000" dirty="0"/>
              <a:t>`You might just as well say,’ added the March Hare, `that “I like what I get” is the same thing as “I get what I like”!’</a:t>
            </a:r>
          </a:p>
          <a:p>
            <a:pPr fontAlgn="base"/>
            <a:r>
              <a:rPr lang="en-US" sz="6000" dirty="0"/>
              <a:t>`You might just as well say,’ added the Dormouse, who seemed to be talking in his sleep, `that “I breathe when I sleep” is the same thing as “I sleep when I breathe”!’</a:t>
            </a:r>
          </a:p>
          <a:p>
            <a:pPr marL="0" indent="0" fontAlgn="base">
              <a:buNone/>
            </a:pPr>
            <a:endParaRPr lang="en-US" sz="5100" dirty="0"/>
          </a:p>
          <a:p>
            <a:pPr marL="3657600" lvl="8" indent="0" fontAlgn="base">
              <a:buNone/>
            </a:pPr>
            <a:r>
              <a:rPr lang="en-US" sz="3800" i="1" dirty="0"/>
              <a:t>                           </a:t>
            </a:r>
            <a:endParaRPr lang="en-CA" dirty="0"/>
          </a:p>
          <a:p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4189771"/>
            <a:ext cx="4321656" cy="251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412CB1-6689-4498-8DBA-69036D502FA1}"/>
              </a:ext>
            </a:extLst>
          </p:cNvPr>
          <p:cNvSpPr txBox="1"/>
          <p:nvPr/>
        </p:nvSpPr>
        <p:spPr>
          <a:xfrm>
            <a:off x="910249" y="5013176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 fontAlgn="base"/>
            <a:r>
              <a:rPr lang="en-US" sz="2400" i="1" dirty="0"/>
              <a:t>“Alice’s Adventures  in Wonderland”</a:t>
            </a:r>
          </a:p>
          <a:p>
            <a:pPr lvl="8" fontAlgn="base"/>
            <a:r>
              <a:rPr lang="en-US" sz="2400" i="1" dirty="0"/>
              <a:t>                                by Lewis Carroll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5306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8255-ACF8-4879-887D-3F3C62758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FE066-7E12-490E-AE8D-4DDD0E0A8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37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1FD1C1-D8D2-4807-B8ED-8388D26F4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B1A4EF-EA60-4E85-893C-90802D35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Formulas: computational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9DE99-C67D-4598-9CDA-D8EEBB822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 you are building a formula, think like a computer scientist: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would a program (machine) that computes its value look like?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are that program’s inputs and outputs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and what are their types?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When would this program output an error?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Think of operations in the formula computationally.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0F9C10-6A34-422D-AD9C-BA15DC013821}"/>
              </a:ext>
            </a:extLst>
          </p:cNvPr>
          <p:cNvGrpSpPr/>
          <p:nvPr/>
        </p:nvGrpSpPr>
        <p:grpSpPr>
          <a:xfrm>
            <a:off x="9696400" y="3205338"/>
            <a:ext cx="1584176" cy="1315688"/>
            <a:chOff x="3719736" y="1465240"/>
            <a:chExt cx="2583272" cy="25398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820106-48FF-4D72-93B3-9AF307892ED5}"/>
                </a:ext>
              </a:extLst>
            </p:cNvPr>
            <p:cNvSpPr/>
            <p:nvPr/>
          </p:nvSpPr>
          <p:spPr>
            <a:xfrm>
              <a:off x="3719736" y="2276872"/>
              <a:ext cx="2016224" cy="1728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7EAD2570-F17E-49A9-A05D-3408E748B139}"/>
                </a:ext>
              </a:extLst>
            </p:cNvPr>
            <p:cNvSpPr/>
            <p:nvPr/>
          </p:nvSpPr>
          <p:spPr>
            <a:xfrm rot="7541598">
              <a:off x="5345459" y="2579462"/>
              <a:ext cx="792088" cy="1123011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DF485789-893C-4E24-BED2-41F58DA4E913}"/>
                </a:ext>
              </a:extLst>
            </p:cNvPr>
            <p:cNvSpPr/>
            <p:nvPr/>
          </p:nvSpPr>
          <p:spPr>
            <a:xfrm flipV="1">
              <a:off x="4115780" y="1592204"/>
              <a:ext cx="1224136" cy="792088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E6EB210-EB4E-4051-95DC-3D0464AE61C6}"/>
                </a:ext>
              </a:extLst>
            </p:cNvPr>
            <p:cNvSpPr/>
            <p:nvPr/>
          </p:nvSpPr>
          <p:spPr>
            <a:xfrm>
              <a:off x="4152605" y="1465240"/>
              <a:ext cx="1152128" cy="288032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7822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C427-A404-4013-8693-3387F53E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checking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3352" y="1600201"/>
                <a:ext cx="9444249" cy="498316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A formula consists of pieces of different types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: taking values true/false</a:t>
                </a:r>
              </a:p>
              <a:p>
                <a:pPr lvl="2"/>
                <a:r>
                  <a:rPr lang="en-US" dirty="0"/>
                  <a:t>Predicates, formulas </a:t>
                </a:r>
              </a:p>
              <a:p>
                <a:pPr lvl="2"/>
                <a:r>
                  <a:rPr lang="en-US" dirty="0"/>
                  <a:t>Can use operations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¬, ∨, ∧, →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>
                    <a:highlight>
                      <a:srgbClr val="FFFF00"/>
                    </a:highlight>
                  </a:rPr>
                  <a:t>Elements</a:t>
                </a:r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Variables and fixed elements (constants) from the domain. </a:t>
                </a:r>
              </a:p>
              <a:p>
                <a:pPr lvl="2"/>
                <a:r>
                  <a:rPr lang="en-US" dirty="0"/>
                  <a:t>Occur as inputs to predicates and in quantifiers such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Can use operations (functions) from the domain: </a:t>
                </a:r>
              </a:p>
              <a:p>
                <a:pPr lvl="3"/>
                <a:r>
                  <a:rPr lang="en-US" dirty="0"/>
                  <a:t>If elements are numbers, can use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etc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>
                    <a:highlight>
                      <a:srgbClr val="FF9900"/>
                    </a:highlight>
                  </a:rPr>
                  <a:t>Sets</a:t>
                </a:r>
                <a:r>
                  <a:rPr lang="en-US" dirty="0"/>
                  <a:t> of elements  </a:t>
                </a:r>
              </a:p>
              <a:p>
                <a:pPr lvl="2"/>
                <a:r>
                  <a:rPr lang="en-US" dirty="0"/>
                  <a:t>Used for domains: only occurs in quantifiers such as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1600201"/>
                <a:ext cx="9444249" cy="4983161"/>
              </a:xfrm>
              <a:blipFill>
                <a:blip r:embed="rId5"/>
                <a:stretch>
                  <a:fillRect l="-1485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2E95561-2960-4F89-8745-54A3293A7F54}"/>
              </a:ext>
            </a:extLst>
          </p:cNvPr>
          <p:cNvGrpSpPr/>
          <p:nvPr/>
        </p:nvGrpSpPr>
        <p:grpSpPr>
          <a:xfrm>
            <a:off x="9912424" y="2060848"/>
            <a:ext cx="1368152" cy="3528392"/>
            <a:chOff x="9768408" y="1556792"/>
            <a:chExt cx="1368152" cy="35283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9A7BF2-8184-41C3-BE40-8B79802817C9}"/>
                </a:ext>
              </a:extLst>
            </p:cNvPr>
            <p:cNvSpPr/>
            <p:nvPr/>
          </p:nvSpPr>
          <p:spPr>
            <a:xfrm>
              <a:off x="9768408" y="1556792"/>
              <a:ext cx="1368152" cy="3528392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491463A-1397-46C5-8DAC-6CC1C19F2129}"/>
                </a:ext>
              </a:extLst>
            </p:cNvPr>
            <p:cNvSpPr/>
            <p:nvPr/>
          </p:nvSpPr>
          <p:spPr>
            <a:xfrm>
              <a:off x="9948429" y="1770441"/>
              <a:ext cx="1008111" cy="76740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2A53F1-A7CC-476D-B4A6-F03BB5FA7322}"/>
                </a:ext>
              </a:extLst>
            </p:cNvPr>
            <p:cNvSpPr/>
            <p:nvPr/>
          </p:nvSpPr>
          <p:spPr>
            <a:xfrm>
              <a:off x="9912424" y="2856644"/>
              <a:ext cx="1080121" cy="804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FB5C1BD-C954-4E40-8051-FCD4741B4DAE}"/>
                </a:ext>
              </a:extLst>
            </p:cNvPr>
            <p:cNvSpPr/>
            <p:nvPr/>
          </p:nvSpPr>
          <p:spPr>
            <a:xfrm>
              <a:off x="9840416" y="3848334"/>
              <a:ext cx="1224136" cy="75614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CDC420-E06D-410F-82E0-9821EDCCF031}"/>
                </a:ext>
              </a:extLst>
            </p:cNvPr>
            <p:cNvSpPr/>
            <p:nvPr/>
          </p:nvSpPr>
          <p:spPr>
            <a:xfrm>
              <a:off x="9948429" y="1770441"/>
              <a:ext cx="1008111" cy="767404"/>
            </a:xfrm>
            <a:prstGeom prst="ellipse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5893B9-2744-4A8D-9A97-099C216F83C2}"/>
                </a:ext>
              </a:extLst>
            </p:cNvPr>
            <p:cNvSpPr/>
            <p:nvPr/>
          </p:nvSpPr>
          <p:spPr>
            <a:xfrm>
              <a:off x="9909878" y="2856644"/>
              <a:ext cx="1080121" cy="804720"/>
            </a:xfrm>
            <a:prstGeom prst="rect">
              <a:avLst/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8EF3F9E-0E57-4B9A-8A40-6D9019551D1B}"/>
                </a:ext>
              </a:extLst>
            </p:cNvPr>
            <p:cNvSpPr/>
            <p:nvPr/>
          </p:nvSpPr>
          <p:spPr>
            <a:xfrm>
              <a:off x="9851617" y="3845751"/>
              <a:ext cx="1224136" cy="756145"/>
            </a:xfrm>
            <a:prstGeom prst="triangle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10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Scenarios and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247040" cy="4983161"/>
          </a:xfrm>
        </p:spPr>
        <p:txBody>
          <a:bodyPr>
            <a:normAutofit/>
          </a:bodyPr>
          <a:lstStyle/>
          <a:p>
            <a:r>
              <a:rPr lang="en-CA" dirty="0"/>
              <a:t>Want to reason about more general scenarios</a:t>
            </a:r>
          </a:p>
          <a:p>
            <a:r>
              <a:rPr lang="en-CA" dirty="0"/>
              <a:t>Rather than just true/false, vary over objects:</a:t>
            </a:r>
          </a:p>
          <a:p>
            <a:pPr lvl="1"/>
            <a:r>
              <a:rPr lang="en-CA" dirty="0"/>
              <a:t>even numbers, integers, primes</a:t>
            </a:r>
          </a:p>
          <a:p>
            <a:pPr lvl="1"/>
            <a:r>
              <a:rPr lang="en-CA" dirty="0"/>
              <a:t>people that are and are not bank tellers,  </a:t>
            </a:r>
          </a:p>
          <a:p>
            <a:pPr lvl="1"/>
            <a:r>
              <a:rPr lang="en-CA" dirty="0"/>
              <a:t>pairs of animals in the same ecosystem...</a:t>
            </a:r>
          </a:p>
          <a:p>
            <a:r>
              <a:rPr lang="en-CA" dirty="0"/>
              <a:t>Want  multiple properties of these objects:</a:t>
            </a:r>
          </a:p>
          <a:p>
            <a:pPr lvl="1"/>
            <a:r>
              <a:rPr lang="en-CA" dirty="0"/>
              <a:t>an even number that is divisible by 4 and &gt; 10, </a:t>
            </a:r>
          </a:p>
          <a:p>
            <a:pPr lvl="1"/>
            <a:r>
              <a:rPr lang="en-CA" dirty="0"/>
              <a:t>a person that is also a bank teller...  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pPr lvl="1"/>
            <a:endParaRPr lang="en-CA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7690" cy="1340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AE3B89-E94B-4925-A490-84E37E9B7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034" y="24022"/>
            <a:ext cx="1331194" cy="13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04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C427-A404-4013-8693-3387F53E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checking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9098001" cy="498316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formula consists of pieces of different types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: taking values true/false</a:t>
                </a:r>
              </a:p>
              <a:p>
                <a:pPr lvl="1"/>
                <a:r>
                  <a:rPr lang="en-US" dirty="0">
                    <a:highlight>
                      <a:srgbClr val="FFFF00"/>
                    </a:highlight>
                  </a:rPr>
                  <a:t>Elements: </a:t>
                </a:r>
                <a:r>
                  <a:rPr lang="en-US" dirty="0"/>
                  <a:t>e.g. numbers </a:t>
                </a:r>
              </a:p>
              <a:p>
                <a:pPr lvl="1"/>
                <a:r>
                  <a:rPr lang="en-US" dirty="0">
                    <a:highlight>
                      <a:srgbClr val="FF9900"/>
                    </a:highlight>
                  </a:rPr>
                  <a:t>Sets</a:t>
                </a:r>
                <a:r>
                  <a:rPr lang="en-US" dirty="0"/>
                  <a:t> of elements  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𝑂𝑑𝑑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9098001" cy="4983161"/>
              </a:xfrm>
              <a:blipFill>
                <a:blip r:embed="rId5"/>
                <a:stretch>
                  <a:fillRect l="-1542" t="-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2E95561-2960-4F89-8745-54A3293A7F54}"/>
              </a:ext>
            </a:extLst>
          </p:cNvPr>
          <p:cNvGrpSpPr/>
          <p:nvPr/>
        </p:nvGrpSpPr>
        <p:grpSpPr>
          <a:xfrm>
            <a:off x="9912424" y="2060848"/>
            <a:ext cx="1368152" cy="3528392"/>
            <a:chOff x="9768408" y="1556792"/>
            <a:chExt cx="1368152" cy="35283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9A7BF2-8184-41C3-BE40-8B79802817C9}"/>
                </a:ext>
              </a:extLst>
            </p:cNvPr>
            <p:cNvSpPr/>
            <p:nvPr/>
          </p:nvSpPr>
          <p:spPr>
            <a:xfrm>
              <a:off x="9768408" y="1556792"/>
              <a:ext cx="1368152" cy="3528392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491463A-1397-46C5-8DAC-6CC1C19F2129}"/>
                </a:ext>
              </a:extLst>
            </p:cNvPr>
            <p:cNvSpPr/>
            <p:nvPr/>
          </p:nvSpPr>
          <p:spPr>
            <a:xfrm>
              <a:off x="9948429" y="1770441"/>
              <a:ext cx="1008111" cy="76740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2A53F1-A7CC-476D-B4A6-F03BB5FA7322}"/>
                </a:ext>
              </a:extLst>
            </p:cNvPr>
            <p:cNvSpPr/>
            <p:nvPr/>
          </p:nvSpPr>
          <p:spPr>
            <a:xfrm>
              <a:off x="9912424" y="2856644"/>
              <a:ext cx="1080121" cy="804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FB5C1BD-C954-4E40-8051-FCD4741B4DAE}"/>
                </a:ext>
              </a:extLst>
            </p:cNvPr>
            <p:cNvSpPr/>
            <p:nvPr/>
          </p:nvSpPr>
          <p:spPr>
            <a:xfrm>
              <a:off x="9840416" y="3848334"/>
              <a:ext cx="1224136" cy="75614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CDC420-E06D-410F-82E0-9821EDCCF031}"/>
                </a:ext>
              </a:extLst>
            </p:cNvPr>
            <p:cNvSpPr/>
            <p:nvPr/>
          </p:nvSpPr>
          <p:spPr>
            <a:xfrm>
              <a:off x="9948429" y="1770441"/>
              <a:ext cx="1008111" cy="767404"/>
            </a:xfrm>
            <a:prstGeom prst="ellipse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5893B9-2744-4A8D-9A97-099C216F83C2}"/>
                </a:ext>
              </a:extLst>
            </p:cNvPr>
            <p:cNvSpPr/>
            <p:nvPr/>
          </p:nvSpPr>
          <p:spPr>
            <a:xfrm>
              <a:off x="9909878" y="2856644"/>
              <a:ext cx="1080121" cy="804720"/>
            </a:xfrm>
            <a:prstGeom prst="rect">
              <a:avLst/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8EF3F9E-0E57-4B9A-8A40-6D9019551D1B}"/>
                </a:ext>
              </a:extLst>
            </p:cNvPr>
            <p:cNvSpPr/>
            <p:nvPr/>
          </p:nvSpPr>
          <p:spPr>
            <a:xfrm>
              <a:off x="9851617" y="3845751"/>
              <a:ext cx="1224136" cy="756145"/>
            </a:xfrm>
            <a:prstGeom prst="triangle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04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C427-A404-4013-8693-3387F53E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checking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9098001" cy="498316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formula consists of pieces of different types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: taking values true/false</a:t>
                </a:r>
              </a:p>
              <a:p>
                <a:pPr lvl="1"/>
                <a:r>
                  <a:rPr lang="en-US" dirty="0">
                    <a:highlight>
                      <a:srgbClr val="FFFF00"/>
                    </a:highlight>
                  </a:rPr>
                  <a:t>Elements: </a:t>
                </a:r>
                <a:r>
                  <a:rPr lang="en-US" dirty="0"/>
                  <a:t>e.g. numbers </a:t>
                </a:r>
              </a:p>
              <a:p>
                <a:pPr lvl="1"/>
                <a:r>
                  <a:rPr lang="en-US" dirty="0">
                    <a:highlight>
                      <a:srgbClr val="FF9900"/>
                    </a:highlight>
                  </a:rPr>
                  <a:t>Sets</a:t>
                </a:r>
                <a:r>
                  <a:rPr lang="en-US" dirty="0"/>
                  <a:t> of elements  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𝑂𝑑𝑑</m:t>
                    </m:r>
                    <m:d>
                      <m:dPr>
                        <m:ctrlPr>
                          <a:rPr lang="en-US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>
                  <a:highlight>
                    <a:srgbClr val="FFFF00"/>
                  </a:highlight>
                </a:endParaRP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9098001" cy="4983161"/>
              </a:xfrm>
              <a:blipFill>
                <a:blip r:embed="rId5"/>
                <a:stretch>
                  <a:fillRect l="-1542" t="-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2E95561-2960-4F89-8745-54A3293A7F54}"/>
              </a:ext>
            </a:extLst>
          </p:cNvPr>
          <p:cNvGrpSpPr/>
          <p:nvPr/>
        </p:nvGrpSpPr>
        <p:grpSpPr>
          <a:xfrm>
            <a:off x="9912424" y="2060848"/>
            <a:ext cx="1368152" cy="3528392"/>
            <a:chOff x="9768408" y="1556792"/>
            <a:chExt cx="1368152" cy="35283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9A7BF2-8184-41C3-BE40-8B79802817C9}"/>
                </a:ext>
              </a:extLst>
            </p:cNvPr>
            <p:cNvSpPr/>
            <p:nvPr/>
          </p:nvSpPr>
          <p:spPr>
            <a:xfrm>
              <a:off x="9768408" y="1556792"/>
              <a:ext cx="1368152" cy="3528392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491463A-1397-46C5-8DAC-6CC1C19F2129}"/>
                </a:ext>
              </a:extLst>
            </p:cNvPr>
            <p:cNvSpPr/>
            <p:nvPr/>
          </p:nvSpPr>
          <p:spPr>
            <a:xfrm>
              <a:off x="9948429" y="1770441"/>
              <a:ext cx="1008111" cy="76740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2A53F1-A7CC-476D-B4A6-F03BB5FA7322}"/>
                </a:ext>
              </a:extLst>
            </p:cNvPr>
            <p:cNvSpPr/>
            <p:nvPr/>
          </p:nvSpPr>
          <p:spPr>
            <a:xfrm>
              <a:off x="9912424" y="2856644"/>
              <a:ext cx="1080121" cy="804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FB5C1BD-C954-4E40-8051-FCD4741B4DAE}"/>
                </a:ext>
              </a:extLst>
            </p:cNvPr>
            <p:cNvSpPr/>
            <p:nvPr/>
          </p:nvSpPr>
          <p:spPr>
            <a:xfrm>
              <a:off x="9840416" y="3848334"/>
              <a:ext cx="1224136" cy="75614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CDC420-E06D-410F-82E0-9821EDCCF031}"/>
                </a:ext>
              </a:extLst>
            </p:cNvPr>
            <p:cNvSpPr/>
            <p:nvPr/>
          </p:nvSpPr>
          <p:spPr>
            <a:xfrm>
              <a:off x="9948429" y="1770441"/>
              <a:ext cx="1008111" cy="767404"/>
            </a:xfrm>
            <a:prstGeom prst="ellipse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5893B9-2744-4A8D-9A97-099C216F83C2}"/>
                </a:ext>
              </a:extLst>
            </p:cNvPr>
            <p:cNvSpPr/>
            <p:nvPr/>
          </p:nvSpPr>
          <p:spPr>
            <a:xfrm>
              <a:off x="9909878" y="2856644"/>
              <a:ext cx="1080121" cy="804720"/>
            </a:xfrm>
            <a:prstGeom prst="rect">
              <a:avLst/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8EF3F9E-0E57-4B9A-8A40-6D9019551D1B}"/>
                </a:ext>
              </a:extLst>
            </p:cNvPr>
            <p:cNvSpPr/>
            <p:nvPr/>
          </p:nvSpPr>
          <p:spPr>
            <a:xfrm>
              <a:off x="9851617" y="3845751"/>
              <a:ext cx="1224136" cy="756145"/>
            </a:xfrm>
            <a:prstGeom prst="triangle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663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36E5E51-A2ED-46BB-B526-D25DB12D1E9B}"/>
                  </a:ext>
                </a:extLst>
              </p:cNvPr>
              <p:cNvSpPr/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36E5E51-A2ED-46BB-B526-D25DB12D1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ylinder 6">
            <a:extLst>
              <a:ext uri="{FF2B5EF4-FFF2-40B4-BE49-F238E27FC236}">
                <a16:creationId xmlns:a16="http://schemas.microsoft.com/office/drawing/2014/main" id="{E4A4E4E7-416B-4E59-845E-06C3A8F4EEA8}"/>
              </a:ext>
            </a:extLst>
          </p:cNvPr>
          <p:cNvSpPr/>
          <p:nvPr/>
        </p:nvSpPr>
        <p:spPr>
          <a:xfrm rot="7541598">
            <a:off x="2483569" y="5553850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F462EAF0-A571-4FE8-8566-C34DFA448F0E}"/>
              </a:ext>
            </a:extLst>
          </p:cNvPr>
          <p:cNvSpPr/>
          <p:nvPr/>
        </p:nvSpPr>
        <p:spPr>
          <a:xfrm flipV="1">
            <a:off x="1551962" y="4834792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069204-DD7D-481B-B791-EC39D55C74A2}"/>
              </a:ext>
            </a:extLst>
          </p:cNvPr>
          <p:cNvSpPr/>
          <p:nvPr/>
        </p:nvSpPr>
        <p:spPr>
          <a:xfrm>
            <a:off x="1579677" y="4741202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7B2E314-B038-4C45-A87C-BC25816321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155" y="300176"/>
                <a:ext cx="11682850" cy="35799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/>
                  <a:t>Propositional variables and formulas are of type </a:t>
                </a:r>
                <a:r>
                  <a:rPr lang="en-US" sz="2800" dirty="0">
                    <a:highlight>
                      <a:srgbClr val="00FFFF"/>
                    </a:highlight>
                  </a:rPr>
                  <a:t>Boolean</a:t>
                </a:r>
              </a:p>
              <a:p>
                <a:pPr lvl="1"/>
                <a:r>
                  <a:rPr lang="en-US" sz="2400" dirty="0"/>
                  <a:t> that is, they take values in the set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𝑓𝑎𝑙𝑠𝑒</m:t>
                    </m:r>
                    <m: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b="0" dirty="0">
                  <a:highlight>
                    <a:srgbClr val="00FFFF"/>
                  </a:highlight>
                </a:endParaRPr>
              </a:p>
              <a:p>
                <a:pPr lvl="1"/>
                <a:r>
                  <a:rPr lang="en-US" sz="2400" dirty="0"/>
                  <a:t>To evaluate a propositional variable, return its </a:t>
                </a:r>
                <a:r>
                  <a:rPr lang="en-US" sz="2400" dirty="0">
                    <a:highlight>
                      <a:srgbClr val="00FFFF"/>
                    </a:highlight>
                  </a:rPr>
                  <a:t>truth value</a:t>
                </a:r>
                <a:r>
                  <a:rPr lang="en-US" sz="2400" dirty="0"/>
                  <a:t>.</a:t>
                </a:r>
              </a:p>
              <a:p>
                <a:r>
                  <a:rPr lang="en-US" sz="2800" dirty="0"/>
                  <a:t>Now, treat connectives as machines with inputs and outputs. </a:t>
                </a:r>
              </a:p>
              <a:p>
                <a:pPr lvl="1"/>
                <a:r>
                  <a:rPr lang="en-US" sz="2400" dirty="0"/>
                  <a:t>They take Boolean inputs, and return Boolean outputs. 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7B2E314-B038-4C45-A87C-BC2581632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55" y="300176"/>
                <a:ext cx="11682850" cy="3579990"/>
              </a:xfrm>
              <a:prstGeom prst="rect">
                <a:avLst/>
              </a:prstGeom>
              <a:blipFill>
                <a:blip r:embed="rId5"/>
                <a:stretch>
                  <a:fillRect l="-939" t="-1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125A063F-0A6E-467D-AF0C-E73FDBAE2BD0}"/>
              </a:ext>
            </a:extLst>
          </p:cNvPr>
          <p:cNvSpPr/>
          <p:nvPr/>
        </p:nvSpPr>
        <p:spPr>
          <a:xfrm>
            <a:off x="860414" y="3855930"/>
            <a:ext cx="864096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FD687F-7DD3-485A-9C26-14DC89C6AE32}"/>
              </a:ext>
            </a:extLst>
          </p:cNvPr>
          <p:cNvSpPr/>
          <p:nvPr/>
        </p:nvSpPr>
        <p:spPr>
          <a:xfrm>
            <a:off x="2332468" y="3844290"/>
            <a:ext cx="864096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0808C1E-C04D-4E79-9022-6A1AB76C99B5}"/>
              </a:ext>
            </a:extLst>
          </p:cNvPr>
          <p:cNvSpPr/>
          <p:nvPr/>
        </p:nvSpPr>
        <p:spPr>
          <a:xfrm>
            <a:off x="3518771" y="5999500"/>
            <a:ext cx="864096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09434958-46C7-42B8-96E5-0645BB15AFB9}"/>
              </a:ext>
            </a:extLst>
          </p:cNvPr>
          <p:cNvSpPr/>
          <p:nvPr/>
        </p:nvSpPr>
        <p:spPr>
          <a:xfrm rot="19570248">
            <a:off x="1536201" y="4410472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69D392F-E7B0-453F-87BD-8C84BE46157E}"/>
              </a:ext>
            </a:extLst>
          </p:cNvPr>
          <p:cNvSpPr/>
          <p:nvPr/>
        </p:nvSpPr>
        <p:spPr>
          <a:xfrm rot="2838204">
            <a:off x="2084581" y="4433883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82838C92-C35A-4950-AE2A-D60ADD5671D6}"/>
              </a:ext>
            </a:extLst>
          </p:cNvPr>
          <p:cNvSpPr/>
          <p:nvPr/>
        </p:nvSpPr>
        <p:spPr>
          <a:xfrm rot="18107960">
            <a:off x="3146411" y="6196032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1AD6CEE-0A89-4DC2-A2F3-A6A7F14F219D}"/>
                  </a:ext>
                </a:extLst>
              </p:cNvPr>
              <p:cNvSpPr/>
              <p:nvPr/>
            </p:nvSpPr>
            <p:spPr>
              <a:xfrm>
                <a:off x="1847528" y="3820867"/>
                <a:ext cx="465743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4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1AD6CEE-0A89-4DC2-A2F3-A6A7F14F2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8" y="3820867"/>
                <a:ext cx="465743" cy="50405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0E0CD7F-1474-4048-9F35-21F0B3A3055E}"/>
                  </a:ext>
                </a:extLst>
              </p:cNvPr>
              <p:cNvSpPr/>
              <p:nvPr/>
            </p:nvSpPr>
            <p:spPr>
              <a:xfrm>
                <a:off x="6157970" y="5287607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0E0CD7F-1474-4048-9F35-21F0B3A305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970" y="5287607"/>
                <a:ext cx="1517446" cy="1273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ylinder 49">
            <a:extLst>
              <a:ext uri="{FF2B5EF4-FFF2-40B4-BE49-F238E27FC236}">
                <a16:creationId xmlns:a16="http://schemas.microsoft.com/office/drawing/2014/main" id="{65047156-917D-444D-8F32-88C2F2E1E188}"/>
              </a:ext>
            </a:extLst>
          </p:cNvPr>
          <p:cNvSpPr/>
          <p:nvPr/>
        </p:nvSpPr>
        <p:spPr>
          <a:xfrm rot="7541598">
            <a:off x="7387647" y="5501968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apezoid 50">
            <a:extLst>
              <a:ext uri="{FF2B5EF4-FFF2-40B4-BE49-F238E27FC236}">
                <a16:creationId xmlns:a16="http://schemas.microsoft.com/office/drawing/2014/main" id="{A3D00A01-A1D5-4353-AC77-388F5351FCB1}"/>
              </a:ext>
            </a:extLst>
          </p:cNvPr>
          <p:cNvSpPr/>
          <p:nvPr/>
        </p:nvSpPr>
        <p:spPr>
          <a:xfrm flipV="1">
            <a:off x="6456040" y="4782910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DEE36AF-B303-4D7D-9FFE-F975576FBB8D}"/>
              </a:ext>
            </a:extLst>
          </p:cNvPr>
          <p:cNvSpPr/>
          <p:nvPr/>
        </p:nvSpPr>
        <p:spPr>
          <a:xfrm>
            <a:off x="6483755" y="4689320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445F28C-49EF-4755-9B33-23AD49218C0B}"/>
              </a:ext>
            </a:extLst>
          </p:cNvPr>
          <p:cNvSpPr/>
          <p:nvPr/>
        </p:nvSpPr>
        <p:spPr>
          <a:xfrm>
            <a:off x="5563405" y="3804048"/>
            <a:ext cx="1065183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3E99196-BFB0-4BD1-A4FD-5B27AA604113}"/>
              </a:ext>
            </a:extLst>
          </p:cNvPr>
          <p:cNvSpPr/>
          <p:nvPr/>
        </p:nvSpPr>
        <p:spPr>
          <a:xfrm>
            <a:off x="7236546" y="3792408"/>
            <a:ext cx="1091702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2E13C45-89F5-4772-94DC-FECAE1B5D265}"/>
              </a:ext>
            </a:extLst>
          </p:cNvPr>
          <p:cNvSpPr/>
          <p:nvPr/>
        </p:nvSpPr>
        <p:spPr>
          <a:xfrm>
            <a:off x="8422849" y="5947618"/>
            <a:ext cx="864096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888D1AB3-BFF7-40FB-B920-5DEF53CA5AA3}"/>
              </a:ext>
            </a:extLst>
          </p:cNvPr>
          <p:cNvSpPr/>
          <p:nvPr/>
        </p:nvSpPr>
        <p:spPr>
          <a:xfrm rot="19570248">
            <a:off x="6440279" y="4358590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1287A82D-D9D9-41F0-AB18-E54AADC06AA7}"/>
              </a:ext>
            </a:extLst>
          </p:cNvPr>
          <p:cNvSpPr/>
          <p:nvPr/>
        </p:nvSpPr>
        <p:spPr>
          <a:xfrm rot="2838204">
            <a:off x="6988659" y="4382001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BE8E2C2F-B97C-4EFB-8A70-7AED8C68A900}"/>
              </a:ext>
            </a:extLst>
          </p:cNvPr>
          <p:cNvSpPr/>
          <p:nvPr/>
        </p:nvSpPr>
        <p:spPr>
          <a:xfrm rot="18107960">
            <a:off x="8050489" y="6144150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6957F3B-77F4-48B6-B99E-EFDAE66A425E}"/>
                  </a:ext>
                </a:extLst>
              </p:cNvPr>
              <p:cNvSpPr/>
              <p:nvPr/>
            </p:nvSpPr>
            <p:spPr>
              <a:xfrm>
                <a:off x="6751606" y="3768985"/>
                <a:ext cx="465743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4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6957F3B-77F4-48B6-B99E-EFDAE66A4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606" y="3768985"/>
                <a:ext cx="465743" cy="50405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2452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36E5E51-A2ED-46BB-B526-D25DB12D1E9B}"/>
                  </a:ext>
                </a:extLst>
              </p:cNvPr>
              <p:cNvSpPr/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36E5E51-A2ED-46BB-B526-D25DB12D1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ylinder 6">
            <a:extLst>
              <a:ext uri="{FF2B5EF4-FFF2-40B4-BE49-F238E27FC236}">
                <a16:creationId xmlns:a16="http://schemas.microsoft.com/office/drawing/2014/main" id="{E4A4E4E7-416B-4E59-845E-06C3A8F4EEA8}"/>
              </a:ext>
            </a:extLst>
          </p:cNvPr>
          <p:cNvSpPr/>
          <p:nvPr/>
        </p:nvSpPr>
        <p:spPr>
          <a:xfrm rot="7541598">
            <a:off x="2483569" y="5553850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F462EAF0-A571-4FE8-8566-C34DFA448F0E}"/>
              </a:ext>
            </a:extLst>
          </p:cNvPr>
          <p:cNvSpPr/>
          <p:nvPr/>
        </p:nvSpPr>
        <p:spPr>
          <a:xfrm flipV="1">
            <a:off x="1551962" y="4834792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069204-DD7D-481B-B791-EC39D55C74A2}"/>
              </a:ext>
            </a:extLst>
          </p:cNvPr>
          <p:cNvSpPr/>
          <p:nvPr/>
        </p:nvSpPr>
        <p:spPr>
          <a:xfrm>
            <a:off x="1579677" y="4741202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7B2E314-B038-4C45-A87C-BC25816321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155" y="300176"/>
                <a:ext cx="11682850" cy="35799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/>
                  <a:t>To evaluate a propositional formula, go up its syntax tree:</a:t>
                </a:r>
              </a:p>
              <a:p>
                <a:pPr lvl="1"/>
                <a:r>
                  <a:rPr lang="en-US" sz="2400" dirty="0"/>
                  <a:t>If the formula (node in the tree) is just one variable, return its value</a:t>
                </a:r>
              </a:p>
              <a:p>
                <a:pPr lvl="1"/>
                <a:r>
                  <a:rPr lang="en-US" sz="2400" dirty="0"/>
                  <a:t>If a formula (node) is an operation, apply the respective “evaluation machine”:</a:t>
                </a:r>
              </a:p>
              <a:p>
                <a:pPr lvl="2"/>
                <a:r>
                  <a:rPr lang="en-US" dirty="0"/>
                  <a:t>Machines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∨, ∧, →,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want two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 inputs</a:t>
                </a:r>
              </a:p>
              <a:p>
                <a:pPr lvl="2"/>
                <a:r>
                  <a:rPr lang="en-US" dirty="0"/>
                  <a:t>Machine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dirty="0"/>
                  <a:t> wants one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 input</a:t>
                </a:r>
              </a:p>
              <a:p>
                <a:pPr lvl="2"/>
                <a:r>
                  <a:rPr lang="en-US" dirty="0"/>
                  <a:t>Each machine outputs a single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 value.  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7B2E314-B038-4C45-A87C-BC2581632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55" y="300176"/>
                <a:ext cx="11682850" cy="3579990"/>
              </a:xfrm>
              <a:prstGeom prst="rect">
                <a:avLst/>
              </a:prstGeom>
              <a:blipFill>
                <a:blip r:embed="rId5"/>
                <a:stretch>
                  <a:fillRect l="-939" t="-1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row: Down 27">
            <a:extLst>
              <a:ext uri="{FF2B5EF4-FFF2-40B4-BE49-F238E27FC236}">
                <a16:creationId xmlns:a16="http://schemas.microsoft.com/office/drawing/2014/main" id="{09434958-46C7-42B8-96E5-0645BB15AFB9}"/>
              </a:ext>
            </a:extLst>
          </p:cNvPr>
          <p:cNvSpPr/>
          <p:nvPr/>
        </p:nvSpPr>
        <p:spPr>
          <a:xfrm rot="19570248">
            <a:off x="1536201" y="4410472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69D392F-E7B0-453F-87BD-8C84BE46157E}"/>
              </a:ext>
            </a:extLst>
          </p:cNvPr>
          <p:cNvSpPr/>
          <p:nvPr/>
        </p:nvSpPr>
        <p:spPr>
          <a:xfrm rot="2838204">
            <a:off x="2084581" y="4433883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82838C92-C35A-4950-AE2A-D60ADD5671D6}"/>
              </a:ext>
            </a:extLst>
          </p:cNvPr>
          <p:cNvSpPr/>
          <p:nvPr/>
        </p:nvSpPr>
        <p:spPr>
          <a:xfrm rot="18107960">
            <a:off x="3146411" y="6196032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1AD6CEE-0A89-4DC2-A2F3-A6A7F14F219D}"/>
                  </a:ext>
                </a:extLst>
              </p:cNvPr>
              <p:cNvSpPr/>
              <p:nvPr/>
            </p:nvSpPr>
            <p:spPr>
              <a:xfrm>
                <a:off x="1847528" y="3820867"/>
                <a:ext cx="465743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4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1AD6CEE-0A89-4DC2-A2F3-A6A7F14F2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8" y="3820867"/>
                <a:ext cx="465743" cy="50405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0E0CD7F-1474-4048-9F35-21F0B3A3055E}"/>
                  </a:ext>
                </a:extLst>
              </p:cNvPr>
              <p:cNvSpPr/>
              <p:nvPr/>
            </p:nvSpPr>
            <p:spPr>
              <a:xfrm>
                <a:off x="6157970" y="5287607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0E0CD7F-1474-4048-9F35-21F0B3A305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970" y="5287607"/>
                <a:ext cx="1517446" cy="1273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ylinder 49">
            <a:extLst>
              <a:ext uri="{FF2B5EF4-FFF2-40B4-BE49-F238E27FC236}">
                <a16:creationId xmlns:a16="http://schemas.microsoft.com/office/drawing/2014/main" id="{65047156-917D-444D-8F32-88C2F2E1E188}"/>
              </a:ext>
            </a:extLst>
          </p:cNvPr>
          <p:cNvSpPr/>
          <p:nvPr/>
        </p:nvSpPr>
        <p:spPr>
          <a:xfrm rot="7541598">
            <a:off x="7387647" y="5501968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apezoid 50">
            <a:extLst>
              <a:ext uri="{FF2B5EF4-FFF2-40B4-BE49-F238E27FC236}">
                <a16:creationId xmlns:a16="http://schemas.microsoft.com/office/drawing/2014/main" id="{A3D00A01-A1D5-4353-AC77-388F5351FCB1}"/>
              </a:ext>
            </a:extLst>
          </p:cNvPr>
          <p:cNvSpPr/>
          <p:nvPr/>
        </p:nvSpPr>
        <p:spPr>
          <a:xfrm flipV="1">
            <a:off x="6456040" y="4782910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DEE36AF-B303-4D7D-9FFE-F975576FBB8D}"/>
              </a:ext>
            </a:extLst>
          </p:cNvPr>
          <p:cNvSpPr/>
          <p:nvPr/>
        </p:nvSpPr>
        <p:spPr>
          <a:xfrm>
            <a:off x="6483755" y="4689320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445F28C-49EF-4755-9B33-23AD49218C0B}"/>
              </a:ext>
            </a:extLst>
          </p:cNvPr>
          <p:cNvSpPr/>
          <p:nvPr/>
        </p:nvSpPr>
        <p:spPr>
          <a:xfrm>
            <a:off x="5563405" y="3804048"/>
            <a:ext cx="1065183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3E99196-BFB0-4BD1-A4FD-5B27AA604113}"/>
              </a:ext>
            </a:extLst>
          </p:cNvPr>
          <p:cNvSpPr/>
          <p:nvPr/>
        </p:nvSpPr>
        <p:spPr>
          <a:xfrm>
            <a:off x="7236546" y="3792408"/>
            <a:ext cx="1091702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2E13C45-89F5-4772-94DC-FECAE1B5D265}"/>
              </a:ext>
            </a:extLst>
          </p:cNvPr>
          <p:cNvSpPr/>
          <p:nvPr/>
        </p:nvSpPr>
        <p:spPr>
          <a:xfrm>
            <a:off x="8422849" y="5947618"/>
            <a:ext cx="864096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56" name="Arrow: Down 55">
            <a:extLst>
              <a:ext uri="{FF2B5EF4-FFF2-40B4-BE49-F238E27FC236}">
                <a16:creationId xmlns:a16="http://schemas.microsoft.com/office/drawing/2014/main" id="{888D1AB3-BFF7-40FB-B920-5DEF53CA5AA3}"/>
              </a:ext>
            </a:extLst>
          </p:cNvPr>
          <p:cNvSpPr/>
          <p:nvPr/>
        </p:nvSpPr>
        <p:spPr>
          <a:xfrm rot="19570248">
            <a:off x="6440279" y="4358590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1287A82D-D9D9-41F0-AB18-E54AADC06AA7}"/>
              </a:ext>
            </a:extLst>
          </p:cNvPr>
          <p:cNvSpPr/>
          <p:nvPr/>
        </p:nvSpPr>
        <p:spPr>
          <a:xfrm rot="2838204">
            <a:off x="6988659" y="4382001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BE8E2C2F-B97C-4EFB-8A70-7AED8C68A900}"/>
              </a:ext>
            </a:extLst>
          </p:cNvPr>
          <p:cNvSpPr/>
          <p:nvPr/>
        </p:nvSpPr>
        <p:spPr>
          <a:xfrm rot="18107960">
            <a:off x="8050489" y="6144150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6957F3B-77F4-48B6-B99E-EFDAE66A425E}"/>
                  </a:ext>
                </a:extLst>
              </p:cNvPr>
              <p:cNvSpPr/>
              <p:nvPr/>
            </p:nvSpPr>
            <p:spPr>
              <a:xfrm>
                <a:off x="6751606" y="3768985"/>
                <a:ext cx="465743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4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6957F3B-77F4-48B6-B99E-EFDAE66A4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606" y="3768985"/>
                <a:ext cx="465743" cy="50405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loud 1">
            <a:extLst>
              <a:ext uri="{FF2B5EF4-FFF2-40B4-BE49-F238E27FC236}">
                <a16:creationId xmlns:a16="http://schemas.microsoft.com/office/drawing/2014/main" id="{3246CE2C-9FAF-4BE5-B78F-BB247AFB948A}"/>
              </a:ext>
            </a:extLst>
          </p:cNvPr>
          <p:cNvSpPr/>
          <p:nvPr/>
        </p:nvSpPr>
        <p:spPr>
          <a:xfrm>
            <a:off x="3513551" y="5967509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8CF8A80-FD86-4B2F-9003-43E523F1F6E8}"/>
              </a:ext>
            </a:extLst>
          </p:cNvPr>
          <p:cNvSpPr/>
          <p:nvPr/>
        </p:nvSpPr>
        <p:spPr>
          <a:xfrm>
            <a:off x="2300605" y="3702053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DE4499F-DB54-4B36-A5A3-8D109AEE504A}"/>
              </a:ext>
            </a:extLst>
          </p:cNvPr>
          <p:cNvSpPr/>
          <p:nvPr/>
        </p:nvSpPr>
        <p:spPr>
          <a:xfrm>
            <a:off x="640362" y="3716402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</p:spTree>
    <p:extLst>
      <p:ext uri="{BB962C8B-B14F-4D97-AF65-F5344CB8AC3E}">
        <p14:creationId xmlns:p14="http://schemas.microsoft.com/office/powerpoint/2010/main" val="4011750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BDCC579-70B6-4064-9A97-9148BB5B18A8}"/>
              </a:ext>
            </a:extLst>
          </p:cNvPr>
          <p:cNvGrpSpPr/>
          <p:nvPr/>
        </p:nvGrpSpPr>
        <p:grpSpPr>
          <a:xfrm>
            <a:off x="1253892" y="4741202"/>
            <a:ext cx="1944216" cy="1872208"/>
            <a:chOff x="911424" y="2924944"/>
            <a:chExt cx="1944216" cy="1872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36E5E51-A2ED-46BB-B526-D25DB12D1E9B}"/>
                    </a:ext>
                  </a:extLst>
                </p:cNvPr>
                <p:cNvSpPr/>
                <p:nvPr/>
              </p:nvSpPr>
              <p:spPr>
                <a:xfrm>
                  <a:off x="911424" y="3523231"/>
                  <a:ext cx="1517446" cy="127392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36E5E51-A2ED-46BB-B526-D25DB12D1E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424" y="3523231"/>
                  <a:ext cx="1517446" cy="12739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Cylinder 6">
              <a:extLst>
                <a:ext uri="{FF2B5EF4-FFF2-40B4-BE49-F238E27FC236}">
                  <a16:creationId xmlns:a16="http://schemas.microsoft.com/office/drawing/2014/main" id="{E4A4E4E7-416B-4E59-845E-06C3A8F4EEA8}"/>
                </a:ext>
              </a:extLst>
            </p:cNvPr>
            <p:cNvSpPr/>
            <p:nvPr/>
          </p:nvSpPr>
          <p:spPr>
            <a:xfrm rot="7541598">
              <a:off x="2141101" y="3737592"/>
              <a:ext cx="583880" cy="845198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F462EAF0-A571-4FE8-8566-C34DFA448F0E}"/>
                </a:ext>
              </a:extLst>
            </p:cNvPr>
            <p:cNvSpPr/>
            <p:nvPr/>
          </p:nvSpPr>
          <p:spPr>
            <a:xfrm flipV="1">
              <a:off x="1209494" y="3018534"/>
              <a:ext cx="921306" cy="583880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069204-DD7D-481B-B791-EC39D55C74A2}"/>
                </a:ext>
              </a:extLst>
            </p:cNvPr>
            <p:cNvSpPr/>
            <p:nvPr/>
          </p:nvSpPr>
          <p:spPr>
            <a:xfrm>
              <a:off x="1237209" y="2924944"/>
              <a:ext cx="867112" cy="21232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7B2E314-B038-4C45-A87C-BC25816321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155" y="300176"/>
                <a:ext cx="11682850" cy="30476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/>
                  <a:t>Propositional variables and formulas are of type </a:t>
                </a:r>
                <a:r>
                  <a:rPr lang="en-US" sz="2800" dirty="0">
                    <a:highlight>
                      <a:srgbClr val="00FFFF"/>
                    </a:highlight>
                  </a:rPr>
                  <a:t>Boolean</a:t>
                </a:r>
              </a:p>
              <a:p>
                <a:pPr lvl="1"/>
                <a:r>
                  <a:rPr lang="en-US" sz="2400" dirty="0"/>
                  <a:t> that is, they take values in the set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𝑓𝑎𝑙𝑠𝑒</m:t>
                    </m:r>
                    <m:r>
                      <a:rPr lang="en-US" sz="2400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highlight>
                    <a:srgbClr val="00FFFF"/>
                  </a:highlight>
                </a:endParaRP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are propositional formulas, then so are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So, operations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∨, ∧, →,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need to have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 type on both sides</a:t>
                </a:r>
              </a:p>
              <a:p>
                <a:pPr lvl="2"/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  </m:t>
                    </m:r>
                  </m:oMath>
                </a14:m>
                <a:r>
                  <a:rPr lang="en-US" dirty="0"/>
                  <a:t>has to have a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 type following it. </a:t>
                </a:r>
              </a:p>
              <a:p>
                <a:pPr lvl="1"/>
                <a:r>
                  <a:rPr lang="en-US" dirty="0"/>
                  <a:t>The result of all of these operations is also of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 type.  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7B2E314-B038-4C45-A87C-BC2581632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55" y="300176"/>
                <a:ext cx="11682850" cy="3047643"/>
              </a:xfrm>
              <a:prstGeom prst="rect">
                <a:avLst/>
              </a:prstGeom>
              <a:blipFill>
                <a:blip r:embed="rId6"/>
                <a:stretch>
                  <a:fillRect l="-1043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row: Down 27">
            <a:extLst>
              <a:ext uri="{FF2B5EF4-FFF2-40B4-BE49-F238E27FC236}">
                <a16:creationId xmlns:a16="http://schemas.microsoft.com/office/drawing/2014/main" id="{09434958-46C7-42B8-96E5-0645BB15AFB9}"/>
              </a:ext>
            </a:extLst>
          </p:cNvPr>
          <p:cNvSpPr/>
          <p:nvPr/>
        </p:nvSpPr>
        <p:spPr>
          <a:xfrm rot="19570248">
            <a:off x="1536201" y="4410472"/>
            <a:ext cx="432048" cy="275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69D392F-E7B0-453F-87BD-8C84BE46157E}"/>
              </a:ext>
            </a:extLst>
          </p:cNvPr>
          <p:cNvSpPr/>
          <p:nvPr/>
        </p:nvSpPr>
        <p:spPr>
          <a:xfrm rot="2838204">
            <a:off x="2084581" y="4433883"/>
            <a:ext cx="432048" cy="275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82838C92-C35A-4950-AE2A-D60ADD5671D6}"/>
              </a:ext>
            </a:extLst>
          </p:cNvPr>
          <p:cNvSpPr/>
          <p:nvPr/>
        </p:nvSpPr>
        <p:spPr>
          <a:xfrm rot="18107960">
            <a:off x="3146411" y="6196032"/>
            <a:ext cx="360965" cy="227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2F8878-E28B-4504-AF74-801D7715C2A4}"/>
              </a:ext>
            </a:extLst>
          </p:cNvPr>
          <p:cNvGrpSpPr/>
          <p:nvPr/>
        </p:nvGrpSpPr>
        <p:grpSpPr>
          <a:xfrm>
            <a:off x="6169552" y="4650271"/>
            <a:ext cx="1944216" cy="1872208"/>
            <a:chOff x="911424" y="2924944"/>
            <a:chExt cx="1944216" cy="1872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524226E-23DC-4F44-8CDD-1ADA3BB6C51F}"/>
                    </a:ext>
                  </a:extLst>
                </p:cNvPr>
                <p:cNvSpPr/>
                <p:nvPr/>
              </p:nvSpPr>
              <p:spPr>
                <a:xfrm>
                  <a:off x="911424" y="3523231"/>
                  <a:ext cx="1517446" cy="127392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524226E-23DC-4F44-8CDD-1ADA3BB6C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424" y="3523231"/>
                  <a:ext cx="1517446" cy="12739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Cylinder 42">
              <a:extLst>
                <a:ext uri="{FF2B5EF4-FFF2-40B4-BE49-F238E27FC236}">
                  <a16:creationId xmlns:a16="http://schemas.microsoft.com/office/drawing/2014/main" id="{AB660FDD-ADAF-4ED3-BF13-9738B73711BD}"/>
                </a:ext>
              </a:extLst>
            </p:cNvPr>
            <p:cNvSpPr/>
            <p:nvPr/>
          </p:nvSpPr>
          <p:spPr>
            <a:xfrm rot="7541598">
              <a:off x="2141101" y="3737592"/>
              <a:ext cx="583880" cy="845198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apezoid 43">
              <a:extLst>
                <a:ext uri="{FF2B5EF4-FFF2-40B4-BE49-F238E27FC236}">
                  <a16:creationId xmlns:a16="http://schemas.microsoft.com/office/drawing/2014/main" id="{CB952663-2DA8-42E6-8DFB-C9DD69F2EE90}"/>
                </a:ext>
              </a:extLst>
            </p:cNvPr>
            <p:cNvSpPr/>
            <p:nvPr/>
          </p:nvSpPr>
          <p:spPr>
            <a:xfrm flipV="1">
              <a:off x="1209494" y="3018534"/>
              <a:ext cx="921306" cy="583880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5919A1-CF19-4EC1-8148-76E2C0D9877C}"/>
                </a:ext>
              </a:extLst>
            </p:cNvPr>
            <p:cNvSpPr/>
            <p:nvPr/>
          </p:nvSpPr>
          <p:spPr>
            <a:xfrm>
              <a:off x="1237209" y="2924944"/>
              <a:ext cx="867112" cy="21232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D17F593F-2D61-4045-AE46-9E4C52C21979}"/>
              </a:ext>
            </a:extLst>
          </p:cNvPr>
          <p:cNvSpPr/>
          <p:nvPr/>
        </p:nvSpPr>
        <p:spPr>
          <a:xfrm>
            <a:off x="5776074" y="3764999"/>
            <a:ext cx="864096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30CDC53-309C-44B6-A7EE-47D634B67836}"/>
                  </a:ext>
                </a:extLst>
              </p:cNvPr>
              <p:cNvSpPr/>
              <p:nvPr/>
            </p:nvSpPr>
            <p:spPr>
              <a:xfrm>
                <a:off x="7248128" y="3753359"/>
                <a:ext cx="1369696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30CDC53-309C-44B6-A7EE-47D634B67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128" y="3753359"/>
                <a:ext cx="1369696" cy="64807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4A25034-B285-4D1E-AEA1-45A7367DDE40}"/>
                  </a:ext>
                </a:extLst>
              </p:cNvPr>
              <p:cNvSpPr/>
              <p:nvPr/>
            </p:nvSpPr>
            <p:spPr>
              <a:xfrm>
                <a:off x="8434430" y="5908569"/>
                <a:ext cx="2055601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∨(¬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4A25034-B285-4D1E-AEA1-45A7367DDE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430" y="5908569"/>
                <a:ext cx="2055601" cy="64807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Arrow: Down 48">
            <a:extLst>
              <a:ext uri="{FF2B5EF4-FFF2-40B4-BE49-F238E27FC236}">
                <a16:creationId xmlns:a16="http://schemas.microsoft.com/office/drawing/2014/main" id="{7AF2E36A-B597-41B0-8B90-FDC225790590}"/>
              </a:ext>
            </a:extLst>
          </p:cNvPr>
          <p:cNvSpPr/>
          <p:nvPr/>
        </p:nvSpPr>
        <p:spPr>
          <a:xfrm rot="19570248">
            <a:off x="6451861" y="4319541"/>
            <a:ext cx="432048" cy="275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2546DC32-BC68-4424-9B06-343DF8EB75F7}"/>
              </a:ext>
            </a:extLst>
          </p:cNvPr>
          <p:cNvSpPr/>
          <p:nvPr/>
        </p:nvSpPr>
        <p:spPr>
          <a:xfrm rot="2838204">
            <a:off x="7000241" y="4342952"/>
            <a:ext cx="432048" cy="275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8F6FCFA5-6A48-4224-A4E6-D5FE386E209C}"/>
              </a:ext>
            </a:extLst>
          </p:cNvPr>
          <p:cNvSpPr/>
          <p:nvPr/>
        </p:nvSpPr>
        <p:spPr>
          <a:xfrm rot="18107960">
            <a:off x="8062071" y="6105101"/>
            <a:ext cx="360965" cy="227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3F46118-BB26-4025-8FCA-EB57073F5F03}"/>
              </a:ext>
            </a:extLst>
          </p:cNvPr>
          <p:cNvSpPr/>
          <p:nvPr/>
        </p:nvSpPr>
        <p:spPr>
          <a:xfrm>
            <a:off x="3513551" y="6010031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1749846F-890B-42CE-8BCC-5568AADC2214}"/>
              </a:ext>
            </a:extLst>
          </p:cNvPr>
          <p:cNvSpPr/>
          <p:nvPr/>
        </p:nvSpPr>
        <p:spPr>
          <a:xfrm>
            <a:off x="2300605" y="3744575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9B9555F-8AFD-4C9F-8D08-E72737DB092D}"/>
              </a:ext>
            </a:extLst>
          </p:cNvPr>
          <p:cNvSpPr/>
          <p:nvPr/>
        </p:nvSpPr>
        <p:spPr>
          <a:xfrm>
            <a:off x="723971" y="3713828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</p:spTree>
    <p:extLst>
      <p:ext uri="{BB962C8B-B14F-4D97-AF65-F5344CB8AC3E}">
        <p14:creationId xmlns:p14="http://schemas.microsoft.com/office/powerpoint/2010/main" val="3846970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C427-A404-4013-8693-3387F53E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 logic formulas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9098001" cy="498316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predicate logic formula consists of different types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  <a:r>
                  <a:rPr lang="en-US" dirty="0"/>
                  <a:t>: taking values true/false</a:t>
                </a:r>
              </a:p>
              <a:p>
                <a:pPr lvl="1"/>
                <a:r>
                  <a:rPr lang="en-US" dirty="0">
                    <a:highlight>
                      <a:srgbClr val="FFFF00"/>
                    </a:highlight>
                  </a:rPr>
                  <a:t>Elements: </a:t>
                </a:r>
                <a:r>
                  <a:rPr lang="en-US" dirty="0"/>
                  <a:t>e.g. numbers </a:t>
                </a:r>
              </a:p>
              <a:p>
                <a:pPr lvl="1"/>
                <a:r>
                  <a:rPr lang="en-US" dirty="0">
                    <a:highlight>
                      <a:srgbClr val="FF9900"/>
                    </a:highlight>
                  </a:rPr>
                  <a:t>Sets</a:t>
                </a:r>
                <a:r>
                  <a:rPr lang="en-US" dirty="0"/>
                  <a:t> of elements  </a:t>
                </a:r>
              </a:p>
              <a:p>
                <a:r>
                  <a:rPr lang="en-US" dirty="0"/>
                  <a:t>We still can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∨, ∧, →,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¬ </m:t>
                    </m:r>
                  </m:oMath>
                </a14:m>
                <a:r>
                  <a:rPr lang="en-US" dirty="0"/>
                  <a:t>machines, both for constructing and for evaluating formulas </a:t>
                </a:r>
              </a:p>
              <a:p>
                <a:pPr lvl="1"/>
                <a:r>
                  <a:rPr lang="en-US" dirty="0"/>
                  <a:t>As formulas are of type </a:t>
                </a:r>
                <a:r>
                  <a:rPr lang="en-US" dirty="0">
                    <a:highlight>
                      <a:srgbClr val="00FFFF"/>
                    </a:highlight>
                  </a:rPr>
                  <a:t>Boolean</a:t>
                </a:r>
              </a:p>
              <a:p>
                <a:r>
                  <a:rPr lang="en-US" dirty="0"/>
                  <a:t>Also need machines for predicates and quantifiers. </a:t>
                </a:r>
              </a:p>
              <a:p>
                <a:endParaRPr lang="en-US" dirty="0">
                  <a:highlight>
                    <a:srgbClr val="FFFF00"/>
                  </a:highlight>
                </a:endParaRP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9098001" cy="4983161"/>
              </a:xfrm>
              <a:blipFill>
                <a:blip r:embed="rId5"/>
                <a:stretch>
                  <a:fillRect l="-1542" t="-1591" r="-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2E95561-2960-4F89-8745-54A3293A7F54}"/>
              </a:ext>
            </a:extLst>
          </p:cNvPr>
          <p:cNvGrpSpPr/>
          <p:nvPr/>
        </p:nvGrpSpPr>
        <p:grpSpPr>
          <a:xfrm>
            <a:off x="9912424" y="2060848"/>
            <a:ext cx="1368152" cy="3528392"/>
            <a:chOff x="9768408" y="1556792"/>
            <a:chExt cx="1368152" cy="35283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9A7BF2-8184-41C3-BE40-8B79802817C9}"/>
                </a:ext>
              </a:extLst>
            </p:cNvPr>
            <p:cNvSpPr/>
            <p:nvPr/>
          </p:nvSpPr>
          <p:spPr>
            <a:xfrm>
              <a:off x="9768408" y="1556792"/>
              <a:ext cx="1368152" cy="3528392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491463A-1397-46C5-8DAC-6CC1C19F2129}"/>
                </a:ext>
              </a:extLst>
            </p:cNvPr>
            <p:cNvSpPr/>
            <p:nvPr/>
          </p:nvSpPr>
          <p:spPr>
            <a:xfrm>
              <a:off x="9948429" y="1770441"/>
              <a:ext cx="1008111" cy="76740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2A53F1-A7CC-476D-B4A6-F03BB5FA7322}"/>
                </a:ext>
              </a:extLst>
            </p:cNvPr>
            <p:cNvSpPr/>
            <p:nvPr/>
          </p:nvSpPr>
          <p:spPr>
            <a:xfrm>
              <a:off x="9912424" y="2856644"/>
              <a:ext cx="1080121" cy="8047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FB5C1BD-C954-4E40-8051-FCD4741B4DAE}"/>
                </a:ext>
              </a:extLst>
            </p:cNvPr>
            <p:cNvSpPr/>
            <p:nvPr/>
          </p:nvSpPr>
          <p:spPr>
            <a:xfrm>
              <a:off x="9840416" y="3848334"/>
              <a:ext cx="1224136" cy="75614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CDC420-E06D-410F-82E0-9821EDCCF031}"/>
                </a:ext>
              </a:extLst>
            </p:cNvPr>
            <p:cNvSpPr/>
            <p:nvPr/>
          </p:nvSpPr>
          <p:spPr>
            <a:xfrm>
              <a:off x="9948429" y="1770441"/>
              <a:ext cx="1008111" cy="767404"/>
            </a:xfrm>
            <a:prstGeom prst="ellipse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5893B9-2744-4A8D-9A97-099C216F83C2}"/>
                </a:ext>
              </a:extLst>
            </p:cNvPr>
            <p:cNvSpPr/>
            <p:nvPr/>
          </p:nvSpPr>
          <p:spPr>
            <a:xfrm>
              <a:off x="9909878" y="2856644"/>
              <a:ext cx="1080121" cy="804720"/>
            </a:xfrm>
            <a:prstGeom prst="rect">
              <a:avLst/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8EF3F9E-0E57-4B9A-8A40-6D9019551D1B}"/>
                </a:ext>
              </a:extLst>
            </p:cNvPr>
            <p:cNvSpPr/>
            <p:nvPr/>
          </p:nvSpPr>
          <p:spPr>
            <a:xfrm>
              <a:off x="9851617" y="3845751"/>
              <a:ext cx="1224136" cy="756145"/>
            </a:xfrm>
            <a:prstGeom prst="triangle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628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C427-A404-4013-8693-3387F53E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view of predicates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6853-9F58-469A-9F3E-BD3E68DDD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375336" cy="2327359"/>
          </a:xfrm>
        </p:spPr>
        <p:txBody>
          <a:bodyPr>
            <a:normAutofit/>
          </a:bodyPr>
          <a:lstStyle/>
          <a:p>
            <a:r>
              <a:rPr lang="en-US" dirty="0"/>
              <a:t>Predicate machines take </a:t>
            </a:r>
            <a:r>
              <a:rPr lang="en-US" dirty="0">
                <a:highlight>
                  <a:srgbClr val="FFFF00"/>
                </a:highlight>
              </a:rPr>
              <a:t>elements</a:t>
            </a:r>
            <a:r>
              <a:rPr lang="en-US" dirty="0"/>
              <a:t> as inputs and return </a:t>
            </a:r>
            <a:r>
              <a:rPr lang="en-US" dirty="0">
                <a:highlight>
                  <a:srgbClr val="00FFFF"/>
                </a:highlight>
              </a:rPr>
              <a:t>Boolean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Different inputs may be elements from different sets</a:t>
            </a:r>
          </a:p>
          <a:p>
            <a:pPr lvl="1"/>
            <a:r>
              <a:rPr lang="en-US" dirty="0"/>
              <a:t>The number of inputs depends on a predicate</a:t>
            </a:r>
          </a:p>
          <a:p>
            <a:pPr lvl="2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05F13-29F4-41B1-B921-D2EB13C471F6}"/>
              </a:ext>
            </a:extLst>
          </p:cNvPr>
          <p:cNvGrpSpPr/>
          <p:nvPr/>
        </p:nvGrpSpPr>
        <p:grpSpPr>
          <a:xfrm>
            <a:off x="10505756" y="2958777"/>
            <a:ext cx="1368152" cy="3528392"/>
            <a:chOff x="9912424" y="2060848"/>
            <a:chExt cx="1368152" cy="35283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E95561-2960-4F89-8745-54A3293A7F54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A7BF2-8184-41C3-BE40-8B79802817C9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491463A-1397-46C5-8DAC-6CC1C19F2129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2A53F1-A7CC-476D-B4A6-F03BB5FA7322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1FB5C1BD-C954-4E40-8051-FCD4741B4DAE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4CDC420-E06D-410F-82E0-9821EDCCF031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5893B9-2744-4A8D-9A97-099C216F83C2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48EF3F9E-0E57-4B9A-8A40-6D9019551D1B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2DC595-EFC4-461C-B696-746A99185355}"/>
                </a:ext>
              </a:extLst>
            </p:cNvPr>
            <p:cNvSpPr txBox="1"/>
            <p:nvPr/>
          </p:nvSpPr>
          <p:spPr>
            <a:xfrm flipH="1">
              <a:off x="10117684" y="2487763"/>
              <a:ext cx="982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Boolean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6E04B6-CD0E-489D-811B-396E6F41F57A}"/>
                </a:ext>
              </a:extLst>
            </p:cNvPr>
            <p:cNvSpPr txBox="1"/>
            <p:nvPr/>
          </p:nvSpPr>
          <p:spPr>
            <a:xfrm flipH="1">
              <a:off x="10307196" y="3590951"/>
              <a:ext cx="828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62AE75-8F24-4C73-915F-E7239C13AF55}"/>
                </a:ext>
              </a:extLst>
            </p:cNvPr>
            <p:cNvSpPr txBox="1"/>
            <p:nvPr/>
          </p:nvSpPr>
          <p:spPr>
            <a:xfrm flipH="1">
              <a:off x="10117684" y="4736620"/>
              <a:ext cx="104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/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ylinder 17">
            <a:extLst>
              <a:ext uri="{FF2B5EF4-FFF2-40B4-BE49-F238E27FC236}">
                <a16:creationId xmlns:a16="http://schemas.microsoft.com/office/drawing/2014/main" id="{A6B5E3C8-B964-49D1-9F22-9AAE66250125}"/>
              </a:ext>
            </a:extLst>
          </p:cNvPr>
          <p:cNvSpPr/>
          <p:nvPr/>
        </p:nvSpPr>
        <p:spPr>
          <a:xfrm rot="7541598">
            <a:off x="2483569" y="5553850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271F1266-D48A-4EC0-BAAE-95E93058B5CD}"/>
              </a:ext>
            </a:extLst>
          </p:cNvPr>
          <p:cNvSpPr/>
          <p:nvPr/>
        </p:nvSpPr>
        <p:spPr>
          <a:xfrm flipV="1">
            <a:off x="1551962" y="4834792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044264-F6EE-403F-B001-21A1A3C17107}"/>
              </a:ext>
            </a:extLst>
          </p:cNvPr>
          <p:cNvSpPr/>
          <p:nvPr/>
        </p:nvSpPr>
        <p:spPr>
          <a:xfrm>
            <a:off x="1579677" y="4741202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8C44DCF1-16E1-44D6-9E66-37F36066CFF6}"/>
              </a:ext>
            </a:extLst>
          </p:cNvPr>
          <p:cNvSpPr/>
          <p:nvPr/>
        </p:nvSpPr>
        <p:spPr>
          <a:xfrm rot="19570248">
            <a:off x="1536201" y="4410472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7A63B27-959C-44E3-B0E0-AD97D1080E74}"/>
              </a:ext>
            </a:extLst>
          </p:cNvPr>
          <p:cNvSpPr/>
          <p:nvPr/>
        </p:nvSpPr>
        <p:spPr>
          <a:xfrm rot="2838204">
            <a:off x="2084581" y="4433883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FD3A629-7FA4-499C-9542-C372A3790D12}"/>
              </a:ext>
            </a:extLst>
          </p:cNvPr>
          <p:cNvSpPr/>
          <p:nvPr/>
        </p:nvSpPr>
        <p:spPr>
          <a:xfrm rot="18107960">
            <a:off x="3146411" y="6196032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/>
              <p:nvPr/>
            </p:nvSpPr>
            <p:spPr>
              <a:xfrm>
                <a:off x="6107014" y="5387163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014" y="5387163"/>
                <a:ext cx="1517446" cy="1273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ylinder 28">
            <a:extLst>
              <a:ext uri="{FF2B5EF4-FFF2-40B4-BE49-F238E27FC236}">
                <a16:creationId xmlns:a16="http://schemas.microsoft.com/office/drawing/2014/main" id="{DCDB7017-40A5-4B16-AF73-CBE4008368D0}"/>
              </a:ext>
            </a:extLst>
          </p:cNvPr>
          <p:cNvSpPr/>
          <p:nvPr/>
        </p:nvSpPr>
        <p:spPr>
          <a:xfrm rot="7541598">
            <a:off x="7336691" y="5601524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C6A360E4-7D61-4571-9107-A698821593D5}"/>
              </a:ext>
            </a:extLst>
          </p:cNvPr>
          <p:cNvSpPr/>
          <p:nvPr/>
        </p:nvSpPr>
        <p:spPr>
          <a:xfrm flipV="1">
            <a:off x="6405084" y="4882466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E3F210-E229-4EAB-AB37-C4E1A7A4FCB9}"/>
              </a:ext>
            </a:extLst>
          </p:cNvPr>
          <p:cNvSpPr/>
          <p:nvPr/>
        </p:nvSpPr>
        <p:spPr>
          <a:xfrm>
            <a:off x="6432799" y="4788876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6668BA-16EE-4F3A-8990-A28461EB84E0}"/>
              </a:ext>
            </a:extLst>
          </p:cNvPr>
          <p:cNvSpPr/>
          <p:nvPr/>
        </p:nvSpPr>
        <p:spPr>
          <a:xfrm>
            <a:off x="5060186" y="3903604"/>
            <a:ext cx="1517446" cy="6480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 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506CBA-E829-4789-92E8-78EBB023D533}"/>
              </a:ext>
            </a:extLst>
          </p:cNvPr>
          <p:cNvSpPr/>
          <p:nvPr/>
        </p:nvSpPr>
        <p:spPr>
          <a:xfrm>
            <a:off x="7185590" y="3891964"/>
            <a:ext cx="1891324" cy="6480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5318B04-0AE5-47DE-B413-34914A088E8F}"/>
              </a:ext>
            </a:extLst>
          </p:cNvPr>
          <p:cNvSpPr/>
          <p:nvPr/>
        </p:nvSpPr>
        <p:spPr>
          <a:xfrm>
            <a:off x="8371892" y="6047174"/>
            <a:ext cx="1108483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false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D853B7FD-7142-4B25-A665-3B997C5648E2}"/>
              </a:ext>
            </a:extLst>
          </p:cNvPr>
          <p:cNvSpPr/>
          <p:nvPr/>
        </p:nvSpPr>
        <p:spPr>
          <a:xfrm rot="19570248">
            <a:off x="6389323" y="4458146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061EFBAE-3B14-43ED-8509-C02865EF2442}"/>
              </a:ext>
            </a:extLst>
          </p:cNvPr>
          <p:cNvSpPr/>
          <p:nvPr/>
        </p:nvSpPr>
        <p:spPr>
          <a:xfrm rot="2838204">
            <a:off x="6937703" y="4481557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20142D83-55C2-4B1C-8757-45BC39FBB5FF}"/>
              </a:ext>
            </a:extLst>
          </p:cNvPr>
          <p:cNvSpPr/>
          <p:nvPr/>
        </p:nvSpPr>
        <p:spPr>
          <a:xfrm rot="18107960">
            <a:off x="7999533" y="6243706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70A5135-008C-4B03-8488-B63B074C0231}"/>
              </a:ext>
            </a:extLst>
          </p:cNvPr>
          <p:cNvSpPr/>
          <p:nvPr/>
        </p:nvSpPr>
        <p:spPr>
          <a:xfrm>
            <a:off x="3513551" y="5967509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4700A94A-02AD-4F4F-82A1-1B059193D90D}"/>
              </a:ext>
            </a:extLst>
          </p:cNvPr>
          <p:cNvSpPr/>
          <p:nvPr/>
        </p:nvSpPr>
        <p:spPr>
          <a:xfrm>
            <a:off x="2300604" y="3702053"/>
            <a:ext cx="1466013" cy="80334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Element</a:t>
            </a: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1CEE28BD-6A23-4F56-BDC6-8E427029077E}"/>
              </a:ext>
            </a:extLst>
          </p:cNvPr>
          <p:cNvSpPr/>
          <p:nvPr/>
        </p:nvSpPr>
        <p:spPr>
          <a:xfrm>
            <a:off x="318092" y="3716402"/>
            <a:ext cx="1466014" cy="80334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Element</a:t>
            </a:r>
          </a:p>
        </p:txBody>
      </p:sp>
    </p:spTree>
    <p:extLst>
      <p:ext uri="{BB962C8B-B14F-4D97-AF65-F5344CB8AC3E}">
        <p14:creationId xmlns:p14="http://schemas.microsoft.com/office/powerpoint/2010/main" val="879119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397887"/>
                <a:ext cx="11375336" cy="352967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Predicate machines take a list of variables or actual elements of their domain of </a:t>
                </a:r>
                <a:r>
                  <a:rPr lang="en-US" dirty="0">
                    <a:highlight>
                      <a:srgbClr val="FFFF00"/>
                    </a:highlight>
                  </a:rPr>
                  <a:t>type element</a:t>
                </a:r>
                <a:r>
                  <a:rPr lang="en-US" dirty="0"/>
                  <a:t> as inputs and return </a:t>
                </a:r>
                <a:r>
                  <a:rPr lang="en-US" dirty="0">
                    <a:highlight>
                      <a:srgbClr val="00FFFF"/>
                    </a:highlight>
                  </a:rPr>
                  <a:t>a formula</a:t>
                </a:r>
                <a:r>
                  <a:rPr lang="en-US" dirty="0"/>
                  <a:t> of the form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𝑃𝑟𝑒𝑑𝑖𝑐𝑎𝑡𝑒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𝑒𝑙𝑒</m:t>
                    </m:r>
                    <m:sSub>
                      <m:sSubPr>
                        <m:ctrlPr>
                          <a:rPr lang="en-US" b="0" i="1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𝑒𝑙𝑒</m:t>
                    </m:r>
                    <m:sSub>
                      <m:sSubPr>
                        <m:ctrlPr>
                          <a:rPr lang="en-US" b="0" i="1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, ..,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 </a:t>
                </a:r>
              </a:p>
              <a:p>
                <a:pPr lvl="3"/>
                <a:r>
                  <a:rPr lang="en-US" dirty="0"/>
                  <a:t>If there are two inputs,  the form  such as </a:t>
                </a:r>
                <a14:m>
                  <m:oMath xmlns:m="http://schemas.openxmlformats.org/officeDocument/2006/math">
                    <m:r>
                      <a:rPr lang="en-U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𝑒𝑙𝑒</m:t>
                    </m:r>
                    <m:sSub>
                      <m:sSubPr>
                        <m:ctrlPr>
                          <a:rPr lang="en-US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𝑒𝑙𝑒</m:t>
                    </m:r>
                    <m:sSub>
                      <m:sSubPr>
                        <m:ctrlPr>
                          <a:rPr lang="en-US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also OK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97887"/>
                <a:ext cx="11375336" cy="3529673"/>
              </a:xfrm>
              <a:blipFill>
                <a:blip r:embed="rId5"/>
                <a:stretch>
                  <a:fillRect t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3405F13-29F4-41B1-B921-D2EB13C471F6}"/>
              </a:ext>
            </a:extLst>
          </p:cNvPr>
          <p:cNvGrpSpPr/>
          <p:nvPr/>
        </p:nvGrpSpPr>
        <p:grpSpPr>
          <a:xfrm>
            <a:off x="10505756" y="2958777"/>
            <a:ext cx="1368152" cy="3528392"/>
            <a:chOff x="9912424" y="2060848"/>
            <a:chExt cx="1368152" cy="35283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E95561-2960-4F89-8745-54A3293A7F54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A7BF2-8184-41C3-BE40-8B79802817C9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491463A-1397-46C5-8DAC-6CC1C19F2129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2A53F1-A7CC-476D-B4A6-F03BB5FA7322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1FB5C1BD-C954-4E40-8051-FCD4741B4DAE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4CDC420-E06D-410F-82E0-9821EDCCF031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5893B9-2744-4A8D-9A97-099C216F83C2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48EF3F9E-0E57-4B9A-8A40-6D9019551D1B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2DC595-EFC4-461C-B696-746A99185355}"/>
                </a:ext>
              </a:extLst>
            </p:cNvPr>
            <p:cNvSpPr txBox="1"/>
            <p:nvPr/>
          </p:nvSpPr>
          <p:spPr>
            <a:xfrm flipH="1">
              <a:off x="10117684" y="2487763"/>
              <a:ext cx="982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Boolean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6E04B6-CD0E-489D-811B-396E6F41F57A}"/>
                </a:ext>
              </a:extLst>
            </p:cNvPr>
            <p:cNvSpPr txBox="1"/>
            <p:nvPr/>
          </p:nvSpPr>
          <p:spPr>
            <a:xfrm flipH="1">
              <a:off x="10307196" y="3590951"/>
              <a:ext cx="828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62AE75-8F24-4C73-915F-E7239C13AF55}"/>
                </a:ext>
              </a:extLst>
            </p:cNvPr>
            <p:cNvSpPr txBox="1"/>
            <p:nvPr/>
          </p:nvSpPr>
          <p:spPr>
            <a:xfrm flipH="1">
              <a:off x="10117684" y="4736620"/>
              <a:ext cx="104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/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ylinder 17">
            <a:extLst>
              <a:ext uri="{FF2B5EF4-FFF2-40B4-BE49-F238E27FC236}">
                <a16:creationId xmlns:a16="http://schemas.microsoft.com/office/drawing/2014/main" id="{A6B5E3C8-B964-49D1-9F22-9AAE66250125}"/>
              </a:ext>
            </a:extLst>
          </p:cNvPr>
          <p:cNvSpPr/>
          <p:nvPr/>
        </p:nvSpPr>
        <p:spPr>
          <a:xfrm rot="7541598">
            <a:off x="2483569" y="5553850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271F1266-D48A-4EC0-BAAE-95E93058B5CD}"/>
              </a:ext>
            </a:extLst>
          </p:cNvPr>
          <p:cNvSpPr/>
          <p:nvPr/>
        </p:nvSpPr>
        <p:spPr>
          <a:xfrm flipV="1">
            <a:off x="1551962" y="4834792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044264-F6EE-403F-B001-21A1A3C17107}"/>
              </a:ext>
            </a:extLst>
          </p:cNvPr>
          <p:cNvSpPr/>
          <p:nvPr/>
        </p:nvSpPr>
        <p:spPr>
          <a:xfrm>
            <a:off x="1579677" y="4741202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98D4B3B-D849-4992-B53E-FBDCC3943BB2}"/>
                  </a:ext>
                </a:extLst>
              </p:cNvPr>
              <p:cNvSpPr/>
              <p:nvPr/>
            </p:nvSpPr>
            <p:spPr>
              <a:xfrm>
                <a:off x="207064" y="3855930"/>
                <a:ext cx="1517446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𝑒𝑙𝑒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98D4B3B-D849-4992-B53E-FBDCC3943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64" y="3855930"/>
                <a:ext cx="1517446" cy="64807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D827DB-2465-4E5D-8D6A-DDE0C3673D9A}"/>
                  </a:ext>
                </a:extLst>
              </p:cNvPr>
              <p:cNvSpPr/>
              <p:nvPr/>
            </p:nvSpPr>
            <p:spPr>
              <a:xfrm>
                <a:off x="2332468" y="3844290"/>
                <a:ext cx="1891324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𝑒𝑙𝑒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D827DB-2465-4E5D-8D6A-DDE0C367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468" y="3844290"/>
                <a:ext cx="1891324" cy="64807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E29EE08-C058-40B2-87E6-FF371F66D143}"/>
                  </a:ext>
                </a:extLst>
              </p:cNvPr>
              <p:cNvSpPr/>
              <p:nvPr/>
            </p:nvSpPr>
            <p:spPr>
              <a:xfrm>
                <a:off x="3518771" y="5999500"/>
                <a:ext cx="2133864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𝑒𝑙𝑒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𝑒𝑙𝑒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E29EE08-C058-40B2-87E6-FF371F66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771" y="5999500"/>
                <a:ext cx="2133864" cy="64807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Down 23">
            <a:extLst>
              <a:ext uri="{FF2B5EF4-FFF2-40B4-BE49-F238E27FC236}">
                <a16:creationId xmlns:a16="http://schemas.microsoft.com/office/drawing/2014/main" id="{8C44DCF1-16E1-44D6-9E66-37F36066CFF6}"/>
              </a:ext>
            </a:extLst>
          </p:cNvPr>
          <p:cNvSpPr/>
          <p:nvPr/>
        </p:nvSpPr>
        <p:spPr>
          <a:xfrm rot="19570248">
            <a:off x="1536201" y="4410472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7A63B27-959C-44E3-B0E0-AD97D1080E74}"/>
              </a:ext>
            </a:extLst>
          </p:cNvPr>
          <p:cNvSpPr/>
          <p:nvPr/>
        </p:nvSpPr>
        <p:spPr>
          <a:xfrm rot="2838204">
            <a:off x="2084581" y="4433883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FD3A629-7FA4-499C-9542-C372A3790D12}"/>
              </a:ext>
            </a:extLst>
          </p:cNvPr>
          <p:cNvSpPr/>
          <p:nvPr/>
        </p:nvSpPr>
        <p:spPr>
          <a:xfrm rot="18107960">
            <a:off x="3146411" y="6196032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/>
              <p:nvPr/>
            </p:nvSpPr>
            <p:spPr>
              <a:xfrm>
                <a:off x="6107014" y="5387163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014" y="5387163"/>
                <a:ext cx="1517446" cy="12739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ylinder 28">
            <a:extLst>
              <a:ext uri="{FF2B5EF4-FFF2-40B4-BE49-F238E27FC236}">
                <a16:creationId xmlns:a16="http://schemas.microsoft.com/office/drawing/2014/main" id="{DCDB7017-40A5-4B16-AF73-CBE4008368D0}"/>
              </a:ext>
            </a:extLst>
          </p:cNvPr>
          <p:cNvSpPr/>
          <p:nvPr/>
        </p:nvSpPr>
        <p:spPr>
          <a:xfrm rot="7541598">
            <a:off x="7336691" y="5601524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C6A360E4-7D61-4571-9107-A698821593D5}"/>
              </a:ext>
            </a:extLst>
          </p:cNvPr>
          <p:cNvSpPr/>
          <p:nvPr/>
        </p:nvSpPr>
        <p:spPr>
          <a:xfrm flipV="1">
            <a:off x="6405084" y="4882466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E3F210-E229-4EAB-AB37-C4E1A7A4FCB9}"/>
              </a:ext>
            </a:extLst>
          </p:cNvPr>
          <p:cNvSpPr/>
          <p:nvPr/>
        </p:nvSpPr>
        <p:spPr>
          <a:xfrm>
            <a:off x="6432799" y="4788876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56668BA-16EE-4F3A-8990-A28461EB84E0}"/>
                  </a:ext>
                </a:extLst>
              </p:cNvPr>
              <p:cNvSpPr/>
              <p:nvPr/>
            </p:nvSpPr>
            <p:spPr>
              <a:xfrm>
                <a:off x="5060186" y="3903604"/>
                <a:ext cx="1517446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56668BA-16EE-4F3A-8990-A28461EB84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186" y="3903604"/>
                <a:ext cx="1517446" cy="64807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6506CBA-E829-4789-92E8-78EBB023D533}"/>
                  </a:ext>
                </a:extLst>
              </p:cNvPr>
              <p:cNvSpPr/>
              <p:nvPr/>
            </p:nvSpPr>
            <p:spPr>
              <a:xfrm>
                <a:off x="7185590" y="3891964"/>
                <a:ext cx="1891324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6506CBA-E829-4789-92E8-78EBB023D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590" y="3891964"/>
                <a:ext cx="1891324" cy="64807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318B04-0AE5-47DE-B413-34914A088E8F}"/>
                  </a:ext>
                </a:extLst>
              </p:cNvPr>
              <p:cNvSpPr/>
              <p:nvPr/>
            </p:nvSpPr>
            <p:spPr>
              <a:xfrm>
                <a:off x="8371892" y="6047174"/>
                <a:ext cx="1386431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318B04-0AE5-47DE-B413-34914A088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892" y="6047174"/>
                <a:ext cx="1386431" cy="648072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row: Down 34">
            <a:extLst>
              <a:ext uri="{FF2B5EF4-FFF2-40B4-BE49-F238E27FC236}">
                <a16:creationId xmlns:a16="http://schemas.microsoft.com/office/drawing/2014/main" id="{D853B7FD-7142-4B25-A665-3B997C5648E2}"/>
              </a:ext>
            </a:extLst>
          </p:cNvPr>
          <p:cNvSpPr/>
          <p:nvPr/>
        </p:nvSpPr>
        <p:spPr>
          <a:xfrm rot="19570248">
            <a:off x="6389323" y="4458146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061EFBAE-3B14-43ED-8509-C02865EF2442}"/>
              </a:ext>
            </a:extLst>
          </p:cNvPr>
          <p:cNvSpPr/>
          <p:nvPr/>
        </p:nvSpPr>
        <p:spPr>
          <a:xfrm rot="2838204">
            <a:off x="6937703" y="4481557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20142D83-55C2-4B1C-8757-45BC39FBB5FF}"/>
              </a:ext>
            </a:extLst>
          </p:cNvPr>
          <p:cNvSpPr/>
          <p:nvPr/>
        </p:nvSpPr>
        <p:spPr>
          <a:xfrm rot="18107960">
            <a:off x="7999533" y="6243706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32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397887"/>
                <a:ext cx="11375336" cy="352967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To construct a predicate correctly, its inputs must take values from corresponding domains</a:t>
                </a:r>
              </a:p>
              <a:p>
                <a:pPr lvl="2"/>
                <a:r>
                  <a:rPr lang="en-US" dirty="0"/>
                  <a:t>Inputs to predicates  can be  functions, as long as output of the function is from the correct domain:  so if the predicate P takes an integer as its input,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takes integer values,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dirty="0"/>
                  <a:t> is OK.  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97887"/>
                <a:ext cx="11375336" cy="3529673"/>
              </a:xfrm>
              <a:blipFill>
                <a:blip r:embed="rId5"/>
                <a:stretch>
                  <a:fillRect t="-1554" r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3405F13-29F4-41B1-B921-D2EB13C471F6}"/>
              </a:ext>
            </a:extLst>
          </p:cNvPr>
          <p:cNvGrpSpPr/>
          <p:nvPr/>
        </p:nvGrpSpPr>
        <p:grpSpPr>
          <a:xfrm>
            <a:off x="10505756" y="2958777"/>
            <a:ext cx="1368152" cy="3528392"/>
            <a:chOff x="9912424" y="2060848"/>
            <a:chExt cx="1368152" cy="35283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E95561-2960-4F89-8745-54A3293A7F54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A7BF2-8184-41C3-BE40-8B79802817C9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491463A-1397-46C5-8DAC-6CC1C19F2129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2A53F1-A7CC-476D-B4A6-F03BB5FA7322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1FB5C1BD-C954-4E40-8051-FCD4741B4DAE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4CDC420-E06D-410F-82E0-9821EDCCF031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5893B9-2744-4A8D-9A97-099C216F83C2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48EF3F9E-0E57-4B9A-8A40-6D9019551D1B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2DC595-EFC4-461C-B696-746A99185355}"/>
                </a:ext>
              </a:extLst>
            </p:cNvPr>
            <p:cNvSpPr txBox="1"/>
            <p:nvPr/>
          </p:nvSpPr>
          <p:spPr>
            <a:xfrm flipH="1">
              <a:off x="10117684" y="2487763"/>
              <a:ext cx="982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Boolean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6E04B6-CD0E-489D-811B-396E6F41F57A}"/>
                </a:ext>
              </a:extLst>
            </p:cNvPr>
            <p:cNvSpPr txBox="1"/>
            <p:nvPr/>
          </p:nvSpPr>
          <p:spPr>
            <a:xfrm flipH="1">
              <a:off x="10307196" y="3590951"/>
              <a:ext cx="828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62AE75-8F24-4C73-915F-E7239C13AF55}"/>
                </a:ext>
              </a:extLst>
            </p:cNvPr>
            <p:cNvSpPr txBox="1"/>
            <p:nvPr/>
          </p:nvSpPr>
          <p:spPr>
            <a:xfrm flipH="1">
              <a:off x="10117684" y="4736620"/>
              <a:ext cx="104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/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ylinder 17">
            <a:extLst>
              <a:ext uri="{FF2B5EF4-FFF2-40B4-BE49-F238E27FC236}">
                <a16:creationId xmlns:a16="http://schemas.microsoft.com/office/drawing/2014/main" id="{A6B5E3C8-B964-49D1-9F22-9AAE66250125}"/>
              </a:ext>
            </a:extLst>
          </p:cNvPr>
          <p:cNvSpPr/>
          <p:nvPr/>
        </p:nvSpPr>
        <p:spPr>
          <a:xfrm rot="7541598">
            <a:off x="2483569" y="5553850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271F1266-D48A-4EC0-BAAE-95E93058B5CD}"/>
              </a:ext>
            </a:extLst>
          </p:cNvPr>
          <p:cNvSpPr/>
          <p:nvPr/>
        </p:nvSpPr>
        <p:spPr>
          <a:xfrm flipV="1">
            <a:off x="1551962" y="4834792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044264-F6EE-403F-B001-21A1A3C17107}"/>
              </a:ext>
            </a:extLst>
          </p:cNvPr>
          <p:cNvSpPr/>
          <p:nvPr/>
        </p:nvSpPr>
        <p:spPr>
          <a:xfrm>
            <a:off x="1579677" y="4741202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98D4B3B-D849-4992-B53E-FBDCC3943BB2}"/>
                  </a:ext>
                </a:extLst>
              </p:cNvPr>
              <p:cNvSpPr/>
              <p:nvPr/>
            </p:nvSpPr>
            <p:spPr>
              <a:xfrm>
                <a:off x="207064" y="3855930"/>
                <a:ext cx="1517446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𝑒𝑙𝑒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98D4B3B-D849-4992-B53E-FBDCC3943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64" y="3855930"/>
                <a:ext cx="1517446" cy="64807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D827DB-2465-4E5D-8D6A-DDE0C3673D9A}"/>
                  </a:ext>
                </a:extLst>
              </p:cNvPr>
              <p:cNvSpPr/>
              <p:nvPr/>
            </p:nvSpPr>
            <p:spPr>
              <a:xfrm>
                <a:off x="2332468" y="3844290"/>
                <a:ext cx="1891324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𝑒𝑙𝑒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6D827DB-2465-4E5D-8D6A-DDE0C3673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468" y="3844290"/>
                <a:ext cx="1891324" cy="64807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E29EE08-C058-40B2-87E6-FF371F66D143}"/>
                  </a:ext>
                </a:extLst>
              </p:cNvPr>
              <p:cNvSpPr/>
              <p:nvPr/>
            </p:nvSpPr>
            <p:spPr>
              <a:xfrm>
                <a:off x="3518771" y="5999500"/>
                <a:ext cx="2133864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𝑒𝑙𝑒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𝑒𝑙𝑒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E29EE08-C058-40B2-87E6-FF371F66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771" y="5999500"/>
                <a:ext cx="2133864" cy="64807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Down 23">
            <a:extLst>
              <a:ext uri="{FF2B5EF4-FFF2-40B4-BE49-F238E27FC236}">
                <a16:creationId xmlns:a16="http://schemas.microsoft.com/office/drawing/2014/main" id="{8C44DCF1-16E1-44D6-9E66-37F36066CFF6}"/>
              </a:ext>
            </a:extLst>
          </p:cNvPr>
          <p:cNvSpPr/>
          <p:nvPr/>
        </p:nvSpPr>
        <p:spPr>
          <a:xfrm rot="19570248">
            <a:off x="1536201" y="4410472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7A63B27-959C-44E3-B0E0-AD97D1080E74}"/>
              </a:ext>
            </a:extLst>
          </p:cNvPr>
          <p:cNvSpPr/>
          <p:nvPr/>
        </p:nvSpPr>
        <p:spPr>
          <a:xfrm rot="2838204">
            <a:off x="2084581" y="4433883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FD3A629-7FA4-499C-9542-C372A3790D12}"/>
              </a:ext>
            </a:extLst>
          </p:cNvPr>
          <p:cNvSpPr/>
          <p:nvPr/>
        </p:nvSpPr>
        <p:spPr>
          <a:xfrm rot="18107960">
            <a:off x="3146411" y="6196032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/>
              <p:nvPr/>
            </p:nvSpPr>
            <p:spPr>
              <a:xfrm>
                <a:off x="6107014" y="5387163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014" y="5387163"/>
                <a:ext cx="1517446" cy="12739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ylinder 28">
            <a:extLst>
              <a:ext uri="{FF2B5EF4-FFF2-40B4-BE49-F238E27FC236}">
                <a16:creationId xmlns:a16="http://schemas.microsoft.com/office/drawing/2014/main" id="{DCDB7017-40A5-4B16-AF73-CBE4008368D0}"/>
              </a:ext>
            </a:extLst>
          </p:cNvPr>
          <p:cNvSpPr/>
          <p:nvPr/>
        </p:nvSpPr>
        <p:spPr>
          <a:xfrm rot="7541598">
            <a:off x="7336691" y="5601524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C6A360E4-7D61-4571-9107-A698821593D5}"/>
              </a:ext>
            </a:extLst>
          </p:cNvPr>
          <p:cNvSpPr/>
          <p:nvPr/>
        </p:nvSpPr>
        <p:spPr>
          <a:xfrm flipV="1">
            <a:off x="6405084" y="4882466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E3F210-E229-4EAB-AB37-C4E1A7A4FCB9}"/>
              </a:ext>
            </a:extLst>
          </p:cNvPr>
          <p:cNvSpPr/>
          <p:nvPr/>
        </p:nvSpPr>
        <p:spPr>
          <a:xfrm>
            <a:off x="6432799" y="4788876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56668BA-16EE-4F3A-8990-A28461EB84E0}"/>
                  </a:ext>
                </a:extLst>
              </p:cNvPr>
              <p:cNvSpPr/>
              <p:nvPr/>
            </p:nvSpPr>
            <p:spPr>
              <a:xfrm>
                <a:off x="5060186" y="3903604"/>
                <a:ext cx="1517446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56668BA-16EE-4F3A-8990-A28461EB84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186" y="3903604"/>
                <a:ext cx="1517446" cy="64807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6506CBA-E829-4789-92E8-78EBB023D533}"/>
                  </a:ext>
                </a:extLst>
              </p:cNvPr>
              <p:cNvSpPr/>
              <p:nvPr/>
            </p:nvSpPr>
            <p:spPr>
              <a:xfrm>
                <a:off x="7185590" y="3891964"/>
                <a:ext cx="1891324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6506CBA-E829-4789-92E8-78EBB023D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590" y="3891964"/>
                <a:ext cx="1891324" cy="64807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318B04-0AE5-47DE-B413-34914A088E8F}"/>
                  </a:ext>
                </a:extLst>
              </p:cNvPr>
              <p:cNvSpPr/>
              <p:nvPr/>
            </p:nvSpPr>
            <p:spPr>
              <a:xfrm>
                <a:off x="8371892" y="6047174"/>
                <a:ext cx="1386431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318B04-0AE5-47DE-B413-34914A088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892" y="6047174"/>
                <a:ext cx="1386431" cy="648072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row: Down 34">
            <a:extLst>
              <a:ext uri="{FF2B5EF4-FFF2-40B4-BE49-F238E27FC236}">
                <a16:creationId xmlns:a16="http://schemas.microsoft.com/office/drawing/2014/main" id="{D853B7FD-7142-4B25-A665-3B997C5648E2}"/>
              </a:ext>
            </a:extLst>
          </p:cNvPr>
          <p:cNvSpPr/>
          <p:nvPr/>
        </p:nvSpPr>
        <p:spPr>
          <a:xfrm rot="19570248">
            <a:off x="6389323" y="4458146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061EFBAE-3B14-43ED-8509-C02865EF2442}"/>
              </a:ext>
            </a:extLst>
          </p:cNvPr>
          <p:cNvSpPr/>
          <p:nvPr/>
        </p:nvSpPr>
        <p:spPr>
          <a:xfrm rot="2838204">
            <a:off x="6937703" y="4481557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20142D83-55C2-4B1C-8757-45BC39FBB5FF}"/>
              </a:ext>
            </a:extLst>
          </p:cNvPr>
          <p:cNvSpPr/>
          <p:nvPr/>
        </p:nvSpPr>
        <p:spPr>
          <a:xfrm rot="18107960">
            <a:off x="7999533" y="6243706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12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C427-A404-4013-8693-3387F53E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view of quantifiers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6853-9F58-469A-9F3E-BD3E68DDD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887000" cy="1902284"/>
          </a:xfrm>
        </p:spPr>
        <p:txBody>
          <a:bodyPr>
            <a:normAutofit/>
          </a:bodyPr>
          <a:lstStyle/>
          <a:p>
            <a:r>
              <a:rPr lang="en-US" dirty="0"/>
              <a:t>Inputs to quantifier machines are a </a:t>
            </a:r>
            <a:r>
              <a:rPr lang="en-US" dirty="0">
                <a:highlight>
                  <a:srgbClr val="FF9900"/>
                </a:highlight>
              </a:rPr>
              <a:t>set</a:t>
            </a:r>
            <a:r>
              <a:rPr lang="en-US" dirty="0"/>
              <a:t>, a </a:t>
            </a:r>
            <a:r>
              <a:rPr lang="en-US" dirty="0">
                <a:highlight>
                  <a:srgbClr val="FFFF00"/>
                </a:highlight>
              </a:rPr>
              <a:t>name of a variable of type element </a:t>
            </a:r>
            <a:r>
              <a:rPr lang="en-US" dirty="0"/>
              <a:t>of that </a:t>
            </a:r>
            <a:r>
              <a:rPr lang="en-US" dirty="0">
                <a:highlight>
                  <a:srgbClr val="FF9900"/>
                </a:highlight>
              </a:rPr>
              <a:t>set</a:t>
            </a:r>
            <a:r>
              <a:rPr lang="en-US" dirty="0"/>
              <a:t>, and a </a:t>
            </a:r>
            <a:r>
              <a:rPr lang="en-US" dirty="0">
                <a:highlight>
                  <a:srgbClr val="00FFFF"/>
                </a:highlight>
              </a:rPr>
              <a:t>formula</a:t>
            </a:r>
            <a:r>
              <a:rPr lang="en-US" dirty="0"/>
              <a:t> with that </a:t>
            </a:r>
            <a:r>
              <a:rPr lang="en-US" dirty="0">
                <a:highlight>
                  <a:srgbClr val="FFFF00"/>
                </a:highlight>
              </a:rPr>
              <a:t>variable</a:t>
            </a:r>
            <a:r>
              <a:rPr lang="en-US" dirty="0"/>
              <a:t> free.</a:t>
            </a:r>
          </a:p>
          <a:p>
            <a:r>
              <a:rPr lang="en-US" dirty="0"/>
              <a:t>Quantifier machines also return </a:t>
            </a:r>
            <a:r>
              <a:rPr lang="en-US" dirty="0">
                <a:highlight>
                  <a:srgbClr val="00FFFF"/>
                </a:highlight>
              </a:rPr>
              <a:t>Boolean</a:t>
            </a:r>
            <a:r>
              <a:rPr lang="en-US" dirty="0"/>
              <a:t> </a:t>
            </a:r>
          </a:p>
          <a:p>
            <a:pPr marL="914400" lvl="2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05F13-29F4-41B1-B921-D2EB13C471F6}"/>
              </a:ext>
            </a:extLst>
          </p:cNvPr>
          <p:cNvGrpSpPr/>
          <p:nvPr/>
        </p:nvGrpSpPr>
        <p:grpSpPr>
          <a:xfrm>
            <a:off x="10505756" y="2958777"/>
            <a:ext cx="1368152" cy="3528392"/>
            <a:chOff x="9912424" y="2060848"/>
            <a:chExt cx="1368152" cy="35283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E95561-2960-4F89-8745-54A3293A7F54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A7BF2-8184-41C3-BE40-8B79802817C9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491463A-1397-46C5-8DAC-6CC1C19F2129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2A53F1-A7CC-476D-B4A6-F03BB5FA7322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1FB5C1BD-C954-4E40-8051-FCD4741B4DAE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4CDC420-E06D-410F-82E0-9821EDCCF031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5893B9-2744-4A8D-9A97-099C216F83C2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48EF3F9E-0E57-4B9A-8A40-6D9019551D1B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2DC595-EFC4-461C-B696-746A99185355}"/>
                </a:ext>
              </a:extLst>
            </p:cNvPr>
            <p:cNvSpPr txBox="1"/>
            <p:nvPr/>
          </p:nvSpPr>
          <p:spPr>
            <a:xfrm flipH="1">
              <a:off x="10117684" y="2487763"/>
              <a:ext cx="982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Boolean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6E04B6-CD0E-489D-811B-396E6F41F57A}"/>
                </a:ext>
              </a:extLst>
            </p:cNvPr>
            <p:cNvSpPr txBox="1"/>
            <p:nvPr/>
          </p:nvSpPr>
          <p:spPr>
            <a:xfrm flipH="1">
              <a:off x="10307196" y="3590951"/>
              <a:ext cx="828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62AE75-8F24-4C73-915F-E7239C13AF55}"/>
                </a:ext>
              </a:extLst>
            </p:cNvPr>
            <p:cNvSpPr txBox="1"/>
            <p:nvPr/>
          </p:nvSpPr>
          <p:spPr>
            <a:xfrm flipH="1">
              <a:off x="10117684" y="4736620"/>
              <a:ext cx="104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/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892" y="5339489"/>
                <a:ext cx="1517446" cy="12739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ylinder 17">
            <a:extLst>
              <a:ext uri="{FF2B5EF4-FFF2-40B4-BE49-F238E27FC236}">
                <a16:creationId xmlns:a16="http://schemas.microsoft.com/office/drawing/2014/main" id="{A6B5E3C8-B964-49D1-9F22-9AAE66250125}"/>
              </a:ext>
            </a:extLst>
          </p:cNvPr>
          <p:cNvSpPr/>
          <p:nvPr/>
        </p:nvSpPr>
        <p:spPr>
          <a:xfrm rot="7541598">
            <a:off x="2483569" y="5553850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271F1266-D48A-4EC0-BAAE-95E93058B5CD}"/>
              </a:ext>
            </a:extLst>
          </p:cNvPr>
          <p:cNvSpPr/>
          <p:nvPr/>
        </p:nvSpPr>
        <p:spPr>
          <a:xfrm flipV="1">
            <a:off x="1551962" y="4834792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044264-F6EE-403F-B001-21A1A3C17107}"/>
              </a:ext>
            </a:extLst>
          </p:cNvPr>
          <p:cNvSpPr/>
          <p:nvPr/>
        </p:nvSpPr>
        <p:spPr>
          <a:xfrm>
            <a:off x="1579677" y="4741202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8C44DCF1-16E1-44D6-9E66-37F36066CFF6}"/>
              </a:ext>
            </a:extLst>
          </p:cNvPr>
          <p:cNvSpPr/>
          <p:nvPr/>
        </p:nvSpPr>
        <p:spPr>
          <a:xfrm rot="19570248">
            <a:off x="1355539" y="4438872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7A63B27-959C-44E3-B0E0-AD97D1080E74}"/>
              </a:ext>
            </a:extLst>
          </p:cNvPr>
          <p:cNvSpPr/>
          <p:nvPr/>
        </p:nvSpPr>
        <p:spPr>
          <a:xfrm rot="2838204">
            <a:off x="2355704" y="4406062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FD3A629-7FA4-499C-9542-C372A3790D12}"/>
              </a:ext>
            </a:extLst>
          </p:cNvPr>
          <p:cNvSpPr/>
          <p:nvPr/>
        </p:nvSpPr>
        <p:spPr>
          <a:xfrm rot="18107960">
            <a:off x="3146411" y="6196032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/>
              <p:nvPr/>
            </p:nvSpPr>
            <p:spPr>
              <a:xfrm>
                <a:off x="6107014" y="5387163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014" y="5387163"/>
                <a:ext cx="1517446" cy="1273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ylinder 28">
            <a:extLst>
              <a:ext uri="{FF2B5EF4-FFF2-40B4-BE49-F238E27FC236}">
                <a16:creationId xmlns:a16="http://schemas.microsoft.com/office/drawing/2014/main" id="{DCDB7017-40A5-4B16-AF73-CBE4008368D0}"/>
              </a:ext>
            </a:extLst>
          </p:cNvPr>
          <p:cNvSpPr/>
          <p:nvPr/>
        </p:nvSpPr>
        <p:spPr>
          <a:xfrm rot="7541598">
            <a:off x="7336691" y="5601524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C6A360E4-7D61-4571-9107-A698821593D5}"/>
              </a:ext>
            </a:extLst>
          </p:cNvPr>
          <p:cNvSpPr/>
          <p:nvPr/>
        </p:nvSpPr>
        <p:spPr>
          <a:xfrm flipV="1">
            <a:off x="6405084" y="4882466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E3F210-E229-4EAB-AB37-C4E1A7A4FCB9}"/>
              </a:ext>
            </a:extLst>
          </p:cNvPr>
          <p:cNvSpPr/>
          <p:nvPr/>
        </p:nvSpPr>
        <p:spPr>
          <a:xfrm>
            <a:off x="6432799" y="4788876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5318B04-0AE5-47DE-B413-34914A088E8F}"/>
              </a:ext>
            </a:extLst>
          </p:cNvPr>
          <p:cNvSpPr/>
          <p:nvPr/>
        </p:nvSpPr>
        <p:spPr>
          <a:xfrm>
            <a:off x="8371892" y="6047174"/>
            <a:ext cx="1108483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true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20142D83-55C2-4B1C-8757-45BC39FBB5FF}"/>
              </a:ext>
            </a:extLst>
          </p:cNvPr>
          <p:cNvSpPr/>
          <p:nvPr/>
        </p:nvSpPr>
        <p:spPr>
          <a:xfrm rot="18107960">
            <a:off x="7999533" y="6243706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EBA87836-95FD-4672-9F42-918A6395C2CD}"/>
              </a:ext>
            </a:extLst>
          </p:cNvPr>
          <p:cNvSpPr/>
          <p:nvPr/>
        </p:nvSpPr>
        <p:spPr>
          <a:xfrm>
            <a:off x="1851076" y="4249435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D3985BB-35A8-4BDA-ADEF-7270F4E5A2DC}"/>
                  </a:ext>
                </a:extLst>
              </p:cNvPr>
              <p:cNvSpPr/>
              <p:nvPr/>
            </p:nvSpPr>
            <p:spPr>
              <a:xfrm>
                <a:off x="4880750" y="4030664"/>
                <a:ext cx="1517446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D3985BB-35A8-4BDA-ADEF-7270F4E5A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750" y="4030664"/>
                <a:ext cx="1517446" cy="64807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A0C3044-574C-4294-81D5-B219A4651992}"/>
                  </a:ext>
                </a:extLst>
              </p:cNvPr>
              <p:cNvSpPr/>
              <p:nvPr/>
            </p:nvSpPr>
            <p:spPr>
              <a:xfrm>
                <a:off x="6420458" y="3681330"/>
                <a:ext cx="912439" cy="64807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A0C3044-574C-4294-81D5-B219A46519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458" y="3681330"/>
                <a:ext cx="912439" cy="64807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Arrow: Down 41">
            <a:extLst>
              <a:ext uri="{FF2B5EF4-FFF2-40B4-BE49-F238E27FC236}">
                <a16:creationId xmlns:a16="http://schemas.microsoft.com/office/drawing/2014/main" id="{1805C7DB-433E-4368-8782-B126F29CF2E3}"/>
              </a:ext>
            </a:extLst>
          </p:cNvPr>
          <p:cNvSpPr/>
          <p:nvPr/>
        </p:nvSpPr>
        <p:spPr>
          <a:xfrm rot="19570248">
            <a:off x="6151212" y="4608949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D0DD380E-C529-47A8-AD2C-547AD4E98FF4}"/>
              </a:ext>
            </a:extLst>
          </p:cNvPr>
          <p:cNvSpPr/>
          <p:nvPr/>
        </p:nvSpPr>
        <p:spPr>
          <a:xfrm rot="2838204">
            <a:off x="7151377" y="4576139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36EC5B40-F662-4C94-BD6D-BB13BD24F605}"/>
              </a:ext>
            </a:extLst>
          </p:cNvPr>
          <p:cNvSpPr/>
          <p:nvPr/>
        </p:nvSpPr>
        <p:spPr>
          <a:xfrm>
            <a:off x="6646749" y="4419512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EE42252-75CA-41C0-B8EB-3206F1772699}"/>
                  </a:ext>
                </a:extLst>
              </p:cNvPr>
              <p:cNvSpPr/>
              <p:nvPr/>
            </p:nvSpPr>
            <p:spPr>
              <a:xfrm>
                <a:off x="7419404" y="3974666"/>
                <a:ext cx="2849782" cy="733783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𝐸𝑣𝑒𝑛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𝑂𝑑𝑑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EE42252-75CA-41C0-B8EB-3206F1772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404" y="3974666"/>
                <a:ext cx="2849782" cy="73378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loud 32">
            <a:extLst>
              <a:ext uri="{FF2B5EF4-FFF2-40B4-BE49-F238E27FC236}">
                <a16:creationId xmlns:a16="http://schemas.microsoft.com/office/drawing/2014/main" id="{26363AA3-D3DA-4ABE-8E9D-55B4D0AC1C54}"/>
              </a:ext>
            </a:extLst>
          </p:cNvPr>
          <p:cNvSpPr/>
          <p:nvPr/>
        </p:nvSpPr>
        <p:spPr>
          <a:xfrm>
            <a:off x="3513551" y="6010031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6CB6EC91-07B1-4F3E-B231-97282EF17A41}"/>
              </a:ext>
            </a:extLst>
          </p:cNvPr>
          <p:cNvSpPr/>
          <p:nvPr/>
        </p:nvSpPr>
        <p:spPr>
          <a:xfrm>
            <a:off x="2755021" y="3786072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2A7F008D-586A-413B-BB09-2A445B44DDFA}"/>
              </a:ext>
            </a:extLst>
          </p:cNvPr>
          <p:cNvSpPr/>
          <p:nvPr/>
        </p:nvSpPr>
        <p:spPr>
          <a:xfrm>
            <a:off x="1492992" y="3304258"/>
            <a:ext cx="1143744" cy="803345"/>
          </a:xfrm>
          <a:prstGeom prst="clou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Set</a:t>
            </a:r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43B6DE53-043A-4214-91DF-7583574A774F}"/>
              </a:ext>
            </a:extLst>
          </p:cNvPr>
          <p:cNvSpPr/>
          <p:nvPr/>
        </p:nvSpPr>
        <p:spPr>
          <a:xfrm>
            <a:off x="65008" y="3708659"/>
            <a:ext cx="1466014" cy="80334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Element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1974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5654-09A4-467B-BF49-928E10FC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3DBB3-42E1-4AA3-BCC2-D9B632B92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939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397887"/>
                <a:ext cx="11497323" cy="352967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Universal quantifier constructing machine takes a </a:t>
                </a:r>
                <a:r>
                  <a:rPr lang="en-US" dirty="0">
                    <a:highlight>
                      <a:srgbClr val="FFFF00"/>
                    </a:highlight>
                  </a:rPr>
                  <a:t>variable name</a:t>
                </a:r>
                <a:r>
                  <a:rPr lang="en-US" dirty="0"/>
                  <a:t>, </a:t>
                </a:r>
                <a:r>
                  <a:rPr lang="en-US" dirty="0">
                    <a:highlight>
                      <a:srgbClr val="FF9900"/>
                    </a:highlight>
                  </a:rPr>
                  <a:t>a set</a:t>
                </a:r>
                <a:r>
                  <a:rPr lang="en-US" dirty="0"/>
                  <a:t> and a </a:t>
                </a:r>
                <a:r>
                  <a:rPr lang="en-US" dirty="0">
                    <a:highlight>
                      <a:srgbClr val="00FFFF"/>
                    </a:highlight>
                  </a:rPr>
                  <a:t>formula</a:t>
                </a:r>
                <a:r>
                  <a:rPr lang="en-US" dirty="0"/>
                  <a:t>, and return a new </a:t>
                </a:r>
                <a:r>
                  <a:rPr lang="en-US" dirty="0">
                    <a:highlight>
                      <a:srgbClr val="00FFFF"/>
                    </a:highlight>
                  </a:rPr>
                  <a:t>formula </a:t>
                </a:r>
                <a:r>
                  <a:rPr lang="en-US" dirty="0"/>
                  <a:t> of  the form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𝑛𝑎𝑚𝑒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𝑆𝑒𝑡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𝑜𝑟𝑚𝑢𝑙𝑎</m:t>
                    </m:r>
                    <m:d>
                      <m:dPr>
                        <m:ctrlPr>
                          <a:rPr lang="en-US" b="0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𝑛𝑎𝑚𝑒</m:t>
                        </m:r>
                      </m:e>
                    </m:d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397887"/>
                <a:ext cx="11497323" cy="3529673"/>
              </a:xfrm>
              <a:blipFill>
                <a:blip r:embed="rId5"/>
                <a:stretch>
                  <a:fillRect t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3405F13-29F4-41B1-B921-D2EB13C471F6}"/>
              </a:ext>
            </a:extLst>
          </p:cNvPr>
          <p:cNvGrpSpPr/>
          <p:nvPr/>
        </p:nvGrpSpPr>
        <p:grpSpPr>
          <a:xfrm>
            <a:off x="10738770" y="1086457"/>
            <a:ext cx="1368152" cy="3528392"/>
            <a:chOff x="9912424" y="2060848"/>
            <a:chExt cx="1368152" cy="35283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E95561-2960-4F89-8745-54A3293A7F54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A7BF2-8184-41C3-BE40-8B79802817C9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491463A-1397-46C5-8DAC-6CC1C19F2129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2A53F1-A7CC-476D-B4A6-F03BB5FA7322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1FB5C1BD-C954-4E40-8051-FCD4741B4DAE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4CDC420-E06D-410F-82E0-9821EDCCF031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5893B9-2744-4A8D-9A97-099C216F83C2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48EF3F9E-0E57-4B9A-8A40-6D9019551D1B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2DC595-EFC4-461C-B696-746A99185355}"/>
                </a:ext>
              </a:extLst>
            </p:cNvPr>
            <p:cNvSpPr txBox="1"/>
            <p:nvPr/>
          </p:nvSpPr>
          <p:spPr>
            <a:xfrm flipH="1">
              <a:off x="10117684" y="2487763"/>
              <a:ext cx="982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Boolean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6E04B6-CD0E-489D-811B-396E6F41F57A}"/>
                </a:ext>
              </a:extLst>
            </p:cNvPr>
            <p:cNvSpPr txBox="1"/>
            <p:nvPr/>
          </p:nvSpPr>
          <p:spPr>
            <a:xfrm flipH="1">
              <a:off x="10307196" y="3590951"/>
              <a:ext cx="828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62AE75-8F24-4C73-915F-E7239C13AF55}"/>
                </a:ext>
              </a:extLst>
            </p:cNvPr>
            <p:cNvSpPr txBox="1"/>
            <p:nvPr/>
          </p:nvSpPr>
          <p:spPr>
            <a:xfrm flipH="1">
              <a:off x="10117684" y="4736620"/>
              <a:ext cx="104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/>
              <p:nvPr/>
            </p:nvSpPr>
            <p:spPr>
              <a:xfrm>
                <a:off x="1235935" y="4609164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35" y="4609164"/>
                <a:ext cx="1517446" cy="1273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ylinder 17">
            <a:extLst>
              <a:ext uri="{FF2B5EF4-FFF2-40B4-BE49-F238E27FC236}">
                <a16:creationId xmlns:a16="http://schemas.microsoft.com/office/drawing/2014/main" id="{A6B5E3C8-B964-49D1-9F22-9AAE66250125}"/>
              </a:ext>
            </a:extLst>
          </p:cNvPr>
          <p:cNvSpPr/>
          <p:nvPr/>
        </p:nvSpPr>
        <p:spPr>
          <a:xfrm rot="7541598">
            <a:off x="2465612" y="4823525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271F1266-D48A-4EC0-BAAE-95E93058B5CD}"/>
              </a:ext>
            </a:extLst>
          </p:cNvPr>
          <p:cNvSpPr/>
          <p:nvPr/>
        </p:nvSpPr>
        <p:spPr>
          <a:xfrm flipV="1">
            <a:off x="1534005" y="4104467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044264-F6EE-403F-B001-21A1A3C17107}"/>
              </a:ext>
            </a:extLst>
          </p:cNvPr>
          <p:cNvSpPr/>
          <p:nvPr/>
        </p:nvSpPr>
        <p:spPr>
          <a:xfrm>
            <a:off x="1561720" y="4010877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E29EE08-C058-40B2-87E6-FF371F66D143}"/>
                  </a:ext>
                </a:extLst>
              </p:cNvPr>
              <p:cNvSpPr/>
              <p:nvPr/>
            </p:nvSpPr>
            <p:spPr>
              <a:xfrm>
                <a:off x="1534005" y="5957198"/>
                <a:ext cx="4298316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∀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𝑛𝑎𝑚𝑒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𝑆𝑒𝑡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𝐹𝑜𝑟𝑚𝑢𝑙𝑎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𝑛𝑎𝑚𝑒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E29EE08-C058-40B2-87E6-FF371F66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005" y="5957198"/>
                <a:ext cx="4298316" cy="64807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Down 25">
            <a:extLst>
              <a:ext uri="{FF2B5EF4-FFF2-40B4-BE49-F238E27FC236}">
                <a16:creationId xmlns:a16="http://schemas.microsoft.com/office/drawing/2014/main" id="{9FD3A629-7FA4-499C-9542-C372A3790D12}"/>
              </a:ext>
            </a:extLst>
          </p:cNvPr>
          <p:cNvSpPr/>
          <p:nvPr/>
        </p:nvSpPr>
        <p:spPr>
          <a:xfrm rot="18107960">
            <a:off x="3128454" y="5465707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/>
              <p:nvPr/>
            </p:nvSpPr>
            <p:spPr>
              <a:xfrm>
                <a:off x="5949328" y="5376492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328" y="5376492"/>
                <a:ext cx="1517446" cy="12739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ylinder 28">
            <a:extLst>
              <a:ext uri="{FF2B5EF4-FFF2-40B4-BE49-F238E27FC236}">
                <a16:creationId xmlns:a16="http://schemas.microsoft.com/office/drawing/2014/main" id="{DCDB7017-40A5-4B16-AF73-CBE4008368D0}"/>
              </a:ext>
            </a:extLst>
          </p:cNvPr>
          <p:cNvSpPr/>
          <p:nvPr/>
        </p:nvSpPr>
        <p:spPr>
          <a:xfrm rot="7541598">
            <a:off x="7179005" y="5590853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C6A360E4-7D61-4571-9107-A698821593D5}"/>
              </a:ext>
            </a:extLst>
          </p:cNvPr>
          <p:cNvSpPr/>
          <p:nvPr/>
        </p:nvSpPr>
        <p:spPr>
          <a:xfrm flipV="1">
            <a:off x="6247398" y="4871795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E3F210-E229-4EAB-AB37-C4E1A7A4FCB9}"/>
              </a:ext>
            </a:extLst>
          </p:cNvPr>
          <p:cNvSpPr/>
          <p:nvPr/>
        </p:nvSpPr>
        <p:spPr>
          <a:xfrm>
            <a:off x="6275113" y="4778205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318B04-0AE5-47DE-B413-34914A088E8F}"/>
                  </a:ext>
                </a:extLst>
              </p:cNvPr>
              <p:cNvSpPr/>
              <p:nvPr/>
            </p:nvSpPr>
            <p:spPr>
              <a:xfrm>
                <a:off x="8218506" y="5928654"/>
                <a:ext cx="3950870" cy="695746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(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𝑂𝑑𝑑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318B04-0AE5-47DE-B413-34914A088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506" y="5928654"/>
                <a:ext cx="3950870" cy="695746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Down 36">
            <a:extLst>
              <a:ext uri="{FF2B5EF4-FFF2-40B4-BE49-F238E27FC236}">
                <a16:creationId xmlns:a16="http://schemas.microsoft.com/office/drawing/2014/main" id="{20142D83-55C2-4B1C-8757-45BC39FBB5FF}"/>
              </a:ext>
            </a:extLst>
          </p:cNvPr>
          <p:cNvSpPr/>
          <p:nvPr/>
        </p:nvSpPr>
        <p:spPr>
          <a:xfrm rot="18107960">
            <a:off x="7841847" y="6233035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738E102-F2E4-4FCE-AE26-685522E3925D}"/>
              </a:ext>
            </a:extLst>
          </p:cNvPr>
          <p:cNvSpPr/>
          <p:nvPr/>
        </p:nvSpPr>
        <p:spPr>
          <a:xfrm>
            <a:off x="139128" y="3130262"/>
            <a:ext cx="1445437" cy="6480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element name 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88131BF-DCE3-4BA7-A2B9-931D44B33935}"/>
              </a:ext>
            </a:extLst>
          </p:cNvPr>
          <p:cNvSpPr/>
          <p:nvPr/>
        </p:nvSpPr>
        <p:spPr>
          <a:xfrm>
            <a:off x="1606828" y="2780928"/>
            <a:ext cx="912439" cy="6480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Set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21CE1F2A-0CEB-4833-A75F-C05D614680E9}"/>
              </a:ext>
            </a:extLst>
          </p:cNvPr>
          <p:cNvSpPr/>
          <p:nvPr/>
        </p:nvSpPr>
        <p:spPr>
          <a:xfrm rot="19570248">
            <a:off x="1345913" y="3708547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B310FB65-50A5-4E08-B719-8E79EABE11B7}"/>
              </a:ext>
            </a:extLst>
          </p:cNvPr>
          <p:cNvSpPr/>
          <p:nvPr/>
        </p:nvSpPr>
        <p:spPr>
          <a:xfrm rot="2838204">
            <a:off x="2337747" y="3675737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B0747B2B-A98A-476D-8565-C72D004995D6}"/>
              </a:ext>
            </a:extLst>
          </p:cNvPr>
          <p:cNvSpPr/>
          <p:nvPr/>
        </p:nvSpPr>
        <p:spPr>
          <a:xfrm>
            <a:off x="1841450" y="3519110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3458BE5-A0AE-4294-9025-7C05F6288318}"/>
              </a:ext>
            </a:extLst>
          </p:cNvPr>
          <p:cNvSpPr/>
          <p:nvPr/>
        </p:nvSpPr>
        <p:spPr>
          <a:xfrm>
            <a:off x="2691349" y="3125139"/>
            <a:ext cx="1474993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D56E1BE-A11B-4E67-BD72-40EE17143579}"/>
                  </a:ext>
                </a:extLst>
              </p:cNvPr>
              <p:cNvSpPr/>
              <p:nvPr/>
            </p:nvSpPr>
            <p:spPr>
              <a:xfrm>
                <a:off x="5416774" y="3888147"/>
                <a:ext cx="867112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D56E1BE-A11B-4E67-BD72-40EE17143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774" y="3888147"/>
                <a:ext cx="867112" cy="64807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2D82133-DB44-4E94-B40E-84ACA67E5A99}"/>
                  </a:ext>
                </a:extLst>
              </p:cNvPr>
              <p:cNvSpPr/>
              <p:nvPr/>
            </p:nvSpPr>
            <p:spPr>
              <a:xfrm>
                <a:off x="6306148" y="3538813"/>
                <a:ext cx="912439" cy="64807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2D82133-DB44-4E94-B40E-84ACA67E5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148" y="3538813"/>
                <a:ext cx="912439" cy="64807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rrow: Down 65">
            <a:extLst>
              <a:ext uri="{FF2B5EF4-FFF2-40B4-BE49-F238E27FC236}">
                <a16:creationId xmlns:a16="http://schemas.microsoft.com/office/drawing/2014/main" id="{EE4D500D-3661-4A36-9B82-6CA199A45637}"/>
              </a:ext>
            </a:extLst>
          </p:cNvPr>
          <p:cNvSpPr/>
          <p:nvPr/>
        </p:nvSpPr>
        <p:spPr>
          <a:xfrm rot="19570248">
            <a:off x="6045233" y="4466432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26AAB8CB-6BDA-4C8B-9555-D5DCCD652374}"/>
              </a:ext>
            </a:extLst>
          </p:cNvPr>
          <p:cNvSpPr/>
          <p:nvPr/>
        </p:nvSpPr>
        <p:spPr>
          <a:xfrm rot="2838204">
            <a:off x="7037067" y="4433622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78D8DEFF-7244-420D-ADCD-94FF1196CBA3}"/>
              </a:ext>
            </a:extLst>
          </p:cNvPr>
          <p:cNvSpPr/>
          <p:nvPr/>
        </p:nvSpPr>
        <p:spPr>
          <a:xfrm>
            <a:off x="6540770" y="4276995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857048F-09D5-44BA-91EC-7F518FA9578D}"/>
                  </a:ext>
                </a:extLst>
              </p:cNvPr>
              <p:cNvSpPr/>
              <p:nvPr/>
            </p:nvSpPr>
            <p:spPr>
              <a:xfrm>
                <a:off x="7262166" y="3881066"/>
                <a:ext cx="2849782" cy="733783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𝐸𝑣𝑒𝑛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𝑂𝑑𝑑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857048F-09D5-44BA-91EC-7F518FA95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166" y="3881066"/>
                <a:ext cx="2849782" cy="73378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442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1493-10F6-419F-B16A-84B498B7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r>
              <a:rPr lang="en-CA" sz="3600" dirty="0"/>
              <a:t>Liars </a:t>
            </a:r>
            <a:r>
              <a:rPr lang="en-CA" sz="3600"/>
              <a:t>paradox puzzle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39D0E-405C-4F17-83AC-19F0F54A3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 fontScale="92500" lnSpcReduction="20000"/>
          </a:bodyPr>
          <a:lstStyle/>
          <a:p>
            <a:r>
              <a:rPr lang="en-CA" sz="2600" dirty="0"/>
              <a:t>The first formulation of the famous liar’s paradox, attributed to a Cretan philosopher </a:t>
            </a:r>
            <a:r>
              <a:rPr lang="en-CA" sz="2600" dirty="0" err="1"/>
              <a:t>Epimenides</a:t>
            </a:r>
            <a:r>
              <a:rPr lang="en-CA" sz="2600" dirty="0"/>
              <a:t>, stated </a:t>
            </a:r>
          </a:p>
          <a:p>
            <a:endParaRPr lang="en-CA" sz="2600" dirty="0"/>
          </a:p>
          <a:p>
            <a:pPr marL="0" indent="0">
              <a:buNone/>
            </a:pPr>
            <a:r>
              <a:rPr lang="en-CA" sz="2600" dirty="0"/>
              <a:t>    “All Cretans are liars”. </a:t>
            </a: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r>
              <a:rPr lang="en-CA" sz="2600" dirty="0"/>
              <a:t>    </a:t>
            </a:r>
            <a:r>
              <a:rPr lang="en-CA" sz="2600" i="1" dirty="0"/>
              <a:t>Is this really a paradox?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269C0-C014-4E6E-89D8-A092CA8B6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9" b="24069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pic>
        <p:nvPicPr>
          <p:cNvPr id="9" name="Picture 2" descr="Image result for Epimenides the Cretan">
            <a:extLst>
              <a:ext uri="{FF2B5EF4-FFF2-40B4-BE49-F238E27FC236}">
                <a16:creationId xmlns:a16="http://schemas.microsoft.com/office/drawing/2014/main" id="{988F3C93-D66B-4FCD-B43F-346D80E39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1124744"/>
            <a:ext cx="1337791" cy="13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3212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793A-483B-4CCE-8981-6C02A6CD0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E3BA9-5BC7-48E5-96DD-6C51D839A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086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1493-10F6-419F-B16A-84B498B7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r>
              <a:rPr lang="en-CA" sz="3600" dirty="0"/>
              <a:t>Liars paradox puzzle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39D0E-405C-4F17-83AC-19F0F54A3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 fontScale="92500" lnSpcReduction="20000"/>
          </a:bodyPr>
          <a:lstStyle/>
          <a:p>
            <a:r>
              <a:rPr lang="en-CA" sz="2600" dirty="0"/>
              <a:t>The first formulation of the famous liar’s paradox, attributed to a Cretan philosopher </a:t>
            </a:r>
            <a:r>
              <a:rPr lang="en-CA" sz="2600" dirty="0" err="1"/>
              <a:t>Epimenides</a:t>
            </a:r>
            <a:r>
              <a:rPr lang="en-CA" sz="2600" dirty="0"/>
              <a:t>, stated </a:t>
            </a:r>
          </a:p>
          <a:p>
            <a:endParaRPr lang="en-CA" sz="2600" dirty="0"/>
          </a:p>
          <a:p>
            <a:pPr marL="0" indent="0">
              <a:buNone/>
            </a:pPr>
            <a:r>
              <a:rPr lang="en-CA" sz="2600" dirty="0"/>
              <a:t>    “All Cretans are liars”. </a:t>
            </a: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r>
              <a:rPr lang="en-CA" sz="2600" dirty="0"/>
              <a:t>    </a:t>
            </a:r>
            <a:r>
              <a:rPr lang="en-CA" sz="2600" i="1" dirty="0"/>
              <a:t>Is this really a paradox?</a:t>
            </a:r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269C0-C014-4E6E-89D8-A092CA8B6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9" b="24069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pic>
        <p:nvPicPr>
          <p:cNvPr id="9" name="Picture 2" descr="Image result for Epimenides the Cretan">
            <a:extLst>
              <a:ext uri="{FF2B5EF4-FFF2-40B4-BE49-F238E27FC236}">
                <a16:creationId xmlns:a16="http://schemas.microsoft.com/office/drawing/2014/main" id="{988F3C93-D66B-4FCD-B43F-346D80E39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1124744"/>
            <a:ext cx="1337791" cy="13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1026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1493-10F6-419F-B16A-84B498B7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r>
              <a:rPr lang="en-CA" sz="3600" dirty="0"/>
              <a:t>Liars paradox puzzle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39D0E-405C-4F17-83AC-19F0F54A3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 fontScale="92500" lnSpcReduction="20000"/>
          </a:bodyPr>
          <a:lstStyle/>
          <a:p>
            <a:r>
              <a:rPr lang="en-CA" sz="2600" dirty="0"/>
              <a:t>The first formulation of the famous liar’s paradox, attributed to a Cretan philosopher </a:t>
            </a:r>
            <a:r>
              <a:rPr lang="en-CA" sz="2600" dirty="0" err="1"/>
              <a:t>Epimenides</a:t>
            </a:r>
            <a:r>
              <a:rPr lang="en-CA" sz="2600" dirty="0"/>
              <a:t>, stated </a:t>
            </a:r>
          </a:p>
          <a:p>
            <a:endParaRPr lang="en-CA" sz="2600" dirty="0"/>
          </a:p>
          <a:p>
            <a:pPr marL="0" indent="0">
              <a:buNone/>
            </a:pPr>
            <a:r>
              <a:rPr lang="en-CA" sz="2600" dirty="0"/>
              <a:t>    “All Cretans are liars”. </a:t>
            </a: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r>
              <a:rPr lang="en-CA" sz="2600" dirty="0"/>
              <a:t>    </a:t>
            </a:r>
            <a:r>
              <a:rPr lang="en-CA" sz="2600" i="1" dirty="0"/>
              <a:t>Is this really a paradox?</a:t>
            </a:r>
          </a:p>
          <a:p>
            <a:endParaRPr lang="en-US" sz="1800" dirty="0"/>
          </a:p>
        </p:txBody>
      </p:sp>
      <p:pic>
        <p:nvPicPr>
          <p:cNvPr id="9" name="Picture 2" descr="Image result for Epimenides the Cretan">
            <a:extLst>
              <a:ext uri="{FF2B5EF4-FFF2-40B4-BE49-F238E27FC236}">
                <a16:creationId xmlns:a16="http://schemas.microsoft.com/office/drawing/2014/main" id="{988F3C93-D66B-4FCD-B43F-346D80E39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1124744"/>
            <a:ext cx="1337791" cy="13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4A546-0CEF-45C8-9674-EF9330368C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0" r="2084"/>
          <a:stretch/>
        </p:blipFill>
        <p:spPr>
          <a:xfrm>
            <a:off x="8168640" y="2941320"/>
            <a:ext cx="4023360" cy="39166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3757A6-CFE5-4D43-B23A-988D8E5B90FE}"/>
              </a:ext>
            </a:extLst>
          </p:cNvPr>
          <p:cNvSpPr txBox="1">
            <a:spLocks/>
          </p:cNvSpPr>
          <p:nvPr/>
        </p:nvSpPr>
        <p:spPr>
          <a:xfrm>
            <a:off x="481013" y="2941319"/>
            <a:ext cx="7340849" cy="3729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i="1" dirty="0"/>
              <a:t>If “all” is not true, that means that there is a counterexample: a Cretan that does not lie.</a:t>
            </a:r>
          </a:p>
          <a:p>
            <a:pPr lvl="1"/>
            <a:r>
              <a:rPr lang="en-CA" i="1" dirty="0"/>
              <a:t>So if </a:t>
            </a:r>
            <a:r>
              <a:rPr lang="en-CA" i="1" dirty="0" err="1"/>
              <a:t>Epimenides</a:t>
            </a:r>
            <a:r>
              <a:rPr lang="en-CA" i="1" dirty="0"/>
              <a:t> lied, what is true is that there are </a:t>
            </a:r>
            <a:r>
              <a:rPr lang="en-CA" b="1" i="1" dirty="0"/>
              <a:t>some</a:t>
            </a:r>
            <a:r>
              <a:rPr lang="en-CA" i="1" dirty="0"/>
              <a:t> truth-tellers on Crete (and potentially some liars, too) </a:t>
            </a:r>
          </a:p>
          <a:p>
            <a:pPr lvl="1"/>
            <a:r>
              <a:rPr lang="en-CA" i="1" dirty="0"/>
              <a:t>And </a:t>
            </a:r>
            <a:r>
              <a:rPr lang="en-CA" i="1" dirty="0" err="1"/>
              <a:t>Epimenides</a:t>
            </a:r>
            <a:r>
              <a:rPr lang="en-CA" i="1" dirty="0"/>
              <a:t> is one of the liars.  </a:t>
            </a:r>
          </a:p>
          <a:p>
            <a:pPr lvl="1"/>
            <a:r>
              <a:rPr lang="en-CA" i="1" dirty="0"/>
              <a:t>However, “I am lying”  would be a paradox.</a:t>
            </a:r>
          </a:p>
        </p:txBody>
      </p:sp>
    </p:spTree>
    <p:extLst>
      <p:ext uri="{BB962C8B-B14F-4D97-AF65-F5344CB8AC3E}">
        <p14:creationId xmlns:p14="http://schemas.microsoft.com/office/powerpoint/2010/main" val="159361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4E15-F7A6-49ED-86A6-0CD70F87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Counterexamples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ABAD71-9BB7-4577-90AC-55A0B1DFA2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376" y="1556792"/>
                <a:ext cx="10972800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CA" dirty="0"/>
                  <a:t>How to prove that a statement “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∀</m:t>
                    </m:r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𝑆</m:t>
                    </m:r>
                    <m:r>
                      <a:rPr lang="en-CA" i="1">
                        <a:latin typeface="Cambria Math"/>
                      </a:rPr>
                      <m:t>,  </m:t>
                    </m:r>
                    <m:r>
                      <a:rPr lang="en-CA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i="1">
                        <a:latin typeface="Cambria Math"/>
                      </a:rPr>
                      <m:t>“</m:t>
                    </m:r>
                  </m:oMath>
                </a14:m>
                <a:r>
                  <a:rPr lang="en-CA" dirty="0"/>
                  <a:t> is false?   </a:t>
                </a:r>
              </a:p>
              <a:p>
                <a:pPr lvl="1"/>
                <a:r>
                  <a:rPr lang="en-CA" b="1" dirty="0">
                    <a:solidFill>
                      <a:srgbClr val="7030A0"/>
                    </a:solidFill>
                  </a:rPr>
                  <a:t>All</a:t>
                </a:r>
                <a:r>
                  <a:rPr lang="en-CA" b="1" dirty="0"/>
                  <a:t> </a:t>
                </a:r>
                <a:r>
                  <a:rPr lang="en-CA" dirty="0"/>
                  <a:t>girls hate math. </a:t>
                </a:r>
              </a:p>
              <a:p>
                <a:pPr lvl="1"/>
                <a:r>
                  <a:rPr lang="en-CA" dirty="0"/>
                  <a:t>No! </a:t>
                </a:r>
              </a:p>
              <a:p>
                <a:pPr lvl="2"/>
                <a:r>
                  <a:rPr lang="en-CA" b="1" dirty="0"/>
                  <a:t>I</a:t>
                </a:r>
                <a:r>
                  <a:rPr lang="en-CA" dirty="0"/>
                  <a:t> don’t hate math </a:t>
                </a:r>
                <a:r>
                  <a:rPr lang="en-CA" dirty="0">
                    <a:sym typeface="Wingdings" panose="05000000000000000000" pitchFamily="2" charset="2"/>
                  </a:rPr>
                  <a:t> </a:t>
                </a:r>
                <a:endParaRPr lang="en-CA" dirty="0"/>
              </a:p>
              <a:p>
                <a:pPr lvl="2"/>
                <a:endParaRPr lang="en-CA" dirty="0"/>
              </a:p>
              <a:p>
                <a:pPr lvl="1"/>
                <a:r>
                  <a:rPr lang="en-CA" b="1" dirty="0">
                    <a:solidFill>
                      <a:srgbClr val="7030A0"/>
                    </a:solidFill>
                  </a:rPr>
                  <a:t>Every</a:t>
                </a:r>
                <a:r>
                  <a:rPr lang="en-CA" dirty="0">
                    <a:solidFill>
                      <a:srgbClr val="7030A0"/>
                    </a:solidFill>
                  </a:rPr>
                  <a:t>body</a:t>
                </a:r>
                <a:r>
                  <a:rPr lang="en-CA" dirty="0"/>
                  <a:t> in O’Brian family is tall</a:t>
                </a:r>
              </a:p>
              <a:p>
                <a:pPr lvl="2"/>
                <a:r>
                  <a:rPr lang="en-CA" dirty="0"/>
                  <a:t>No, </a:t>
                </a:r>
                <a:r>
                  <a:rPr lang="en-CA" b="1" dirty="0"/>
                  <a:t>Jenny</a:t>
                </a:r>
                <a:r>
                  <a:rPr lang="en-CA" dirty="0"/>
                  <a:t> is O’Brian and she is quite short.</a:t>
                </a:r>
              </a:p>
              <a:p>
                <a:pPr lvl="2"/>
                <a:endParaRPr lang="en-CA" dirty="0"/>
              </a:p>
              <a:p>
                <a:pPr lvl="1"/>
                <a:r>
                  <a:rPr lang="en-CA" dirty="0"/>
                  <a:t>It is foggy </a:t>
                </a:r>
                <a:r>
                  <a:rPr lang="en-CA" b="1" dirty="0">
                    <a:solidFill>
                      <a:srgbClr val="7030A0"/>
                    </a:solidFill>
                  </a:rPr>
                  <a:t>all</a:t>
                </a:r>
                <a:r>
                  <a:rPr lang="en-CA" dirty="0"/>
                  <a:t> the time, </a:t>
                </a:r>
                <a:r>
                  <a:rPr lang="en-CA" b="1" dirty="0">
                    <a:solidFill>
                      <a:srgbClr val="7030A0"/>
                    </a:solidFill>
                  </a:rPr>
                  <a:t>every</a:t>
                </a:r>
                <a:r>
                  <a:rPr lang="en-CA" dirty="0"/>
                  <a:t> day in St. John’s</a:t>
                </a:r>
              </a:p>
              <a:p>
                <a:pPr lvl="2"/>
                <a:r>
                  <a:rPr lang="en-CA" dirty="0"/>
                  <a:t>No, </a:t>
                </a:r>
                <a:r>
                  <a:rPr lang="en-CA" b="1" dirty="0">
                    <a:solidFill>
                      <a:srgbClr val="0070C0"/>
                    </a:solidFill>
                  </a:rPr>
                  <a:t>sometimes</a:t>
                </a:r>
                <a:r>
                  <a:rPr lang="en-CA" dirty="0"/>
                  <a:t> it is not foggy (like </a:t>
                </a:r>
                <a:r>
                  <a:rPr lang="en-CA" b="1" dirty="0"/>
                  <a:t>today</a:t>
                </a:r>
                <a:r>
                  <a:rPr lang="en-CA" dirty="0"/>
                  <a:t>).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ABAD71-9BB7-4577-90AC-55A0B1DFA2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76" y="1556792"/>
                <a:ext cx="10972800" cy="4525963"/>
              </a:xfrm>
              <a:blipFill>
                <a:blip r:embed="rId5"/>
                <a:stretch>
                  <a:fillRect l="-1278" t="-2692" b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3A6581-2630-4C78-AF08-DD2F37432135}"/>
              </a:ext>
            </a:extLst>
          </p:cNvPr>
          <p:cNvSpPr/>
          <p:nvPr/>
        </p:nvSpPr>
        <p:spPr>
          <a:xfrm>
            <a:off x="7792724" y="2276872"/>
            <a:ext cx="4392488" cy="4392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Counterexample: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Element of S for which the formula is false.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One is enough, though more than one is OK. </a:t>
            </a:r>
          </a:p>
          <a:p>
            <a:pPr algn="ctr"/>
            <a:endParaRPr lang="en-US" sz="3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AFD84C-CD69-4A02-8DF7-19AB6FDB3D5B}"/>
              </a:ext>
            </a:extLst>
          </p:cNvPr>
          <p:cNvSpPr/>
          <p:nvPr/>
        </p:nvSpPr>
        <p:spPr>
          <a:xfrm>
            <a:off x="5972254" y="5661248"/>
            <a:ext cx="720080" cy="288032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C417F8-A5AF-45B9-915C-AEE4BEE63522}"/>
              </a:ext>
            </a:extLst>
          </p:cNvPr>
          <p:cNvSpPr/>
          <p:nvPr/>
        </p:nvSpPr>
        <p:spPr>
          <a:xfrm>
            <a:off x="1631504" y="2957812"/>
            <a:ext cx="216024" cy="471188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3BA920-0AA5-4C13-9E7A-2273A5F764C4}"/>
              </a:ext>
            </a:extLst>
          </p:cNvPr>
          <p:cNvSpPr/>
          <p:nvPr/>
        </p:nvSpPr>
        <p:spPr>
          <a:xfrm>
            <a:off x="2207568" y="4275094"/>
            <a:ext cx="720080" cy="396044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9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4E15-F7A6-49ED-86A6-0CD70F87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Negation of a universal statement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ABAD71-9BB7-4577-90AC-55A0B1DFA2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525779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CA" sz="3500" dirty="0"/>
                  <a:t>What is the negation of “All”, that is, what  statement is true whenever “</a:t>
                </a:r>
                <a14:m>
                  <m:oMath xmlns:m="http://schemas.openxmlformats.org/officeDocument/2006/math">
                    <m:r>
                      <a:rPr lang="en-CA" sz="3500" i="1">
                        <a:latin typeface="Cambria Math"/>
                      </a:rPr>
                      <m:t>∀</m:t>
                    </m:r>
                    <m:r>
                      <a:rPr lang="en-CA" sz="3500" i="1">
                        <a:latin typeface="Cambria Math"/>
                      </a:rPr>
                      <m:t>𝑥</m:t>
                    </m:r>
                    <m:r>
                      <a:rPr lang="en-CA" sz="3500" i="1">
                        <a:latin typeface="Cambria Math"/>
                      </a:rPr>
                      <m:t>∈</m:t>
                    </m:r>
                    <m:r>
                      <a:rPr lang="en-CA" sz="3500" i="1">
                        <a:latin typeface="Cambria Math"/>
                      </a:rPr>
                      <m:t>𝑆</m:t>
                    </m:r>
                    <m:r>
                      <a:rPr lang="en-CA" sz="3500" i="1">
                        <a:latin typeface="Cambria Math"/>
                      </a:rPr>
                      <m:t>,  </m:t>
                    </m:r>
                    <m:r>
                      <a:rPr lang="en-CA" sz="3500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CA" sz="3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5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CA" sz="3500" i="1">
                        <a:latin typeface="Cambria Math"/>
                      </a:rPr>
                      <m:t>“</m:t>
                    </m:r>
                  </m:oMath>
                </a14:m>
                <a:r>
                  <a:rPr lang="en-CA" sz="3500" dirty="0"/>
                  <a:t> is false?  </a:t>
                </a:r>
              </a:p>
              <a:p>
                <a:pPr lvl="1"/>
                <a:r>
                  <a:rPr lang="en-CA" sz="3000" b="1" dirty="0">
                    <a:solidFill>
                      <a:srgbClr val="7030A0"/>
                    </a:solidFill>
                  </a:rPr>
                  <a:t>All</a:t>
                </a:r>
                <a:r>
                  <a:rPr lang="en-CA" sz="3000" b="1" dirty="0"/>
                  <a:t> </a:t>
                </a:r>
                <a:r>
                  <a:rPr lang="en-CA" sz="3000" dirty="0"/>
                  <a:t>girls hate math. </a:t>
                </a:r>
              </a:p>
              <a:p>
                <a:pPr lvl="1"/>
                <a:r>
                  <a:rPr lang="en-CA" sz="3000" dirty="0"/>
                  <a:t>No! </a:t>
                </a:r>
              </a:p>
              <a:p>
                <a:pPr lvl="2"/>
                <a:r>
                  <a:rPr lang="en-CA" sz="2600" dirty="0">
                    <a:solidFill>
                      <a:srgbClr val="FF0000"/>
                    </a:solidFill>
                  </a:rPr>
                  <a:t>All girls love math? </a:t>
                </a:r>
              </a:p>
              <a:p>
                <a:pPr lvl="2"/>
                <a:r>
                  <a:rPr lang="en-CA" sz="2600" b="1" dirty="0">
                    <a:solidFill>
                      <a:srgbClr val="0070C0"/>
                    </a:solidFill>
                  </a:rPr>
                  <a:t>Some</a:t>
                </a:r>
                <a:r>
                  <a:rPr lang="en-CA" sz="2600" dirty="0"/>
                  <a:t> girls do not hate math!  </a:t>
                </a:r>
                <a:r>
                  <a:rPr lang="en-CA" sz="2600" b="1" dirty="0"/>
                  <a:t>I</a:t>
                </a:r>
                <a:r>
                  <a:rPr lang="en-CA" sz="2600" dirty="0"/>
                  <a:t> don’t. </a:t>
                </a:r>
              </a:p>
              <a:p>
                <a:pPr lvl="2"/>
                <a:endParaRPr lang="en-CA" sz="2600" dirty="0"/>
              </a:p>
              <a:p>
                <a:pPr lvl="2"/>
                <a:endParaRPr lang="en-CA" sz="2600" dirty="0"/>
              </a:p>
              <a:p>
                <a:pPr lvl="1"/>
                <a:r>
                  <a:rPr lang="en-CA" sz="3000" dirty="0">
                    <a:solidFill>
                      <a:srgbClr val="7030A0"/>
                    </a:solidFill>
                  </a:rPr>
                  <a:t>Everybody</a:t>
                </a:r>
                <a:r>
                  <a:rPr lang="en-CA" sz="3000" dirty="0"/>
                  <a:t> in O’Brian family is tall</a:t>
                </a:r>
              </a:p>
              <a:p>
                <a:pPr lvl="2"/>
                <a:r>
                  <a:rPr lang="en-CA" sz="2600" dirty="0"/>
                  <a:t>No, there is </a:t>
                </a:r>
                <a:r>
                  <a:rPr lang="en-CA" sz="2600" b="1" dirty="0">
                    <a:solidFill>
                      <a:srgbClr val="0070C0"/>
                    </a:solidFill>
                  </a:rPr>
                  <a:t>someone</a:t>
                </a:r>
                <a:r>
                  <a:rPr lang="en-CA" sz="2600" dirty="0"/>
                  <a:t> (</a:t>
                </a:r>
                <a:r>
                  <a:rPr lang="en-CA" sz="2600" b="1" dirty="0"/>
                  <a:t>Jenny)</a:t>
                </a:r>
                <a:r>
                  <a:rPr lang="en-CA" sz="2600" dirty="0"/>
                  <a:t>  who is O’Brian and short. </a:t>
                </a:r>
              </a:p>
              <a:p>
                <a:pPr lvl="2"/>
                <a:endParaRPr lang="en-CA" sz="2600" dirty="0"/>
              </a:p>
              <a:p>
                <a:pPr lvl="1"/>
                <a:r>
                  <a:rPr lang="en-CA" sz="3000" dirty="0"/>
                  <a:t>It is foggy </a:t>
                </a:r>
                <a:r>
                  <a:rPr lang="en-CA" sz="3000" b="1" dirty="0">
                    <a:solidFill>
                      <a:srgbClr val="7030A0"/>
                    </a:solidFill>
                  </a:rPr>
                  <a:t>all</a:t>
                </a:r>
                <a:r>
                  <a:rPr lang="en-CA" sz="3000" dirty="0">
                    <a:solidFill>
                      <a:srgbClr val="7030A0"/>
                    </a:solidFill>
                  </a:rPr>
                  <a:t> </a:t>
                </a:r>
                <a:r>
                  <a:rPr lang="en-CA" sz="3000" dirty="0"/>
                  <a:t>the time, </a:t>
                </a:r>
                <a:r>
                  <a:rPr lang="en-CA" sz="3000" dirty="0">
                    <a:solidFill>
                      <a:srgbClr val="7030A0"/>
                    </a:solidFill>
                  </a:rPr>
                  <a:t>every</a:t>
                </a:r>
                <a:r>
                  <a:rPr lang="en-CA" sz="3000" dirty="0"/>
                  <a:t> day in St. John’s</a:t>
                </a:r>
              </a:p>
              <a:p>
                <a:pPr lvl="2"/>
                <a:r>
                  <a:rPr lang="en-CA" sz="2600" dirty="0"/>
                  <a:t>No, </a:t>
                </a:r>
                <a:r>
                  <a:rPr lang="en-CA" sz="2600" b="1" dirty="0">
                    <a:solidFill>
                      <a:srgbClr val="0070C0"/>
                    </a:solidFill>
                  </a:rPr>
                  <a:t>sometimes</a:t>
                </a:r>
                <a:r>
                  <a:rPr lang="en-CA" sz="2600" dirty="0"/>
                  <a:t> it is not foggy (like </a:t>
                </a:r>
                <a:r>
                  <a:rPr lang="en-CA" sz="2600" b="1" dirty="0"/>
                  <a:t>today</a:t>
                </a:r>
                <a:r>
                  <a:rPr lang="en-CA" sz="2600" dirty="0"/>
                  <a:t>).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ABAD71-9BB7-4577-90AC-55A0B1DFA2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5257799"/>
              </a:xfrm>
              <a:blipFill>
                <a:blip r:embed="rId5"/>
                <a:stretch>
                  <a:fillRect l="-1278" t="-3132" b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09E2D1E-5D4A-42F1-8588-CEC6E18F0983}"/>
                  </a:ext>
                </a:extLst>
              </p:cNvPr>
              <p:cNvSpPr/>
              <p:nvPr/>
            </p:nvSpPr>
            <p:spPr>
              <a:xfrm>
                <a:off x="6657236" y="2060848"/>
                <a:ext cx="5534764" cy="30243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“Not </a:t>
                </a:r>
                <a:r>
                  <a:rPr lang="en-US" sz="3200" b="1" dirty="0"/>
                  <a:t>All</a:t>
                </a:r>
                <a:r>
                  <a:rPr lang="en-US" sz="3200" dirty="0"/>
                  <a:t> “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3200" dirty="0"/>
                  <a:t> “</a:t>
                </a:r>
                <a:r>
                  <a:rPr lang="en-US" sz="3200" b="1" dirty="0"/>
                  <a:t>Some </a:t>
                </a:r>
                <a:r>
                  <a:rPr lang="en-US" sz="3200" dirty="0"/>
                  <a:t>not”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 As there is a quantifier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∀ </m:t>
                    </m:r>
                  </m:oMath>
                </a14:m>
                <a:r>
                  <a:rPr lang="en-US" sz="3200" dirty="0"/>
                  <a:t>for “all”, there is also a quantifier for “some”: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∃,</m:t>
                    </m:r>
                  </m:oMath>
                </a14:m>
                <a:r>
                  <a:rPr lang="en-US" sz="3200" dirty="0"/>
                  <a:t> called   </a:t>
                </a:r>
              </a:p>
              <a:p>
                <a:pPr algn="ctr"/>
                <a:r>
                  <a:rPr lang="en-US" sz="3200" b="1" dirty="0"/>
                  <a:t>existential quantifier. 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09E2D1E-5D4A-42F1-8588-CEC6E18F09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236" y="2060848"/>
                <a:ext cx="5534764" cy="3024336"/>
              </a:xfrm>
              <a:prstGeom prst="roundRect">
                <a:avLst/>
              </a:prstGeom>
              <a:blipFill>
                <a:blip r:embed="rId6"/>
                <a:stretch>
                  <a:fillRect t="-1800" b="-6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8165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900D-DB6D-48C5-A7E5-08A7E32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CA" dirty="0"/>
              <a:t>Existential quantifier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9BA41B-30E0-4B49-9637-FA44B63D69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3410" y="2204864"/>
                <a:ext cx="7888951" cy="4166331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pPr marL="0" indent="0">
                  <a:buNone/>
                </a:pPr>
                <a:r>
                  <a:rPr lang="en-US" sz="2800" dirty="0"/>
                  <a:t>(pronounced “exists”)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00B050"/>
                    </a:solidFill>
                  </a:rPr>
                  <a:t>is true </a:t>
                </a:r>
                <a:r>
                  <a:rPr lang="en-US" sz="2800" dirty="0"/>
                  <a:t>when there is </a:t>
                </a:r>
                <a:r>
                  <a:rPr lang="en-US" sz="2800" dirty="0">
                    <a:solidFill>
                      <a:srgbClr val="0070C0"/>
                    </a:solidFill>
                  </a:rPr>
                  <a:t>some value a for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800" dirty="0"/>
                  <a:t>                                   for which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is true. </a:t>
                </a:r>
              </a:p>
              <a:p>
                <a:pPr lvl="1"/>
                <a:r>
                  <a:rPr lang="en-US" sz="2400" dirty="0"/>
                  <a:t>This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called a </a:t>
                </a:r>
                <a:r>
                  <a:rPr lang="en-US" sz="2400" dirty="0">
                    <a:solidFill>
                      <a:srgbClr val="00B050"/>
                    </a:solidFill>
                  </a:rPr>
                  <a:t>witness</a:t>
                </a:r>
                <a:r>
                  <a:rPr lang="en-US" sz="2400" dirty="0"/>
                  <a:t>. 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≡    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¬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800" b="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/>
                  <a:t> is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false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iff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70C0"/>
                    </a:solidFill>
                  </a:rPr>
                  <a:t>there exists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∃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 </a:t>
                </a:r>
                <a:r>
                  <a:rPr lang="en-US" sz="2400" dirty="0">
                    <a:solidFill>
                      <a:srgbClr val="FF0000"/>
                    </a:solidFill>
                  </a:rPr>
                  <a:t>counterexample</a:t>
                </a:r>
                <a:r>
                  <a:rPr lang="en-US" sz="2400" dirty="0"/>
                  <a:t>:  an element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 dirty="0"/>
                  <a:t> S such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true.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9BA41B-30E0-4B49-9637-FA44B63D6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3410" y="2204864"/>
                <a:ext cx="7888951" cy="4166331"/>
              </a:xfrm>
              <a:blipFill>
                <a:blip r:embed="rId5"/>
                <a:stretch>
                  <a:fillRect l="-1546" r="-2705" b="-6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FA1CB67-EECD-4395-9380-EC66BD2003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6" r="4376" b="-1"/>
          <a:stretch/>
        </p:blipFill>
        <p:spPr>
          <a:xfrm>
            <a:off x="6744072" y="10"/>
            <a:ext cx="5447926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3780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3866-5925-43B3-A646-6C0D47F3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with existential quantifier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8FC1DAA-0E66-4B40-A7A2-3278069357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0694" y="1196752"/>
                <a:ext cx="7200800" cy="57606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14400" lvl="2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“There exists an even prime number.” </a:t>
                </a:r>
              </a:p>
              <a:p>
                <a:pPr lvl="1"/>
                <a:r>
                  <a:rPr lang="en-US" dirty="0"/>
                  <a:t>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Predicates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𝐸𝑣𝑒𝑛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𝑃𝑟𝑖𝑚𝑒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𝑃𝑟𝑖𝑚𝑒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sz="2600" dirty="0">
                    <a:solidFill>
                      <a:srgbClr val="00B050"/>
                    </a:solidFill>
                  </a:rPr>
                  <a:t>This is true: 2 is both even and prime.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“There is some number between 0 and 1” </a:t>
                </a:r>
              </a:p>
              <a:p>
                <a:pPr lvl="1"/>
                <a:r>
                  <a:rPr lang="en-US" dirty="0"/>
                  <a:t>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dirty="0"/>
                  <a:t>redicate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  (0&lt;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)∧(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&lt;1)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rgbClr val="00B050"/>
                    </a:solidFill>
                  </a:rPr>
                  <a:t>True when the domain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lvl="3"/>
                <a:r>
                  <a:rPr lang="en-US" dirty="0">
                    <a:solidFill>
                      <a:srgbClr val="00B050"/>
                    </a:solidFill>
                  </a:rPr>
                  <a:t>There is not just one, but lots of real numbers between 0 and 1</a:t>
                </a: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Would be false if we change the domain to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8FC1DAA-0E66-4B40-A7A2-32780693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694" y="1196752"/>
                <a:ext cx="7200800" cy="5760640"/>
              </a:xfrm>
              <a:prstGeom prst="rect">
                <a:avLst/>
              </a:prstGeom>
              <a:blipFill>
                <a:blip r:embed="rId6"/>
                <a:stretch>
                  <a:fillRect l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DBAE5F0-BA06-4DC9-B78E-1AD5EBC621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075" y="0"/>
            <a:ext cx="1471092" cy="980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1EF201A-A58F-4B0D-9CAE-FF2A3594E9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4032" y="1487215"/>
                <a:ext cx="5768772" cy="5400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“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divisible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if there is an integer which when multiplied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gives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”</a:t>
                </a:r>
              </a:p>
              <a:p>
                <a:pPr lvl="1"/>
                <a:r>
                  <a:rPr lang="en-US" dirty="0"/>
                  <a:t> 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,  Predicate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𝑚𝑧</m:t>
                    </m:r>
                  </m:oMath>
                </a14:m>
                <a:endParaRPr lang="en-US" dirty="0"/>
              </a:p>
              <a:p>
                <a:pPr lvl="2"/>
                <a:r>
                  <a:rPr lang="en-US" sz="2600" dirty="0">
                    <a:solidFill>
                      <a:srgbClr val="00B050"/>
                    </a:solidFill>
                  </a:rPr>
                  <a:t>True  for n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=6, </m:t>
                    </m:r>
                    <m:r>
                      <a:rPr lang="en-US" sz="2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600" dirty="0">
                    <a:solidFill>
                      <a:srgbClr val="00B050"/>
                    </a:solidFill>
                  </a:rPr>
                  <a:t>;  in this case, z = 2</a:t>
                </a:r>
              </a:p>
              <a:p>
                <a:pPr lvl="2"/>
                <a:r>
                  <a:rPr lang="en-US" sz="2600" dirty="0">
                    <a:solidFill>
                      <a:srgbClr val="FF0000"/>
                    </a:solidFill>
                  </a:rPr>
                  <a:t>False when </a:t>
                </a:r>
                <a:r>
                  <a:rPr lang="en-US" sz="2600" dirty="0" err="1">
                    <a:solidFill>
                      <a:srgbClr val="FF0000"/>
                    </a:solidFill>
                  </a:rPr>
                  <a:t>eg</a:t>
                </a:r>
                <a:r>
                  <a:rPr lang="en-US" sz="26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=3,  </m:t>
                    </m:r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6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dirty="0"/>
                  <a:t>Here,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are still </a:t>
                </a:r>
                <a:r>
                  <a:rPr lang="en-US" i="1" dirty="0"/>
                  <a:t>free </a:t>
                </a:r>
                <a:r>
                  <a:rPr lang="en-US" dirty="0"/>
                  <a:t>variables, whereas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is </a:t>
                </a:r>
                <a:r>
                  <a:rPr lang="en-US" i="1" dirty="0"/>
                  <a:t>bound</a:t>
                </a:r>
                <a:r>
                  <a:rPr lang="en-US" dirty="0"/>
                  <a:t> by the quantifier. 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1EF201A-A58F-4B0D-9CAE-FF2A3594E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032" y="1487215"/>
                <a:ext cx="5768772" cy="5400600"/>
              </a:xfrm>
              <a:prstGeom prst="rect">
                <a:avLst/>
              </a:prstGeom>
              <a:blipFill>
                <a:blip r:embed="rId8"/>
                <a:stretch>
                  <a:fillRect l="-2429" t="-1354" r="-317" b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19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397887"/>
                <a:ext cx="11497323" cy="3529673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Quantifier constructing machines take a </a:t>
                </a:r>
                <a:r>
                  <a:rPr lang="en-US" dirty="0">
                    <a:highlight>
                      <a:srgbClr val="FFFF00"/>
                    </a:highlight>
                  </a:rPr>
                  <a:t>variable name</a:t>
                </a:r>
                <a:r>
                  <a:rPr lang="en-US" dirty="0"/>
                  <a:t>, </a:t>
                </a:r>
                <a:r>
                  <a:rPr lang="en-US" dirty="0">
                    <a:highlight>
                      <a:srgbClr val="FF9900"/>
                    </a:highlight>
                  </a:rPr>
                  <a:t>a set</a:t>
                </a:r>
                <a:r>
                  <a:rPr lang="en-US" dirty="0"/>
                  <a:t> and a </a:t>
                </a:r>
                <a:r>
                  <a:rPr lang="en-US" dirty="0">
                    <a:highlight>
                      <a:srgbClr val="00FFFF"/>
                    </a:highlight>
                  </a:rPr>
                  <a:t>formula</a:t>
                </a:r>
                <a:r>
                  <a:rPr lang="en-US" dirty="0"/>
                  <a:t>, and return a new </a:t>
                </a:r>
                <a:r>
                  <a:rPr lang="en-US" dirty="0">
                    <a:highlight>
                      <a:srgbClr val="00FFFF"/>
                    </a:highlight>
                  </a:rPr>
                  <a:t>formula </a:t>
                </a:r>
                <a:r>
                  <a:rPr lang="en-US" dirty="0"/>
                  <a:t> of  the form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𝑛𝑎𝑚𝑒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𝑆𝑒𝑡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𝑜𝑟𝑚𝑢𝑙𝑎</m:t>
                    </m:r>
                    <m:d>
                      <m:dPr>
                        <m:ctrlPr>
                          <a:rPr lang="en-US" b="0" i="1" smtClean="0">
                            <a:highlight>
                              <a:srgbClr val="00FFFF"/>
                            </a:highligh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𝑛𝑎𝑚𝑒</m:t>
                        </m:r>
                      </m:e>
                    </m:d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𝑛𝑎𝑚</m:t>
                    </m:r>
                    <m:r>
                      <a:rPr lang="en-US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𝑆𝑒𝑡</m:t>
                    </m:r>
                    <m:r>
                      <a:rPr lang="en-US" i="1">
                        <a:highlight>
                          <a:srgbClr val="FF9900"/>
                        </a:highligh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highlight>
                          <a:srgbClr val="00FFFF"/>
                        </a:highlight>
                        <a:latin typeface="Cambria Math" panose="02040503050406030204" pitchFamily="18" charset="0"/>
                      </a:rPr>
                      <m:t>𝐹𝑜𝑟𝑚𝑢𝑙𝑎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𝑛𝑎𝑚𝑒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96853-9F58-469A-9F3E-BD3E68DDD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397887"/>
                <a:ext cx="11497323" cy="3529673"/>
              </a:xfrm>
              <a:blipFill>
                <a:blip r:embed="rId5"/>
                <a:stretch>
                  <a:fillRect t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3405F13-29F4-41B1-B921-D2EB13C471F6}"/>
              </a:ext>
            </a:extLst>
          </p:cNvPr>
          <p:cNvGrpSpPr/>
          <p:nvPr/>
        </p:nvGrpSpPr>
        <p:grpSpPr>
          <a:xfrm>
            <a:off x="10738770" y="1086457"/>
            <a:ext cx="1368152" cy="3528392"/>
            <a:chOff x="9912424" y="2060848"/>
            <a:chExt cx="1368152" cy="35283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E95561-2960-4F89-8745-54A3293A7F54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A7BF2-8184-41C3-BE40-8B79802817C9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491463A-1397-46C5-8DAC-6CC1C19F2129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2A53F1-A7CC-476D-B4A6-F03BB5FA7322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1FB5C1BD-C954-4E40-8051-FCD4741B4DAE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4CDC420-E06D-410F-82E0-9821EDCCF031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5893B9-2744-4A8D-9A97-099C216F83C2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48EF3F9E-0E57-4B9A-8A40-6D9019551D1B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2DC595-EFC4-461C-B696-746A99185355}"/>
                </a:ext>
              </a:extLst>
            </p:cNvPr>
            <p:cNvSpPr txBox="1"/>
            <p:nvPr/>
          </p:nvSpPr>
          <p:spPr>
            <a:xfrm flipH="1">
              <a:off x="10117684" y="2487763"/>
              <a:ext cx="982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Boolean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6E04B6-CD0E-489D-811B-396E6F41F57A}"/>
                </a:ext>
              </a:extLst>
            </p:cNvPr>
            <p:cNvSpPr txBox="1"/>
            <p:nvPr/>
          </p:nvSpPr>
          <p:spPr>
            <a:xfrm flipH="1">
              <a:off x="10307196" y="3590951"/>
              <a:ext cx="828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62AE75-8F24-4C73-915F-E7239C13AF55}"/>
                </a:ext>
              </a:extLst>
            </p:cNvPr>
            <p:cNvSpPr txBox="1"/>
            <p:nvPr/>
          </p:nvSpPr>
          <p:spPr>
            <a:xfrm flipH="1">
              <a:off x="10117684" y="4736620"/>
              <a:ext cx="104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/>
              <p:nvPr/>
            </p:nvSpPr>
            <p:spPr>
              <a:xfrm>
                <a:off x="1235935" y="4609164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∃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35" y="4609164"/>
                <a:ext cx="1517446" cy="1273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ylinder 17">
            <a:extLst>
              <a:ext uri="{FF2B5EF4-FFF2-40B4-BE49-F238E27FC236}">
                <a16:creationId xmlns:a16="http://schemas.microsoft.com/office/drawing/2014/main" id="{A6B5E3C8-B964-49D1-9F22-9AAE66250125}"/>
              </a:ext>
            </a:extLst>
          </p:cNvPr>
          <p:cNvSpPr/>
          <p:nvPr/>
        </p:nvSpPr>
        <p:spPr>
          <a:xfrm rot="7541598">
            <a:off x="2465612" y="4823525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271F1266-D48A-4EC0-BAAE-95E93058B5CD}"/>
              </a:ext>
            </a:extLst>
          </p:cNvPr>
          <p:cNvSpPr/>
          <p:nvPr/>
        </p:nvSpPr>
        <p:spPr>
          <a:xfrm flipV="1">
            <a:off x="1534005" y="4104467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044264-F6EE-403F-B001-21A1A3C17107}"/>
              </a:ext>
            </a:extLst>
          </p:cNvPr>
          <p:cNvSpPr/>
          <p:nvPr/>
        </p:nvSpPr>
        <p:spPr>
          <a:xfrm>
            <a:off x="1561720" y="4010877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E29EE08-C058-40B2-87E6-FF371F66D143}"/>
                  </a:ext>
                </a:extLst>
              </p:cNvPr>
              <p:cNvSpPr/>
              <p:nvPr/>
            </p:nvSpPr>
            <p:spPr>
              <a:xfrm>
                <a:off x="1534005" y="5957198"/>
                <a:ext cx="4298316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∃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𝑛𝑎𝑚𝑒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𝑆𝑒𝑡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𝐹𝑜𝑟𝑚𝑢𝑙𝑎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𝑛𝑎𝑚𝑒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E29EE08-C058-40B2-87E6-FF371F66D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005" y="5957198"/>
                <a:ext cx="4298316" cy="648072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Down 25">
            <a:extLst>
              <a:ext uri="{FF2B5EF4-FFF2-40B4-BE49-F238E27FC236}">
                <a16:creationId xmlns:a16="http://schemas.microsoft.com/office/drawing/2014/main" id="{9FD3A629-7FA4-499C-9542-C372A3790D12}"/>
              </a:ext>
            </a:extLst>
          </p:cNvPr>
          <p:cNvSpPr/>
          <p:nvPr/>
        </p:nvSpPr>
        <p:spPr>
          <a:xfrm rot="18107960">
            <a:off x="3128454" y="5465707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/>
              <p:nvPr/>
            </p:nvSpPr>
            <p:spPr>
              <a:xfrm>
                <a:off x="5949328" y="5376492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∃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66DF427-2DE3-4D26-9BD9-FDEE6572F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328" y="5376492"/>
                <a:ext cx="1517446" cy="12739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ylinder 28">
            <a:extLst>
              <a:ext uri="{FF2B5EF4-FFF2-40B4-BE49-F238E27FC236}">
                <a16:creationId xmlns:a16="http://schemas.microsoft.com/office/drawing/2014/main" id="{DCDB7017-40A5-4B16-AF73-CBE4008368D0}"/>
              </a:ext>
            </a:extLst>
          </p:cNvPr>
          <p:cNvSpPr/>
          <p:nvPr/>
        </p:nvSpPr>
        <p:spPr>
          <a:xfrm rot="7541598">
            <a:off x="7179005" y="5590853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C6A360E4-7D61-4571-9107-A698821593D5}"/>
              </a:ext>
            </a:extLst>
          </p:cNvPr>
          <p:cNvSpPr/>
          <p:nvPr/>
        </p:nvSpPr>
        <p:spPr>
          <a:xfrm flipV="1">
            <a:off x="6247398" y="4871795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E3F210-E229-4EAB-AB37-C4E1A7A4FCB9}"/>
              </a:ext>
            </a:extLst>
          </p:cNvPr>
          <p:cNvSpPr/>
          <p:nvPr/>
        </p:nvSpPr>
        <p:spPr>
          <a:xfrm>
            <a:off x="6275113" y="4778205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318B04-0AE5-47DE-B413-34914A088E8F}"/>
                  </a:ext>
                </a:extLst>
              </p:cNvPr>
              <p:cNvSpPr/>
              <p:nvPr/>
            </p:nvSpPr>
            <p:spPr>
              <a:xfrm>
                <a:off x="8218506" y="5928654"/>
                <a:ext cx="3950870" cy="695746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(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𝑂𝑑𝑑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318B04-0AE5-47DE-B413-34914A088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506" y="5928654"/>
                <a:ext cx="3950870" cy="695746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Down 36">
            <a:extLst>
              <a:ext uri="{FF2B5EF4-FFF2-40B4-BE49-F238E27FC236}">
                <a16:creationId xmlns:a16="http://schemas.microsoft.com/office/drawing/2014/main" id="{20142D83-55C2-4B1C-8757-45BC39FBB5FF}"/>
              </a:ext>
            </a:extLst>
          </p:cNvPr>
          <p:cNvSpPr/>
          <p:nvPr/>
        </p:nvSpPr>
        <p:spPr>
          <a:xfrm rot="18107960">
            <a:off x="7841847" y="6233035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738E102-F2E4-4FCE-AE26-685522E3925D}"/>
              </a:ext>
            </a:extLst>
          </p:cNvPr>
          <p:cNvSpPr/>
          <p:nvPr/>
        </p:nvSpPr>
        <p:spPr>
          <a:xfrm>
            <a:off x="139128" y="3130262"/>
            <a:ext cx="1445437" cy="6480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element name 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88131BF-DCE3-4BA7-A2B9-931D44B33935}"/>
              </a:ext>
            </a:extLst>
          </p:cNvPr>
          <p:cNvSpPr/>
          <p:nvPr/>
        </p:nvSpPr>
        <p:spPr>
          <a:xfrm>
            <a:off x="1606828" y="2780928"/>
            <a:ext cx="912439" cy="6480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Set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21CE1F2A-0CEB-4833-A75F-C05D614680E9}"/>
              </a:ext>
            </a:extLst>
          </p:cNvPr>
          <p:cNvSpPr/>
          <p:nvPr/>
        </p:nvSpPr>
        <p:spPr>
          <a:xfrm rot="19570248">
            <a:off x="1345913" y="3708547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B310FB65-50A5-4E08-B719-8E79EABE11B7}"/>
              </a:ext>
            </a:extLst>
          </p:cNvPr>
          <p:cNvSpPr/>
          <p:nvPr/>
        </p:nvSpPr>
        <p:spPr>
          <a:xfrm rot="2838204">
            <a:off x="2337747" y="3675737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B0747B2B-A98A-476D-8565-C72D004995D6}"/>
              </a:ext>
            </a:extLst>
          </p:cNvPr>
          <p:cNvSpPr/>
          <p:nvPr/>
        </p:nvSpPr>
        <p:spPr>
          <a:xfrm>
            <a:off x="1841450" y="3519110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3458BE5-A0AE-4294-9025-7C05F6288318}"/>
              </a:ext>
            </a:extLst>
          </p:cNvPr>
          <p:cNvSpPr/>
          <p:nvPr/>
        </p:nvSpPr>
        <p:spPr>
          <a:xfrm>
            <a:off x="2691349" y="3125139"/>
            <a:ext cx="1474993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D56E1BE-A11B-4E67-BD72-40EE17143579}"/>
                  </a:ext>
                </a:extLst>
              </p:cNvPr>
              <p:cNvSpPr/>
              <p:nvPr/>
            </p:nvSpPr>
            <p:spPr>
              <a:xfrm>
                <a:off x="5416774" y="3888147"/>
                <a:ext cx="867112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D56E1BE-A11B-4E67-BD72-40EE17143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774" y="3888147"/>
                <a:ext cx="867112" cy="648072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2D82133-DB44-4E94-B40E-84ACA67E5A99}"/>
                  </a:ext>
                </a:extLst>
              </p:cNvPr>
              <p:cNvSpPr/>
              <p:nvPr/>
            </p:nvSpPr>
            <p:spPr>
              <a:xfrm>
                <a:off x="6306148" y="3538813"/>
                <a:ext cx="912439" cy="64807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2D82133-DB44-4E94-B40E-84ACA67E5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148" y="3538813"/>
                <a:ext cx="912439" cy="648072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rrow: Down 65">
            <a:extLst>
              <a:ext uri="{FF2B5EF4-FFF2-40B4-BE49-F238E27FC236}">
                <a16:creationId xmlns:a16="http://schemas.microsoft.com/office/drawing/2014/main" id="{EE4D500D-3661-4A36-9B82-6CA199A45637}"/>
              </a:ext>
            </a:extLst>
          </p:cNvPr>
          <p:cNvSpPr/>
          <p:nvPr/>
        </p:nvSpPr>
        <p:spPr>
          <a:xfrm rot="19570248">
            <a:off x="6045233" y="4466432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26AAB8CB-6BDA-4C8B-9555-D5DCCD652374}"/>
              </a:ext>
            </a:extLst>
          </p:cNvPr>
          <p:cNvSpPr/>
          <p:nvPr/>
        </p:nvSpPr>
        <p:spPr>
          <a:xfrm rot="2838204">
            <a:off x="7037067" y="4433622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78D8DEFF-7244-420D-ADCD-94FF1196CBA3}"/>
              </a:ext>
            </a:extLst>
          </p:cNvPr>
          <p:cNvSpPr/>
          <p:nvPr/>
        </p:nvSpPr>
        <p:spPr>
          <a:xfrm>
            <a:off x="6540770" y="4276995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857048F-09D5-44BA-91EC-7F518FA9578D}"/>
                  </a:ext>
                </a:extLst>
              </p:cNvPr>
              <p:cNvSpPr/>
              <p:nvPr/>
            </p:nvSpPr>
            <p:spPr>
              <a:xfrm>
                <a:off x="7262166" y="3881066"/>
                <a:ext cx="2849782" cy="733783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𝐸𝑣𝑒𝑛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𝑂𝑑𝑑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857048F-09D5-44BA-91EC-7F518FA957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166" y="3881066"/>
                <a:ext cx="2849782" cy="73378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5947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9376" y="1600201"/>
                <a:ext cx="11712624" cy="525779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CA" dirty="0"/>
                  <a:t>A </a:t>
                </a:r>
                <a:r>
                  <a:rPr lang="en-CA" b="1" dirty="0"/>
                  <a:t>set</a:t>
                </a:r>
                <a:r>
                  <a:rPr lang="en-CA" dirty="0"/>
                  <a:t> is a collection of objects.</a:t>
                </a:r>
              </a:p>
              <a:p>
                <a:pPr lvl="1"/>
                <a:r>
                  <a:rPr lang="en-CA" dirty="0"/>
                  <a:t>The order of elements does not matter.  </a:t>
                </a:r>
              </a:p>
              <a:p>
                <a:pPr lvl="1"/>
                <a:r>
                  <a:rPr lang="en-CA" dirty="0"/>
                  <a:t>There are no duplicates. </a:t>
                </a:r>
              </a:p>
              <a:p>
                <a:pPr lvl="1"/>
                <a:endParaRPr lang="en-CA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/>
                  <a:t>={1, 2, 3},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 = {Cathy, </a:t>
                </a:r>
                <a:r>
                  <a:rPr lang="en-CA" dirty="0" err="1"/>
                  <a:t>Alaa</a:t>
                </a:r>
                <a:r>
                  <a:rPr lang="en-CA" dirty="0"/>
                  <a:t>,  Keiko, Daniela}    </a:t>
                </a:r>
              </a:p>
              <a:p>
                <a:pPr lvl="1"/>
                <a:endParaRPr lang="en-CA" dirty="0"/>
              </a:p>
              <a:p>
                <a:r>
                  <a:rPr lang="en-CA" dirty="0"/>
                  <a:t>Can define a set of all elements satisfying some condition: </a:t>
                </a:r>
              </a:p>
              <a:p>
                <a:pPr lvl="1"/>
                <a:r>
                  <a:rPr lang="en-CA" dirty="0"/>
                  <a:t>{x | such that x   ... } is called </a:t>
                </a:r>
                <a:r>
                  <a:rPr lang="en-CA" b="1" dirty="0"/>
                  <a:t>set builder notation</a:t>
                </a:r>
                <a:r>
                  <a:rPr lang="en-CA" dirty="0"/>
                  <a:t> </a:t>
                </a:r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is an even number }</a:t>
                </a:r>
              </a:p>
              <a:p>
                <a:pPr lvl="1"/>
                <a:r>
                  <a:rPr lang="en-CA" dirty="0"/>
                  <a:t>PEOPLE = {x | x is a person living on Earth now}</a:t>
                </a:r>
                <a:endParaRPr lang="en-CA" b="1" dirty="0"/>
              </a:p>
              <a:p>
                <a:pPr lvl="1"/>
                <a:r>
                  <a:rPr lang="en-CA" dirty="0"/>
                  <a:t>BANKTELLERS = { x | x is a person who is a bank teller} </a:t>
                </a:r>
              </a:p>
              <a:p>
                <a:pPr lvl="1"/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76" y="1600201"/>
                <a:ext cx="11712624" cy="5257799"/>
              </a:xfrm>
              <a:blipFill>
                <a:blip r:embed="rId4"/>
                <a:stretch>
                  <a:fillRect l="-885" t="-2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38"/>
            <a:ext cx="1787690" cy="1340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3C04EE-36EC-46BC-90D6-51E98AF40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4938"/>
            <a:ext cx="3071664" cy="32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36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F696-5BC0-4B2B-92B5-DC7BFE96B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 of existential statements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EF8D4C-C13F-44B3-AAAB-225CFA4791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35072" cy="452596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true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is true for </a:t>
                </a:r>
                <a:r>
                  <a:rPr lang="en-US" dirty="0">
                    <a:solidFill>
                      <a:srgbClr val="0070C0"/>
                    </a:solidFill>
                  </a:rPr>
                  <a:t>some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b="0" dirty="0"/>
                  <a:t>“I am teaching some course” is true because I am teaching COMP 1002</a:t>
                </a:r>
              </a:p>
              <a:p>
                <a:pPr lvl="1"/>
                <a:r>
                  <a:rPr lang="en-US" dirty="0"/>
                  <a:t>Here, COMP 1002 is the witness for the truth of “I am teaching some course” </a:t>
                </a:r>
                <a:endParaRPr lang="en-US" b="0" dirty="0"/>
              </a:p>
              <a:p>
                <a:r>
                  <a:rPr lang="en-US" dirty="0"/>
                  <a:t>That is,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/>
                  <a:t>  is true,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 </m:t>
                    </m:r>
                  </m:oMath>
                </a14:m>
                <a:r>
                  <a:rPr lang="en-US" dirty="0"/>
                  <a:t>is a list of all elements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Enough to find a single witness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 true to prove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To show that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false, show that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false </a:t>
                </a:r>
              </a:p>
              <a:p>
                <a:pPr lvl="2"/>
                <a:r>
                  <a:rPr lang="en-US" dirty="0"/>
                  <a:t>That is because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¬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≡ 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¬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EF8D4C-C13F-44B3-AAAB-225CFA4791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35072" cy="4525963"/>
              </a:xfrm>
              <a:blipFill>
                <a:blip r:embed="rId4"/>
                <a:stretch>
                  <a:fillRect l="-1057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432C573-3557-44A1-81D7-881DD6ED55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075" y="0"/>
            <a:ext cx="1471092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35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Quantifiers in English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CA" dirty="0">
                    <a:solidFill>
                      <a:srgbClr val="7030A0"/>
                    </a:solidFill>
                  </a:rPr>
                  <a:t>Universal </a:t>
                </a:r>
                <a:r>
                  <a:rPr lang="en-CA" dirty="0"/>
                  <a:t>quantifier:  usually “every”, “all”, “each”, “any”. </a:t>
                </a:r>
              </a:p>
              <a:p>
                <a:pPr lvl="1"/>
                <a:r>
                  <a:rPr lang="en-CA" dirty="0">
                    <a:solidFill>
                      <a:srgbClr val="7030A0"/>
                    </a:solidFill>
                  </a:rPr>
                  <a:t>Every</a:t>
                </a:r>
                <a:r>
                  <a:rPr lang="en-CA" dirty="0"/>
                  <a:t> day it is foggy. </a:t>
                </a:r>
                <a:r>
                  <a:rPr lang="en-CA" dirty="0">
                    <a:solidFill>
                      <a:srgbClr val="7030A0"/>
                    </a:solidFill>
                  </a:rPr>
                  <a:t>Each</a:t>
                </a:r>
                <a:r>
                  <a:rPr lang="en-CA" dirty="0"/>
                  <a:t> number is divisible by 1.</a:t>
                </a:r>
              </a:p>
              <a:p>
                <a:r>
                  <a:rPr lang="en-CA" dirty="0"/>
                  <a:t>“</a:t>
                </a:r>
                <a:r>
                  <a:rPr lang="en-CA" dirty="0">
                    <a:solidFill>
                      <a:srgbClr val="7030A0"/>
                    </a:solidFill>
                  </a:rPr>
                  <a:t>None”, “no”,  “nobody”,  “nothing</a:t>
                </a:r>
                <a:r>
                  <a:rPr lang="en-CA" dirty="0"/>
                  <a:t>” also translate as </a:t>
                </a:r>
                <a:r>
                  <a:rPr lang="en-CA" dirty="0">
                    <a:solidFill>
                      <a:srgbClr val="7030A0"/>
                    </a:solidFill>
                  </a:rPr>
                  <a:t>universal</a:t>
                </a:r>
                <a:r>
                  <a:rPr lang="en-CA" dirty="0"/>
                  <a:t> quantifier</a:t>
                </a:r>
              </a:p>
              <a:p>
                <a:pPr lvl="1"/>
                <a:r>
                  <a:rPr lang="en-CA" dirty="0">
                    <a:solidFill>
                      <a:srgbClr val="7030A0"/>
                    </a:solidFill>
                  </a:rPr>
                  <a:t>Nobody</a:t>
                </a:r>
                <a:r>
                  <a:rPr lang="en-CA" dirty="0"/>
                  <a:t> works on Sundays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≡  </m:t>
                    </m:r>
                  </m:oMath>
                </a14:m>
                <a:r>
                  <a:rPr lang="en-CA" dirty="0">
                    <a:solidFill>
                      <a:srgbClr val="7030A0"/>
                    </a:solidFill>
                  </a:rPr>
                  <a:t>Everybody</a:t>
                </a:r>
                <a:r>
                  <a:rPr lang="en-CA" dirty="0"/>
                  <a:t> does not work on Sundays </a:t>
                </a:r>
              </a:p>
              <a:p>
                <a:pPr lvl="1"/>
                <a:endParaRPr lang="en-CA" dirty="0"/>
              </a:p>
              <a:p>
                <a:r>
                  <a:rPr lang="en-CA" dirty="0">
                    <a:solidFill>
                      <a:srgbClr val="0070C0"/>
                    </a:solidFill>
                  </a:rPr>
                  <a:t>Existential</a:t>
                </a:r>
                <a:r>
                  <a:rPr lang="en-CA" dirty="0"/>
                  <a:t> quantifier: “some”, “a”, “exists”</a:t>
                </a:r>
              </a:p>
              <a:p>
                <a:pPr lvl="1"/>
                <a:r>
                  <a:rPr lang="en-CA" dirty="0">
                    <a:solidFill>
                      <a:srgbClr val="0070C0"/>
                    </a:solidFill>
                  </a:rPr>
                  <a:t>Some</a:t>
                </a:r>
                <a:r>
                  <a:rPr lang="en-CA" dirty="0"/>
                  <a:t> students got 100% on the first lab. </a:t>
                </a:r>
              </a:p>
              <a:p>
                <a:pPr lvl="1"/>
                <a:r>
                  <a:rPr lang="en-CA" dirty="0">
                    <a:solidFill>
                      <a:srgbClr val="0070C0"/>
                    </a:solidFill>
                  </a:rPr>
                  <a:t>There exists </a:t>
                </a:r>
                <a:r>
                  <a:rPr lang="en-CA" dirty="0"/>
                  <a:t>a prime number greater than 100. </a:t>
                </a:r>
              </a:p>
              <a:p>
                <a:endParaRPr lang="en-CA" dirty="0"/>
              </a:p>
              <a:p>
                <a:r>
                  <a:rPr lang="en-CA" dirty="0"/>
                  <a:t>The word “any” can mean either!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44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BB773A8-F200-4BCF-8B75-3BEBC17A03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3429000"/>
            <a:ext cx="1471092" cy="980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F3A02-DCDB-4A90-9BAB-35D4B587C7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1484784"/>
            <a:ext cx="1487488" cy="836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8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21" y="4654476"/>
            <a:ext cx="2724357" cy="17715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345688"/>
            <a:ext cx="10808429" cy="518312"/>
          </a:xfrm>
        </p:spPr>
        <p:txBody>
          <a:bodyPr>
            <a:normAutofit fontScale="90000"/>
          </a:bodyPr>
          <a:lstStyle/>
          <a:p>
            <a:r>
              <a:rPr lang="en-CA" dirty="0"/>
              <a:t>Quantifiers in English: “any”</a:t>
            </a:r>
            <a:endParaRPr lang="en-ZA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76147"/>
            <a:ext cx="11031454" cy="5101095"/>
          </a:xfrm>
        </p:spPr>
        <p:txBody>
          <a:bodyPr>
            <a:normAutofit/>
          </a:bodyPr>
          <a:lstStyle/>
          <a:p>
            <a:r>
              <a:rPr lang="en-CA" sz="2800" dirty="0"/>
              <a:t>“Any” can have different meanings depending on the context:</a:t>
            </a:r>
          </a:p>
          <a:p>
            <a:endParaRPr lang="en-CA" sz="2800" dirty="0"/>
          </a:p>
          <a:p>
            <a:r>
              <a:rPr lang="en-CA" sz="2800" dirty="0"/>
              <a:t>Any = some</a:t>
            </a:r>
          </a:p>
          <a:p>
            <a:pPr lvl="1"/>
            <a:r>
              <a:rPr lang="en-CA" sz="2400" dirty="0"/>
              <a:t>Can I have </a:t>
            </a:r>
            <a:r>
              <a:rPr lang="en-CA" sz="2400" dirty="0">
                <a:solidFill>
                  <a:srgbClr val="0070C0"/>
                </a:solidFill>
              </a:rPr>
              <a:t> </a:t>
            </a:r>
            <a:r>
              <a:rPr lang="en-CA" sz="2400" b="1" dirty="0">
                <a:solidFill>
                  <a:srgbClr val="0070C0"/>
                </a:solidFill>
              </a:rPr>
              <a:t>any</a:t>
            </a:r>
            <a:r>
              <a:rPr lang="en-CA" sz="2400" dirty="0">
                <a:solidFill>
                  <a:srgbClr val="0070C0"/>
                </a:solidFill>
              </a:rPr>
              <a:t> </a:t>
            </a:r>
            <a:r>
              <a:rPr lang="en-CA" sz="2400" dirty="0"/>
              <a:t>(piece of the) pie? </a:t>
            </a:r>
          </a:p>
          <a:p>
            <a:pPr lvl="1"/>
            <a:r>
              <a:rPr lang="en-CA" sz="2400" dirty="0"/>
              <a:t>Can I have </a:t>
            </a:r>
            <a:r>
              <a:rPr lang="en-CA" sz="2400" b="1" dirty="0">
                <a:solidFill>
                  <a:srgbClr val="0070C0"/>
                </a:solidFill>
              </a:rPr>
              <a:t>some</a:t>
            </a:r>
            <a:r>
              <a:rPr lang="en-CA" sz="2400" b="1" dirty="0">
                <a:solidFill>
                  <a:srgbClr val="FF0000"/>
                </a:solidFill>
              </a:rPr>
              <a:t> </a:t>
            </a:r>
            <a:r>
              <a:rPr lang="en-CA" sz="2400" b="1" dirty="0">
                <a:solidFill>
                  <a:schemeClr val="tx1"/>
                </a:solidFill>
              </a:rPr>
              <a:t>(</a:t>
            </a:r>
            <a:r>
              <a:rPr lang="en-CA" sz="2400" dirty="0"/>
              <a:t>piece of the) pie? </a:t>
            </a:r>
          </a:p>
          <a:p>
            <a:pPr lvl="1"/>
            <a:endParaRPr lang="en-CA" sz="2400" dirty="0"/>
          </a:p>
          <a:p>
            <a:r>
              <a:rPr lang="en-CA" sz="2800" dirty="0"/>
              <a:t>Any = all </a:t>
            </a:r>
          </a:p>
          <a:p>
            <a:pPr lvl="1"/>
            <a:r>
              <a:rPr lang="en-CA" sz="2400" b="1" dirty="0">
                <a:solidFill>
                  <a:srgbClr val="7030A0"/>
                </a:solidFill>
              </a:rPr>
              <a:t>Any</a:t>
            </a:r>
            <a:r>
              <a:rPr lang="en-CA" sz="2400" dirty="0">
                <a:solidFill>
                  <a:srgbClr val="7030A0"/>
                </a:solidFill>
              </a:rPr>
              <a:t> </a:t>
            </a:r>
            <a:r>
              <a:rPr lang="en-CA" sz="2400" dirty="0"/>
              <a:t>student knows this. </a:t>
            </a:r>
          </a:p>
          <a:p>
            <a:pPr lvl="1"/>
            <a:r>
              <a:rPr lang="en-CA" sz="2400" b="1" dirty="0">
                <a:solidFill>
                  <a:srgbClr val="7030A0"/>
                </a:solidFill>
              </a:rPr>
              <a:t>Every</a:t>
            </a:r>
            <a:r>
              <a:rPr lang="en-CA" sz="2400" dirty="0">
                <a:solidFill>
                  <a:schemeClr val="accent3"/>
                </a:solidFill>
              </a:rPr>
              <a:t> </a:t>
            </a:r>
            <a:r>
              <a:rPr lang="en-CA" sz="2400" dirty="0"/>
              <a:t>student knows this.</a:t>
            </a:r>
          </a:p>
          <a:p>
            <a:pPr marL="266700" lvl="1" indent="0">
              <a:buNone/>
            </a:pPr>
            <a:endParaRPr lang="en-CA" sz="2400" dirty="0"/>
          </a:p>
          <a:p>
            <a:pPr marL="266700" lvl="1" indent="0">
              <a:buNone/>
            </a:pPr>
            <a:endParaRPr lang="en-CA" sz="2400" dirty="0"/>
          </a:p>
          <a:p>
            <a:endParaRPr lang="en-ZA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62</a:t>
            </a:fld>
            <a:endParaRPr lang="en-ZA" dirty="0"/>
          </a:p>
        </p:txBody>
      </p:sp>
      <p:pic>
        <p:nvPicPr>
          <p:cNvPr id="1028" name="Picture 4" descr="Cake, Piece Of Cake, Piece Of Pie, Dessert, Delicious">
            <a:extLst>
              <a:ext uri="{FF2B5EF4-FFF2-40B4-BE49-F238E27FC236}">
                <a16:creationId xmlns:a16="http://schemas.microsoft.com/office/drawing/2014/main" id="{D150AA75-C11A-40A0-925A-27B595A94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68" y="2168373"/>
            <a:ext cx="2448619" cy="22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35A855-F187-47CC-9C2C-8BC6081ECFFE}"/>
              </a:ext>
            </a:extLst>
          </p:cNvPr>
          <p:cNvSpPr txBox="1"/>
          <p:nvPr/>
        </p:nvSpPr>
        <p:spPr>
          <a:xfrm>
            <a:off x="7095479" y="4689627"/>
            <a:ext cx="4994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7030A0"/>
                </a:solidFill>
              </a:rPr>
              <a:t>Any</a:t>
            </a:r>
            <a:r>
              <a:rPr lang="en-CA" sz="2400" b="1" dirty="0">
                <a:solidFill>
                  <a:srgbClr val="00B050"/>
                </a:solidFill>
              </a:rPr>
              <a:t> </a:t>
            </a:r>
            <a:r>
              <a:rPr lang="en-CA" sz="2400" dirty="0"/>
              <a:t>student can get an 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/>
              <a:t>Would </a:t>
            </a:r>
            <a:r>
              <a:rPr lang="en-CA" sz="2400" b="1" dirty="0">
                <a:solidFill>
                  <a:srgbClr val="0070C0"/>
                </a:solidFill>
              </a:rPr>
              <a:t>any</a:t>
            </a:r>
            <a:r>
              <a:rPr lang="en-CA" sz="2400" b="1" dirty="0">
                <a:solidFill>
                  <a:srgbClr val="FF0000"/>
                </a:solidFill>
              </a:rPr>
              <a:t> </a:t>
            </a:r>
            <a:r>
              <a:rPr lang="en-CA" sz="2400" dirty="0"/>
              <a:t>student get  an A?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694B1F-B476-489E-A980-E16E87513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005064"/>
            <a:ext cx="977989" cy="550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D70476-00DD-4CEE-B8F3-524599B5F5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997130"/>
            <a:ext cx="977989" cy="65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A5AD-67BC-442E-8BEC-03D75094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1A478-1CDA-4CE6-8AA8-E95FDFED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896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8B380E-1BC3-4426-A7EF-3BC290E6B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22692" b="-2"/>
          <a:stretch/>
        </p:blipFill>
        <p:spPr>
          <a:xfrm>
            <a:off x="6126480" y="1588"/>
            <a:ext cx="6035040" cy="6856412"/>
          </a:xfrm>
          <a:custGeom>
            <a:avLst/>
            <a:gdLst>
              <a:gd name="connsiteX0" fmla="*/ 0 w 6470464"/>
              <a:gd name="connsiteY0" fmla="*/ 0 h 6856412"/>
              <a:gd name="connsiteX1" fmla="*/ 6470464 w 6470464"/>
              <a:gd name="connsiteY1" fmla="*/ 0 h 6856412"/>
              <a:gd name="connsiteX2" fmla="*/ 6470464 w 6470464"/>
              <a:gd name="connsiteY2" fmla="*/ 6856412 h 6856412"/>
              <a:gd name="connsiteX3" fmla="*/ 753 w 6470464"/>
              <a:gd name="connsiteY3" fmla="*/ 6856412 h 6856412"/>
              <a:gd name="connsiteX4" fmla="*/ 83736 w 6470464"/>
              <a:gd name="connsiteY4" fmla="*/ 6682434 h 6856412"/>
              <a:gd name="connsiteX5" fmla="*/ 777103 w 6470464"/>
              <a:gd name="connsiteY5" fmla="*/ 3428997 h 6856412"/>
              <a:gd name="connsiteX6" fmla="*/ 83736 w 6470464"/>
              <a:gd name="connsiteY6" fmla="*/ 175558 h 68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730B5C-C2DF-40E9-B457-4FEE927829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1014" y="260648"/>
                <a:ext cx="5975026" cy="6480719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CA" sz="2800" b="1" dirty="0"/>
                  <a:t>When negating a quantified formula, the domain always stays the same.</a:t>
                </a:r>
              </a:p>
              <a:p>
                <a:pPr marL="0" indent="0">
                  <a:buNone/>
                </a:pPr>
                <a:r>
                  <a:rPr lang="en-CA" sz="2800" b="1" dirty="0"/>
                  <a:t> </a:t>
                </a:r>
              </a:p>
              <a:p>
                <a:r>
                  <a:rPr lang="en-CA" sz="2800" b="1" dirty="0"/>
                  <a:t>Quantifiers flip </a:t>
                </a:r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(∀</m:t>
                    </m:r>
                  </m:oMath>
                </a14:m>
                <a:r>
                  <a:rPr lang="en-CA" sz="2800" b="1" dirty="0"/>
                  <a:t> becomes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∃, </m:t>
                    </m:r>
                  </m:oMath>
                </a14:m>
                <a:r>
                  <a:rPr lang="en-CA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sz="2800" b="1" dirty="0"/>
                  <a:t> becomes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∀)</m:t>
                    </m:r>
                  </m:oMath>
                </a14:m>
                <a:endParaRPr lang="en-CA" sz="2800" b="1" dirty="0"/>
              </a:p>
              <a:p>
                <a:endParaRPr lang="en-CA" sz="2800" b="1" dirty="0"/>
              </a:p>
              <a:p>
                <a:r>
                  <a:rPr lang="en-CA" sz="2800" dirty="0"/>
                  <a:t>The formula  under quantifiers gets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800" dirty="0"/>
                  <a:t> in front, and can be simplified further, treating logical connectives the same way as in propositional logic, and predicates as propositions.</a:t>
                </a:r>
              </a:p>
              <a:p>
                <a:endParaRPr lang="en-CA" sz="2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¬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8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(∃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¬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800" dirty="0"/>
                  <a:t> </a:t>
                </a:r>
              </a:p>
              <a:p>
                <a:endParaRPr lang="en-CA" sz="2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730B5C-C2DF-40E9-B457-4FEE927829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1014" y="260648"/>
                <a:ext cx="5975026" cy="6480719"/>
              </a:xfrm>
              <a:blipFill>
                <a:blip r:embed="rId6"/>
                <a:stretch>
                  <a:fillRect l="-2143" t="-1599" r="-1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9243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7D561-A6A6-458F-8251-77AB9BB7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A312DA-CBB1-4AAB-81F6-98C0DB20C6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564904"/>
                <a:ext cx="11496600" cy="4176464"/>
              </a:xfrm>
            </p:spPr>
            <p:txBody>
              <a:bodyPr>
                <a:normAutofit fontScale="77500" lnSpcReduction="20000"/>
              </a:bodyPr>
              <a:lstStyle/>
              <a:p>
                <a:pPr marL="457200" lvl="1" indent="0">
                  <a:buNone/>
                </a:pPr>
                <a:r>
                  <a:rPr lang="en-CA" dirty="0"/>
                  <a:t>Not </a:t>
                </a:r>
                <a:r>
                  <a:rPr lang="en-CA" dirty="0">
                    <a:solidFill>
                      <a:srgbClr val="7030A0"/>
                    </a:solidFill>
                  </a:rPr>
                  <a:t>all</a:t>
                </a:r>
                <a:r>
                  <a:rPr lang="en-CA" dirty="0"/>
                  <a:t> </a:t>
                </a:r>
                <a:r>
                  <a:rPr lang="en-CA" b="1" dirty="0"/>
                  <a:t>integers</a:t>
                </a:r>
                <a:r>
                  <a:rPr lang="en-CA" dirty="0"/>
                  <a:t> are even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≡ </m:t>
                    </m:r>
                  </m:oMath>
                </a14:m>
                <a:r>
                  <a:rPr lang="en-US" dirty="0"/>
                  <a:t> </a:t>
                </a:r>
                <a:r>
                  <a:rPr lang="en-CA" dirty="0">
                    <a:solidFill>
                      <a:srgbClr val="0070C0"/>
                    </a:solidFill>
                  </a:rPr>
                  <a:t>Some</a:t>
                </a:r>
                <a:r>
                  <a:rPr lang="en-CA" dirty="0"/>
                  <a:t> </a:t>
                </a:r>
                <a:r>
                  <a:rPr lang="en-CA" b="1" dirty="0"/>
                  <a:t>integers</a:t>
                </a:r>
                <a:r>
                  <a:rPr lang="en-CA" dirty="0"/>
                  <a:t> are not even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¬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∀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∈</m:t>
                        </m:r>
                        <m:r>
                          <a:rPr lang="en-US" i="1">
                            <a:latin typeface="Cambria Math"/>
                          </a:rPr>
                          <m:t>ℤ</m:t>
                        </m:r>
                        <m:r>
                          <a:rPr lang="en-US" i="1">
                            <a:latin typeface="Cambria Math"/>
                          </a:rPr>
                          <m:t>  </m:t>
                        </m:r>
                        <m:r>
                          <a:rPr lang="en-US" i="1">
                            <a:latin typeface="Cambria Math"/>
                          </a:rPr>
                          <m:t>𝐸𝑣𝑒𝑛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≡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/>
                      </a:rPr>
                      <m:t>∃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∈</m:t>
                    </m:r>
                    <m:r>
                      <a:rPr lang="en-US" i="1">
                        <a:latin typeface="Cambria Math"/>
                      </a:rPr>
                      <m:t>ℤ</m:t>
                    </m:r>
                    <m:r>
                      <a:rPr lang="en-US" i="1">
                        <a:latin typeface="Cambria Math"/>
                      </a:rPr>
                      <m:t>  ¬</m:t>
                    </m:r>
                    <m:r>
                      <a:rPr lang="en-US" i="1">
                        <a:latin typeface="Cambria Math"/>
                      </a:rPr>
                      <m:t>𝐸𝑣𝑒𝑛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 </a:t>
                </a:r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514350" indent="-457200"/>
                <a:r>
                  <a:rPr lang="en-CA" dirty="0">
                    <a:solidFill>
                      <a:srgbClr val="0070C0"/>
                    </a:solidFill>
                  </a:rPr>
                  <a:t>Some</a:t>
                </a:r>
                <a:r>
                  <a:rPr lang="en-CA" dirty="0"/>
                  <a:t> integers are both even and prime – no,</a:t>
                </a:r>
              </a:p>
              <a:p>
                <a:pPr marL="57150" indent="0">
                  <a:buNone/>
                </a:pPr>
                <a:r>
                  <a:rPr lang="en-CA" dirty="0"/>
                  <a:t>      </a:t>
                </a:r>
                <a:r>
                  <a:rPr lang="en-CA" dirty="0">
                    <a:solidFill>
                      <a:srgbClr val="7030A0"/>
                    </a:solidFill>
                  </a:rPr>
                  <a:t> none </a:t>
                </a:r>
                <a:r>
                  <a:rPr lang="en-CA" dirty="0"/>
                  <a:t>of the integers is both even and prime </a:t>
                </a:r>
              </a:p>
              <a:p>
                <a:pPr marL="57150" indent="0">
                  <a:buNone/>
                </a:pPr>
                <a:r>
                  <a:rPr lang="en-CA" dirty="0"/>
                  <a:t>      </a:t>
                </a:r>
                <a:r>
                  <a:rPr lang="en-CA" dirty="0">
                    <a:solidFill>
                      <a:srgbClr val="7030A0"/>
                    </a:solidFill>
                  </a:rPr>
                  <a:t> each </a:t>
                </a:r>
                <a:r>
                  <a:rPr lang="en-CA" dirty="0"/>
                  <a:t>integer is not even or not prime</a:t>
                </a:r>
                <a:r>
                  <a:rPr lang="en-US" b="0" i="1" dirty="0">
                    <a:latin typeface="Cambria Math" panose="02040503050406030204" pitchFamily="18" charset="0"/>
                  </a:rPr>
                  <a:t> 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𝐸𝑣𝑒𝑛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𝑃𝑟𝑖𝑚𝑒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𝑃𝑟𝑖𝑚𝑒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CA" dirty="0"/>
                  <a:t>   </a:t>
                </a:r>
              </a:p>
              <a:p>
                <a:pPr lvl="1"/>
                <a:endParaRPr lang="en-CA" dirty="0"/>
              </a:p>
              <a:p>
                <a:r>
                  <a:rPr lang="en-CA" dirty="0"/>
                  <a:t>As in propositional case, push negations inside the formula, onto predicates.  </a:t>
                </a:r>
              </a:p>
              <a:p>
                <a:pPr lvl="1"/>
                <a:r>
                  <a:rPr lang="en-CA" dirty="0"/>
                  <a:t> “NOT (</a:t>
                </a:r>
                <a:r>
                  <a:rPr lang="en-CA" dirty="0">
                    <a:solidFill>
                      <a:srgbClr val="7030A0"/>
                    </a:solidFill>
                  </a:rPr>
                  <a:t>ALL</a:t>
                </a:r>
                <a:r>
                  <a:rPr lang="en-CA" dirty="0"/>
                  <a:t> trees have leaves)” is more confusing than “</a:t>
                </a:r>
                <a:r>
                  <a:rPr lang="en-CA" dirty="0">
                    <a:solidFill>
                      <a:srgbClr val="0070C0"/>
                    </a:solidFill>
                  </a:rPr>
                  <a:t>some</a:t>
                </a:r>
                <a:r>
                  <a:rPr lang="en-CA" dirty="0"/>
                  <a:t> trees do not have leaves” or “</a:t>
                </a:r>
                <a:r>
                  <a:rPr lang="en-CA" dirty="0">
                    <a:solidFill>
                      <a:srgbClr val="0070C0"/>
                    </a:solidFill>
                  </a:rPr>
                  <a:t>some</a:t>
                </a:r>
                <a:r>
                  <a:rPr lang="en-CA" dirty="0"/>
                  <a:t> trees have something other than leaves (e.g., needles).  </a:t>
                </a:r>
              </a:p>
              <a:p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A312DA-CBB1-4AAB-81F6-98C0DB20C6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564904"/>
                <a:ext cx="11496600" cy="4176464"/>
              </a:xfrm>
              <a:blipFill>
                <a:blip r:embed="rId5"/>
                <a:stretch>
                  <a:fillRect l="-742" t="-2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7E0BC88-5A72-4A9A-A0A5-27476B81F749}"/>
                  </a:ext>
                </a:extLst>
              </p:cNvPr>
              <p:cNvSpPr/>
              <p:nvPr/>
            </p:nvSpPr>
            <p:spPr>
              <a:xfrm>
                <a:off x="347700" y="274638"/>
                <a:ext cx="11758500" cy="164219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CA" sz="3200" b="1" dirty="0"/>
                  <a:t>When negating a quantified formula, the domain stays the same. </a:t>
                </a:r>
              </a:p>
              <a:p>
                <a:r>
                  <a:rPr lang="en-CA" sz="3200" b="1" dirty="0"/>
                  <a:t>Quantifiers flip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(∀</m:t>
                    </m:r>
                  </m:oMath>
                </a14:m>
                <a:r>
                  <a:rPr lang="en-CA" sz="3200" b="1" dirty="0"/>
                  <a:t> becomes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∃, </m:t>
                    </m:r>
                  </m:oMath>
                </a14:m>
                <a:r>
                  <a:rPr lang="en-CA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sz="3200" b="1" dirty="0"/>
                  <a:t> becomes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∀)</m:t>
                    </m:r>
                  </m:oMath>
                </a14:m>
                <a:endParaRPr lang="en-CA" sz="3200" b="1" dirty="0"/>
              </a:p>
              <a:p>
                <a:r>
                  <a:rPr lang="en-CA" sz="2800" dirty="0"/>
                  <a:t>The formula under quantifiers  gets 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CA" sz="2800" dirty="0"/>
                  <a:t> in front, and can be simplified further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7E0BC88-5A72-4A9A-A0A5-27476B81F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00" y="274638"/>
                <a:ext cx="11758500" cy="1642194"/>
              </a:xfrm>
              <a:prstGeom prst="roundRect">
                <a:avLst/>
              </a:prstGeom>
              <a:blipFill>
                <a:blip r:embed="rId6"/>
                <a:stretch>
                  <a:fillRect l="-517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1CE75A2-3FFD-4C59-A4DB-FB7930864C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636912"/>
            <a:ext cx="4223792" cy="21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676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7D561-A6A6-458F-8251-77AB9BB7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“NOT” is for predicates, not domains!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A312DA-CBB1-4AAB-81F6-98C0DB20C6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98316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CA" dirty="0"/>
                  <a:t>For any formula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CA" dirty="0"/>
                  <a:t> we can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 to denote a formula which is true if and only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CA" dirty="0"/>
                  <a:t> is false, just like in propositional logic</a:t>
                </a:r>
              </a:p>
              <a:p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CA" dirty="0"/>
                  <a:t>“All trees have leaves” </a:t>
                </a:r>
              </a:p>
              <a:p>
                <a:pPr lvl="2"/>
                <a:r>
                  <a:rPr lang="en-CA" dirty="0"/>
                  <a:t>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CA" dirty="0"/>
                  <a:t>  “non-trees have non-leaves”?...  </a:t>
                </a:r>
              </a:p>
              <a:p>
                <a:pPr lvl="2"/>
                <a:r>
                  <a:rPr lang="en-CA" dirty="0"/>
                  <a:t>No! What is a non-tree and a non-leaf, anyway?  </a:t>
                </a:r>
              </a:p>
              <a:p>
                <a:pPr marL="114300" indent="0">
                  <a:buNone/>
                </a:pPr>
                <a:r>
                  <a:rPr lang="en-CA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 is “</a:t>
                </a:r>
                <a:r>
                  <a:rPr lang="en-CA" dirty="0">
                    <a:solidFill>
                      <a:srgbClr val="00B050"/>
                    </a:solidFill>
                  </a:rPr>
                  <a:t>Not all trees have leaves</a:t>
                </a:r>
                <a:r>
                  <a:rPr lang="en-CA" dirty="0"/>
                  <a:t>”</a:t>
                </a:r>
              </a:p>
              <a:p>
                <a:pPr lvl="1"/>
                <a:r>
                  <a:rPr lang="en-CA" dirty="0"/>
                  <a:t>which is the same as  “</a:t>
                </a:r>
                <a:r>
                  <a:rPr lang="en-CA" dirty="0">
                    <a:solidFill>
                      <a:srgbClr val="00B050"/>
                    </a:solidFill>
                  </a:rPr>
                  <a:t>Some trees do not have leaves</a:t>
                </a:r>
                <a:r>
                  <a:rPr lang="en-CA" dirty="0"/>
                  <a:t>” </a:t>
                </a:r>
              </a:p>
              <a:p>
                <a:pPr lvl="1"/>
                <a:r>
                  <a:rPr lang="en-CA" dirty="0"/>
                  <a:t> we are still talking about trees! </a:t>
                </a:r>
              </a:p>
              <a:p>
                <a:r>
                  <a:rPr lang="en-CA" dirty="0"/>
                  <a:t>When simplifying a negated formula, we flip quantifiers and negate </a:t>
                </a:r>
                <a:r>
                  <a:rPr lang="en-CA" dirty="0" err="1"/>
                  <a:t>subformulas</a:t>
                </a:r>
                <a:r>
                  <a:rPr lang="en-CA" dirty="0"/>
                  <a:t> as we would in propositional logic</a:t>
                </a:r>
              </a:p>
              <a:p>
                <a:pPr lvl="1"/>
                <a:r>
                  <a:rPr lang="en-CA" dirty="0"/>
                  <a:t>But we never change the domain! </a:t>
                </a:r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A312DA-CBB1-4AAB-81F6-98C0DB20C6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983161"/>
              </a:xfrm>
              <a:blipFill>
                <a:blip r:embed="rId4"/>
                <a:stretch>
                  <a:fillRect l="-1111" t="-2448" r="-1333" b="-1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66300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6853-9F58-469A-9F3E-BD3E68DDD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97887"/>
            <a:ext cx="9955605" cy="352967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 negation machine takes a Boolean, and outputs a Boolean. </a:t>
            </a:r>
          </a:p>
          <a:p>
            <a:pPr lvl="2"/>
            <a:r>
              <a:rPr lang="en-US" dirty="0"/>
              <a:t>If you give something non-Boolean to a negation machine, it will give you an error!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/>
              <p:nvPr/>
            </p:nvSpPr>
            <p:spPr>
              <a:xfrm>
                <a:off x="997243" y="4942473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920EE8-C5B7-4FB4-BF21-8B818C1C9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43" y="4942473"/>
                <a:ext cx="1517446" cy="12739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ylinder 17">
            <a:extLst>
              <a:ext uri="{FF2B5EF4-FFF2-40B4-BE49-F238E27FC236}">
                <a16:creationId xmlns:a16="http://schemas.microsoft.com/office/drawing/2014/main" id="{A6B5E3C8-B964-49D1-9F22-9AAE66250125}"/>
              </a:ext>
            </a:extLst>
          </p:cNvPr>
          <p:cNvSpPr/>
          <p:nvPr/>
        </p:nvSpPr>
        <p:spPr>
          <a:xfrm rot="7541598">
            <a:off x="2226920" y="5156834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271F1266-D48A-4EC0-BAAE-95E93058B5CD}"/>
              </a:ext>
            </a:extLst>
          </p:cNvPr>
          <p:cNvSpPr/>
          <p:nvPr/>
        </p:nvSpPr>
        <p:spPr>
          <a:xfrm flipV="1">
            <a:off x="1295313" y="4437776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044264-F6EE-403F-B001-21A1A3C17107}"/>
              </a:ext>
            </a:extLst>
          </p:cNvPr>
          <p:cNvSpPr/>
          <p:nvPr/>
        </p:nvSpPr>
        <p:spPr>
          <a:xfrm>
            <a:off x="1323028" y="4344186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FD3A629-7FA4-499C-9542-C372A3790D12}"/>
              </a:ext>
            </a:extLst>
          </p:cNvPr>
          <p:cNvSpPr/>
          <p:nvPr/>
        </p:nvSpPr>
        <p:spPr>
          <a:xfrm rot="18107960">
            <a:off x="2889762" y="5799016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B0747B2B-A98A-476D-8565-C72D004995D6}"/>
              </a:ext>
            </a:extLst>
          </p:cNvPr>
          <p:cNvSpPr/>
          <p:nvPr/>
        </p:nvSpPr>
        <p:spPr>
          <a:xfrm>
            <a:off x="1602758" y="3869672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8BACA68-8C33-4EDB-A01B-F65EFEB6EBF2}"/>
              </a:ext>
            </a:extLst>
          </p:cNvPr>
          <p:cNvSpPr/>
          <p:nvPr/>
        </p:nvSpPr>
        <p:spPr>
          <a:xfrm>
            <a:off x="3222779" y="5777342"/>
            <a:ext cx="1194370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54F117B-3A28-431D-BE1D-4559A188C346}"/>
                  </a:ext>
                </a:extLst>
              </p:cNvPr>
              <p:cNvSpPr/>
              <p:nvPr/>
            </p:nvSpPr>
            <p:spPr>
              <a:xfrm>
                <a:off x="6096000" y="5060788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54F117B-3A28-431D-BE1D-4559A188C3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060788"/>
                <a:ext cx="1517446" cy="12739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ylinder 70">
            <a:extLst>
              <a:ext uri="{FF2B5EF4-FFF2-40B4-BE49-F238E27FC236}">
                <a16:creationId xmlns:a16="http://schemas.microsoft.com/office/drawing/2014/main" id="{ADCE21AE-35CA-44DF-A92F-534E2BE7BEDA}"/>
              </a:ext>
            </a:extLst>
          </p:cNvPr>
          <p:cNvSpPr/>
          <p:nvPr/>
        </p:nvSpPr>
        <p:spPr>
          <a:xfrm rot="7541598">
            <a:off x="7325677" y="5275149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apezoid 71">
            <a:extLst>
              <a:ext uri="{FF2B5EF4-FFF2-40B4-BE49-F238E27FC236}">
                <a16:creationId xmlns:a16="http://schemas.microsoft.com/office/drawing/2014/main" id="{C1FB5DDD-0336-4910-AAB3-F1422B99C741}"/>
              </a:ext>
            </a:extLst>
          </p:cNvPr>
          <p:cNvSpPr/>
          <p:nvPr/>
        </p:nvSpPr>
        <p:spPr>
          <a:xfrm flipV="1">
            <a:off x="6394070" y="4556091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740C29-E33D-4B0A-BBE4-51E0FD954008}"/>
              </a:ext>
            </a:extLst>
          </p:cNvPr>
          <p:cNvSpPr/>
          <p:nvPr/>
        </p:nvSpPr>
        <p:spPr>
          <a:xfrm>
            <a:off x="6421785" y="4462501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4DDF5D9D-6FF3-4BFD-B85A-E5FD9387829D}"/>
              </a:ext>
            </a:extLst>
          </p:cNvPr>
          <p:cNvSpPr/>
          <p:nvPr/>
        </p:nvSpPr>
        <p:spPr>
          <a:xfrm rot="18107960">
            <a:off x="7988519" y="5917331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1FDFF9B6-E66F-4269-9F83-383FD1BDBC46}"/>
              </a:ext>
            </a:extLst>
          </p:cNvPr>
          <p:cNvSpPr/>
          <p:nvPr/>
        </p:nvSpPr>
        <p:spPr>
          <a:xfrm>
            <a:off x="6701515" y="3987987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C3EA93B-5C96-4B26-9149-0E5BE7BFEDC4}"/>
              </a:ext>
            </a:extLst>
          </p:cNvPr>
          <p:cNvGrpSpPr/>
          <p:nvPr/>
        </p:nvGrpSpPr>
        <p:grpSpPr>
          <a:xfrm>
            <a:off x="10738770" y="1086457"/>
            <a:ext cx="1368152" cy="3528392"/>
            <a:chOff x="9912424" y="2060848"/>
            <a:chExt cx="1368152" cy="352839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B0FD0FC-3987-4377-999B-BC685A485A91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7647146-F84A-4214-BF9E-793616686F27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7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1C452EF-6485-4B64-9D4A-E93A1F53BD58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2450FA1-6A92-4B1F-BA77-55550BBAFA18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9DCEEE76-8C1B-4C51-A965-FA52033322D6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8080FA9-A720-4F7E-A849-9859FEE1C4B8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75F191B4-5101-43CE-8ABD-A094CD382BFB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Isosceles Triangle 90">
                <a:extLst>
                  <a:ext uri="{FF2B5EF4-FFF2-40B4-BE49-F238E27FC236}">
                    <a16:creationId xmlns:a16="http://schemas.microsoft.com/office/drawing/2014/main" id="{96662E90-F9E3-4293-A59C-53C20D42F723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93DC7A8-14F8-45C7-B6B3-AEF445A0A036}"/>
                </a:ext>
              </a:extLst>
            </p:cNvPr>
            <p:cNvSpPr txBox="1"/>
            <p:nvPr/>
          </p:nvSpPr>
          <p:spPr>
            <a:xfrm flipH="1">
              <a:off x="10117684" y="2487763"/>
              <a:ext cx="982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Boolean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9E86620-F1A3-4737-9121-9B0637BA4675}"/>
                </a:ext>
              </a:extLst>
            </p:cNvPr>
            <p:cNvSpPr txBox="1"/>
            <p:nvPr/>
          </p:nvSpPr>
          <p:spPr>
            <a:xfrm flipH="1">
              <a:off x="10307196" y="3590951"/>
              <a:ext cx="828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Set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D25305D-4F97-458F-919B-F5EEBFECDABD}"/>
                </a:ext>
              </a:extLst>
            </p:cNvPr>
            <p:cNvSpPr txBox="1"/>
            <p:nvPr/>
          </p:nvSpPr>
          <p:spPr>
            <a:xfrm flipH="1">
              <a:off x="10117684" y="4736620"/>
              <a:ext cx="104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48955778-DE83-433F-A686-999CEB2394EE}"/>
              </a:ext>
            </a:extLst>
          </p:cNvPr>
          <p:cNvSpPr/>
          <p:nvPr/>
        </p:nvSpPr>
        <p:spPr>
          <a:xfrm>
            <a:off x="1085775" y="3017841"/>
            <a:ext cx="1466014" cy="80334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Element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E581DB5B-B098-41F3-AADF-15B71C7F8E86}"/>
              </a:ext>
            </a:extLst>
          </p:cNvPr>
          <p:cNvSpPr/>
          <p:nvPr/>
        </p:nvSpPr>
        <p:spPr>
          <a:xfrm>
            <a:off x="8360879" y="5724598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D085969-7162-4AC3-8D70-65C70E7B9C6D}"/>
              </a:ext>
            </a:extLst>
          </p:cNvPr>
          <p:cNvSpPr/>
          <p:nvPr/>
        </p:nvSpPr>
        <p:spPr>
          <a:xfrm>
            <a:off x="6336999" y="3066327"/>
            <a:ext cx="1143744" cy="803345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</p:spTree>
    <p:extLst>
      <p:ext uri="{BB962C8B-B14F-4D97-AF65-F5344CB8AC3E}">
        <p14:creationId xmlns:p14="http://schemas.microsoft.com/office/powerpoint/2010/main" val="38961858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6853-9F58-469A-9F3E-BD3E68DDD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97887"/>
            <a:ext cx="9955605" cy="352967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 negation machine takes a Boolean, and outputs a Boolean. </a:t>
            </a:r>
          </a:p>
          <a:p>
            <a:pPr lvl="2"/>
            <a:r>
              <a:rPr lang="en-US" dirty="0"/>
              <a:t>If you give something non-Boolean to a negation machine, it will give an error!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05F13-29F4-41B1-B921-D2EB13C471F6}"/>
              </a:ext>
            </a:extLst>
          </p:cNvPr>
          <p:cNvGrpSpPr/>
          <p:nvPr/>
        </p:nvGrpSpPr>
        <p:grpSpPr>
          <a:xfrm>
            <a:off x="10685516" y="504370"/>
            <a:ext cx="1368152" cy="2797140"/>
            <a:chOff x="9912424" y="2060848"/>
            <a:chExt cx="1368152" cy="35283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E95561-2960-4F89-8745-54A3293A7F54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9A7BF2-8184-41C3-BE40-8B79802817C9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491463A-1397-46C5-8DAC-6CC1C19F2129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2A53F1-A7CC-476D-B4A6-F03BB5FA7322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1FB5C1BD-C954-4E40-8051-FCD4741B4DAE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4CDC420-E06D-410F-82E0-9821EDCCF031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5893B9-2744-4A8D-9A97-099C216F83C2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48EF3F9E-0E57-4B9A-8A40-6D9019551D1B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2DC595-EFC4-461C-B696-746A99185355}"/>
                </a:ext>
              </a:extLst>
            </p:cNvPr>
            <p:cNvSpPr txBox="1"/>
            <p:nvPr/>
          </p:nvSpPr>
          <p:spPr>
            <a:xfrm flipH="1">
              <a:off x="10117684" y="2487763"/>
              <a:ext cx="982872" cy="737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Boolean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6E04B6-CD0E-489D-811B-396E6F41F57A}"/>
                </a:ext>
              </a:extLst>
            </p:cNvPr>
            <p:cNvSpPr txBox="1"/>
            <p:nvPr/>
          </p:nvSpPr>
          <p:spPr>
            <a:xfrm flipH="1">
              <a:off x="10307196" y="3590951"/>
              <a:ext cx="828092" cy="42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62AE75-8F24-4C73-915F-E7239C13AF55}"/>
                </a:ext>
              </a:extLst>
            </p:cNvPr>
            <p:cNvSpPr txBox="1"/>
            <p:nvPr/>
          </p:nvSpPr>
          <p:spPr>
            <a:xfrm flipH="1">
              <a:off x="10117684" y="4736620"/>
              <a:ext cx="1042581" cy="42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Element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C0CFBAA-0026-40E4-84CE-BA3A630B31CA}"/>
                  </a:ext>
                </a:extLst>
              </p:cNvPr>
              <p:cNvSpPr/>
              <p:nvPr/>
            </p:nvSpPr>
            <p:spPr>
              <a:xfrm>
                <a:off x="398719" y="4735990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C0CFBAA-0026-40E4-84CE-BA3A630B31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19" y="4735990"/>
                <a:ext cx="1517446" cy="12739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ylinder 44">
            <a:extLst>
              <a:ext uri="{FF2B5EF4-FFF2-40B4-BE49-F238E27FC236}">
                <a16:creationId xmlns:a16="http://schemas.microsoft.com/office/drawing/2014/main" id="{56300F66-A894-4266-B82C-B2895040808B}"/>
              </a:ext>
            </a:extLst>
          </p:cNvPr>
          <p:cNvSpPr/>
          <p:nvPr/>
        </p:nvSpPr>
        <p:spPr>
          <a:xfrm rot="7541598">
            <a:off x="1628396" y="4950351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apezoid 45">
            <a:extLst>
              <a:ext uri="{FF2B5EF4-FFF2-40B4-BE49-F238E27FC236}">
                <a16:creationId xmlns:a16="http://schemas.microsoft.com/office/drawing/2014/main" id="{953025E1-14EC-4748-B9B7-756440907181}"/>
              </a:ext>
            </a:extLst>
          </p:cNvPr>
          <p:cNvSpPr/>
          <p:nvPr/>
        </p:nvSpPr>
        <p:spPr>
          <a:xfrm flipV="1">
            <a:off x="696789" y="4231293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475B76D-D15D-4111-8509-BE7BCACB7617}"/>
              </a:ext>
            </a:extLst>
          </p:cNvPr>
          <p:cNvSpPr/>
          <p:nvPr/>
        </p:nvSpPr>
        <p:spPr>
          <a:xfrm>
            <a:off x="724504" y="4137703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D79AE911-4B84-4683-A1F4-B96308CB030A}"/>
              </a:ext>
            </a:extLst>
          </p:cNvPr>
          <p:cNvSpPr/>
          <p:nvPr/>
        </p:nvSpPr>
        <p:spPr>
          <a:xfrm rot="18107960">
            <a:off x="2291238" y="5592533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1A65EECB-493B-4ADA-84A0-AF575683675B}"/>
              </a:ext>
            </a:extLst>
          </p:cNvPr>
          <p:cNvSpPr/>
          <p:nvPr/>
        </p:nvSpPr>
        <p:spPr>
          <a:xfrm>
            <a:off x="1004234" y="3645936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40C01ED-8182-4FFF-92C7-E5422EB91BBE}"/>
                  </a:ext>
                </a:extLst>
              </p:cNvPr>
              <p:cNvSpPr/>
              <p:nvPr/>
            </p:nvSpPr>
            <p:spPr>
              <a:xfrm>
                <a:off x="489289" y="2918383"/>
                <a:ext cx="1474993" cy="6480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40C01ED-8182-4FFF-92C7-E5422EB91B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89" y="2918383"/>
                <a:ext cx="1474993" cy="64807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>
            <a:extLst>
              <a:ext uri="{FF2B5EF4-FFF2-40B4-BE49-F238E27FC236}">
                <a16:creationId xmlns:a16="http://schemas.microsoft.com/office/drawing/2014/main" id="{BBDADE25-AE87-427F-9F62-43372966BF0C}"/>
              </a:ext>
            </a:extLst>
          </p:cNvPr>
          <p:cNvSpPr/>
          <p:nvPr/>
        </p:nvSpPr>
        <p:spPr>
          <a:xfrm>
            <a:off x="2613683" y="5595752"/>
            <a:ext cx="1255160" cy="648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8F39193-0A5D-4DF6-BD7F-AF75DD774896}"/>
                  </a:ext>
                </a:extLst>
              </p:cNvPr>
              <p:cNvSpPr/>
              <p:nvPr/>
            </p:nvSpPr>
            <p:spPr>
              <a:xfrm>
                <a:off x="5500346" y="4799165"/>
                <a:ext cx="1517446" cy="127392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8F39193-0A5D-4DF6-BD7F-AF75DD774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346" y="4799165"/>
                <a:ext cx="1517446" cy="12739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ylinder 47">
            <a:extLst>
              <a:ext uri="{FF2B5EF4-FFF2-40B4-BE49-F238E27FC236}">
                <a16:creationId xmlns:a16="http://schemas.microsoft.com/office/drawing/2014/main" id="{A8CB2C43-9D03-460F-9690-0082B95154F6}"/>
              </a:ext>
            </a:extLst>
          </p:cNvPr>
          <p:cNvSpPr/>
          <p:nvPr/>
        </p:nvSpPr>
        <p:spPr>
          <a:xfrm rot="7541598">
            <a:off x="6730023" y="5013526"/>
            <a:ext cx="583880" cy="845198"/>
          </a:xfrm>
          <a:prstGeom prst="ca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apezoid 54">
            <a:extLst>
              <a:ext uri="{FF2B5EF4-FFF2-40B4-BE49-F238E27FC236}">
                <a16:creationId xmlns:a16="http://schemas.microsoft.com/office/drawing/2014/main" id="{9A98C5C1-1C6B-4BF5-841D-CC86E9C411B3}"/>
              </a:ext>
            </a:extLst>
          </p:cNvPr>
          <p:cNvSpPr/>
          <p:nvPr/>
        </p:nvSpPr>
        <p:spPr>
          <a:xfrm flipV="1">
            <a:off x="5798416" y="4294468"/>
            <a:ext cx="921306" cy="583880"/>
          </a:xfrm>
          <a:prstGeom prst="trapezoi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E51D52E-2ADC-49EA-81B6-662888ABD08B}"/>
              </a:ext>
            </a:extLst>
          </p:cNvPr>
          <p:cNvSpPr/>
          <p:nvPr/>
        </p:nvSpPr>
        <p:spPr>
          <a:xfrm>
            <a:off x="5826131" y="4200878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A1703337-6435-4ABD-B546-A3F76DD5C600}"/>
              </a:ext>
            </a:extLst>
          </p:cNvPr>
          <p:cNvSpPr/>
          <p:nvPr/>
        </p:nvSpPr>
        <p:spPr>
          <a:xfrm rot="18107960">
            <a:off x="7392865" y="5655708"/>
            <a:ext cx="360965" cy="22772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39642BEF-E8C7-4384-8464-2EB279B21148}"/>
              </a:ext>
            </a:extLst>
          </p:cNvPr>
          <p:cNvSpPr/>
          <p:nvPr/>
        </p:nvSpPr>
        <p:spPr>
          <a:xfrm>
            <a:off x="6105861" y="3709111"/>
            <a:ext cx="432048" cy="275493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199A5AD-5962-48B1-84EE-B896B7E4992F}"/>
                  </a:ext>
                </a:extLst>
              </p:cNvPr>
              <p:cNvSpPr/>
              <p:nvPr/>
            </p:nvSpPr>
            <p:spPr>
              <a:xfrm>
                <a:off x="5589452" y="2935955"/>
                <a:ext cx="1474993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199A5AD-5962-48B1-84EE-B896B7E49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452" y="2935955"/>
                <a:ext cx="1474993" cy="64807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86D9325-3680-4881-9117-EAE90E0DFBF7}"/>
                  </a:ext>
                </a:extLst>
              </p:cNvPr>
              <p:cNvSpPr/>
              <p:nvPr/>
            </p:nvSpPr>
            <p:spPr>
              <a:xfrm>
                <a:off x="7917625" y="5729419"/>
                <a:ext cx="1474993" cy="648072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86D9325-3680-4881-9117-EAE90E0DF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625" y="5729419"/>
                <a:ext cx="1474993" cy="64807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9610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22DE-22BF-47BE-ADF7-06731B1B4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9BAD-E5DD-4BF4-B3DD-502857223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73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Special 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9376" y="1615406"/>
                <a:ext cx="10764688" cy="4525963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Notation for some special sets:</a:t>
                </a:r>
              </a:p>
              <a:p>
                <a:pPr lvl="1"/>
                <a:r>
                  <a:rPr lang="en-CA" b="0" dirty="0"/>
                  <a:t>Empty set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∅</m:t>
                    </m:r>
                  </m:oMath>
                </a14:m>
                <a:r>
                  <a:rPr lang="en-CA" dirty="0"/>
                  <a:t>    (set with no elements in it)</a:t>
                </a:r>
              </a:p>
              <a:p>
                <a:pPr lvl="1"/>
                <a:r>
                  <a:rPr lang="en-CA" dirty="0"/>
                  <a:t>Natural numbers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ℕ</m:t>
                    </m:r>
                    <m:r>
                      <a:rPr lang="en-CA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1, 2, 3,…</m:t>
                        </m:r>
                      </m:e>
                    </m:d>
                  </m:oMath>
                </a14:m>
                <a:r>
                  <a:rPr lang="en-CA" b="0" dirty="0"/>
                  <a:t> </a:t>
                </a:r>
              </a:p>
              <a:p>
                <a:pPr lvl="2"/>
                <a:r>
                  <a:rPr lang="en-CA" dirty="0"/>
                  <a:t>S</a:t>
                </a:r>
                <a:r>
                  <a:rPr lang="en-CA" b="0" dirty="0"/>
                  <a:t>ometimes </a:t>
                </a:r>
                <a:r>
                  <a:rPr lang="en-CA" dirty="0"/>
                  <a:t>start with 0. </a:t>
                </a:r>
                <a:endParaRPr lang="en-CA" b="0" dirty="0"/>
              </a:p>
              <a:p>
                <a:pPr lvl="1"/>
                <a:r>
                  <a:rPr lang="en-CA" dirty="0"/>
                  <a:t>Integers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ℤ</m:t>
                    </m:r>
                    <m:r>
                      <a:rPr lang="en-CA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/>
                          </a:rPr>
                          <m:t> …−2, −1, 0, 1, 2, …</m:t>
                        </m:r>
                      </m:e>
                    </m:d>
                  </m:oMath>
                </a14:m>
                <a:endParaRPr lang="en-CA" b="0" dirty="0"/>
              </a:p>
              <a:p>
                <a:pPr lvl="1"/>
                <a:r>
                  <a:rPr lang="en-CA" dirty="0"/>
                  <a:t>Rational numbers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ℚ</m:t>
                    </m:r>
                    <m:r>
                      <a:rPr lang="en-CA" b="0" i="1" smtClean="0">
                        <a:latin typeface="Cambria Math"/>
                      </a:rPr>
                      <m:t>=  </m:t>
                    </m:r>
                    <m:d>
                      <m:dPr>
                        <m:begChr m:val="{"/>
                        <m:endChr m:val="|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b="0" i="1" smtClean="0">
                                <a:latin typeface="Cambria Math"/>
                              </a:rPr>
                              <m:t>𝑚</m:t>
                            </m:r>
                          </m:num>
                          <m:den>
                            <m:r>
                              <a:rPr lang="en-CA" b="0" i="1" smtClean="0">
                                <a:latin typeface="Cambria Math"/>
                              </a:rPr>
                              <m:t>𝑛</m:t>
                            </m:r>
                          </m:den>
                        </m:f>
                        <m:r>
                          <a:rPr lang="en-CA" b="0" i="1" smtClean="0">
                            <a:latin typeface="Cambria Math"/>
                          </a:rPr>
                          <m:t>  </m:t>
                        </m:r>
                      </m:e>
                    </m:d>
                    <m:r>
                      <a:rPr lang="en-CA" b="0" i="1" smtClean="0">
                        <a:latin typeface="Cambria Math"/>
                      </a:rPr>
                      <m:t> </m:t>
                    </m:r>
                    <m:r>
                      <a:rPr lang="en-CA" b="0" i="1" smtClean="0">
                        <a:latin typeface="Cambria Math"/>
                      </a:rPr>
                      <m:t>𝑚</m:t>
                    </m:r>
                    <m:r>
                      <a:rPr lang="en-CA" b="0" i="1" smtClean="0">
                        <a:latin typeface="Cambria Math"/>
                      </a:rPr>
                      <m:t>, </m:t>
                    </m:r>
                    <m:r>
                      <a:rPr lang="en-CA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integers</m:t>
                    </m:r>
                    <m:r>
                      <a:rPr lang="en-CA" b="0" i="1" smtClean="0">
                        <a:latin typeface="Cambria Math"/>
                      </a:rPr>
                      <m:t>, </m:t>
                    </m:r>
                    <m:r>
                      <a:rPr lang="en-CA" b="0" i="1" smtClean="0">
                        <a:latin typeface="Cambria Math"/>
                      </a:rPr>
                      <m:t>𝑛</m:t>
                    </m:r>
                    <m:r>
                      <a:rPr lang="en-CA" b="0" i="1" smtClean="0">
                        <a:latin typeface="Cambria Math"/>
                      </a:rPr>
                      <m:t>≠0} </m:t>
                    </m:r>
                  </m:oMath>
                </a14:m>
                <a:endParaRPr lang="en-CA" b="0" dirty="0"/>
              </a:p>
              <a:p>
                <a:pPr lvl="1"/>
                <a:r>
                  <a:rPr lang="en-CA" dirty="0"/>
                  <a:t>Real numbers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ℝ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endParaRPr lang="en-CA" dirty="0"/>
              </a:p>
              <a:p>
                <a:pPr lvl="1"/>
                <a:r>
                  <a:rPr lang="en-US" b="0" dirty="0"/>
                  <a:t>Binary strings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76" y="1615406"/>
                <a:ext cx="10764688" cy="4525963"/>
              </a:xfrm>
              <a:blipFill>
                <a:blip r:embed="rId4"/>
                <a:stretch>
                  <a:fillRect l="-1303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" y="49059"/>
            <a:ext cx="1787690" cy="1340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456B6-59B6-40B5-9452-1D13E2D490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06" y="-3789"/>
            <a:ext cx="1331194" cy="13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211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8F9939-D321-40E4-9E49-D1DC35FD6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27" y="16186"/>
            <a:ext cx="8116433" cy="69015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9C16D2-2052-4302-B556-B6C0A2A3E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445" y="-29822"/>
            <a:ext cx="6304445" cy="6901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9B7C78C-8032-4529-BDC1-F0FBC17C0D88}"/>
                  </a:ext>
                </a:extLst>
              </p:cNvPr>
              <p:cNvSpPr/>
              <p:nvPr/>
            </p:nvSpPr>
            <p:spPr>
              <a:xfrm>
                <a:off x="7608168" y="-917558"/>
                <a:ext cx="3780213" cy="450892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700" b="1" i="1" cap="none" spc="0" smtClean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∃</m:t>
                      </m:r>
                    </m:oMath>
                  </m:oMathPara>
                </a14:m>
                <a:endParaRPr lang="en-US" sz="287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9B7C78C-8032-4529-BDC1-F0FBC17C0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168" y="-917558"/>
                <a:ext cx="3780213" cy="45089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E0360D-4CED-4749-A39C-8674CEA40214}"/>
                  </a:ext>
                </a:extLst>
              </p:cNvPr>
              <p:cNvSpPr/>
              <p:nvPr/>
            </p:nvSpPr>
            <p:spPr>
              <a:xfrm>
                <a:off x="1199456" y="-747464"/>
                <a:ext cx="3780213" cy="450892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700" b="1" i="1" cap="none" spc="0" dirty="0" smtClean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sz="287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E0360D-4CED-4749-A39C-8674CEA40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-747464"/>
                <a:ext cx="3780213" cy="45089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3F90BF7-F82E-4E51-9EDE-E1B49AAFE5BB}"/>
              </a:ext>
            </a:extLst>
          </p:cNvPr>
          <p:cNvSpPr txBox="1"/>
          <p:nvPr/>
        </p:nvSpPr>
        <p:spPr>
          <a:xfrm flipH="1">
            <a:off x="28357" y="3645455"/>
            <a:ext cx="6139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We can mix both types of quantifiers in a formula. 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But the order matters!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561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07AFB9-18AD-4919-96C6-1F7D518C93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332657"/>
                <a:ext cx="10972800" cy="5793508"/>
              </a:xfrm>
            </p:spPr>
            <p:txBody>
              <a:bodyPr/>
              <a:lstStyle/>
              <a:p>
                <a:r>
                  <a:rPr lang="en-CA" dirty="0"/>
                  <a:t>Predicate: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</a:rPr>
                      <m:t>𝐿𝑜𝑣𝑒𝑠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i="1" dirty="0">
                        <a:latin typeface="Cambria Math" panose="02040503050406030204" pitchFamily="18" charset="0"/>
                      </a:rPr>
                      <m:t>), </m:t>
                    </m:r>
                  </m:oMath>
                </a14:m>
                <a:r>
                  <a:rPr lang="en-CA" dirty="0"/>
                  <a:t>true when x loves y.  Domain: people.  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07AFB9-18AD-4919-96C6-1F7D518C93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32657"/>
                <a:ext cx="10972800" cy="5793508"/>
              </a:xfrm>
              <a:blipFill>
                <a:blip r:embed="rId6"/>
                <a:stretch>
                  <a:fillRect l="-1278" t="-1263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eart 9">
                <a:extLst>
                  <a:ext uri="{FF2B5EF4-FFF2-40B4-BE49-F238E27FC236}">
                    <a16:creationId xmlns:a16="http://schemas.microsoft.com/office/drawing/2014/main" id="{8F2460F9-6B23-4B0C-8440-5C8B1A0595C7}"/>
                  </a:ext>
                </a:extLst>
              </p:cNvPr>
              <p:cNvSpPr/>
              <p:nvPr/>
            </p:nvSpPr>
            <p:spPr>
              <a:xfrm>
                <a:off x="407368" y="1170752"/>
                <a:ext cx="4320480" cy="3240360"/>
              </a:xfrm>
              <a:prstGeom prst="heart">
                <a:avLst/>
              </a:prstGeom>
              <a:solidFill>
                <a:srgbClr val="7030A0">
                  <a:alpha val="2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CA" sz="3200" dirty="0">
                    <a:solidFill>
                      <a:srgbClr val="7030A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sz="3200" dirty="0">
                    <a:solidFill>
                      <a:srgbClr val="0070C0"/>
                    </a:solidFill>
                  </a:rPr>
                  <a:t>y </a:t>
                </a:r>
                <a:r>
                  <a:rPr lang="en-CA" sz="3200" dirty="0">
                    <a:solidFill>
                      <a:schemeClr val="tx1"/>
                    </a:solidFill>
                  </a:rPr>
                  <a:t>Loves(</a:t>
                </a:r>
                <a:r>
                  <a:rPr lang="en-CA" sz="3200" dirty="0" err="1">
                    <a:solidFill>
                      <a:schemeClr val="tx1"/>
                    </a:solidFill>
                  </a:rPr>
                  <a:t>x,y</a:t>
                </a:r>
                <a:r>
                  <a:rPr lang="en-CA" sz="32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CA" sz="2400" dirty="0">
                    <a:solidFill>
                      <a:srgbClr val="7030A0"/>
                    </a:solidFill>
                  </a:rPr>
                  <a:t>Everybody</a:t>
                </a:r>
                <a:r>
                  <a:rPr lang="en-CA" sz="2400" dirty="0">
                    <a:solidFill>
                      <a:schemeClr val="tx1"/>
                    </a:solidFill>
                  </a:rPr>
                  <a:t> loves </a:t>
                </a:r>
                <a:r>
                  <a:rPr lang="en-CA" sz="2400" dirty="0">
                    <a:solidFill>
                      <a:srgbClr val="0070C0"/>
                    </a:solidFill>
                  </a:rPr>
                  <a:t>somebody</a:t>
                </a:r>
              </a:p>
            </p:txBody>
          </p:sp>
        </mc:Choice>
        <mc:Fallback xmlns="">
          <p:sp>
            <p:nvSpPr>
              <p:cNvPr id="10" name="Heart 9">
                <a:extLst>
                  <a:ext uri="{FF2B5EF4-FFF2-40B4-BE49-F238E27FC236}">
                    <a16:creationId xmlns:a16="http://schemas.microsoft.com/office/drawing/2014/main" id="{8F2460F9-6B23-4B0C-8440-5C8B1A059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170752"/>
                <a:ext cx="4320480" cy="3240360"/>
              </a:xfrm>
              <a:prstGeom prst="hear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82F6B6F-D159-4A42-919A-84BC15DDC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80" y="3489068"/>
            <a:ext cx="1199456" cy="599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eart 14">
                <a:extLst>
                  <a:ext uri="{FF2B5EF4-FFF2-40B4-BE49-F238E27FC236}">
                    <a16:creationId xmlns:a16="http://schemas.microsoft.com/office/drawing/2014/main" id="{BD6F4F12-7247-4A4F-823F-C968BAB9E0B4}"/>
                  </a:ext>
                </a:extLst>
              </p:cNvPr>
              <p:cNvSpPr/>
              <p:nvPr/>
            </p:nvSpPr>
            <p:spPr>
              <a:xfrm>
                <a:off x="5159895" y="1157052"/>
                <a:ext cx="4358573" cy="3240360"/>
              </a:xfrm>
              <a:prstGeom prst="heart">
                <a:avLst/>
              </a:prstGeom>
              <a:solidFill>
                <a:srgbClr val="0070C0">
                  <a:alpha val="2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CA" sz="32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sz="3200" dirty="0">
                    <a:solidFill>
                      <a:srgbClr val="7030A0"/>
                    </a:solidFill>
                  </a:rPr>
                  <a:t> </a:t>
                </a:r>
                <a:r>
                  <a:rPr lang="en-CA" sz="3200" dirty="0">
                    <a:solidFill>
                      <a:schemeClr val="tx1"/>
                    </a:solidFill>
                  </a:rPr>
                  <a:t>Loves(</a:t>
                </a:r>
                <a:r>
                  <a:rPr lang="en-CA" sz="3200" dirty="0" err="1">
                    <a:solidFill>
                      <a:schemeClr val="tx1"/>
                    </a:solidFill>
                  </a:rPr>
                  <a:t>x,y</a:t>
                </a:r>
                <a:r>
                  <a:rPr lang="en-CA" sz="32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CA" sz="2400" dirty="0">
                    <a:solidFill>
                      <a:srgbClr val="0070C0"/>
                    </a:solidFill>
                  </a:rPr>
                  <a:t>Somebody</a:t>
                </a:r>
                <a:r>
                  <a:rPr lang="en-CA" sz="2400" dirty="0">
                    <a:solidFill>
                      <a:schemeClr val="tx1"/>
                    </a:solidFill>
                  </a:rPr>
                  <a:t> loves</a:t>
                </a:r>
                <a:r>
                  <a:rPr lang="en-CA" sz="2400" dirty="0">
                    <a:solidFill>
                      <a:srgbClr val="7030A0"/>
                    </a:solidFill>
                  </a:rPr>
                  <a:t> everybody </a:t>
                </a:r>
                <a:endParaRPr lang="en-CA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Heart 14">
                <a:extLst>
                  <a:ext uri="{FF2B5EF4-FFF2-40B4-BE49-F238E27FC236}">
                    <a16:creationId xmlns:a16="http://schemas.microsoft.com/office/drawing/2014/main" id="{BD6F4F12-7247-4A4F-823F-C968BAB9E0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895" y="1157052"/>
                <a:ext cx="4358573" cy="3240360"/>
              </a:xfrm>
              <a:prstGeom prst="hear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eart 17">
            <a:extLst>
              <a:ext uri="{FF2B5EF4-FFF2-40B4-BE49-F238E27FC236}">
                <a16:creationId xmlns:a16="http://schemas.microsoft.com/office/drawing/2014/main" id="{65C050F6-429D-4C9E-84EA-A128BDC1226E}"/>
              </a:ext>
            </a:extLst>
          </p:cNvPr>
          <p:cNvSpPr/>
          <p:nvPr/>
        </p:nvSpPr>
        <p:spPr>
          <a:xfrm rot="10800000">
            <a:off x="2783632" y="3429000"/>
            <a:ext cx="4320480" cy="3240360"/>
          </a:xfrm>
          <a:prstGeom prst="heart">
            <a:avLst/>
          </a:prstGeom>
          <a:solidFill>
            <a:srgbClr val="7030A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CA" sz="24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3D733E-1A40-4C34-88A5-30A6E955ACFF}"/>
                  </a:ext>
                </a:extLst>
              </p:cNvPr>
              <p:cNvSpPr txBox="1"/>
              <p:nvPr/>
            </p:nvSpPr>
            <p:spPr>
              <a:xfrm>
                <a:off x="2819827" y="4588681"/>
                <a:ext cx="4248087" cy="1600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CA" sz="3200" dirty="0">
                    <a:solidFill>
                      <a:srgbClr val="7030A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sz="3200" dirty="0">
                    <a:solidFill>
                      <a:srgbClr val="0070C0"/>
                    </a:solidFill>
                  </a:rPr>
                  <a:t>y </a:t>
                </a:r>
                <a:r>
                  <a:rPr lang="en-CA" sz="3200" dirty="0"/>
                  <a:t>Loves(</a:t>
                </a:r>
                <a:r>
                  <a:rPr lang="en-CA" sz="3200" dirty="0" err="1"/>
                  <a:t>y,x</a:t>
                </a:r>
                <a:r>
                  <a:rPr lang="en-CA" sz="3200" dirty="0"/>
                  <a:t>)</a:t>
                </a:r>
              </a:p>
              <a:p>
                <a:pPr algn="ctr"/>
                <a:endParaRPr lang="en-CA" sz="2400" dirty="0"/>
              </a:p>
              <a:p>
                <a:pPr algn="ctr"/>
                <a:r>
                  <a:rPr lang="en-CA" sz="2400" dirty="0">
                    <a:solidFill>
                      <a:srgbClr val="7030A0"/>
                    </a:solidFill>
                  </a:rPr>
                  <a:t>Everybody </a:t>
                </a:r>
                <a:r>
                  <a:rPr lang="en-CA" sz="2400" dirty="0"/>
                  <a:t>is loved by </a:t>
                </a:r>
                <a:r>
                  <a:rPr lang="en-CA" sz="2400" dirty="0">
                    <a:solidFill>
                      <a:srgbClr val="0070C0"/>
                    </a:solidFill>
                  </a:rPr>
                  <a:t>somebody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3D733E-1A40-4C34-88A5-30A6E955A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827" y="4588681"/>
                <a:ext cx="4248087" cy="1600438"/>
              </a:xfrm>
              <a:prstGeom prst="rect">
                <a:avLst/>
              </a:prstGeom>
              <a:blipFill>
                <a:blip r:embed="rId10"/>
                <a:stretch>
                  <a:fillRect l="-1868" t="-4580"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C34D9D77-D6EF-4BDC-9403-C2CDFA185A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82" y="3327406"/>
            <a:ext cx="904907" cy="895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15F570-8512-4C4D-BA45-25A8B2A9B9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5" y="3565222"/>
            <a:ext cx="1046274" cy="1124744"/>
          </a:xfrm>
          <a:prstGeom prst="rect">
            <a:avLst/>
          </a:prstGeom>
        </p:spPr>
      </p:pic>
      <p:sp>
        <p:nvSpPr>
          <p:cNvPr id="24" name="Heart 23">
            <a:extLst>
              <a:ext uri="{FF2B5EF4-FFF2-40B4-BE49-F238E27FC236}">
                <a16:creationId xmlns:a16="http://schemas.microsoft.com/office/drawing/2014/main" id="{F0CAE81A-0BDC-4251-9CE2-51C286763E7C}"/>
              </a:ext>
            </a:extLst>
          </p:cNvPr>
          <p:cNvSpPr/>
          <p:nvPr/>
        </p:nvSpPr>
        <p:spPr>
          <a:xfrm rot="10800000">
            <a:off x="7596159" y="3403000"/>
            <a:ext cx="4320480" cy="3240360"/>
          </a:xfrm>
          <a:prstGeom prst="heart">
            <a:avLst/>
          </a:prstGeom>
          <a:solidFill>
            <a:srgbClr val="0070C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CA" sz="24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D05E01F-492D-449C-970D-C55DE37903CF}"/>
                  </a:ext>
                </a:extLst>
              </p:cNvPr>
              <p:cNvSpPr txBox="1"/>
              <p:nvPr/>
            </p:nvSpPr>
            <p:spPr>
              <a:xfrm>
                <a:off x="7597889" y="4562681"/>
                <a:ext cx="4317016" cy="1600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CA" sz="32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sz="3200" dirty="0">
                    <a:solidFill>
                      <a:srgbClr val="0070C0"/>
                    </a:solidFill>
                  </a:rPr>
                  <a:t> </a:t>
                </a:r>
                <a:r>
                  <a:rPr lang="en-CA" sz="3200" dirty="0"/>
                  <a:t>Loves(</a:t>
                </a:r>
                <a:r>
                  <a:rPr lang="en-CA" sz="3200" dirty="0" err="1"/>
                  <a:t>y,x</a:t>
                </a:r>
                <a:r>
                  <a:rPr lang="en-CA" sz="3200" dirty="0"/>
                  <a:t>)</a:t>
                </a:r>
              </a:p>
              <a:p>
                <a:pPr algn="ctr"/>
                <a:endParaRPr lang="en-CA" sz="2400" dirty="0"/>
              </a:p>
              <a:p>
                <a:pPr algn="ctr"/>
                <a:r>
                  <a:rPr lang="en-CA" sz="2400" dirty="0">
                    <a:solidFill>
                      <a:srgbClr val="0070C0"/>
                    </a:solidFill>
                  </a:rPr>
                  <a:t>Somebody </a:t>
                </a:r>
                <a:r>
                  <a:rPr lang="en-CA" sz="2400" dirty="0"/>
                  <a:t>is loved by </a:t>
                </a:r>
                <a:r>
                  <a:rPr lang="en-CA" sz="2400" dirty="0">
                    <a:solidFill>
                      <a:srgbClr val="7030A0"/>
                    </a:solidFill>
                  </a:rPr>
                  <a:t>everybody</a:t>
                </a:r>
                <a:endParaRPr lang="en-CA" sz="2400" dirty="0">
                  <a:solidFill>
                    <a:srgbClr val="0070C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D05E01F-492D-449C-970D-C55DE3790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7889" y="4562681"/>
                <a:ext cx="4317016" cy="1600438"/>
              </a:xfrm>
              <a:prstGeom prst="rect">
                <a:avLst/>
              </a:prstGeom>
              <a:blipFill>
                <a:blip r:embed="rId13"/>
                <a:stretch>
                  <a:fillRect l="-1269" t="-4563" r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A4D6F8A5-2B35-43BD-AC9F-D8BB9B82B5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089" y="3586646"/>
            <a:ext cx="743037" cy="972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82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8" grpId="0" animBg="1"/>
      <p:bldP spid="19" grpId="0"/>
      <p:bldP spid="24" grpId="0" animBg="1"/>
      <p:bldP spid="2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EBBD-BE4C-4964-93E2-6D0699B9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quantifiers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E735-5830-4F5D-B957-22B9F42D2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166920" cy="514116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Order of variables under different quantifiers, the order of quantifiers themselves, matters.  </a:t>
            </a:r>
          </a:p>
          <a:p>
            <a:pPr lvl="1"/>
            <a:r>
              <a:rPr lang="en-CA" dirty="0"/>
              <a:t>Everybody loves somebody  is true for people in general</a:t>
            </a:r>
          </a:p>
          <a:p>
            <a:pPr lvl="1"/>
            <a:r>
              <a:rPr lang="en-CA" dirty="0"/>
              <a:t>Whereas somebody loves everybody is rare (only the sun shines on everyone)</a:t>
            </a:r>
          </a:p>
          <a:p>
            <a:endParaRPr lang="en-CA" dirty="0"/>
          </a:p>
          <a:p>
            <a:r>
              <a:rPr lang="en-CA" dirty="0"/>
              <a:t>Order in a predicate matters. </a:t>
            </a:r>
          </a:p>
          <a:p>
            <a:pPr lvl="1"/>
            <a:r>
              <a:rPr lang="en-CA" dirty="0"/>
              <a:t>To love is </a:t>
            </a:r>
            <a:r>
              <a:rPr lang="en-CA" dirty="0" err="1"/>
              <a:t>is</a:t>
            </a:r>
            <a:r>
              <a:rPr lang="en-CA" dirty="0"/>
              <a:t> not the same as to be loved.  </a:t>
            </a:r>
          </a:p>
          <a:p>
            <a:pPr lvl="1"/>
            <a:r>
              <a:rPr lang="en-CA" dirty="0"/>
              <a:t>Everyone is loved by their mother</a:t>
            </a:r>
          </a:p>
          <a:p>
            <a:pPr lvl="1"/>
            <a:r>
              <a:rPr lang="en-CA" dirty="0"/>
              <a:t> yet  it is rare to be loved by everyone (except maybe Elvis)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FED5E-E9BE-46FD-8E46-A00D98E7D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462" y="2488174"/>
            <a:ext cx="1199456" cy="599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98EA4-6887-4CB8-9E97-1488A9779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236" y="3111543"/>
            <a:ext cx="904907" cy="895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1840E-FC91-4B84-9B82-506281434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941168"/>
            <a:ext cx="1046274" cy="1124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405B0-15A7-43E9-93F8-977C9AB72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644" y="5714796"/>
            <a:ext cx="743037" cy="9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272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EBBD-BE4C-4964-93E2-6D0699B9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quantifiers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8E735-5830-4F5D-B957-22B9F42D2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82400" cy="5141167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Names of variables don’t matter</a:t>
                </a:r>
              </a:p>
              <a:p>
                <a:endParaRPr lang="en-CA" dirty="0"/>
              </a:p>
              <a:p>
                <a:pPr lvl="1"/>
                <a:r>
                  <a:rPr lang="en-CA" dirty="0"/>
                  <a:t>Everybody loves somebody: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CA" dirty="0">
                    <a:solidFill>
                      <a:srgbClr val="7030A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dirty="0">
                    <a:solidFill>
                      <a:srgbClr val="0070C0"/>
                    </a:solidFill>
                  </a:rPr>
                  <a:t>y </a:t>
                </a:r>
                <a:r>
                  <a:rPr lang="en-CA" dirty="0"/>
                  <a:t>Loves(</a:t>
                </a:r>
                <a:r>
                  <a:rPr lang="en-CA" dirty="0" err="1"/>
                  <a:t>x,y</a:t>
                </a:r>
                <a:r>
                  <a:rPr lang="en-CA" dirty="0"/>
                  <a:t>) </a:t>
                </a:r>
                <a:r>
                  <a:rPr lang="en-US" dirty="0"/>
                  <a:t> same 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CA" dirty="0">
                    <a:solidFill>
                      <a:srgbClr val="0070C0"/>
                    </a:solidFill>
                  </a:rPr>
                  <a:t> </a:t>
                </a:r>
                <a:r>
                  <a:rPr lang="en-CA" dirty="0"/>
                  <a:t>Loves(</a:t>
                </a:r>
                <a:r>
                  <a:rPr lang="en-CA" dirty="0" err="1"/>
                  <a:t>y,x</a:t>
                </a:r>
                <a:r>
                  <a:rPr lang="en-CA" dirty="0"/>
                  <a:t>) same as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𝐿𝑜𝑣𝑒𝑠</m:t>
                    </m:r>
                    <m:d>
                      <m:dPr>
                        <m:ctrlPr>
                          <a:rPr lang="en-CA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CA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pPr lvl="1"/>
                <a:r>
                  <a:rPr lang="en-CA" dirty="0"/>
                  <a:t>Somebody is loved by everybody:  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A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dirty="0">
                    <a:solidFill>
                      <a:srgbClr val="7030A0"/>
                    </a:solidFill>
                  </a:rPr>
                  <a:t> </a:t>
                </a:r>
                <a:r>
                  <a:rPr lang="en-CA" dirty="0"/>
                  <a:t>Loves(</a:t>
                </a:r>
                <a:r>
                  <a:rPr lang="en-CA" dirty="0" err="1"/>
                  <a:t>y,x</a:t>
                </a:r>
                <a:r>
                  <a:rPr lang="en-CA" dirty="0"/>
                  <a:t>) </a:t>
                </a:r>
                <a:r>
                  <a:rPr lang="en-US" dirty="0"/>
                  <a:t> same as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CA" dirty="0">
                    <a:solidFill>
                      <a:srgbClr val="7030A0"/>
                    </a:solidFill>
                  </a:rPr>
                  <a:t> </a:t>
                </a:r>
                <a:r>
                  <a:rPr lang="en-CA" dirty="0">
                    <a:solidFill>
                      <a:srgbClr val="0070C0"/>
                    </a:solidFill>
                  </a:rPr>
                  <a:t> </a:t>
                </a:r>
                <a:r>
                  <a:rPr lang="en-CA" dirty="0"/>
                  <a:t>Loves(</a:t>
                </a:r>
                <a:r>
                  <a:rPr lang="en-CA" dirty="0" err="1"/>
                  <a:t>x,y</a:t>
                </a:r>
                <a:r>
                  <a:rPr lang="en-CA" dirty="0"/>
                  <a:t>) same as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i="1" dirty="0">
                        <a:latin typeface="Cambria Math" panose="02040503050406030204" pitchFamily="18" charset="0"/>
                      </a:rPr>
                      <m:t>𝐿𝑜𝑣𝑒𝑠</m:t>
                    </m:r>
                    <m:d>
                      <m:dPr>
                        <m:ctrlPr>
                          <a:rPr lang="en-CA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CA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CA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8E735-5830-4F5D-B957-22B9F42D2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82400" cy="5141167"/>
              </a:xfrm>
              <a:blipFill>
                <a:blip r:embed="rId5"/>
                <a:stretch>
                  <a:fillRect l="-1211" t="-1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3BFED5E-E9BE-46FD-8E46-A00D98E7D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2712760"/>
            <a:ext cx="1199456" cy="599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405B0-15A7-43E9-93F8-977C9AB72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4365104"/>
            <a:ext cx="743037" cy="9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95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8EBBD-BE4C-4964-93E2-6D0699B9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quantifiers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8E735-5830-4F5D-B957-22B9F42D2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018" y="1196753"/>
                <a:ext cx="12015964" cy="5544616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CA" dirty="0"/>
                  <a:t>When quantifiers of the same time are next to each other, their order does not matter. </a:t>
                </a:r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r>
                  <a:rPr lang="en-CA" dirty="0"/>
                  <a:t>First says that every two people love each other:  </a:t>
                </a:r>
                <a:r>
                  <a:rPr lang="en-CA" dirty="0" err="1"/>
                  <a:t>eg</a:t>
                </a:r>
                <a:r>
                  <a:rPr lang="en-CA" dirty="0"/>
                  <a:t> when   the domain is a happy family</a:t>
                </a:r>
              </a:p>
              <a:p>
                <a:r>
                  <a:rPr lang="en-CA" dirty="0"/>
                  <a:t>Second says that somewhere there is a person who feels love (to someone else, or maybe to themselves)  </a:t>
                </a:r>
              </a:p>
              <a:p>
                <a:endParaRPr lang="en-CA" dirty="0"/>
              </a:p>
              <a:p>
                <a:r>
                  <a:rPr lang="en-CA" dirty="0"/>
                  <a:t>However, in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you </a:t>
                </a:r>
                <a:r>
                  <a:rPr lang="en-CA" dirty="0">
                    <a:solidFill>
                      <a:srgbClr val="FF0000"/>
                    </a:solidFill>
                  </a:rPr>
                  <a:t>cannot exchange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CA" dirty="0"/>
                  <a:t>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might be different for each different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/>
                  <a:t> but the same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A" dirty="0"/>
                  <a:t> should work for all of them! </a:t>
                </a:r>
              </a:p>
              <a:p>
                <a:pPr lvl="1"/>
                <a:r>
                  <a:rPr lang="en-CA" dirty="0"/>
                  <a:t>Can ignore order only for quantifiers of the </a:t>
                </a:r>
                <a:r>
                  <a:rPr lang="en-CA" dirty="0">
                    <a:solidFill>
                      <a:srgbClr val="00B050"/>
                    </a:solidFill>
                  </a:rPr>
                  <a:t>same type right next to each other</a:t>
                </a:r>
              </a:p>
              <a:p>
                <a:pPr lvl="1"/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8E735-5830-4F5D-B957-22B9F42D2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018" y="1196753"/>
                <a:ext cx="12015964" cy="5544616"/>
              </a:xfrm>
              <a:blipFill>
                <a:blip r:embed="rId5"/>
                <a:stretch>
                  <a:fillRect l="-710" t="-1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eart 7">
                <a:extLst>
                  <a:ext uri="{FF2B5EF4-FFF2-40B4-BE49-F238E27FC236}">
                    <a16:creationId xmlns:a16="http://schemas.microsoft.com/office/drawing/2014/main" id="{4081DEB1-0CF3-4CE9-B81A-613C46775700}"/>
                  </a:ext>
                </a:extLst>
              </p:cNvPr>
              <p:cNvSpPr/>
              <p:nvPr/>
            </p:nvSpPr>
            <p:spPr>
              <a:xfrm>
                <a:off x="30167" y="1620114"/>
                <a:ext cx="6023992" cy="1864323"/>
              </a:xfrm>
              <a:prstGeom prst="heart">
                <a:avLst/>
              </a:prstGeom>
              <a:solidFill>
                <a:srgbClr val="7030A0">
                  <a:alpha val="2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CA" sz="3200" dirty="0">
                    <a:solidFill>
                      <a:srgbClr val="7030A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sz="3200" dirty="0">
                    <a:solidFill>
                      <a:srgbClr val="7030A0"/>
                    </a:solidFill>
                  </a:rPr>
                  <a:t> </a:t>
                </a:r>
                <a:r>
                  <a:rPr lang="en-CA" sz="3200" dirty="0">
                    <a:solidFill>
                      <a:schemeClr val="tx1"/>
                    </a:solidFill>
                  </a:rPr>
                  <a:t>Loves(</a:t>
                </a:r>
                <a:r>
                  <a:rPr lang="en-CA" sz="3200" dirty="0" err="1">
                    <a:solidFill>
                      <a:schemeClr val="tx1"/>
                    </a:solidFill>
                  </a:rPr>
                  <a:t>x,y</a:t>
                </a:r>
                <a:r>
                  <a:rPr lang="en-CA" sz="32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:endParaRPr lang="en-CA" sz="24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CA" sz="2400" dirty="0">
                    <a:solidFill>
                      <a:srgbClr val="7030A0"/>
                    </a:solidFill>
                  </a:rPr>
                  <a:t>Everybody</a:t>
                </a:r>
                <a:r>
                  <a:rPr lang="en-CA" sz="2400" dirty="0">
                    <a:solidFill>
                      <a:schemeClr val="tx1"/>
                    </a:solidFill>
                  </a:rPr>
                  <a:t> loves </a:t>
                </a:r>
                <a:r>
                  <a:rPr lang="en-CA" sz="2400" dirty="0">
                    <a:solidFill>
                      <a:srgbClr val="7030A0"/>
                    </a:solidFill>
                  </a:rPr>
                  <a:t>everybody</a:t>
                </a:r>
                <a:endParaRPr lang="en-CA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Heart 7">
                <a:extLst>
                  <a:ext uri="{FF2B5EF4-FFF2-40B4-BE49-F238E27FC236}">
                    <a16:creationId xmlns:a16="http://schemas.microsoft.com/office/drawing/2014/main" id="{4081DEB1-0CF3-4CE9-B81A-613C467757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7" y="1620114"/>
                <a:ext cx="6023992" cy="1864323"/>
              </a:xfrm>
              <a:prstGeom prst="hear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eart 8">
                <a:extLst>
                  <a:ext uri="{FF2B5EF4-FFF2-40B4-BE49-F238E27FC236}">
                    <a16:creationId xmlns:a16="http://schemas.microsoft.com/office/drawing/2014/main" id="{A28886CA-3CE3-4620-8BB9-7B01FAF89F2F}"/>
                  </a:ext>
                </a:extLst>
              </p:cNvPr>
              <p:cNvSpPr/>
              <p:nvPr/>
            </p:nvSpPr>
            <p:spPr>
              <a:xfrm>
                <a:off x="6232862" y="1657605"/>
                <a:ext cx="5871120" cy="1843403"/>
              </a:xfrm>
              <a:prstGeom prst="heart">
                <a:avLst/>
              </a:prstGeom>
              <a:solidFill>
                <a:srgbClr val="0070C0">
                  <a:alpha val="2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sz="3200" dirty="0">
                    <a:solidFill>
                      <a:srgbClr val="0070C0"/>
                    </a:solidFill>
                  </a:rPr>
                  <a:t>y </a:t>
                </a:r>
                <a:r>
                  <a:rPr lang="en-CA" sz="3200" dirty="0">
                    <a:solidFill>
                      <a:schemeClr val="tx1"/>
                    </a:solidFill>
                  </a:rPr>
                  <a:t>Loves(</a:t>
                </a:r>
                <a:r>
                  <a:rPr lang="en-CA" sz="3200" dirty="0" err="1">
                    <a:solidFill>
                      <a:schemeClr val="tx1"/>
                    </a:solidFill>
                  </a:rPr>
                  <a:t>x,y</a:t>
                </a:r>
                <a:r>
                  <a:rPr lang="en-CA" sz="32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CA" sz="2400" dirty="0">
                    <a:solidFill>
                      <a:srgbClr val="0070C0"/>
                    </a:solidFill>
                  </a:rPr>
                  <a:t>Somebody</a:t>
                </a:r>
                <a:r>
                  <a:rPr lang="en-CA" sz="2400" dirty="0">
                    <a:solidFill>
                      <a:schemeClr val="tx1"/>
                    </a:solidFill>
                  </a:rPr>
                  <a:t> loves </a:t>
                </a:r>
                <a:r>
                  <a:rPr lang="en-CA" sz="2400" dirty="0">
                    <a:solidFill>
                      <a:srgbClr val="0070C0"/>
                    </a:solidFill>
                  </a:rPr>
                  <a:t>somebody</a:t>
                </a:r>
              </a:p>
            </p:txBody>
          </p:sp>
        </mc:Choice>
        <mc:Fallback xmlns="">
          <p:sp>
            <p:nvSpPr>
              <p:cNvPr id="9" name="Heart 8">
                <a:extLst>
                  <a:ext uri="{FF2B5EF4-FFF2-40B4-BE49-F238E27FC236}">
                    <a16:creationId xmlns:a16="http://schemas.microsoft.com/office/drawing/2014/main" id="{A28886CA-3CE3-4620-8BB9-7B01FAF89F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862" y="1657605"/>
                <a:ext cx="5871120" cy="1843403"/>
              </a:xfrm>
              <a:prstGeom prst="hear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F51751E-4CB7-4859-AD9B-DD5705D3A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963948"/>
            <a:ext cx="1209306" cy="606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4DF9E0-1DD6-479F-8981-1FDC17BA7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050" y="4387986"/>
            <a:ext cx="1619757" cy="812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E9B48-153B-41D7-84F5-218838BAFA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695" y="1843589"/>
            <a:ext cx="801743" cy="801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41D36-DA7F-4CEB-928E-635FBC835D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5314610"/>
            <a:ext cx="1426759" cy="142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3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2BDC73-C7C5-4845-9166-1B6C394FEF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74639"/>
                <a:ext cx="10972800" cy="585152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CA" sz="4000" dirty="0">
                    <a:solidFill>
                      <a:srgbClr val="7030A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sz="4000" dirty="0">
                    <a:solidFill>
                      <a:srgbClr val="0070C0"/>
                    </a:solidFill>
                  </a:rPr>
                  <a:t>y </a:t>
                </a:r>
                <a:r>
                  <a:rPr lang="en-CA" sz="4000" dirty="0"/>
                  <a:t>Loves(</a:t>
                </a:r>
                <a:r>
                  <a:rPr lang="en-CA" sz="4000" dirty="0" err="1"/>
                  <a:t>x,y</a:t>
                </a:r>
                <a:r>
                  <a:rPr lang="en-CA" sz="4000" dirty="0"/>
                  <a:t>)   </a:t>
                </a:r>
                <a:r>
                  <a:rPr lang="en-CA" dirty="0">
                    <a:solidFill>
                      <a:srgbClr val="7030A0"/>
                    </a:solidFill>
                  </a:rPr>
                  <a:t>Everybody</a:t>
                </a:r>
                <a:r>
                  <a:rPr lang="en-CA" dirty="0"/>
                  <a:t> loves </a:t>
                </a:r>
                <a:r>
                  <a:rPr lang="en-CA" dirty="0">
                    <a:solidFill>
                      <a:srgbClr val="0070C0"/>
                    </a:solidFill>
                  </a:rPr>
                  <a:t>somebody</a:t>
                </a:r>
              </a:p>
              <a:p>
                <a:endParaRPr lang="en-CA" dirty="0">
                  <a:solidFill>
                    <a:srgbClr val="0070C0"/>
                  </a:solidFill>
                </a:endParaRPr>
              </a:p>
              <a:p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CA" sz="4000" dirty="0">
                    <a:solidFill>
                      <a:srgbClr val="7030A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sz="4000" dirty="0">
                    <a:solidFill>
                      <a:srgbClr val="0070C0"/>
                    </a:solidFill>
                  </a:rPr>
                  <a:t>y </a:t>
                </a:r>
                <a:r>
                  <a:rPr lang="en-CA" sz="4000" dirty="0"/>
                  <a:t>Loves(</a:t>
                </a:r>
                <a:r>
                  <a:rPr lang="en-CA" sz="4000" dirty="0" err="1"/>
                  <a:t>y,x</a:t>
                </a:r>
                <a:r>
                  <a:rPr lang="en-CA" sz="4000" dirty="0"/>
                  <a:t>)   </a:t>
                </a:r>
                <a:r>
                  <a:rPr lang="en-CA" dirty="0">
                    <a:solidFill>
                      <a:srgbClr val="7030A0"/>
                    </a:solidFill>
                  </a:rPr>
                  <a:t>Everybody </a:t>
                </a:r>
                <a:r>
                  <a:rPr lang="en-CA" dirty="0"/>
                  <a:t>is loved by </a:t>
                </a:r>
                <a:r>
                  <a:rPr lang="en-CA" dirty="0">
                    <a:solidFill>
                      <a:srgbClr val="0070C0"/>
                    </a:solidFill>
                  </a:rPr>
                  <a:t>somebody</a:t>
                </a:r>
              </a:p>
              <a:p>
                <a:endParaRPr lang="en-CA" dirty="0">
                  <a:solidFill>
                    <a:srgbClr val="0070C0"/>
                  </a:solidFill>
                </a:endParaRPr>
              </a:p>
              <a:p>
                <a:endParaRPr lang="en-CA" dirty="0">
                  <a:solidFill>
                    <a:srgbClr val="0070C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CA" sz="4000" dirty="0">
                    <a:solidFill>
                      <a:srgbClr val="7030A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sz="4000" dirty="0">
                    <a:solidFill>
                      <a:srgbClr val="7030A0"/>
                    </a:solidFill>
                  </a:rPr>
                  <a:t> </a:t>
                </a:r>
                <a:r>
                  <a:rPr lang="en-CA" sz="4000" dirty="0"/>
                  <a:t>Loves(</a:t>
                </a:r>
                <a:r>
                  <a:rPr lang="en-CA" sz="4000" dirty="0" err="1"/>
                  <a:t>x,y</a:t>
                </a:r>
                <a:r>
                  <a:rPr lang="en-CA" sz="4000" dirty="0"/>
                  <a:t>)   </a:t>
                </a:r>
                <a:r>
                  <a:rPr lang="en-CA" dirty="0">
                    <a:solidFill>
                      <a:srgbClr val="7030A0"/>
                    </a:solidFill>
                  </a:rPr>
                  <a:t>Everybody</a:t>
                </a:r>
                <a:r>
                  <a:rPr lang="en-CA" dirty="0"/>
                  <a:t> loves </a:t>
                </a:r>
                <a:r>
                  <a:rPr lang="en-CA" dirty="0">
                    <a:solidFill>
                      <a:srgbClr val="7030A0"/>
                    </a:solidFill>
                  </a:rPr>
                  <a:t>everybody</a:t>
                </a:r>
                <a:endParaRPr lang="en-CA" dirty="0">
                  <a:solidFill>
                    <a:srgbClr val="0070C0"/>
                  </a:solidFill>
                </a:endParaRPr>
              </a:p>
              <a:p>
                <a:endParaRPr lang="en-CA" dirty="0">
                  <a:solidFill>
                    <a:srgbClr val="0070C0"/>
                  </a:solidFill>
                </a:endParaRPr>
              </a:p>
              <a:p>
                <a:endParaRPr lang="en-CA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2BDC73-C7C5-4845-9166-1B6C394FEF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74639"/>
                <a:ext cx="10972800" cy="5851526"/>
              </a:xfrm>
              <a:blipFill>
                <a:blip r:embed="rId5"/>
                <a:stretch>
                  <a:fillRect t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4FF3941-5C26-474A-9C52-4D3F8EA783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95600" y="1268760"/>
                <a:ext cx="10972800" cy="58515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CA" sz="4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sz="4000" dirty="0">
                    <a:solidFill>
                      <a:srgbClr val="7030A0"/>
                    </a:solidFill>
                  </a:rPr>
                  <a:t> </a:t>
                </a:r>
                <a:r>
                  <a:rPr lang="en-CA" sz="4000" dirty="0"/>
                  <a:t>Loves(</a:t>
                </a:r>
                <a:r>
                  <a:rPr lang="en-CA" sz="4000" dirty="0" err="1"/>
                  <a:t>x,y</a:t>
                </a:r>
                <a:r>
                  <a:rPr lang="en-CA" sz="4000" dirty="0"/>
                  <a:t>) </a:t>
                </a:r>
                <a:r>
                  <a:rPr lang="en-CA" dirty="0">
                    <a:solidFill>
                      <a:srgbClr val="0070C0"/>
                    </a:solidFill>
                  </a:rPr>
                  <a:t>Somebody </a:t>
                </a:r>
                <a:r>
                  <a:rPr lang="en-CA" dirty="0"/>
                  <a:t>loves </a:t>
                </a:r>
                <a:r>
                  <a:rPr lang="en-CA" dirty="0">
                    <a:solidFill>
                      <a:srgbClr val="7030A0"/>
                    </a:solidFill>
                  </a:rPr>
                  <a:t>everybody</a:t>
                </a:r>
                <a:endParaRPr lang="en-CA" dirty="0">
                  <a:solidFill>
                    <a:srgbClr val="0070C0"/>
                  </a:solidFill>
                </a:endParaRPr>
              </a:p>
              <a:p>
                <a:endParaRPr lang="en-CA" dirty="0">
                  <a:solidFill>
                    <a:srgbClr val="0070C0"/>
                  </a:solidFill>
                </a:endParaRPr>
              </a:p>
              <a:p>
                <a:endParaRPr lang="en-US" sz="400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CA" sz="4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sz="4000" dirty="0">
                    <a:solidFill>
                      <a:srgbClr val="7030A0"/>
                    </a:solidFill>
                  </a:rPr>
                  <a:t> </a:t>
                </a:r>
                <a:r>
                  <a:rPr lang="en-CA" sz="4000" dirty="0"/>
                  <a:t>Loves(</a:t>
                </a:r>
                <a:r>
                  <a:rPr lang="en-CA" sz="4000" dirty="0" err="1"/>
                  <a:t>y,x</a:t>
                </a:r>
                <a:r>
                  <a:rPr lang="en-CA" sz="4000" dirty="0"/>
                  <a:t>) </a:t>
                </a:r>
                <a:r>
                  <a:rPr lang="en-CA" dirty="0">
                    <a:solidFill>
                      <a:srgbClr val="0070C0"/>
                    </a:solidFill>
                  </a:rPr>
                  <a:t>Somebody  </a:t>
                </a:r>
                <a:r>
                  <a:rPr lang="en-CA" dirty="0"/>
                  <a:t>is loved by </a:t>
                </a:r>
                <a:r>
                  <a:rPr lang="en-CA" dirty="0">
                    <a:solidFill>
                      <a:srgbClr val="7030A0"/>
                    </a:solidFill>
                  </a:rPr>
                  <a:t>everybody </a:t>
                </a:r>
                <a:endParaRPr lang="en-CA" dirty="0">
                  <a:solidFill>
                    <a:srgbClr val="0070C0"/>
                  </a:solidFill>
                </a:endParaRPr>
              </a:p>
              <a:p>
                <a:endParaRPr lang="en-CA" dirty="0">
                  <a:solidFill>
                    <a:srgbClr val="0070C0"/>
                  </a:solidFill>
                </a:endParaRPr>
              </a:p>
              <a:p>
                <a:endParaRPr lang="en-CA" dirty="0">
                  <a:solidFill>
                    <a:srgbClr val="0070C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CA" sz="4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CA" sz="4000" dirty="0">
                    <a:solidFill>
                      <a:srgbClr val="0070C0"/>
                    </a:solidFill>
                  </a:rPr>
                  <a:t>y </a:t>
                </a:r>
                <a:r>
                  <a:rPr lang="en-CA" sz="4000" dirty="0"/>
                  <a:t>Loves(</a:t>
                </a:r>
                <a:r>
                  <a:rPr lang="en-CA" sz="4000" dirty="0" err="1"/>
                  <a:t>x,y</a:t>
                </a:r>
                <a:r>
                  <a:rPr lang="en-CA" sz="4000" dirty="0"/>
                  <a:t>)   </a:t>
                </a:r>
                <a:r>
                  <a:rPr lang="en-CA" dirty="0">
                    <a:solidFill>
                      <a:srgbClr val="0070C0"/>
                    </a:solidFill>
                  </a:rPr>
                  <a:t>Somebody</a:t>
                </a:r>
                <a:r>
                  <a:rPr lang="en-CA" dirty="0"/>
                  <a:t> loves </a:t>
                </a:r>
                <a:r>
                  <a:rPr lang="en-CA" dirty="0">
                    <a:solidFill>
                      <a:srgbClr val="0070C0"/>
                    </a:solidFill>
                  </a:rPr>
                  <a:t>somebody</a:t>
                </a:r>
              </a:p>
              <a:p>
                <a:endParaRPr lang="en-CA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4FF3941-5C26-474A-9C52-4D3F8EA78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00" y="1268760"/>
                <a:ext cx="10972800" cy="5851526"/>
              </a:xfrm>
              <a:prstGeom prst="rect">
                <a:avLst/>
              </a:prstGeom>
              <a:blipFill>
                <a:blip r:embed="rId6"/>
                <a:stretch>
                  <a:fillRect t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9569DDD-9738-4D95-9A7D-87B3DEA5C2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53" y="406879"/>
            <a:ext cx="1199456" cy="599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231F50-08E3-442F-9F5D-147536501E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29" y="1124744"/>
            <a:ext cx="904907" cy="895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0EBC9-652B-4D80-B995-514A161A9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581" y="2204864"/>
            <a:ext cx="1046274" cy="1124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A9B5D2-C162-4CC9-94D1-6A7D69CE0E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63" y="3100025"/>
            <a:ext cx="743037" cy="972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07478F-FDB6-4407-8A10-4F161B17E4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87" y="4195267"/>
            <a:ext cx="1619757" cy="812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2FEF5-8361-4A67-B634-4B40A849DE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0" y="4866101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645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E67E-F10F-43A8-B8AC-AF318A45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9A061-2C5B-4FBE-B94D-6773D30A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959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7989-0599-41E2-A62B-12C5483DF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Evaluating sentences with nested quantifiers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33474C-F443-4EC6-A0BD-FF42192AFF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339"/>
                <a:ext cx="8582744" cy="45259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Take a formula with no free variables: a sentence</a:t>
                </a:r>
              </a:p>
              <a:p>
                <a:pPr lvl="1"/>
                <a:r>
                  <a:rPr lang="en-US" dirty="0"/>
                  <a:t>How do we find out if it is true or false? Play a game! </a:t>
                </a:r>
              </a:p>
              <a:p>
                <a:r>
                  <a:rPr lang="en-US" dirty="0"/>
                  <a:t>Two players,  taking turns in order of quantifiers</a:t>
                </a:r>
              </a:p>
              <a:p>
                <a:pPr lvl="1"/>
                <a:r>
                  <a:rPr lang="en-US" dirty="0"/>
                  <a:t>The red player holding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 suggests </a:t>
                </a:r>
                <a:r>
                  <a:rPr lang="en-US" dirty="0">
                    <a:solidFill>
                      <a:srgbClr val="FF0000"/>
                    </a:solidFill>
                  </a:rPr>
                  <a:t>counterexamples</a:t>
                </a:r>
              </a:p>
              <a:p>
                <a:pPr lvl="1"/>
                <a:r>
                  <a:rPr lang="en-US" dirty="0"/>
                  <a:t>The green player holding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dirty="0"/>
                  <a:t> suggests </a:t>
                </a:r>
                <a:r>
                  <a:rPr lang="en-US" dirty="0">
                    <a:solidFill>
                      <a:srgbClr val="00B050"/>
                    </a:solidFill>
                  </a:rPr>
                  <a:t>witnesses</a:t>
                </a:r>
                <a:r>
                  <a:rPr lang="en-US" dirty="0"/>
                  <a:t>. 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If the red player has a way to  win no matter what the green player does,  then the formula is false</a:t>
                </a: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If the green player has a way to win no matter what the red player does, then the formula is true.</a:t>
                </a:r>
              </a:p>
              <a:p>
                <a:pPr lvl="2"/>
                <a:r>
                  <a:rPr lang="en-US" dirty="0"/>
                  <a:t>The sentence is always either true or false, so one of them can always win.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33474C-F443-4EC6-A0BD-FF42192AFF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339"/>
                <a:ext cx="8582744" cy="4525963"/>
              </a:xfrm>
              <a:blipFill>
                <a:blip r:embed="rId6"/>
                <a:stretch>
                  <a:fillRect l="-1420" t="-3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93BAECB-96D6-4685-BBE8-61A840E87167}"/>
              </a:ext>
            </a:extLst>
          </p:cNvPr>
          <p:cNvGrpSpPr/>
          <p:nvPr/>
        </p:nvGrpSpPr>
        <p:grpSpPr>
          <a:xfrm>
            <a:off x="10607825" y="1340906"/>
            <a:ext cx="1584175" cy="2372646"/>
            <a:chOff x="335360" y="2276872"/>
            <a:chExt cx="1464619" cy="233874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EC481A-FC72-4C22-A4C2-DA59E071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2626776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ED282CA-44A0-44F1-82D1-5BE8B6BABA41}"/>
                    </a:ext>
                  </a:extLst>
                </p:cNvPr>
                <p:cNvSpPr/>
                <p:nvPr/>
              </p:nvSpPr>
              <p:spPr>
                <a:xfrm>
                  <a:off x="456544" y="2276872"/>
                  <a:ext cx="1343435" cy="1446550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54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ED282CA-44A0-44F1-82D1-5BE8B6BABA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544" y="2276872"/>
                  <a:ext cx="1343435" cy="14465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417E8A-09E0-45C9-8ECE-A54994BA8A8F}"/>
              </a:ext>
            </a:extLst>
          </p:cNvPr>
          <p:cNvGrpSpPr/>
          <p:nvPr/>
        </p:nvGrpSpPr>
        <p:grpSpPr>
          <a:xfrm>
            <a:off x="9028654" y="4667915"/>
            <a:ext cx="1491480" cy="1933703"/>
            <a:chOff x="9928101" y="2996952"/>
            <a:chExt cx="1368152" cy="18245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CAAE99-3198-470E-A9B0-4165F10FD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48" y="2996952"/>
              <a:ext cx="1167805" cy="17260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FB264BA-19AD-4866-BAAF-69486FBF4B25}"/>
                    </a:ext>
                  </a:extLst>
                </p:cNvPr>
                <p:cNvSpPr/>
                <p:nvPr/>
              </p:nvSpPr>
              <p:spPr>
                <a:xfrm>
                  <a:off x="9928101" y="3621196"/>
                  <a:ext cx="934871" cy="120032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72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FB264BA-19AD-4866-BAAF-69486FBF4B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8101" y="3621196"/>
                  <a:ext cx="934871" cy="12003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C06D871F-D010-4A80-86F4-B157A8A8C81F}"/>
              </a:ext>
            </a:extLst>
          </p:cNvPr>
          <p:cNvSpPr/>
          <p:nvPr/>
        </p:nvSpPr>
        <p:spPr>
          <a:xfrm>
            <a:off x="9078229" y="1744412"/>
            <a:ext cx="1630621" cy="1263100"/>
          </a:xfrm>
          <a:prstGeom prst="wedgeEllipseCallout">
            <a:avLst>
              <a:gd name="adj1" fmla="val 45056"/>
              <a:gd name="adj2" fmla="val 60679"/>
            </a:avLst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 want it false! 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D6E3EB61-3EAB-4FDA-A20D-74D4D3D0FEF2}"/>
              </a:ext>
            </a:extLst>
          </p:cNvPr>
          <p:cNvSpPr/>
          <p:nvPr/>
        </p:nvSpPr>
        <p:spPr>
          <a:xfrm>
            <a:off x="10607825" y="4719310"/>
            <a:ext cx="1560164" cy="1263100"/>
          </a:xfrm>
          <a:prstGeom prst="wedgeEllipseCallout">
            <a:avLst>
              <a:gd name="adj1" fmla="val -71148"/>
              <a:gd name="adj2" fmla="val 420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I want it true!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365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Let’s first read the formula. It says that no matter what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you pick, there is some integer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that does not divide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(does not give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no matter what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you multiply it by).  </a:t>
                </a:r>
              </a:p>
              <a:p>
                <a:pPr lvl="1"/>
                <a:r>
                  <a:rPr lang="en-US" dirty="0"/>
                  <a:t>Do you think it is true? Let’s play the game!  </a:t>
                </a:r>
              </a:p>
              <a:p>
                <a:pPr lvl="1"/>
                <a:r>
                  <a:rPr lang="en-US" dirty="0"/>
                  <a:t>The formula starts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∀, </m:t>
                    </m:r>
                  </m:oMath>
                </a14:m>
                <a:r>
                  <a:rPr lang="en-US" dirty="0"/>
                  <a:t>so             goes first.  After that            chooses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then it is            again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6"/>
                <a:stretch>
                  <a:fillRect l="-2025" t="-2830" r="-2817" b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68D222D-736F-4DEE-984D-860B5900C8BD}"/>
              </a:ext>
            </a:extLst>
          </p:cNvPr>
          <p:cNvGrpSpPr/>
          <p:nvPr/>
        </p:nvGrpSpPr>
        <p:grpSpPr>
          <a:xfrm>
            <a:off x="5643512" y="4149080"/>
            <a:ext cx="884536" cy="1053025"/>
            <a:chOff x="227514" y="2835841"/>
            <a:chExt cx="1278627" cy="23481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37CF01-3EFB-43D4-B548-A6136B771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0435F2-3CDA-4712-AFE6-BDD8C8E2F44D}"/>
              </a:ext>
            </a:extLst>
          </p:cNvPr>
          <p:cNvGrpSpPr/>
          <p:nvPr/>
        </p:nvGrpSpPr>
        <p:grpSpPr>
          <a:xfrm>
            <a:off x="3604823" y="5052659"/>
            <a:ext cx="817615" cy="855835"/>
            <a:chOff x="9796150" y="3130582"/>
            <a:chExt cx="1430482" cy="19223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3F0734-1CD8-46AD-AB21-780BFE9D8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E2E404-966B-4EAE-BAF8-38EB9280F3EB}"/>
                    </a:ext>
                  </a:extLst>
                </p:cNvPr>
                <p:cNvSpPr/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0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E2E404-966B-4EAE-BAF8-38EB9280F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148C1-9886-499C-A06C-CDE9DA0AFB11}"/>
              </a:ext>
            </a:extLst>
          </p:cNvPr>
          <p:cNvGrpSpPr/>
          <p:nvPr/>
        </p:nvGrpSpPr>
        <p:grpSpPr>
          <a:xfrm>
            <a:off x="1734286" y="5292840"/>
            <a:ext cx="884536" cy="1053025"/>
            <a:chOff x="227514" y="2835841"/>
            <a:chExt cx="1278627" cy="23481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C60D76F-F8B3-42A4-B285-C5633EDB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1"/>
              <a:ext cx="1233081" cy="19888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984D1B2-09CA-4683-9E58-2E909ED23762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984D1B2-09CA-4683-9E58-2E909ED237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324198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  </m:t>
                    </m:r>
                  </m:oMath>
                </a14:m>
                <a:r>
                  <a:rPr lang="en-US" dirty="0"/>
                  <a:t>Beat that!</a:t>
                </a:r>
              </a:p>
              <a:p>
                <a:pPr marL="0" indent="0">
                  <a:buNone/>
                </a:pPr>
                <a:r>
                  <a:rPr lang="en-US" dirty="0"/>
                  <a:t>        </a:t>
                </a:r>
              </a:p>
              <a:p>
                <a:pPr marL="0" indent="0">
                  <a:buNone/>
                </a:pPr>
                <a:r>
                  <a:rPr lang="en-US" dirty="0"/>
                  <a:t>     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  <a:blipFill>
                <a:blip r:embed="rId6"/>
                <a:stretch>
                  <a:fillRect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Let’s first read the formula. It says that no matter what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you pick, there is some integer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that does not divide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(does not give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no matter what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you multiply it by).  </a:t>
                </a:r>
              </a:p>
              <a:p>
                <a:pPr lvl="1"/>
                <a:r>
                  <a:rPr lang="en-US" dirty="0"/>
                  <a:t>Do you think it is true? Let’s play the game!  </a:t>
                </a:r>
              </a:p>
              <a:p>
                <a:pPr lvl="1"/>
                <a:r>
                  <a:rPr lang="en-US" dirty="0"/>
                  <a:t>The formula starts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∀, </m:t>
                    </m:r>
                  </m:oMath>
                </a14:m>
                <a:r>
                  <a:rPr lang="en-US" dirty="0"/>
                  <a:t>so             goes first.  After that            chooses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then it is            again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8"/>
                <a:stretch>
                  <a:fillRect l="-2025" t="-2830" r="-2817" b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68D222D-736F-4DEE-984D-860B5900C8BD}"/>
              </a:ext>
            </a:extLst>
          </p:cNvPr>
          <p:cNvGrpSpPr/>
          <p:nvPr/>
        </p:nvGrpSpPr>
        <p:grpSpPr>
          <a:xfrm>
            <a:off x="5643512" y="4149080"/>
            <a:ext cx="884536" cy="1053025"/>
            <a:chOff x="227514" y="2835841"/>
            <a:chExt cx="1278627" cy="23481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37CF01-3EFB-43D4-B548-A6136B771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DCDFD8-60D5-4132-86A0-EF856FF02AA9}"/>
              </a:ext>
            </a:extLst>
          </p:cNvPr>
          <p:cNvGrpSpPr/>
          <p:nvPr/>
        </p:nvGrpSpPr>
        <p:grpSpPr>
          <a:xfrm>
            <a:off x="7680176" y="1340768"/>
            <a:ext cx="904976" cy="1269049"/>
            <a:chOff x="227514" y="2835841"/>
            <a:chExt cx="1278627" cy="23481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BEB6F-3674-40E2-9D71-B3080EAB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0435F2-3CDA-4712-AFE6-BDD8C8E2F44D}"/>
              </a:ext>
            </a:extLst>
          </p:cNvPr>
          <p:cNvGrpSpPr/>
          <p:nvPr/>
        </p:nvGrpSpPr>
        <p:grpSpPr>
          <a:xfrm>
            <a:off x="3604823" y="5052659"/>
            <a:ext cx="817615" cy="855835"/>
            <a:chOff x="9796150" y="3130582"/>
            <a:chExt cx="1430482" cy="19223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3F0734-1CD8-46AD-AB21-780BFE9D8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E2E404-966B-4EAE-BAF8-38EB9280F3EB}"/>
                    </a:ext>
                  </a:extLst>
                </p:cNvPr>
                <p:cNvSpPr/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0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E2E404-966B-4EAE-BAF8-38EB9280F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148C1-9886-499C-A06C-CDE9DA0AFB11}"/>
              </a:ext>
            </a:extLst>
          </p:cNvPr>
          <p:cNvGrpSpPr/>
          <p:nvPr/>
        </p:nvGrpSpPr>
        <p:grpSpPr>
          <a:xfrm>
            <a:off x="1734286" y="5292840"/>
            <a:ext cx="884536" cy="1053025"/>
            <a:chOff x="227514" y="2835841"/>
            <a:chExt cx="1278627" cy="23481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C60D76F-F8B3-42A4-B285-C5633EDB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1"/>
              <a:ext cx="1233081" cy="19888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984D1B2-09CA-4683-9E58-2E909ED23762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984D1B2-09CA-4683-9E58-2E909ED237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71467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2934" y="1596440"/>
                <a:ext cx="11763746" cy="507292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CA" dirty="0"/>
                  <a:t>Notation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𝑎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 (“a in S”) means that an element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CA" dirty="0"/>
                  <a:t> belongs to the set S,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𝑎</m:t>
                    </m:r>
                    <m:r>
                      <a:rPr lang="en-CA" b="0" i="1" smtClean="0">
                        <a:latin typeface="Cambria Math"/>
                      </a:rPr>
                      <m:t>∉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</m:oMath>
                </a14:m>
                <a:r>
                  <a:rPr lang="en-CA" dirty="0"/>
                  <a:t>  states that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CA" dirty="0"/>
                  <a:t> is not in S</a:t>
                </a:r>
              </a:p>
              <a:p>
                <a:pPr lvl="1"/>
                <a:r>
                  <a:rPr lang="en-CA" b="0" dirty="0"/>
                  <a:t>Susan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CA" b="0" dirty="0"/>
                  <a:t> PEOPLE. Susan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∉</m:t>
                    </m:r>
                  </m:oMath>
                </a14:m>
                <a:r>
                  <a:rPr lang="en-CA" b="0" dirty="0"/>
                  <a:t> BANKTELLERS   </a:t>
                </a:r>
                <a:endParaRPr lang="en-CA" b="0" i="0" dirty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0.5∈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  0.5∉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r>
                  <a:rPr lang="en-CA" dirty="0"/>
                  <a:t>Also, can write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𝑥</m:t>
                    </m:r>
                    <m:r>
                      <a:rPr lang="en-CA" b="0" i="1" smtClean="0">
                        <a:latin typeface="Cambria Math"/>
                      </a:rPr>
                      <m:t>∈</m:t>
                    </m:r>
                    <m:r>
                      <a:rPr lang="en-CA" b="0" i="1" smtClean="0">
                        <a:latin typeface="Cambria Math"/>
                      </a:rPr>
                      <m:t>𝑆</m:t>
                    </m:r>
                    <m:r>
                      <a:rPr lang="en-CA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CA" dirty="0"/>
                  <a:t>for a variable x (in particular in set builder notation)</a:t>
                </a:r>
              </a:p>
              <a:p>
                <a:pPr lvl="1"/>
                <a:r>
                  <a:rPr lang="en-CA" dirty="0"/>
                  <a:t>BANKTELLERS = {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</a:rPr>
                      <m:t>𝑥</m:t>
                    </m:r>
                    <m:r>
                      <a:rPr lang="en-CA" i="1">
                        <a:latin typeface="Cambria Math"/>
                      </a:rPr>
                      <m:t>∈</m:t>
                    </m:r>
                    <m:r>
                      <a:rPr lang="en-CA" i="1">
                        <a:latin typeface="Cambria Math"/>
                      </a:rPr>
                      <m:t>𝑃𝐸𝑂𝑃𝐿𝐸</m:t>
                    </m:r>
                  </m:oMath>
                </a14:m>
                <a:r>
                  <a:rPr lang="en-CA" dirty="0"/>
                  <a:t> | x is a bank teller} </a:t>
                </a:r>
              </a:p>
              <a:p>
                <a:pPr lvl="1"/>
                <a:r>
                  <a:rPr lang="en-CA" dirty="0"/>
                  <a:t>EVEN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/>
                  <a:t>is divisible by 2 }</a:t>
                </a:r>
              </a:p>
              <a:p>
                <a:pPr lvl="1"/>
                <a:endParaRPr lang="en-CA" dirty="0"/>
              </a:p>
              <a:p>
                <a:endParaRPr lang="en-CA" dirty="0"/>
              </a:p>
              <a:p>
                <a:pPr lvl="1"/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934" y="1596440"/>
                <a:ext cx="11763746" cy="5072920"/>
              </a:xfrm>
              <a:blipFill>
                <a:blip r:embed="rId5"/>
                <a:stretch>
                  <a:fillRect l="-1192" t="-2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8472264" y="2667041"/>
            <a:ext cx="1656184" cy="1423723"/>
          </a:xfrm>
          <a:prstGeom prst="ellipse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Bank tellers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Set elements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" y="0"/>
            <a:ext cx="1787690" cy="13407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840416" y="2667041"/>
            <a:ext cx="1619672" cy="1423723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Feminists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233374" y="2924944"/>
            <a:ext cx="78180" cy="981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8112224" y="2506588"/>
            <a:ext cx="3816424" cy="184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PEOPLE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C5A98-6F1E-4295-B683-F22EF2F59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06" y="8091"/>
            <a:ext cx="1331194" cy="13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949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  </m:t>
                    </m:r>
                  </m:oMath>
                </a14:m>
                <a:r>
                  <a:rPr lang="en-US" dirty="0"/>
                  <a:t>Beat that!</a:t>
                </a:r>
              </a:p>
              <a:p>
                <a:pPr marL="0" indent="0">
                  <a:buNone/>
                </a:pPr>
                <a:r>
                  <a:rPr lang="en-US" dirty="0"/>
                  <a:t>        </a:t>
                </a:r>
              </a:p>
              <a:p>
                <a:pPr marL="0" indent="0">
                  <a:buNone/>
                </a:pPr>
                <a:r>
                  <a:rPr lang="en-US" dirty="0"/>
                  <a:t>     uhm,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i="1" dirty="0"/>
                  <a:t>?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          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  <a:blipFill>
                <a:blip r:embed="rId5"/>
                <a:stretch>
                  <a:fillRect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Let’s first read the formula. It says that no matter what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you pick, there is some integer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that does not divide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(does not give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no matter what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you multiply it by).  </a:t>
                </a:r>
              </a:p>
              <a:p>
                <a:pPr lvl="1"/>
                <a:r>
                  <a:rPr lang="en-US" dirty="0"/>
                  <a:t>Do you think it is true? Let’s play the game!  </a:t>
                </a:r>
              </a:p>
              <a:p>
                <a:pPr lvl="1"/>
                <a:r>
                  <a:rPr lang="en-US" dirty="0"/>
                  <a:t>The formula starts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∀, </m:t>
                    </m:r>
                  </m:oMath>
                </a14:m>
                <a:r>
                  <a:rPr lang="en-US" dirty="0"/>
                  <a:t>so             goes first.  After that            chooses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then it is            again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7"/>
                <a:stretch>
                  <a:fillRect l="-2025" t="-2830" r="-2817" b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68D222D-736F-4DEE-984D-860B5900C8BD}"/>
              </a:ext>
            </a:extLst>
          </p:cNvPr>
          <p:cNvGrpSpPr/>
          <p:nvPr/>
        </p:nvGrpSpPr>
        <p:grpSpPr>
          <a:xfrm>
            <a:off x="5643512" y="4149080"/>
            <a:ext cx="884536" cy="1053025"/>
            <a:chOff x="227514" y="2835841"/>
            <a:chExt cx="1278627" cy="23481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37CF01-3EFB-43D4-B548-A6136B771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D873A4-A943-4E33-8FD1-A5E0A00E85BB}"/>
              </a:ext>
            </a:extLst>
          </p:cNvPr>
          <p:cNvGrpSpPr/>
          <p:nvPr/>
        </p:nvGrpSpPr>
        <p:grpSpPr>
          <a:xfrm>
            <a:off x="10416480" y="2586791"/>
            <a:ext cx="992673" cy="1211846"/>
            <a:chOff x="9957921" y="3130582"/>
            <a:chExt cx="1268711" cy="15611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CF01AD-16F6-4634-8F37-F5DC54B4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315C77-375E-443D-8BD2-28F5C3B54947}"/>
                    </a:ext>
                  </a:extLst>
                </p:cNvPr>
                <p:cNvSpPr/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8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315C77-375E-443D-8BD2-28F5C3B549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DCDFD8-60D5-4132-86A0-EF856FF02AA9}"/>
              </a:ext>
            </a:extLst>
          </p:cNvPr>
          <p:cNvGrpSpPr/>
          <p:nvPr/>
        </p:nvGrpSpPr>
        <p:grpSpPr>
          <a:xfrm>
            <a:off x="7680176" y="1340768"/>
            <a:ext cx="904976" cy="1269049"/>
            <a:chOff x="227514" y="2835841"/>
            <a:chExt cx="1278627" cy="23481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BEB6F-3674-40E2-9D71-B3080EAB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0435F2-3CDA-4712-AFE6-BDD8C8E2F44D}"/>
              </a:ext>
            </a:extLst>
          </p:cNvPr>
          <p:cNvGrpSpPr/>
          <p:nvPr/>
        </p:nvGrpSpPr>
        <p:grpSpPr>
          <a:xfrm>
            <a:off x="3604823" y="5052659"/>
            <a:ext cx="817615" cy="855835"/>
            <a:chOff x="9796150" y="3130582"/>
            <a:chExt cx="1430482" cy="19223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3F0734-1CD8-46AD-AB21-780BFE9D8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E2E404-966B-4EAE-BAF8-38EB9280F3EB}"/>
                    </a:ext>
                  </a:extLst>
                </p:cNvPr>
                <p:cNvSpPr/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0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E2E404-966B-4EAE-BAF8-38EB9280F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148C1-9886-499C-A06C-CDE9DA0AFB11}"/>
              </a:ext>
            </a:extLst>
          </p:cNvPr>
          <p:cNvGrpSpPr/>
          <p:nvPr/>
        </p:nvGrpSpPr>
        <p:grpSpPr>
          <a:xfrm>
            <a:off x="1734286" y="5292840"/>
            <a:ext cx="884536" cy="1053025"/>
            <a:chOff x="227514" y="2835841"/>
            <a:chExt cx="1278627" cy="23481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C60D76F-F8B3-42A4-B285-C5633EDB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1"/>
              <a:ext cx="1233081" cy="19888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984D1B2-09CA-4683-9E58-2E909ED23762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984D1B2-09CA-4683-9E58-2E909ED237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52967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  </m:t>
                    </m:r>
                  </m:oMath>
                </a14:m>
                <a:r>
                  <a:rPr lang="en-US" dirty="0"/>
                  <a:t>Beat that!</a:t>
                </a:r>
              </a:p>
              <a:p>
                <a:pPr marL="0" indent="0">
                  <a:buNone/>
                </a:pPr>
                <a:r>
                  <a:rPr lang="en-US" dirty="0"/>
                  <a:t>        </a:t>
                </a:r>
              </a:p>
              <a:p>
                <a:pPr marL="0" indent="0">
                  <a:buNone/>
                </a:pPr>
                <a:r>
                  <a:rPr lang="en-US" dirty="0"/>
                  <a:t>     uhm,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i="1" dirty="0"/>
                  <a:t>?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          Nope!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and now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 </a:t>
                </a:r>
                <a:r>
                  <a:rPr lang="en-US" dirty="0">
                    <a:solidFill>
                      <a:srgbClr val="FF0000"/>
                    </a:solidFill>
                  </a:rPr>
                  <a:t>The formula is false!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</a:t>
                </a:r>
                <a:r>
                  <a:rPr lang="en-US" dirty="0">
                    <a:solidFill>
                      <a:srgbClr val="FF0000"/>
                    </a:solidFill>
                  </a:rPr>
                  <a:t>Mwahahaha! </a:t>
                </a:r>
              </a:p>
              <a:p>
                <a:pPr marL="457200" lvl="1" indent="0">
                  <a:buFont typeface="Arial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  <a:blipFill>
                <a:blip r:embed="rId5"/>
                <a:stretch>
                  <a:fillRect t="-1617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Let’s first read the formula. It says that no matter what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you pick, there is some integer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that does not divide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(does not give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no matter what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you multiply it by).  </a:t>
                </a:r>
              </a:p>
              <a:p>
                <a:pPr lvl="1"/>
                <a:r>
                  <a:rPr lang="en-US" dirty="0"/>
                  <a:t>Do you think it is true? Let’s play the game!  </a:t>
                </a:r>
              </a:p>
              <a:p>
                <a:pPr lvl="1"/>
                <a:r>
                  <a:rPr lang="en-US" dirty="0"/>
                  <a:t>The formula starts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∀, </m:t>
                    </m:r>
                  </m:oMath>
                </a14:m>
                <a:r>
                  <a:rPr lang="en-US" dirty="0"/>
                  <a:t>so             goes first.  After that            chooses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, then it is            again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926560" cy="4525963"/>
              </a:xfrm>
              <a:blipFill>
                <a:blip r:embed="rId7"/>
                <a:stretch>
                  <a:fillRect l="-2025" t="-2830" r="-2817" b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68D222D-736F-4DEE-984D-860B5900C8BD}"/>
              </a:ext>
            </a:extLst>
          </p:cNvPr>
          <p:cNvGrpSpPr/>
          <p:nvPr/>
        </p:nvGrpSpPr>
        <p:grpSpPr>
          <a:xfrm>
            <a:off x="5643512" y="4149080"/>
            <a:ext cx="884536" cy="1053025"/>
            <a:chOff x="227514" y="2835841"/>
            <a:chExt cx="1278627" cy="23481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37CF01-3EFB-43D4-B548-A6136B771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D873A4-A943-4E33-8FD1-A5E0A00E85BB}"/>
              </a:ext>
            </a:extLst>
          </p:cNvPr>
          <p:cNvGrpSpPr/>
          <p:nvPr/>
        </p:nvGrpSpPr>
        <p:grpSpPr>
          <a:xfrm>
            <a:off x="10416480" y="2586791"/>
            <a:ext cx="992673" cy="1211846"/>
            <a:chOff x="9957921" y="3130582"/>
            <a:chExt cx="1268711" cy="15611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CF01AD-16F6-4634-8F37-F5DC54B4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315C77-375E-443D-8BD2-28F5C3B54947}"/>
                    </a:ext>
                  </a:extLst>
                </p:cNvPr>
                <p:cNvSpPr/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8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315C77-375E-443D-8BD2-28F5C3B549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DCDFD8-60D5-4132-86A0-EF856FF02AA9}"/>
              </a:ext>
            </a:extLst>
          </p:cNvPr>
          <p:cNvGrpSpPr/>
          <p:nvPr/>
        </p:nvGrpSpPr>
        <p:grpSpPr>
          <a:xfrm>
            <a:off x="7680176" y="1340768"/>
            <a:ext cx="904976" cy="1269049"/>
            <a:chOff x="227514" y="2835841"/>
            <a:chExt cx="1278627" cy="23481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BEB6F-3674-40E2-9D71-B3080EAB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5251A3-12ED-4A87-9B39-283C6C5D90FE}"/>
              </a:ext>
            </a:extLst>
          </p:cNvPr>
          <p:cNvGrpSpPr/>
          <p:nvPr/>
        </p:nvGrpSpPr>
        <p:grpSpPr>
          <a:xfrm>
            <a:off x="7748724" y="3645024"/>
            <a:ext cx="904976" cy="1269049"/>
            <a:chOff x="227514" y="2835841"/>
            <a:chExt cx="1278627" cy="23481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C65093-A5E1-45D9-A309-BF32096C9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342CB6-18F1-46BC-BDF6-18DDD5FA2138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342CB6-18F1-46BC-BDF6-18DDD5FA21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0435F2-3CDA-4712-AFE6-BDD8C8E2F44D}"/>
              </a:ext>
            </a:extLst>
          </p:cNvPr>
          <p:cNvGrpSpPr/>
          <p:nvPr/>
        </p:nvGrpSpPr>
        <p:grpSpPr>
          <a:xfrm>
            <a:off x="3604823" y="5052659"/>
            <a:ext cx="817615" cy="855835"/>
            <a:chOff x="9796150" y="3130582"/>
            <a:chExt cx="1430482" cy="19223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3F0734-1CD8-46AD-AB21-780BFE9D8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E2E404-966B-4EAE-BAF8-38EB9280F3EB}"/>
                    </a:ext>
                  </a:extLst>
                </p:cNvPr>
                <p:cNvSpPr/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0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E2E404-966B-4EAE-BAF8-38EB9280F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148C1-9886-499C-A06C-CDE9DA0AFB11}"/>
              </a:ext>
            </a:extLst>
          </p:cNvPr>
          <p:cNvGrpSpPr/>
          <p:nvPr/>
        </p:nvGrpSpPr>
        <p:grpSpPr>
          <a:xfrm>
            <a:off x="1734286" y="5292840"/>
            <a:ext cx="884536" cy="1053025"/>
            <a:chOff x="227514" y="2835841"/>
            <a:chExt cx="1278627" cy="23481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C60D76F-F8B3-42A4-B285-C5633EDB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1"/>
              <a:ext cx="1233081" cy="19888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984D1B2-09CA-4683-9E58-2E909ED23762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984D1B2-09CA-4683-9E58-2E909ED237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421547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∈{1,2,3} 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405133" cy="514116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Now we changed the domain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can only take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1, 2</m:t>
                    </m:r>
                  </m:oMath>
                </a14:m>
                <a:r>
                  <a:rPr lang="en-US" dirty="0"/>
                  <a:t> or 3. </a:t>
                </a:r>
              </a:p>
              <a:p>
                <a:pPr lvl="1"/>
                <a:r>
                  <a:rPr lang="en-US" dirty="0"/>
                  <a:t>Do you think it is true now? Let’s play the game and find out!  </a:t>
                </a: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So the formula is true. </a:t>
                </a:r>
              </a:p>
              <a:p>
                <a:pPr lvl="2"/>
                <a:r>
                  <a:rPr lang="en-US" dirty="0"/>
                  <a:t>No matter what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among allowed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,2,3 </m:t>
                    </m:r>
                  </m:oMath>
                </a14:m>
                <a:r>
                  <a:rPr lang="en-US" dirty="0"/>
                  <a:t>he takes, she can reply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 and win.</a:t>
                </a:r>
              </a:p>
              <a:p>
                <a:pPr lvl="2"/>
                <a:r>
                  <a:rPr lang="en-US" dirty="0"/>
                  <a:t>Note that her choice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depends on  what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he picks. </a:t>
                </a:r>
              </a:p>
              <a:p>
                <a:pPr lvl="2"/>
                <a:r>
                  <a:rPr lang="en-US" dirty="0"/>
                  <a:t>But since he has to choose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before she chooses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it is OK, as she would know his choice for the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 The order of quantifiers matters!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405133" cy="5141167"/>
              </a:xfrm>
              <a:blipFill>
                <a:blip r:embed="rId7"/>
                <a:stretch>
                  <a:fillRect l="-1893" t="-2372" r="-1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D873A4-A943-4E33-8FD1-A5E0A00E85BB}"/>
              </a:ext>
            </a:extLst>
          </p:cNvPr>
          <p:cNvGrpSpPr/>
          <p:nvPr/>
        </p:nvGrpSpPr>
        <p:grpSpPr>
          <a:xfrm>
            <a:off x="10416480" y="2586791"/>
            <a:ext cx="992673" cy="1211846"/>
            <a:chOff x="9957921" y="3130582"/>
            <a:chExt cx="1268711" cy="15611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CF01AD-16F6-4634-8F37-F5DC54B4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315C77-375E-443D-8BD2-28F5C3B54947}"/>
                    </a:ext>
                  </a:extLst>
                </p:cNvPr>
                <p:cNvSpPr/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8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315C77-375E-443D-8BD2-28F5C3B549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DCDFD8-60D5-4132-86A0-EF856FF02AA9}"/>
              </a:ext>
            </a:extLst>
          </p:cNvPr>
          <p:cNvGrpSpPr/>
          <p:nvPr/>
        </p:nvGrpSpPr>
        <p:grpSpPr>
          <a:xfrm>
            <a:off x="7975756" y="1244903"/>
            <a:ext cx="869544" cy="1269049"/>
            <a:chOff x="227514" y="2835841"/>
            <a:chExt cx="1278627" cy="23481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BEB6F-3674-40E2-9D71-B3080EAB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5251A3-12ED-4A87-9B39-283C6C5D90FE}"/>
              </a:ext>
            </a:extLst>
          </p:cNvPr>
          <p:cNvGrpSpPr/>
          <p:nvPr/>
        </p:nvGrpSpPr>
        <p:grpSpPr>
          <a:xfrm>
            <a:off x="8014733" y="3645024"/>
            <a:ext cx="904976" cy="1269049"/>
            <a:chOff x="227514" y="2835841"/>
            <a:chExt cx="1278627" cy="23481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C65093-A5E1-45D9-A309-BF32096C9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342CB6-18F1-46BC-BDF6-18DDD5FA2138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342CB6-18F1-46BC-BDF6-18DDD5FA21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66730" y="1700808"/>
                <a:ext cx="4325270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            Say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Then 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i="1" dirty="0"/>
                  <a:t>?</a:t>
                </a:r>
              </a:p>
              <a:p>
                <a:pPr marL="0" indent="0">
                  <a:buNone/>
                </a:pPr>
                <a:r>
                  <a:rPr lang="en-US" i="1" dirty="0"/>
                  <a:t>               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            Say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=0?..</m:t>
                    </m:r>
                  </m:oMath>
                </a14:m>
                <a:r>
                  <a:rPr lang="en-US" dirty="0"/>
                  <a:t>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But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I give up. No matter       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what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I try,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         </a:t>
                </a:r>
                <a:r>
                  <a:rPr lang="en-US" dirty="0"/>
                  <a:t>     </a:t>
                </a:r>
                <a:r>
                  <a:rPr lang="en-US" dirty="0">
                    <a:solidFill>
                      <a:srgbClr val="00B050"/>
                    </a:solidFill>
                  </a:rPr>
                  <a:t>You win </a:t>
                </a:r>
                <a:r>
                  <a:rPr lang="en-US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  </a:t>
                </a:r>
                <a:r>
                  <a:rPr lang="en-US" dirty="0" err="1">
                    <a:solidFill>
                      <a:srgbClr val="00B05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US" dirty="0" err="1">
                    <a:solidFill>
                      <a:srgbClr val="00B050"/>
                    </a:solidFill>
                  </a:rPr>
                  <a:t>rrrgh</a:t>
                </a:r>
                <a:r>
                  <a:rPr lang="en-US" dirty="0">
                    <a:solidFill>
                      <a:srgbClr val="00B050"/>
                    </a:solidFill>
                  </a:rPr>
                  <a:t>!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6730" y="1700808"/>
                <a:ext cx="4325270" cy="4525963"/>
              </a:xfrm>
              <a:prstGeom prst="rect">
                <a:avLst/>
              </a:prstGeom>
              <a:blipFill>
                <a:blip r:embed="rId13"/>
                <a:stretch>
                  <a:fillRect t="-2426" r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9602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            Say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Then 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i="1" dirty="0"/>
                  <a:t>?</a:t>
                </a:r>
              </a:p>
              <a:p>
                <a:pPr marL="0" indent="0">
                  <a:buNone/>
                </a:pPr>
                <a:r>
                  <a:rPr lang="en-US" i="1" dirty="0"/>
                  <a:t>             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Say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=0?..</m:t>
                    </m:r>
                  </m:oMath>
                </a14:m>
                <a:r>
                  <a:rPr lang="en-US" dirty="0"/>
                  <a:t>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But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I give up. No matter       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what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I try,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         </a:t>
                </a:r>
                <a:r>
                  <a:rPr lang="en-US" dirty="0"/>
                  <a:t>     </a:t>
                </a:r>
                <a:r>
                  <a:rPr lang="en-US" dirty="0">
                    <a:solidFill>
                      <a:srgbClr val="00B050"/>
                    </a:solidFill>
                  </a:rPr>
                  <a:t>You win </a:t>
                </a:r>
                <a:r>
                  <a:rPr lang="en-US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  </a:t>
                </a:r>
                <a:r>
                  <a:rPr lang="en-US" dirty="0" err="1">
                    <a:solidFill>
                      <a:srgbClr val="00B05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US" dirty="0" err="1">
                    <a:solidFill>
                      <a:srgbClr val="00B050"/>
                    </a:solidFill>
                  </a:rPr>
                  <a:t>rrrgh</a:t>
                </a:r>
                <a:r>
                  <a:rPr lang="en-US" dirty="0">
                    <a:solidFill>
                      <a:srgbClr val="00B050"/>
                    </a:solidFill>
                  </a:rPr>
                  <a:t>!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  <a:blipFill>
                <a:blip r:embed="rId6"/>
                <a:stretch>
                  <a:fillRect t="-2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=0∨∃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188582" cy="525779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Now let’s try a more complex formula, which says that for every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either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or there is an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does not divide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After the first step where              sets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 formula  under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splits 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dirty="0"/>
                  <a:t> of two. </a:t>
                </a:r>
              </a:p>
              <a:p>
                <a:pPr lvl="1"/>
                <a:r>
                  <a:rPr lang="en-US" dirty="0"/>
                  <a:t>The first,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</m:t>
                    </m:r>
                  </m:oMath>
                </a14:m>
                <a:r>
                  <a:rPr lang="en-US" dirty="0"/>
                  <a:t> can be evaluated right away</a:t>
                </a:r>
              </a:p>
              <a:p>
                <a:pPr lvl="2"/>
                <a:r>
                  <a:rPr lang="en-US" sz="2600" dirty="0"/>
                  <a:t>He’d lose immediately if he sets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600" dirty="0"/>
                  <a:t> to be 0</a:t>
                </a:r>
              </a:p>
              <a:p>
                <a:pPr lvl="2"/>
                <a:r>
                  <a:rPr lang="en-US" sz="2600" dirty="0"/>
                  <a:t>So he’d better choose a non-zero value for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600" dirty="0"/>
              </a:p>
              <a:p>
                <a:pPr lvl="1"/>
                <a:r>
                  <a:rPr lang="en-US" dirty="0"/>
                  <a:t>Still, no  matter what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he takes, she can always reply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 (if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&lt;0, 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dirty="0"/>
                  <a:t> and win 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188582" cy="5257799"/>
              </a:xfrm>
              <a:blipFill>
                <a:blip r:embed="rId8"/>
                <a:stretch>
                  <a:fillRect l="-1696" t="-2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6DCDFD8-60D5-4132-86A0-EF856FF02AA9}"/>
              </a:ext>
            </a:extLst>
          </p:cNvPr>
          <p:cNvGrpSpPr/>
          <p:nvPr/>
        </p:nvGrpSpPr>
        <p:grpSpPr>
          <a:xfrm>
            <a:off x="7680176" y="1340768"/>
            <a:ext cx="904976" cy="1269049"/>
            <a:chOff x="227514" y="2835841"/>
            <a:chExt cx="1278627" cy="23481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BEB6F-3674-40E2-9D71-B3080EAB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5251A3-12ED-4A87-9B39-283C6C5D90FE}"/>
              </a:ext>
            </a:extLst>
          </p:cNvPr>
          <p:cNvGrpSpPr/>
          <p:nvPr/>
        </p:nvGrpSpPr>
        <p:grpSpPr>
          <a:xfrm>
            <a:off x="7748724" y="3645024"/>
            <a:ext cx="904976" cy="1269049"/>
            <a:chOff x="227514" y="2835841"/>
            <a:chExt cx="1278627" cy="23481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C65093-A5E1-45D9-A309-BF32096C9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342CB6-18F1-46BC-BDF6-18DDD5FA2138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342CB6-18F1-46BC-BDF6-18DDD5FA21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A9E75F-6965-47AB-B0BD-6B8C4CBA5198}"/>
              </a:ext>
            </a:extLst>
          </p:cNvPr>
          <p:cNvGrpSpPr/>
          <p:nvPr/>
        </p:nvGrpSpPr>
        <p:grpSpPr>
          <a:xfrm>
            <a:off x="4935197" y="2721060"/>
            <a:ext cx="884536" cy="1053025"/>
            <a:chOff x="227514" y="2835841"/>
            <a:chExt cx="1278627" cy="2348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6317B3E-BCEA-4FBA-B685-7ED685E27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4B67A4-9319-42A6-89B6-4DC12E3BC41A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FB4031-BA42-4767-95CC-362754B1CFFA}"/>
              </a:ext>
            </a:extLst>
          </p:cNvPr>
          <p:cNvGrpSpPr/>
          <p:nvPr/>
        </p:nvGrpSpPr>
        <p:grpSpPr>
          <a:xfrm>
            <a:off x="10260671" y="2433178"/>
            <a:ext cx="992673" cy="1211846"/>
            <a:chOff x="9957921" y="3130582"/>
            <a:chExt cx="1268711" cy="15611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60AE20A-B2BD-43FC-AB1C-8FEA3E570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6AC87C7-7E8A-496F-8C08-ED4A6F628CFE}"/>
                    </a:ext>
                  </a:extLst>
                </p:cNvPr>
                <p:cNvSpPr/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8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315C77-375E-443D-8BD2-28F5C3B549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348075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            Say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Say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Take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="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rgbClr val="00B050"/>
                    </a:solidFill>
                  </a:rPr>
                  <a:t>   It works </a:t>
                </a:r>
                <a:r>
                  <a:rPr lang="en-US" b="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 </a:t>
                </a:r>
                <a:endParaRPr lang="en-US" b="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            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CD18555-7CB2-47BC-B9D9-A9569BC1B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150" y="1796673"/>
                <a:ext cx="4501514" cy="4525963"/>
              </a:xfrm>
              <a:prstGeom prst="rect">
                <a:avLst/>
              </a:prstGeom>
              <a:blipFill>
                <a:blip r:embed="rId6"/>
                <a:stretch>
                  <a:fillRect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ℤ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B8D1AFF-F139-4038-ABBE-436F07A2E5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188582" cy="52577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If there are several quantifiers of the same type, the corresponding player keeps getting a turn </a:t>
                </a:r>
              </a:p>
              <a:p>
                <a:pPr lvl="1"/>
                <a:r>
                  <a:rPr lang="en-US" dirty="0"/>
                  <a:t>Here, the formula starts with two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endParaRPr lang="en-US" b="0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So            gets to go twice, setting both x and y.</a:t>
                </a:r>
              </a:p>
              <a:p>
                <a:pPr lvl="1"/>
                <a:r>
                  <a:rPr lang="en-US" dirty="0"/>
                  <a:t>Only then            gets her turn to set z. 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05C104-72D0-4992-A3D9-0B1EB1E4F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188582" cy="5257799"/>
              </a:xfrm>
              <a:blipFill>
                <a:blip r:embed="rId8"/>
                <a:stretch>
                  <a:fillRect l="-1951" t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D873A4-A943-4E33-8FD1-A5E0A00E85BB}"/>
              </a:ext>
            </a:extLst>
          </p:cNvPr>
          <p:cNvGrpSpPr/>
          <p:nvPr/>
        </p:nvGrpSpPr>
        <p:grpSpPr>
          <a:xfrm>
            <a:off x="10056440" y="4509120"/>
            <a:ext cx="992673" cy="1211846"/>
            <a:chOff x="9957921" y="3130582"/>
            <a:chExt cx="1268711" cy="15611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CF01AD-16F6-4634-8F37-F5DC54B4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315C77-375E-443D-8BD2-28F5C3B54947}"/>
                    </a:ext>
                  </a:extLst>
                </p:cNvPr>
                <p:cNvSpPr/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8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315C77-375E-443D-8BD2-28F5C3B549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7921" y="3621196"/>
                  <a:ext cx="875230" cy="107050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DCDFD8-60D5-4132-86A0-EF856FF02AA9}"/>
              </a:ext>
            </a:extLst>
          </p:cNvPr>
          <p:cNvGrpSpPr/>
          <p:nvPr/>
        </p:nvGrpSpPr>
        <p:grpSpPr>
          <a:xfrm>
            <a:off x="7680176" y="1340768"/>
            <a:ext cx="904976" cy="1269049"/>
            <a:chOff x="227514" y="2835841"/>
            <a:chExt cx="1278627" cy="23481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7BEB6F-3674-40E2-9D71-B3080EAB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A5560BD-EF2D-47EF-8623-E85006EE1C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5251A3-12ED-4A87-9B39-283C6C5D90FE}"/>
              </a:ext>
            </a:extLst>
          </p:cNvPr>
          <p:cNvGrpSpPr/>
          <p:nvPr/>
        </p:nvGrpSpPr>
        <p:grpSpPr>
          <a:xfrm>
            <a:off x="7615959" y="2558815"/>
            <a:ext cx="904976" cy="1269049"/>
            <a:chOff x="227514" y="2835841"/>
            <a:chExt cx="1278627" cy="23481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C65093-A5E1-45D9-A309-BF32096C9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0"/>
              <a:ext cx="1233081" cy="19888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342CB6-18F1-46BC-BDF6-18DDD5FA2138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342CB6-18F1-46BC-BDF6-18DDD5FA21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A9E75F-6965-47AB-B0BD-6B8C4CBA5198}"/>
              </a:ext>
            </a:extLst>
          </p:cNvPr>
          <p:cNvGrpSpPr/>
          <p:nvPr/>
        </p:nvGrpSpPr>
        <p:grpSpPr>
          <a:xfrm>
            <a:off x="1847528" y="3645024"/>
            <a:ext cx="884536" cy="1053025"/>
            <a:chOff x="227514" y="2835841"/>
            <a:chExt cx="1278627" cy="2348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6317B3E-BCEA-4FBA-B685-7ED685E27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14" y="3195111"/>
              <a:ext cx="1233081" cy="19888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4B67A4-9319-42A6-89B6-4DC12E3BC41A}"/>
                    </a:ext>
                  </a:extLst>
                </p:cNvPr>
                <p:cNvSpPr/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noFill/>
                <a:effectLst>
                  <a:innerShdw blurRad="114300">
                    <a:prstClr val="black"/>
                  </a:innerShdw>
                </a:effectLst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/>
                            <a:solidFill>
                              <a:schemeClr val="accent4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∀</m:t>
                        </m:r>
                      </m:oMath>
                    </m:oMathPara>
                  </a14:m>
                  <a:endParaRPr lang="en-US" sz="28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A610135-A802-4204-AD32-D59E9A58C7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243" y="2835841"/>
                  <a:ext cx="1111898" cy="153758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188E76-8DDB-4D69-8CEA-7766F411716E}"/>
              </a:ext>
            </a:extLst>
          </p:cNvPr>
          <p:cNvGrpSpPr/>
          <p:nvPr/>
        </p:nvGrpSpPr>
        <p:grpSpPr>
          <a:xfrm>
            <a:off x="2844331" y="4941168"/>
            <a:ext cx="817615" cy="855835"/>
            <a:chOff x="9796150" y="3130582"/>
            <a:chExt cx="1430482" cy="192230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216704-194F-4EC7-AF3F-541C31EA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429" y="3130582"/>
              <a:ext cx="1019203" cy="15064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F4F29D6-5027-44F0-98D3-BB560230901A}"/>
                    </a:ext>
                  </a:extLst>
                </p:cNvPr>
                <p:cNvSpPr/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cap="none" spc="0" dirty="0" smtClean="0">
                            <a:ln/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∃</m:t>
                        </m:r>
                      </m:oMath>
                    </m:oMathPara>
                  </a14:m>
                  <a:endParaRPr lang="en-US" sz="4000" b="1" cap="none" spc="0" dirty="0">
                    <a:ln/>
                    <a:solidFill>
                      <a:srgbClr val="0070C0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E2E404-966B-4EAE-BAF8-38EB9280F3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150" y="3462892"/>
                  <a:ext cx="1052279" cy="158999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5681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73FF9-7AC2-4139-89CB-C5F87642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8D006-BD8D-4727-A044-304C8AE2D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42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8F9939-D321-40E4-9E49-D1DC35FD6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27" y="16186"/>
            <a:ext cx="8116433" cy="69015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9C16D2-2052-4302-B556-B6C0A2A3E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445" y="-29822"/>
            <a:ext cx="6304445" cy="6901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9B7C78C-8032-4529-BDC1-F0FBC17C0D88}"/>
                  </a:ext>
                </a:extLst>
              </p:cNvPr>
              <p:cNvSpPr/>
              <p:nvPr/>
            </p:nvSpPr>
            <p:spPr>
              <a:xfrm>
                <a:off x="7608168" y="-917558"/>
                <a:ext cx="3780213" cy="450892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700" b="1" i="1" cap="none" spc="0" smtClean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∃</m:t>
                      </m:r>
                    </m:oMath>
                  </m:oMathPara>
                </a14:m>
                <a:endParaRPr lang="en-US" sz="287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9B7C78C-8032-4529-BDC1-F0FBC17C0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168" y="-917558"/>
                <a:ext cx="3780213" cy="45089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E0360D-4CED-4749-A39C-8674CEA40214}"/>
                  </a:ext>
                </a:extLst>
              </p:cNvPr>
              <p:cNvSpPr/>
              <p:nvPr/>
            </p:nvSpPr>
            <p:spPr>
              <a:xfrm>
                <a:off x="1199456" y="-747464"/>
                <a:ext cx="3780213" cy="450892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700" b="1" i="1" cap="none" spc="0" dirty="0" smtClean="0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∀</m:t>
                      </m:r>
                    </m:oMath>
                  </m:oMathPara>
                </a14:m>
                <a:endParaRPr lang="en-US" sz="287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E0360D-4CED-4749-A39C-8674CEA40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-747464"/>
                <a:ext cx="3780213" cy="45089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3F90BF7-F82E-4E51-9EDE-E1B49AAFE5BB}"/>
              </a:ext>
            </a:extLst>
          </p:cNvPr>
          <p:cNvSpPr txBox="1"/>
          <p:nvPr/>
        </p:nvSpPr>
        <p:spPr>
          <a:xfrm flipH="1">
            <a:off x="28357" y="3645455"/>
            <a:ext cx="6139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General rules for building predicate logic formulas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713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E5F6-F22D-4728-B240-3D97DBA2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 and terms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1F2EC8-3DC7-4E91-A87E-288331DDF5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391056" cy="52577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Simplest formulas are p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redicates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𝐸𝑣𝑒𝑛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𝑛𝑢𝑚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Here,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𝑛𝑢𝑚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variables, that is, placeholders for elements in the domains of the predicates. </a:t>
                </a:r>
              </a:p>
              <a:p>
                <a:pPr lvl="1"/>
                <a:r>
                  <a:rPr lang="en-US" dirty="0"/>
                  <a:t>Instead of a variable, can have an expression (also called a </a:t>
                </a:r>
                <a:r>
                  <a:rPr lang="en-US" i="1" dirty="0"/>
                  <a:t>function</a:t>
                </a:r>
                <a:r>
                  <a:rPr lang="en-US" dirty="0"/>
                  <a:t> or a </a:t>
                </a:r>
                <a:r>
                  <a:rPr lang="en-US" i="1" dirty="0"/>
                  <a:t>term</a:t>
                </a:r>
                <a:r>
                  <a:rPr lang="en-US" dirty="0"/>
                  <a:t>), which takes values of variables and returns a value in the domain: 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+1, 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 </a:t>
                </a:r>
                <a:r>
                  <a:rPr lang="en-US" b="0" dirty="0">
                    <a:latin typeface="Cambria Math" panose="02040503050406030204" pitchFamily="18" charset="0"/>
                  </a:rPr>
                  <a:t>are terms </a:t>
                </a:r>
              </a:p>
              <a:p>
                <a:pPr lvl="2"/>
                <a:r>
                  <a:rPr lang="en-US" b="0" dirty="0"/>
                  <a:t>Can now use them in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dirty="0"/>
                  <a:t>, or in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E.g. if the domain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Even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/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take values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so the value of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the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 no matter what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take. </a:t>
                </a:r>
              </a:p>
              <a:p>
                <a:pPr lvl="1"/>
                <a:r>
                  <a:rPr lang="en-US" dirty="0"/>
                  <a:t>If the formula is a predicate, then all the variables it takes are free. </a:t>
                </a:r>
              </a:p>
              <a:p>
                <a:pPr lvl="2"/>
                <a:r>
                  <a:rPr lang="en-US" dirty="0"/>
                  <a:t>Including all variables mentioned in the terms, as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1F2EC8-3DC7-4E91-A87E-288331DDF5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391056" cy="5257799"/>
              </a:xfrm>
              <a:blipFill>
                <a:blip r:embed="rId5"/>
                <a:stretch>
                  <a:fillRect l="-1231" t="-1392" r="-2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F899BEAF-BAF8-4988-80D1-C86EA1189C10}"/>
              </a:ext>
            </a:extLst>
          </p:cNvPr>
          <p:cNvGrpSpPr/>
          <p:nvPr/>
        </p:nvGrpSpPr>
        <p:grpSpPr>
          <a:xfrm>
            <a:off x="11042340" y="58738"/>
            <a:ext cx="1080120" cy="1326269"/>
            <a:chOff x="9912424" y="2060848"/>
            <a:chExt cx="1368152" cy="35283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D4B7BE-9E5A-4BF1-8FAF-E4C0E691D1A4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D14613-BF84-41C8-8E53-87657D08AFA0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AF1DA7C-D060-46AF-B520-7423E19AD2CD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94B5CC9-902F-4FB2-B5B0-C1B2250CCCA7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849FCC3F-92EC-411D-BDFA-85C3427CBACE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EF22A9E-5092-4BC6-A84C-535F98A89B02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9512705-DC29-4BE4-A904-1E64CA798252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F0ADB9F0-B484-4D25-AE23-BF6796AAA478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1DCBCA-0F04-44C4-9851-D11E7FE24F75}"/>
                </a:ext>
              </a:extLst>
            </p:cNvPr>
            <p:cNvSpPr txBox="1"/>
            <p:nvPr/>
          </p:nvSpPr>
          <p:spPr>
            <a:xfrm flipH="1">
              <a:off x="10117684" y="2487764"/>
              <a:ext cx="982872" cy="527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Boolean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11DCE6-431A-48D0-BCF0-E184B7CA98C5}"/>
                </a:ext>
              </a:extLst>
            </p:cNvPr>
            <p:cNvSpPr txBox="1"/>
            <p:nvPr/>
          </p:nvSpPr>
          <p:spPr>
            <a:xfrm flipH="1">
              <a:off x="10307197" y="3590952"/>
              <a:ext cx="828092" cy="527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Set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017CDD-FD80-4FD1-A856-3E25A9AD5072}"/>
                </a:ext>
              </a:extLst>
            </p:cNvPr>
            <p:cNvSpPr txBox="1"/>
            <p:nvPr/>
          </p:nvSpPr>
          <p:spPr>
            <a:xfrm flipH="1">
              <a:off x="10117684" y="4736619"/>
              <a:ext cx="1042581" cy="527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Element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4639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E5F6-F22D-4728-B240-3D97DBA2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conventions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1F2EC8-3DC7-4E91-A87E-288331DDF5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1582400" cy="492514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/>
                  <a:t>Names of variables do not matter</a:t>
                </a:r>
                <a:r>
                  <a:rPr lang="en-US" dirty="0"/>
                  <a:t>,  as long as you use the same name every time you refer to a specific placeholder in a formula.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𝑂𝑑𝑑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 is the same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𝑂𝑑𝑑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The convention is to use either lowercase letters, usually at the end of the alphabet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or lowercase words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𝑛𝑢𝑚</m:t>
                    </m:r>
                  </m:oMath>
                </a14:m>
                <a:r>
                  <a:rPr lang="en-US" dirty="0"/>
                  <a:t> for number) for variables</a:t>
                </a:r>
              </a:p>
              <a:p>
                <a:pPr lvl="1"/>
                <a:r>
                  <a:rPr lang="en-US" dirty="0"/>
                  <a:t>Just like unknowns in arithmetic equations</a:t>
                </a:r>
              </a:p>
              <a:p>
                <a:pPr lvl="1"/>
                <a:r>
                  <a:rPr lang="en-US" dirty="0"/>
                  <a:t>Letters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more often used for specific elements. </a:t>
                </a:r>
              </a:p>
              <a:p>
                <a:r>
                  <a:rPr lang="en-US" dirty="0"/>
                  <a:t>Use capitalized words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𝐸𝑣𝑒𝑛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𝐿𝑒𝑠𝑠𝑇h𝑎𝑛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 for predicates. </a:t>
                </a:r>
              </a:p>
              <a:p>
                <a:pPr lvl="1"/>
                <a:r>
                  <a:rPr lang="en-US" dirty="0"/>
                  <a:t>Often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when the interpretation of the predicate is not specified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1F2EC8-3DC7-4E91-A87E-288331DDF5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1582400" cy="4925143"/>
              </a:xfrm>
              <a:blipFill>
                <a:blip r:embed="rId5"/>
                <a:stretch>
                  <a:fillRect l="-1211" t="-2602" b="-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0275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4F23-C5AF-48AD-9D86-6B009E4CA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Prenex</a:t>
            </a:r>
            <a:r>
              <a:rPr lang="en-US" dirty="0"/>
              <a:t> normal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C59B13-27CF-4942-A043-89FC4A384B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lvl="2"/>
                <a:endParaRPr lang="en-US" dirty="0"/>
              </a:p>
              <a:p>
                <a:r>
                  <a:rPr lang="en-US" dirty="0"/>
                  <a:t>Better to avoid using same names for  different variables – it is confusing.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∀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∃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  </m:t>
                        </m:r>
                        <m:r>
                          <a:rPr lang="en-US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∃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𝑄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≡  ∀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∃ 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/>
                      </a:rPr>
                      <m:t>∧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∃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</a:rPr>
                          <m:t>𝑄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i="1" dirty="0">
                  <a:latin typeface="Cambria Math"/>
                </a:endParaRPr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</m:t>
                    </m:r>
                    <m:r>
                      <a:rPr lang="en-US" i="1">
                        <a:latin typeface="Cambria Math"/>
                      </a:rPr>
                      <m:t>≡  ∀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∃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 ∃</m:t>
                    </m:r>
                    <m:r>
                      <a:rPr lang="en-US" i="1">
                        <a:latin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∧</m:t>
                    </m:r>
                    <m:r>
                      <a:rPr lang="en-US" i="1"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i="1" dirty="0">
                    <a:latin typeface="Cambria Math"/>
                  </a:rPr>
                  <a:t>  </a:t>
                </a:r>
              </a:p>
              <a:p>
                <a:pPr marL="457200" lvl="1" indent="0">
                  <a:buNone/>
                </a:pPr>
                <a:endParaRPr lang="en-US" i="1" dirty="0">
                  <a:latin typeface="Cambria Math"/>
                </a:endParaRPr>
              </a:p>
              <a:p>
                <a:r>
                  <a:rPr lang="en-US" dirty="0"/>
                  <a:t>The final line is an example of a special form of a predicate logic formula with all quantifiers in front followed by a formula without quantifiers,  called </a:t>
                </a:r>
                <a:r>
                  <a:rPr lang="en-US" i="1" dirty="0" err="1"/>
                  <a:t>prenex</a:t>
                </a:r>
                <a:r>
                  <a:rPr lang="en-US" i="1" dirty="0"/>
                  <a:t> normal form.  </a:t>
                </a:r>
              </a:p>
              <a:p>
                <a:pPr lvl="1"/>
                <a:r>
                  <a:rPr lang="en-US" dirty="0"/>
                  <a:t>Here, the names must be different to differentiate variables, as they all have the same scope: the whole formula. </a:t>
                </a:r>
                <a:r>
                  <a:rPr lang="en-US" i="1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C59B13-27CF-4942-A043-89FC4A384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111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679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2934" y="1596440"/>
                <a:ext cx="11763746" cy="498692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CA" dirty="0"/>
                  <a:t>When all elements of a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/>
                  <a:t> are also elements of a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, we say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/>
                  <a:t> is a </a:t>
                </a:r>
                <a:r>
                  <a:rPr lang="en-CA" b="1" dirty="0"/>
                  <a:t>subset</a:t>
                </a:r>
                <a:r>
                  <a:rPr lang="en-CA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/>
                  <a:t> written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BANKTELLERS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CA" dirty="0"/>
                  <a:t> PEOPLE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𝐸𝑉𝐸𝑁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endParaRPr lang="en-CA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d>
                      <m:dPr>
                        <m:begChr m:val="{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≥1 }</m:t>
                    </m:r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CA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≥1 }</m:t>
                    </m:r>
                  </m:oMath>
                </a14:m>
                <a:endParaRPr lang="en-CA" dirty="0"/>
              </a:p>
              <a:p>
                <a:pPr lvl="1"/>
                <a:endParaRPr lang="en-CA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/>
                  <a:t> is a </a:t>
                </a:r>
                <a:r>
                  <a:rPr lang="en-CA" b="1" dirty="0"/>
                  <a:t>proper subset </a:t>
                </a:r>
                <a:r>
                  <a:rPr lang="en-CA" dirty="0"/>
                  <a:t>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, written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dirty="0"/>
                  <a:t>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CA" dirty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CA" dirty="0"/>
              </a:p>
              <a:p>
                <a:pPr lvl="1"/>
                <a:r>
                  <a:rPr lang="en-CA" dirty="0"/>
                  <a:t>BANKTELLERS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CA" dirty="0"/>
                  <a:t> PEOPLE,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𝐸𝑉𝐸𝑁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CA" dirty="0"/>
                  <a:t>.   </a:t>
                </a:r>
              </a:p>
              <a:p>
                <a:pPr marL="457200" lvl="1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lvl="1"/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pPr marL="457200" lvl="1" indent="0">
                  <a:buNone/>
                </a:pPr>
                <a:endParaRPr lang="en-CA" dirty="0"/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934" y="1596440"/>
                <a:ext cx="11763746" cy="4986922"/>
              </a:xfrm>
              <a:blipFill>
                <a:blip r:embed="rId5"/>
                <a:stretch>
                  <a:fillRect l="-1036" t="-3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8472264" y="2667041"/>
            <a:ext cx="1656184" cy="1423723"/>
          </a:xfrm>
          <a:prstGeom prst="ellipse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Bank tellers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Subsets and equality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" y="0"/>
            <a:ext cx="1787690" cy="13407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840416" y="2667041"/>
            <a:ext cx="1619672" cy="1423723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r>
              <a:rPr lang="en-CA" dirty="0">
                <a:solidFill>
                  <a:schemeClr val="tx1"/>
                </a:solidFill>
              </a:rPr>
              <a:t>Feminists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912424" y="3308499"/>
            <a:ext cx="78180" cy="981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8112224" y="2506588"/>
            <a:ext cx="3816424" cy="1844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PEOPLE</a:t>
            </a: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C5A98-6F1E-4295-B683-F22EF2F59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806" y="8091"/>
            <a:ext cx="1331194" cy="13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677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E5F6-F22D-4728-B240-3D97DBA2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Constructing predicate logic formulas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1F2EC8-3DC7-4E91-A87E-288331DDF5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368" y="1600201"/>
                <a:ext cx="11784632" cy="5257799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A single predicate is a predicate logic formula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𝐸𝑣𝑒𝑛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𝑛𝑢𝑚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these formulas,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𝑛𝑢𝑚</m:t>
                    </m:r>
                  </m:oMath>
                </a14:m>
                <a:r>
                  <a:rPr lang="en-US" dirty="0"/>
                  <a:t> are free variables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are predicate logic formulas, then so are 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           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a predicate logic formula with a free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from the domain S, then so are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  as well 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no longer a free variable, it gets bound by the quantifier.</a:t>
                </a:r>
              </a:p>
              <a:p>
                <a:pPr lvl="1"/>
                <a:r>
                  <a:rPr lang="en-US" dirty="0"/>
                  <a:t>When the domain is clear,  just write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  (respectively,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)</a:t>
                </a:r>
              </a:p>
              <a:p>
                <a:pPr lvl="1"/>
                <a:r>
                  <a:rPr lang="en-US" dirty="0"/>
                  <a:t>Use parentheses to avoid ambiguity</a:t>
                </a:r>
                <a:r>
                  <a:rPr lang="en-US" sz="3300" dirty="0"/>
                  <a:t>: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</a:t>
                </a:r>
                <a:r>
                  <a:rPr lang="en-US" dirty="0"/>
                  <a:t>is not equivalent to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1F2EC8-3DC7-4E91-A87E-288331DDF5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368" y="1600201"/>
                <a:ext cx="11784632" cy="5257799"/>
              </a:xfrm>
              <a:blipFill>
                <a:blip r:embed="rId5"/>
                <a:stretch>
                  <a:fillRect l="-879" t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5230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58BF1-B07F-49FD-9BBC-14824C76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to type-check!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03A004-4077-4A1A-BD22-AACBDD1B55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242117" cy="498316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Always think which types can be combined with which operations, </a:t>
                </a:r>
              </a:p>
              <a:p>
                <a:pPr lvl="1"/>
                <a:r>
                  <a:rPr lang="en-US" dirty="0"/>
                  <a:t>and what the result looks like! </a:t>
                </a:r>
              </a:p>
              <a:p>
                <a:r>
                  <a:rPr lang="en-US" dirty="0"/>
                  <a:t>Remember that if you give an evaluation machine  incorrectly formatted input, it will give you an error. 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𝐸𝑣𝑒𝑛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𝑂𝑑𝑑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)"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ERROR!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𝐸𝑣𝑒𝑛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"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ERROR!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“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𝐸𝑣𝑒𝑛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)"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ERROR!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¬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" 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𝐸𝑅𝑅𝑂𝑅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! 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lvl="1"/>
                <a:endParaRPr lang="en-US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lvl="1"/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03A004-4077-4A1A-BD22-AACBDD1B55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242117" cy="4983161"/>
              </a:xfrm>
              <a:blipFill>
                <a:blip r:embed="rId5"/>
                <a:stretch>
                  <a:fillRect l="-1953" t="-2448" b="-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90739B3-ED29-494D-8648-FC09B34F24FD}"/>
              </a:ext>
            </a:extLst>
          </p:cNvPr>
          <p:cNvGrpSpPr/>
          <p:nvPr/>
        </p:nvGrpSpPr>
        <p:grpSpPr>
          <a:xfrm>
            <a:off x="10673354" y="2071741"/>
            <a:ext cx="1368152" cy="3528392"/>
            <a:chOff x="9912424" y="2060848"/>
            <a:chExt cx="1368152" cy="35283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E05FEF-B165-4D34-A9BE-CC9ABAD488FA}"/>
                </a:ext>
              </a:extLst>
            </p:cNvPr>
            <p:cNvGrpSpPr/>
            <p:nvPr/>
          </p:nvGrpSpPr>
          <p:grpSpPr>
            <a:xfrm>
              <a:off x="9912424" y="2060848"/>
              <a:ext cx="1368152" cy="3528392"/>
              <a:chOff x="9768408" y="1556792"/>
              <a:chExt cx="1368152" cy="352839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50D22B-ABA2-4172-A41E-09509F91345E}"/>
                  </a:ext>
                </a:extLst>
              </p:cNvPr>
              <p:cNvSpPr/>
              <p:nvPr/>
            </p:nvSpPr>
            <p:spPr>
              <a:xfrm>
                <a:off x="9768408" y="1556792"/>
                <a:ext cx="1368152" cy="352839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B73D0BA-6A94-4409-B86C-0E48FAEDFF19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962FAFC-AFC8-40A0-BD11-349A7C0A7570}"/>
                  </a:ext>
                </a:extLst>
              </p:cNvPr>
              <p:cNvSpPr/>
              <p:nvPr/>
            </p:nvSpPr>
            <p:spPr>
              <a:xfrm>
                <a:off x="9912424" y="2856644"/>
                <a:ext cx="1080121" cy="80472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FB6D7B5F-6D27-4FAE-8159-F9E9F4FDFF2D}"/>
                  </a:ext>
                </a:extLst>
              </p:cNvPr>
              <p:cNvSpPr/>
              <p:nvPr/>
            </p:nvSpPr>
            <p:spPr>
              <a:xfrm>
                <a:off x="9840416" y="3848334"/>
                <a:ext cx="1224136" cy="756145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9D583C8-B5AD-4581-AF46-946CBA153E90}"/>
                  </a:ext>
                </a:extLst>
              </p:cNvPr>
              <p:cNvSpPr/>
              <p:nvPr/>
            </p:nvSpPr>
            <p:spPr>
              <a:xfrm>
                <a:off x="9948429" y="1770441"/>
                <a:ext cx="1008111" cy="767404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B8C1C7-65E2-46DC-8798-238A3B202DC1}"/>
                  </a:ext>
                </a:extLst>
              </p:cNvPr>
              <p:cNvSpPr/>
              <p:nvPr/>
            </p:nvSpPr>
            <p:spPr>
              <a:xfrm>
                <a:off x="9909878" y="2856644"/>
                <a:ext cx="1080121" cy="804720"/>
              </a:xfrm>
              <a:prstGeom prst="rect">
                <a:avLst/>
              </a:prstGeom>
              <a:solidFill>
                <a:schemeClr val="accent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0C86A23A-17C7-4C98-B98B-695CC64CCC84}"/>
                  </a:ext>
                </a:extLst>
              </p:cNvPr>
              <p:cNvSpPr/>
              <p:nvPr/>
            </p:nvSpPr>
            <p:spPr>
              <a:xfrm>
                <a:off x="9851617" y="3845751"/>
                <a:ext cx="1224136" cy="756145"/>
              </a:xfrm>
              <a:prstGeom prst="triangle">
                <a:avLst/>
              </a:prstGeom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02D3F7-C302-4771-AA33-07ED38872F56}"/>
                </a:ext>
              </a:extLst>
            </p:cNvPr>
            <p:cNvSpPr txBox="1"/>
            <p:nvPr/>
          </p:nvSpPr>
          <p:spPr>
            <a:xfrm flipH="1">
              <a:off x="10117684" y="2487763"/>
              <a:ext cx="982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Boolean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90AD4F-67F8-43A5-942F-0C91EABFAD04}"/>
                </a:ext>
              </a:extLst>
            </p:cNvPr>
            <p:cNvSpPr txBox="1"/>
            <p:nvPr/>
          </p:nvSpPr>
          <p:spPr>
            <a:xfrm flipH="1">
              <a:off x="10307196" y="3590951"/>
              <a:ext cx="828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B80C7C-33CB-4DAE-8D2E-EBE0CFC1F8D1}"/>
                </a:ext>
              </a:extLst>
            </p:cNvPr>
            <p:cNvSpPr txBox="1"/>
            <p:nvPr/>
          </p:nvSpPr>
          <p:spPr>
            <a:xfrm flipH="1">
              <a:off x="10117684" y="4736620"/>
              <a:ext cx="104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Element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A0C915-8080-4454-87E2-190D2499DF47}"/>
                  </a:ext>
                </a:extLst>
              </p:cNvPr>
              <p:cNvSpPr/>
              <p:nvPr/>
            </p:nvSpPr>
            <p:spPr>
              <a:xfrm>
                <a:off x="7343303" y="3933056"/>
                <a:ext cx="1517446" cy="127392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A0C915-8080-4454-87E2-190D2499DF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303" y="3933056"/>
                <a:ext cx="1517446" cy="1273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ylinder 36">
            <a:extLst>
              <a:ext uri="{FF2B5EF4-FFF2-40B4-BE49-F238E27FC236}">
                <a16:creationId xmlns:a16="http://schemas.microsoft.com/office/drawing/2014/main" id="{9B44AF14-94BF-4F21-8B28-9B566379A9A5}"/>
              </a:ext>
            </a:extLst>
          </p:cNvPr>
          <p:cNvSpPr/>
          <p:nvPr/>
        </p:nvSpPr>
        <p:spPr>
          <a:xfrm rot="7541598">
            <a:off x="8572980" y="4147417"/>
            <a:ext cx="583880" cy="845198"/>
          </a:xfrm>
          <a:prstGeom prst="ca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5867AE70-E110-4D3E-9A94-B5E0EFC16846}"/>
              </a:ext>
            </a:extLst>
          </p:cNvPr>
          <p:cNvSpPr/>
          <p:nvPr/>
        </p:nvSpPr>
        <p:spPr>
          <a:xfrm flipV="1">
            <a:off x="7641373" y="3428359"/>
            <a:ext cx="921306" cy="583880"/>
          </a:xfrm>
          <a:prstGeom prst="trapezoi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EF61561-D3DF-4348-9178-BFAD1F114097}"/>
              </a:ext>
            </a:extLst>
          </p:cNvPr>
          <p:cNvSpPr/>
          <p:nvPr/>
        </p:nvSpPr>
        <p:spPr>
          <a:xfrm>
            <a:off x="7669088" y="3334769"/>
            <a:ext cx="867112" cy="21232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EC48F2AB-F3D2-4E27-B329-5F5F40B11CB2}"/>
              </a:ext>
            </a:extLst>
          </p:cNvPr>
          <p:cNvSpPr/>
          <p:nvPr/>
        </p:nvSpPr>
        <p:spPr>
          <a:xfrm rot="18107960">
            <a:off x="9235822" y="4789599"/>
            <a:ext cx="360965" cy="22772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60DA5940-AA1E-46ED-B377-9ACA9D2981EF}"/>
              </a:ext>
            </a:extLst>
          </p:cNvPr>
          <p:cNvSpPr/>
          <p:nvPr/>
        </p:nvSpPr>
        <p:spPr>
          <a:xfrm>
            <a:off x="7948818" y="2860255"/>
            <a:ext cx="432048" cy="27549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D2C474B-955D-4A71-A37D-F80697577312}"/>
              </a:ext>
            </a:extLst>
          </p:cNvPr>
          <p:cNvSpPr/>
          <p:nvPr/>
        </p:nvSpPr>
        <p:spPr>
          <a:xfrm>
            <a:off x="7433874" y="2115449"/>
            <a:ext cx="1368152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29C38A8-4C8E-4C92-AAAA-41C217015463}"/>
                  </a:ext>
                </a:extLst>
              </p:cNvPr>
              <p:cNvSpPr/>
              <p:nvPr/>
            </p:nvSpPr>
            <p:spPr>
              <a:xfrm>
                <a:off x="6929776" y="2104062"/>
                <a:ext cx="465743" cy="5040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4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29C38A8-4C8E-4C92-AAAA-41C217015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776" y="2104062"/>
                <a:ext cx="465743" cy="50405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>
            <a:extLst>
              <a:ext uri="{FF2B5EF4-FFF2-40B4-BE49-F238E27FC236}">
                <a16:creationId xmlns:a16="http://schemas.microsoft.com/office/drawing/2014/main" id="{D119C176-A708-4A56-9D7E-FE4E9A74F208}"/>
              </a:ext>
            </a:extLst>
          </p:cNvPr>
          <p:cNvSpPr/>
          <p:nvPr/>
        </p:nvSpPr>
        <p:spPr>
          <a:xfrm>
            <a:off x="9568839" y="4767925"/>
            <a:ext cx="864096" cy="64807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Bool</a:t>
            </a:r>
          </a:p>
        </p:txBody>
      </p:sp>
    </p:spTree>
    <p:extLst>
      <p:ext uri="{BB962C8B-B14F-4D97-AF65-F5344CB8AC3E}">
        <p14:creationId xmlns:p14="http://schemas.microsoft.com/office/powerpoint/2010/main" val="5160729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|5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8|2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2|60.9|11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3.7|26.3|28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38|38.7|3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8.7|10|29.4|75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6|13.3|6.3|8.5|1.6|24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7|13.3|13.1|13.1|3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6.5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32.9|81.5|15|3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7|3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8.7|33.3|10.7|22.5|2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|74|3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5.1|18.8|8.7|32.4|2.3|3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33|61.9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29.6|21|18.7|11.5|1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4524</TotalTime>
  <Words>8129</Words>
  <Application>Microsoft Office PowerPoint</Application>
  <PresentationFormat>Widescreen</PresentationFormat>
  <Paragraphs>1204</Paragraphs>
  <Slides>91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Cambria Math</vt:lpstr>
      <vt:lpstr>Calibri</vt:lpstr>
      <vt:lpstr>Arial</vt:lpstr>
      <vt:lpstr>Times New Roman</vt:lpstr>
      <vt:lpstr>Office Theme</vt:lpstr>
      <vt:lpstr>PowerPoint Presentation</vt:lpstr>
      <vt:lpstr>Stereotypes puzzle</vt:lpstr>
      <vt:lpstr>Stereotypes puzzle</vt:lpstr>
      <vt:lpstr>Scenarios and sets</vt:lpstr>
      <vt:lpstr>PowerPoint Presentation</vt:lpstr>
      <vt:lpstr>Sets</vt:lpstr>
      <vt:lpstr>Special sets</vt:lpstr>
      <vt:lpstr>Set elements</vt:lpstr>
      <vt:lpstr>Subsets and equality </vt:lpstr>
      <vt:lpstr>Venn diagrams</vt:lpstr>
      <vt:lpstr>PowerPoint Presentation</vt:lpstr>
      <vt:lpstr>Predicates</vt:lpstr>
      <vt:lpstr>Instantiation of predicates</vt:lpstr>
      <vt:lpstr>Predicates vs. sets </vt:lpstr>
      <vt:lpstr>Predicate logic</vt:lpstr>
      <vt:lpstr>Set operations as formulas</vt:lpstr>
      <vt:lpstr>Predicates with several variables</vt:lpstr>
      <vt:lpstr>Predicates: arity</vt:lpstr>
      <vt:lpstr>PowerPoint Presentation</vt:lpstr>
      <vt:lpstr>Quantifiers</vt:lpstr>
      <vt:lpstr>Universal quantifier</vt:lpstr>
      <vt:lpstr>Quantifiers: universal (∀)</vt:lpstr>
      <vt:lpstr>Examples with universal quantifier</vt:lpstr>
      <vt:lpstr>Examples with universal quantifier</vt:lpstr>
      <vt:lpstr>PowerPoint Presentation</vt:lpstr>
      <vt:lpstr>Universal quantifier and truth</vt:lpstr>
      <vt:lpstr>Evaluating universally quantified formulas        </vt:lpstr>
      <vt:lpstr>Evaluating universally quantified formulas        </vt:lpstr>
      <vt:lpstr>PowerPoint Presentation</vt:lpstr>
      <vt:lpstr> Quantifiers and conditionals</vt:lpstr>
      <vt:lpstr> Quantifiers and conditionals</vt:lpstr>
      <vt:lpstr> Quantifiers and conditionals</vt:lpstr>
      <vt:lpstr>Subsets and implication </vt:lpstr>
      <vt:lpstr> Quantifiers and conditionals</vt:lpstr>
      <vt:lpstr> Quantifiers and conditionals</vt:lpstr>
      <vt:lpstr>PowerPoint Presentation</vt:lpstr>
      <vt:lpstr>PowerPoint Presentation</vt:lpstr>
      <vt:lpstr> Formulas: computational view</vt:lpstr>
      <vt:lpstr>Type checking</vt:lpstr>
      <vt:lpstr>Type checking</vt:lpstr>
      <vt:lpstr>Type checking</vt:lpstr>
      <vt:lpstr>PowerPoint Presentation</vt:lpstr>
      <vt:lpstr>PowerPoint Presentation</vt:lpstr>
      <vt:lpstr>PowerPoint Presentation</vt:lpstr>
      <vt:lpstr>Predicate logic formulas</vt:lpstr>
      <vt:lpstr>Computational view of predicates</vt:lpstr>
      <vt:lpstr>PowerPoint Presentation</vt:lpstr>
      <vt:lpstr>PowerPoint Presentation</vt:lpstr>
      <vt:lpstr>Computational view of quantifiers</vt:lpstr>
      <vt:lpstr>PowerPoint Presentation</vt:lpstr>
      <vt:lpstr>Liars paradox puzzle</vt:lpstr>
      <vt:lpstr>PowerPoint Presentation</vt:lpstr>
      <vt:lpstr>Liars paradox puzzle</vt:lpstr>
      <vt:lpstr>Liars paradox puzzle</vt:lpstr>
      <vt:lpstr>Counterexamples</vt:lpstr>
      <vt:lpstr>Negation of a universal statement</vt:lpstr>
      <vt:lpstr>Existential quantifier</vt:lpstr>
      <vt:lpstr>Examples with existential quantifier</vt:lpstr>
      <vt:lpstr>PowerPoint Presentation</vt:lpstr>
      <vt:lpstr>Truth of existential statements</vt:lpstr>
      <vt:lpstr>Quantifiers in English</vt:lpstr>
      <vt:lpstr>Quantifiers in English: “any”</vt:lpstr>
      <vt:lpstr>PowerPoint Presentation</vt:lpstr>
      <vt:lpstr>PowerPoint Presentation</vt:lpstr>
      <vt:lpstr>PowerPoint Presentation</vt:lpstr>
      <vt:lpstr> “NOT” is for predicates, not domains!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Nested quantifiers</vt:lpstr>
      <vt:lpstr>Nested quantifiers</vt:lpstr>
      <vt:lpstr>Nested quantifiers</vt:lpstr>
      <vt:lpstr>PowerPoint Presentation</vt:lpstr>
      <vt:lpstr>PowerPoint Presentation</vt:lpstr>
      <vt:lpstr>Evaluating sentences with nested quantifiers</vt:lpstr>
      <vt:lpstr>∀x ∈Z ∃y∈Z\ ∀z∈Z  x≠yz </vt:lpstr>
      <vt:lpstr>∀x ∈Z ∃y∈Z\ ∀z∈Z  x≠yz </vt:lpstr>
      <vt:lpstr>∀x ∈Z ∃y∈Z\ ∀z∈Z  x≠yz </vt:lpstr>
      <vt:lpstr>∀x ∈Z ∃y∈Z\ ∀z∈Z  x≠yz </vt:lpstr>
      <vt:lpstr>∀x ∈{1,2,3} ∃y∈Z\ ∀z∈Z  x≠yz</vt:lpstr>
      <vt:lpstr>∀x ∈Z (x=0∨∃y∈Z\ ∀z∈Z  x≠yz)</vt:lpstr>
      <vt:lpstr>∀x ∈Z ∀y∈Z  ∃z∈Z\   xz= yz)</vt:lpstr>
      <vt:lpstr>PowerPoint Presentation</vt:lpstr>
      <vt:lpstr>PowerPoint Presentation</vt:lpstr>
      <vt:lpstr>Variables and terms </vt:lpstr>
      <vt:lpstr>Naming conventions</vt:lpstr>
      <vt:lpstr>Prenex normal form</vt:lpstr>
      <vt:lpstr>Constructing predicate logic formulas</vt:lpstr>
      <vt:lpstr>Make sure to type-check!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 1002 Unit 3</dc:title>
  <dc:creator>Antonina Kolokolova</dc:creator>
  <cp:lastModifiedBy>Antonina Kolokolova</cp:lastModifiedBy>
  <cp:revision>552</cp:revision>
  <dcterms:created xsi:type="dcterms:W3CDTF">2019-02-06T03:12:22Z</dcterms:created>
  <dcterms:modified xsi:type="dcterms:W3CDTF">2022-10-13T08:45:51Z</dcterms:modified>
</cp:coreProperties>
</file>