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4.xml" ContentType="application/vnd.openxmlformats-officedocument.presentationml.tags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40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1.xml" ContentType="application/vnd.openxmlformats-officedocument.presentationml.tags+xml"/>
  <Override PartName="/ppt/notesSlides/notesSlide4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5.xml" ContentType="application/vnd.openxmlformats-officedocument.presentationml.tags+xml"/>
  <Override PartName="/ppt/notesSlides/notesSlide52.xml" ContentType="application/vnd.openxmlformats-officedocument.presentationml.notesSlide+xml"/>
  <Override PartName="/ppt/tags/tag46.xml" ContentType="application/vnd.openxmlformats-officedocument.presentationml.tags+xml"/>
  <Override PartName="/ppt/notesSlides/notesSlide53.xml" ContentType="application/vnd.openxmlformats-officedocument.presentationml.notesSlide+xml"/>
  <Override PartName="/ppt/tags/tag47.xml" ContentType="application/vnd.openxmlformats-officedocument.presentationml.tags+xml"/>
  <Override PartName="/ppt/notesSlides/notesSlide54.xml" ContentType="application/vnd.openxmlformats-officedocument.presentationml.notesSlide+xml"/>
  <Override PartName="/ppt/tags/tag48.xml" ContentType="application/vnd.openxmlformats-officedocument.presentationml.tags+xml"/>
  <Override PartName="/ppt/notesSlides/notesSlide55.xml" ContentType="application/vnd.openxmlformats-officedocument.presentationml.notesSlide+xml"/>
  <Override PartName="/ppt/tags/tag49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50.xml" ContentType="application/vnd.openxmlformats-officedocument.presentationml.tags+xml"/>
  <Override PartName="/ppt/notesSlides/notesSlide58.xml" ContentType="application/vnd.openxmlformats-officedocument.presentationml.notesSlide+xml"/>
  <Override PartName="/ppt/tags/tag51.xml" ContentType="application/vnd.openxmlformats-officedocument.presentationml.tags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3"/>
  </p:notesMasterIdLst>
  <p:handoutMasterIdLst>
    <p:handoutMasterId r:id="rId134"/>
  </p:handoutMasterIdLst>
  <p:sldIdLst>
    <p:sldId id="426" r:id="rId2"/>
    <p:sldId id="502" r:id="rId3"/>
    <p:sldId id="503" r:id="rId4"/>
    <p:sldId id="504" r:id="rId5"/>
    <p:sldId id="505" r:id="rId6"/>
    <p:sldId id="506" r:id="rId7"/>
    <p:sldId id="507" r:id="rId8"/>
    <p:sldId id="508" r:id="rId9"/>
    <p:sldId id="515" r:id="rId10"/>
    <p:sldId id="516" r:id="rId11"/>
    <p:sldId id="517" r:id="rId12"/>
    <p:sldId id="500" r:id="rId13"/>
    <p:sldId id="489" r:id="rId14"/>
    <p:sldId id="518" r:id="rId15"/>
    <p:sldId id="519" r:id="rId16"/>
    <p:sldId id="520" r:id="rId17"/>
    <p:sldId id="509" r:id="rId18"/>
    <p:sldId id="446" r:id="rId19"/>
    <p:sldId id="464" r:id="rId20"/>
    <p:sldId id="462" r:id="rId21"/>
    <p:sldId id="510" r:id="rId22"/>
    <p:sldId id="463" r:id="rId23"/>
    <p:sldId id="454" r:id="rId24"/>
    <p:sldId id="447" r:id="rId25"/>
    <p:sldId id="468" r:id="rId26"/>
    <p:sldId id="511" r:id="rId27"/>
    <p:sldId id="448" r:id="rId28"/>
    <p:sldId id="450" r:id="rId29"/>
    <p:sldId id="451" r:id="rId30"/>
    <p:sldId id="461" r:id="rId31"/>
    <p:sldId id="512" r:id="rId32"/>
    <p:sldId id="452" r:id="rId33"/>
    <p:sldId id="455" r:id="rId34"/>
    <p:sldId id="456" r:id="rId35"/>
    <p:sldId id="459" r:id="rId36"/>
    <p:sldId id="457" r:id="rId37"/>
    <p:sldId id="458" r:id="rId38"/>
    <p:sldId id="460" r:id="rId39"/>
    <p:sldId id="467" r:id="rId40"/>
    <p:sldId id="513" r:id="rId41"/>
    <p:sldId id="527" r:id="rId42"/>
    <p:sldId id="528" r:id="rId43"/>
    <p:sldId id="466" r:id="rId44"/>
    <p:sldId id="469" r:id="rId45"/>
    <p:sldId id="470" r:id="rId46"/>
    <p:sldId id="471" r:id="rId47"/>
    <p:sldId id="472" r:id="rId48"/>
    <p:sldId id="544" r:id="rId49"/>
    <p:sldId id="521" r:id="rId50"/>
    <p:sldId id="545" r:id="rId51"/>
    <p:sldId id="546" r:id="rId52"/>
    <p:sldId id="529" r:id="rId53"/>
    <p:sldId id="522" r:id="rId54"/>
    <p:sldId id="486" r:id="rId55"/>
    <p:sldId id="476" r:id="rId56"/>
    <p:sldId id="477" r:id="rId57"/>
    <p:sldId id="547" r:id="rId58"/>
    <p:sldId id="478" r:id="rId59"/>
    <p:sldId id="485" r:id="rId60"/>
    <p:sldId id="484" r:id="rId61"/>
    <p:sldId id="523" r:id="rId62"/>
    <p:sldId id="548" r:id="rId63"/>
    <p:sldId id="549" r:id="rId64"/>
    <p:sldId id="524" r:id="rId65"/>
    <p:sldId id="487" r:id="rId66"/>
    <p:sldId id="488" r:id="rId67"/>
    <p:sldId id="550" r:id="rId68"/>
    <p:sldId id="551" r:id="rId69"/>
    <p:sldId id="525" r:id="rId70"/>
    <p:sldId id="494" r:id="rId71"/>
    <p:sldId id="556" r:id="rId72"/>
    <p:sldId id="557" r:id="rId73"/>
    <p:sldId id="473" r:id="rId74"/>
    <p:sldId id="558" r:id="rId75"/>
    <p:sldId id="552" r:id="rId76"/>
    <p:sldId id="559" r:id="rId77"/>
    <p:sldId id="560" r:id="rId78"/>
    <p:sldId id="490" r:id="rId79"/>
    <p:sldId id="491" r:id="rId80"/>
    <p:sldId id="479" r:id="rId81"/>
    <p:sldId id="553" r:id="rId82"/>
    <p:sldId id="561" r:id="rId83"/>
    <p:sldId id="498" r:id="rId84"/>
    <p:sldId id="554" r:id="rId85"/>
    <p:sldId id="499" r:id="rId86"/>
    <p:sldId id="562" r:id="rId87"/>
    <p:sldId id="563" r:id="rId88"/>
    <p:sldId id="564" r:id="rId89"/>
    <p:sldId id="565" r:id="rId90"/>
    <p:sldId id="566" r:id="rId91"/>
    <p:sldId id="567" r:id="rId92"/>
    <p:sldId id="555" r:id="rId93"/>
    <p:sldId id="474" r:id="rId94"/>
    <p:sldId id="501" r:id="rId95"/>
    <p:sldId id="568" r:id="rId96"/>
    <p:sldId id="569" r:id="rId97"/>
    <p:sldId id="570" r:id="rId98"/>
    <p:sldId id="526" r:id="rId99"/>
    <p:sldId id="571" r:id="rId100"/>
    <p:sldId id="572" r:id="rId101"/>
    <p:sldId id="573" r:id="rId102"/>
    <p:sldId id="574" r:id="rId103"/>
    <p:sldId id="575" r:id="rId104"/>
    <p:sldId id="576" r:id="rId105"/>
    <p:sldId id="577" r:id="rId106"/>
    <p:sldId id="578" r:id="rId107"/>
    <p:sldId id="514" r:id="rId108"/>
    <p:sldId id="582" r:id="rId109"/>
    <p:sldId id="583" r:id="rId110"/>
    <p:sldId id="584" r:id="rId111"/>
    <p:sldId id="533" r:id="rId112"/>
    <p:sldId id="579" r:id="rId113"/>
    <p:sldId id="585" r:id="rId114"/>
    <p:sldId id="586" r:id="rId115"/>
    <p:sldId id="534" r:id="rId116"/>
    <p:sldId id="535" r:id="rId117"/>
    <p:sldId id="493" r:id="rId118"/>
    <p:sldId id="587" r:id="rId119"/>
    <p:sldId id="580" r:id="rId120"/>
    <p:sldId id="588" r:id="rId121"/>
    <p:sldId id="589" r:id="rId122"/>
    <p:sldId id="581" r:id="rId123"/>
    <p:sldId id="591" r:id="rId124"/>
    <p:sldId id="592" r:id="rId125"/>
    <p:sldId id="593" r:id="rId126"/>
    <p:sldId id="531" r:id="rId127"/>
    <p:sldId id="530" r:id="rId128"/>
    <p:sldId id="532" r:id="rId129"/>
    <p:sldId id="590" r:id="rId130"/>
    <p:sldId id="594" r:id="rId131"/>
    <p:sldId id="595" r:id="rId132"/>
  </p:sldIdLst>
  <p:sldSz cx="12192000" cy="6858000"/>
  <p:notesSz cx="7315200" cy="9601200"/>
  <p:embeddedFontLst>
    <p:embeddedFont>
      <p:font typeface="Calibri" panose="020F0502020204030204" pitchFamily="34" charset="0"/>
      <p:regular r:id="rId135"/>
      <p:bold r:id="rId136"/>
      <p:italic r:id="rId137"/>
      <p:boldItalic r:id="rId138"/>
    </p:embeddedFont>
    <p:embeddedFont>
      <p:font typeface="Cambria Math" panose="02040503050406030204" pitchFamily="18" charset="0"/>
      <p:regular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737" autoAdjust="0"/>
  </p:normalViewPr>
  <p:slideViewPr>
    <p:cSldViewPr>
      <p:cViewPr varScale="1">
        <p:scale>
          <a:sx n="59" d="100"/>
          <a:sy n="59" d="100"/>
        </p:scale>
        <p:origin x="48" y="11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2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24C5B19-AEE5-4D5B-8770-F3BA67B914A3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BAFC8FE-A058-4C7E-9878-C9356C62AD8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240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20-09-25T04:14:06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30591 3873 0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20-09-25T04:25:11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32960 17887 0,'-11'-34'3,"11"34"7,0 0-2,0 0 8,0 0-12,0 0 9,0 0-6,0 0 3,0 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13T17:18:26.6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14440 9513 345 0,'-11'-5'31'0,"-1"0"-31"0,-5 0 0 0,1-5 0 16,-1 0 93-16,5-6 13 0,-5 6 2 0,0-5 1 16,1 0-54-16,-1 0-11 0,-6 0-3 0,0 0 0 15,6 5-20-15,-5-5-4 0,-6 0-1 0,5 5 0 16,-5 5-16-16,0-5 10 0,5 5-10 0,-5-5 8 16,0 10-8-16,-6 0 12 0,11 0-12 0,1 0 12 15,-7 0 28-15,7 0 5 0,-6 5 2 0,5 0 0 16,6 0 1-16,0 0 1 0,0 0 0 0,0 5 0 15,12 0-33-15,-7 0-6 0,7 0-2 0,-1 5 0 16,0-5 0-16,1 5 0 0,5 5 0 0,5-5 0 16,-5 5-8-16,6 6 0 0,0-6 0 0,-1 0 0 15,1 0 0-15,0 0 0 0,11 0 0 0,-6-10 0 16,0 5 0-16,0-5 0 0,1 0 8 0,5 5-8 0,-6 0 23 16,6-5-1-16,0-5 0 0,0 5 0 0,-6-5-3 0,0 5-1 15,6 0 0-15,-5-5 0 0,4 0-4 0,-4-5-1 16,-1 10 0-16,0-10 0 0,1 5-13 0,-7 0 0 15,-5-5 0-15,17 5 0 0,0-10 9 0,0 5-9 16,0-5 8-16,-6 0-8 0,6-5 11 0,6 0-3 16,-6-5-8-16,0 0 12 0,5-5-12 0,-5 5 11 15,6 0-11-15,-12 0 10 0,0-5-2 0,-5 0-8 16,0 5 12-16,-1 0-4 0,1 5 12 0,-6-5 1 16,0 5 1-16,-11 5 0 0,5 0 2 0,-11 5 0 15,0 0 0-15,0 10 0 0,-5 5-24 0,-1 5 9 16,-5 5-9-16,0 0 0 0,-6 15 0 0,0-5 0 15,6 10 0-15,-6 0-9 0,6 6 9 0,-6-6 0 0,11 5 0 16,1-15-8-16,5 5-6 0,5-5-1 0,7 0 0 0,-1-9 0 16,0-1 15-16,6 0 0 0,0-10-10 0,0 0 10 15,12 0 0-15,-7-10 0 0,12 0 0 0,-5-10 0 16,10 5 0-16,-5-10 0 0,0-5 8 0,6 0-8 16,5-5 17-16,-6-5-1 0,1-1-1 0,0 1 0 15,-1-5-4-15,1 0-1 0,-12 0 0 0,0 0 0 16,1 0 0-16,-7-5 0 0,1 5 0 0,-6 0 0 15,5 4 4-15,-5 1 1 0,-5-10 0 0,-1 10 0 16,1 5 9-16,5 0 3 0,-6 5 0 0,-5 5 0 16,5 0-15-16,0-5-4 0,1 5 0 0,5 0 0 15,-6 0 1-15,0 5 0 0,-5-5 0 0,11 10 0 0,-6-5-9 0,-5-5 0 16,6 5 0-16,5 5 0 16,-12 5 0-16,-5 0 0 0,12 0 0 0,-12 5 0 0,5 0 0 15,1 5 0-15,0 0 0 0,0 10-11 0,5 0 11 0,0 0-13 16,-5 5 5-16,5 0 8 0,12 5-12 0,0-4 12 15,-1-6-10-15,1 0 10 0,5 0-9 0,6 0 9 16,0-5-8-16,6 0 8 0,-1-10-8 0,6 0 8 16,1-5-8-16,5 0 8 0,-1-5-8 0,1-5 8 15,0 0-8-15,0 0 8 0,0-5 0 0,0 0 0 16,0 0 0-16,-6-5 0 0,0 0 0 0,0 5 0 16,0-5 0-16,-5-5 0 0,-6 5 0 0,11-5 0 15,-5 0 0-15,-6-1 0 0,-6 1 0 0,0 0 0 16,6-10-10-16,-5 10 10 0,-1-5-10 0,-11 0 10 0,5 5-8 15,1-5 8-15,-6 0 0 0,-6-5 0 16,6 5 0-16,-5 0 0 0,5-1 0 0,-11 6 12 0,-6 0-4 0,0 5 0 16,0 0 1-16,0 5 1 0,-11 5 0 0,-1-5 0 15,1 10-2-15,0 10 0 0,-6 0 0 0,6 5 0 16,-12 0-8-16,12 5 0 0,0 0 0 0,0 6 0 16,-1-1-10-16,12 0 10 0,1-5 0 0,4 0-9 15,1 0 9-15,5 5 0 0,1-5 0 0,5-5-8 16,0 5 8-16,11-10-12 0,-5 5 12 0,11-10-12 15,5 0 12-15,1 0 0 0,-6-10 0 0,11 0-8 16,0 0 8-16,0 0 0 0,1-5 8 0,-1 0-8 16,0-5 9-16,6 0-9 0,-6 5 12 0,0-5-12 15,-5 0 9-15,5 5-9 0,0-5 0 0,-11 5 9 16,6-5-9-16,-6 5 0 0,5 0 0 0,-5 0 8 16,-11 0-8-16,5 0 0 0,-5-5 0 0,-1 10 0 15,1-11 8-15,-6 6-8 0,-6 0 0 0,1 0 8 0,-1 0-8 16,1 0 10-16,-18 0-10 0,6-5 10 0,-6 5-10 15,1 0 0-15,-12 0 9 0,0 5-9 0,-5 5 0 0,-1 5 0 16,-5 0 0-16,5 5 0 0,-5-5 0 0,-5 10 0 16,10 0 0-16,-5 5 0 0,11-10 0 0,-6 10 0 15,7 6 0-15,4-1 0 0,1-5-18 0,0 5 2 16,5 5 0-16,6 0-908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13T17:18:31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13780 11178 403 0,'-6'-15'36'0,"6"0"-36"0,6-5 0 0,-6 5 0 16,5 0 101-16,-5-5 14 0,0 0 2 0,0 0 1 15,6 0-67-15,-6 0-14 0,0-1-2 0,0 1-1 16,0-5-18-16,0 5-4 0,-6-5-1 16,6 5 0-16,-5-5-2 0,-7 0 0 0,7 0 0 0,-7 5 0 15,1 0 14-15,0 0 2 0,-6-5 1 0,0 10 0 16,-6-6-4-16,6 6-1 0,-5 5 0 0,-6-5 0 16,-6 10 19-16,0 0 3 0,-6 5 1 0,1 10 0 15,-12 0-16-15,6 0-2 0,-6 10-1 0,6-4 0 16,-6 4-17-16,6 5-8 0,0 0 0 0,5 0 8 15,1-5 2-15,5 5 0 0,0 0 0 0,11-5 0 16,-5 0-10-16,17-5 0 0,-6 5 0 0,6-5 8 16,-1-5 2-16,7-5 0 0,5-5 0 0,0 0 0 0,5 10 5 15,-5-10 1-15,12 5 0 0,-1 0 0 0,6 1 0 0,6-1 0 16,-7-5 0-16,7 0 0 0,5 0-4 16,1 0-1-16,4-5 0 0,1-1 0 0,0 6-11 15,-6-5 0-15,1 0 9 0,-1 0-9 0,6 0 0 0,0 0 9 16,-1-5-9-16,1 5 0 0,-6 0 0 0,6-5 0 15,-5 5 0-15,-1-5 0 0,-6-5 10 0,7 5-10 16,-7 0 8-16,1 5-8 0,-6-5 8 0,0-5-8 16,-6 5 0-16,6 0 8 0,-6-5-8 0,-5 5 10 15,-1 0-10-15,7 0 10 0,-12 0-10 0,5-5 10 16,-10 0-10-16,5 0 10 0,-12 5-10 0,7 0 12 16,-1 0-12-16,-11 0 12 0,0-6-12 0,0 6 0 0,0 0 9 15,-5 5-9-15,-6 0 0 0,-6 0 8 0,-6 10-8 0,-5 0 0 16,6 0 0-16,-7 10 9 0,-4 0-9 0,-1 1 0 15,0 4 12-15,0 0-12 0,0 0 12 0,6 0-12 16,0 0 0-16,6 0 0 0,-1 0 0 0,6-5 0 16,0 0 0-16,6 0 0 0,6 0 0 0,-1-5 0 15,6 0 0-15,6 0 0 0,5 0 0 0,0 0 0 16,6-10 0-16,0 0 0 0,12 10 0 0,-1 0 0 16,0 0 0-16,18-5 0 0,-7 6 0 0,6-6 0 15,6-5-9-15,6 0 9 0,-1 0-8 0,1-5 8 16,5 5 0-16,0-5 0 0,-5-1 0 0,10 6 0 15,-5-5 0-15,12 0 0 0,-12 0 0 0,6 0 0 16,0-5 0-16,-6 5 0 0,0-5 0 0,-5 0 8 16,-1-5-8-16,1 5 0 0,-7-5 0 0,1 0 0 15,0 5 8-15,-6-10-8 0,-5 5 8 0,5 0-8 16,-11 0 0-16,0 0 9 0,0-5-9 0,-6 5 0 0,1-5 13 0,-12 5-4 16,5-10-1-16,-5 4 0 0,0 1 0 0,-5 0-8 15,-7-5 12-15,1 10-4 0,-6-5-8 0,0 0 0 16,-5 5 0-16,-7 0 0 0,7 5 16 0,-7 5-3 15,-4-5 0-15,-1 10 0 0,0-5-5 0,-6 5 0 16,-5 0-8-16,6 0 12 0,-1 5 0 0,1 0-1 16,-1 0 0-16,6 5 0 0,-5 0-11 0,-1 5 0 15,1 0 0-15,5 0 0 0,0 0 0 0,-5 5 0 16,5-10 0-16,5 5 0 0,7-5-11 0,-1 5 3 16,1 0 0-16,5 0 0 0,-6-4 8 0,6 4 0 15,6 0-9-15,-6 0 9 0,6 0 0 0,5 0 0 0,-5 0 0 16,0 0 0-16,11 0-11 0,-6 0 11 0,0 0-8 15,6 0 8-15,-5 0 0 0,10 0 0 0,-5-5 0 0,6 5-8 16,0 0 8-16,-1-5 0 0,6 5 0 0,6-5-8 16,0 5 8-16,0-4 0 0,0-1 0 0,11-5 0 15,-5 0 0-15,0 5 0 0,5-5 0 0,6 0 0 16,0 0 0-16,-1 5 0 0,-10-5 0 0,11-5 0 16,5 0 0-16,-5 0 0 0,0 5 0 0,0-5 0 15,5 0 0-15,-5 0 0 0,0 0 0 0,-6 0 0 16,6 0 0-16,0 5 0 0,-6-10 0 0,1 5 0 15,-1 0 0-15,0 0 0 0,0-5 0 0,-5 5 0 16,5 0 0-16,-5-5 0 0,5-5 0 0,-6 10 0 16,7 0 0-16,-7 0 0 0,6 0 0 0,-5-5 8 15,0 5-8-15,-1-5 0 0,1 0 0 0,5 0 0 16,-11 0 0-16,6-5 0 0,-7 0 0 0,-4-1-8 0,-1 1 8 0,6 0 0 16,-6-5 0-16,6 0 0 0,-6 0 0 15,1 0 0-15,-7 0 0 0,1 0 0 0,0 0 0 0,-6 5 0 16,0-5 0-16,-6 5-8 0,0 0 8 0,1 0 0 15,-7 5 0-15,1 0 0 0,0 5 0 0,0-5-10 16,-1 0 10-16,-5 5 0 0,6 0-10 0,-11 5 10 16,-1 0-8-16,-5 0 8 0,5 0-9 0,1 0 9 15,-12 5-10-15,0 0 10 0,6 0-11 0,-6 0 11 16,-6 0-12-16,6 0 12 0,0 0-12 0,1 5 4 16,-1-10 8-16,-6 5-13 0,6 0 13 0,1 0 0 15,4 0-10-15,-5-5 10 0,12 5 0 0,-6-5 0 16,5 0 0-16,0 0 0 0,1 5 0 0,-1-5 0 0,1 0 0 15,5-5 0-15,6 6 0 0,11-6 0 0,0 0 0 0,0 0 0 16,-12 5 0-16,1 0 0 0,5 0 0 0,6-5 0 16,0 0 0-16,0 0 0 0,0 0 0 0,-11 5 0 15,11-5 0-15,0 0 0 0,0 0 0 0,0 15 0 16,0-15-8-16,0 10 8 0,0-10-10 0,6 15 10 16,-1 5 0-16,7-10 0 0,5 0 0 0,5-5 0 15,1 0-11-15,-1 0 1 0,1 0 0 0,5-5 0 16,6 0-2-16,0 5-1 0,0 0 0 0,5-5 0 15,-5-5 13-15,6 0 0 0,-7 0 0 0,1 0-9 16,6 0 9-16,-6 0 0 0,-6 0 0 0,6 0 0 16,-6 0 0-16,0 5 0 0,6-5 8 0,-6 5-8 15,0 0 0-15,-5-5 0 0,0 5 0 0,5-5-8 0,0 5 8 16,-5 0 8-16,-6-5-8 0,5 5 11 0,-5-5-1 16,0 5 0-16,0-5 0 0,-6 0 0 0,-11 5-10 15,12-5 0-15,4 5 0 0,-4 0 0 0,-12 0 0 0,5-5-14 16,-5 5 2-16,17-5 0 0,-17 5 12 0,0 0 16 15,0 0-3-15,6-10-1 0,-6 10-12 0,17-10 0 16,-17 10 0-16,6-10 0 0,5-1 0 0,-5 1 0 16,-6 0 0-16,5 0 0 0,-5 0 0 0,0 0 0 15,0-5 0-15,0 5 0 0,0-5 0 0,-5 5 0 16,-1-5 0-16,0 5 0 0,-11-5 0 0,6 5 12 16,5-5-3-16,-5 0-1 0,-12 0-8 0,7 0 0 15,-7 0 0-15,0 5 0 0,6 0 0 0,-5 5 13 16,-6-5 0-16,-1 5 0 0,-10 5-5 0,5 0 0 0,0 5-8 15,-5 0 12-15,-1 5-12 0,6 0 0 0,0 0 0 0,6 0-10 16,-6 5 10-16,6-5 0 0,0 5 0 0,0-5 0 16,5 5 0-16,-5-5 0 0,5 5 0 0,6 0 0 15,0-5 0-15,6-5-8 0,-6 5 8 0,6 0 0 16,5-5 0-16,6-5 0 0,0 0 0 0,0 0 0 16,0 0 0-16,-5 10-8 0,5-10 8 0,0 0 0 15,0 0 0-15,0 0 0 0,5 10 0 0,-5-10-8 16,12 10 8-16,-12-10 0 0,11 10 0 0,6-5-8 15,0 0 8-15,0-5 0 0,-17 0 0 0,11 0-8 16,6-5 8-16,0-5 0 0,-6 5 0 0,-5-5 0 16,5 0 0-16,0 5 0 0,-11-5 8 0,6-5-8 15,0 0 8-15,-6 0-8 0,-6 0 10 0,-5 0-10 16,-1-5 10-16,1 0-10 0,-6 0 10 0,0 0-10 0,-11-5 8 16,-6 0-8-16,0-1 0 0,-11 6 9 0,-6 0-24 15,-5 5-5-15,5 10 0 0,-11 10-800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695188-19D4-4B42-A91C-DF4EC944095C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87CBE28-3F96-4D2B-AE04-4E436BF26DA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288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77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5832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4327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401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77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62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5379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62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63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65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66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4525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67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68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71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6963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0836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74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1327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1812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742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90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559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055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433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3476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6469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02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028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002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022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2605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704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54110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8556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5646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88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45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6189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43901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392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66585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16769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52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3873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2089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9613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0025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123</a:t>
            </a:fld>
            <a:endParaRPr lang="en-CA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3840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57144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50377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3193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7401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599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855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68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480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70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41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NUL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44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NUL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46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86.png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88.jpeg"/><Relationship Id="rId4" Type="http://schemas.openxmlformats.org/officeDocument/2006/relationships/image" Target="../media/image89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8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NUL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53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54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10" Type="http://schemas.openxmlformats.org/officeDocument/2006/relationships/image" Target="NULL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NULL"/><Relationship Id="rId9" Type="http://schemas.openxmlformats.org/officeDocument/2006/relationships/image" Target="NUL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58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9.png"/><Relationship Id="rId9" Type="http://schemas.openxmlformats.org/officeDocument/2006/relationships/image" Target="NUL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221.png"/><Relationship Id="rId5" Type="http://schemas.openxmlformats.org/officeDocument/2006/relationships/image" Target="../media/image211.png"/><Relationship Id="rId9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11" Type="http://schemas.openxmlformats.org/officeDocument/2006/relationships/image" Target="../media/image15.png"/><Relationship Id="rId10" Type="http://schemas.openxmlformats.org/officeDocument/2006/relationships/image" Target="NULL"/><Relationship Id="rId4" Type="http://schemas.openxmlformats.org/officeDocument/2006/relationships/image" Target="../media/image14.png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NULL"/><Relationship Id="rId5" Type="http://schemas.openxmlformats.org/officeDocument/2006/relationships/image" Target="../media/image12.jpe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jpeg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59.jpeg"/><Relationship Id="rId9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8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notesSlide" Target="../notesSlides/notesSlide10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tags" Target="../tags/tag13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1.png"/><Relationship Id="rId5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NULL"/><Relationship Id="rId10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NUL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NUL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3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10" Type="http://schemas.openxmlformats.org/officeDocument/2006/relationships/image" Target="NULL"/><Relationship Id="rId4" Type="http://schemas.openxmlformats.org/officeDocument/2006/relationships/image" Target="../media/image12.jpeg"/><Relationship Id="rId9" Type="http://schemas.openxmlformats.org/officeDocument/2006/relationships/image" Target="NUL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24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1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5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72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NUL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73.png"/><Relationship Id="rId10" Type="http://schemas.openxmlformats.org/officeDocument/2006/relationships/image" Target="NULL"/><Relationship Id="rId4" Type="http://schemas.openxmlformats.org/officeDocument/2006/relationships/image" Target="../media/image12.jpeg"/><Relationship Id="rId9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9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2.jpe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0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2.jpeg"/><Relationship Id="rId9" Type="http://schemas.openxmlformats.org/officeDocument/2006/relationships/image" Target="NUL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2.jpeg"/><Relationship Id="rId5" Type="http://schemas.openxmlformats.org/officeDocument/2006/relationships/image" Target="NUL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4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NULL"/><Relationship Id="rId9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38.xm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36.xml"/><Relationship Id="rId11" Type="http://schemas.openxmlformats.org/officeDocument/2006/relationships/image" Target="NULL"/><Relationship Id="rId5" Type="http://schemas.openxmlformats.org/officeDocument/2006/relationships/image" Target="../media/image85.jpe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82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customXml" Target="../ink/ink1.xml"/><Relationship Id="rId3" Type="http://schemas.openxmlformats.org/officeDocument/2006/relationships/notesSlide" Target="../notesSlides/notesSlide39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37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97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40.xml"/><Relationship Id="rId7" Type="http://schemas.openxmlformats.org/officeDocument/2006/relationships/image" Target="NULL"/><Relationship Id="rId12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12.jpeg"/><Relationship Id="rId9" Type="http://schemas.openxmlformats.org/officeDocument/2006/relationships/image" Target="NULL"/><Relationship Id="rId1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F346-183E-4428-83B8-C88C9AF20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193EB-0050-4AB7-8BEF-6705DD8E68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57CD4-F069-416F-AE9B-CCF95DC7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A4C3B1-3292-46B2-BC2A-140C912F0336}"/>
              </a:ext>
            </a:extLst>
          </p:cNvPr>
          <p:cNvSpPr/>
          <p:nvPr/>
        </p:nvSpPr>
        <p:spPr>
          <a:xfrm>
            <a:off x="839416" y="764704"/>
            <a:ext cx="10438184" cy="2592288"/>
          </a:xfrm>
          <a:prstGeom prst="roundRect">
            <a:avLst/>
          </a:prstGeom>
          <a:solidFill>
            <a:srgbClr val="00B050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Unit 2</a:t>
            </a:r>
          </a:p>
          <a:p>
            <a:pPr algn="ctr"/>
            <a:r>
              <a:rPr lang="en-US" sz="6000" dirty="0"/>
              <a:t>Reasoning in propositional logic</a:t>
            </a:r>
          </a:p>
        </p:txBody>
      </p:sp>
    </p:spTree>
    <p:extLst>
      <p:ext uri="{BB962C8B-B14F-4D97-AF65-F5344CB8AC3E}">
        <p14:creationId xmlns:p14="http://schemas.microsoft.com/office/powerpoint/2010/main" val="2884816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dn.pixabay.com/photo/2013/08/07/18/52/background-170534_1280.jpg">
            <a:extLst>
              <a:ext uri="{FF2B5EF4-FFF2-40B4-BE49-F238E27FC236}">
                <a16:creationId xmlns:a16="http://schemas.microsoft.com/office/drawing/2014/main" id="{6EF8B233-DA7F-472F-A2B8-94EC1FCA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The million dollar question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E05F97-9565-4B7A-920D-30650E453F29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In English, known as  “P vs. NP” problem </a:t>
            </a:r>
          </a:p>
          <a:p>
            <a:pPr lvl="1"/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P stands for “polynomial time” (efficiently)  computable”. </a:t>
            </a:r>
          </a:p>
          <a:p>
            <a:pPr lvl="1"/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NP is “polynomial time checkable” </a:t>
            </a:r>
          </a:p>
          <a:p>
            <a:pPr lvl="2"/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non-deterministic polynomial-time computable</a:t>
            </a:r>
          </a:p>
          <a:p>
            <a:pPr lvl="2"/>
            <a:endParaRPr lang="en-CA" dirty="0">
              <a:solidFill>
                <a:schemeClr val="bg1">
                  <a:lumMod val="95000"/>
                </a:schemeClr>
              </a:solidFill>
            </a:endParaRPr>
          </a:p>
          <a:p>
            <a:pPr lvl="2"/>
            <a:endParaRPr lang="en-CA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CA" sz="3000" b="1" dirty="0">
                <a:solidFill>
                  <a:schemeClr val="bg1">
                    <a:lumMod val="95000"/>
                  </a:schemeClr>
                </a:solidFill>
              </a:rPr>
              <a:t>Question: is everything efficiently checkable also efficiently computable?  </a:t>
            </a:r>
          </a:p>
          <a:p>
            <a:pPr lvl="2"/>
            <a:r>
              <a:rPr lang="en-CA" sz="2600" b="1" dirty="0">
                <a:solidFill>
                  <a:schemeClr val="bg1">
                    <a:lumMod val="95000"/>
                  </a:schemeClr>
                </a:solidFill>
              </a:rPr>
              <a:t>Or do we need to go through nearly all potential solutions? 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635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6A80-8A24-4479-B88D-0D539A6F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inconsistencies: resolution refutation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B00D76-254B-4E49-83FB-B55C0087C2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9518848" cy="492514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Remember that a list of logic statements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inconsistent</a:t>
                </a:r>
                <a:r>
                  <a:rPr lang="en-US" dirty="0"/>
                  <a:t> if and only if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∧…∧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unsatisfiable (contradiction) </a:t>
                </a:r>
              </a:p>
              <a:p>
                <a:pPr lvl="1"/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as premises can derive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𝐹𝐴𝐿𝑆𝐸</m:t>
                    </m:r>
                  </m:oMath>
                </a14:m>
                <a:r>
                  <a:rPr lang="en-US" dirty="0"/>
                  <a:t> as conclusion.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 are all CNFs, </a:t>
                </a:r>
              </a:p>
              <a:p>
                <a:pPr lvl="1"/>
                <a:r>
                  <a:rPr lang="en-US" dirty="0"/>
                  <a:t>can check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are inconsistent by repeatedly applying the resolution rule to (the clauses in)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 until  FALSE (empty clause) is derived.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B00D76-254B-4E49-83FB-B55C0087C2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9518848" cy="4925143"/>
              </a:xfrm>
              <a:blipFill>
                <a:blip r:embed="rId6"/>
                <a:stretch>
                  <a:fillRect l="-1473" t="-2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31687E3-C9D1-4123-952B-B6EAB2F87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88488" y="4581128"/>
                <a:ext cx="1561528" cy="130452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B050"/>
                        </a:solidFill>
                        <a:latin typeface="Cambria Math"/>
                      </a:rPr>
                      <m:t>𝑤</m:t>
                    </m:r>
                    <m:r>
                      <a:rPr lang="en-CA" sz="2600" i="1">
                        <a:solidFill>
                          <a:srgbClr val="00B05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CA" sz="26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600" dirty="0"/>
                  <a:t>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 </m:t>
                    </m:r>
                    <m:r>
                      <a:rPr lang="en-CA" sz="2600" i="1">
                        <a:solidFill>
                          <a:schemeClr val="accent1"/>
                        </a:solidFill>
                        <a:latin typeface="Cambria Math"/>
                      </a:rPr>
                      <m:t>¬</m:t>
                    </m:r>
                    <m:r>
                      <a:rPr lang="en-CA" sz="2600" i="1">
                        <a:solidFill>
                          <a:schemeClr val="accent1"/>
                        </a:solidFill>
                        <a:latin typeface="Cambria Math"/>
                      </a:rPr>
                      <m:t>𝑤</m:t>
                    </m:r>
                    <m:r>
                      <a:rPr lang="en-CA" sz="26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CA" sz="26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600" dirty="0"/>
                  <a:t>_______</a:t>
                </a:r>
              </a:p>
              <a:p>
                <a:pPr marL="0" indent="0">
                  <a:buNone/>
                </a:pPr>
                <a:r>
                  <a:rPr lang="en-CA" sz="2600" dirty="0"/>
                  <a:t>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∴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𝐹𝐴𝐿𝑆𝐸</m:t>
                    </m:r>
                    <m:r>
                      <a:rPr lang="en-CA" sz="2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</a:rPr>
                      <m:t>  </m:t>
                    </m:r>
                  </m:oMath>
                </a14:m>
                <a:endParaRPr lang="en-CA" sz="26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31687E3-C9D1-4123-952B-B6EAB2F87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488" y="4581128"/>
                <a:ext cx="1561528" cy="1304520"/>
              </a:xfrm>
              <a:prstGeom prst="rect">
                <a:avLst/>
              </a:prstGeom>
              <a:blipFill>
                <a:blip r:embed="rId7"/>
                <a:stretch>
                  <a:fillRect l="-4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B0B9F72-BEC6-4470-B659-5C9B5C1FCE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39500" y="1844824"/>
                <a:ext cx="1224136" cy="17281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2400" dirty="0"/>
                  <a:t>__</a:t>
                </a:r>
                <a:r>
                  <a:rPr lang="en-CA" sz="2400" dirty="0">
                    <a:solidFill>
                      <a:schemeClr val="tx1"/>
                    </a:solidFill>
                  </a:rPr>
                  <a:t>_____</a:t>
                </a: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𝐹𝐴𝐿𝑆𝐸</m:t>
                    </m:r>
                  </m:oMath>
                </a14:m>
                <a:endParaRPr lang="en-CA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B0B9F72-BEC6-4470-B659-5C9B5C1FC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9500" y="1844824"/>
                <a:ext cx="1224136" cy="1728192"/>
              </a:xfrm>
              <a:prstGeom prst="rect">
                <a:avLst/>
              </a:prstGeom>
              <a:blipFill>
                <a:blip r:embed="rId8"/>
                <a:stretch>
                  <a:fillRect l="-5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5535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3BD-7457-4E44-8175-1D10E622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refutation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5952" y="1600201"/>
                <a:ext cx="11535072" cy="5141167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Resolution refutation</a:t>
                </a:r>
                <a:r>
                  <a:rPr lang="en-US" dirty="0"/>
                  <a:t>: a proof that a CNF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a contradiction by applying resolution rule repeatedly to get FALSE </a:t>
                </a:r>
              </a:p>
              <a:p>
                <a:endParaRPr lang="en-US" dirty="0"/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If FALSE (empty clause) is derived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unsatisfiable (contradiction). 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Any scenario makes at least one clause (and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) false </a:t>
                </a:r>
              </a:p>
              <a:p>
                <a:pPr lvl="1"/>
                <a:endParaRPr lang="en-US" dirty="0">
                  <a:solidFill>
                    <a:srgbClr val="00B05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If reached the point when there are no more clauses to derive by the resolution rule </a:t>
                </a:r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is not a contradiction (satisfiable). 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952" y="1600201"/>
                <a:ext cx="11535072" cy="5141167"/>
              </a:xfrm>
              <a:blipFill>
                <a:blip r:embed="rId5"/>
                <a:stretch>
                  <a:fillRect l="-1216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E50B6EA-3994-44C0-B9FE-D72D3C3A27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E50B6EA-3994-44C0-B9FE-D72D3C3A2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blipFill>
                <a:blip r:embed="rId6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55071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3BD-7457-4E44-8175-1D10E622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refutation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35072" cy="514116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Start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(viewed as a list of clauses)</a:t>
                </a:r>
              </a:p>
              <a:p>
                <a:r>
                  <a:rPr lang="en-US" dirty="0"/>
                  <a:t>At every step</a:t>
                </a:r>
              </a:p>
              <a:p>
                <a:pPr lvl="1"/>
                <a:r>
                  <a:rPr lang="en-US" dirty="0"/>
                  <a:t>pick two clauses (original or derived) sharing a variable </a:t>
                </a:r>
              </a:p>
              <a:p>
                <a:pPr lvl="2"/>
                <a:r>
                  <a:rPr lang="en-US" dirty="0"/>
                  <a:t>In one clause  negated and in another not negated, such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),(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Derive a new clause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>
                    <a:solidFill>
                      <a:srgbClr val="00B050"/>
                    </a:solidFill>
                  </a:rPr>
                  <a:t>add it to the list</a:t>
                </a:r>
              </a:p>
              <a:p>
                <a:pPr lvl="2"/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Nothing ever goes away! No cancellations! </a:t>
                </a:r>
              </a:p>
              <a:p>
                <a:endParaRPr lang="en-US" dirty="0"/>
              </a:p>
              <a:p>
                <a:r>
                  <a:rPr lang="en-US" dirty="0"/>
                  <a:t>Repeat until FALSE is derived </a:t>
                </a:r>
              </a:p>
              <a:p>
                <a:pPr lvl="1"/>
                <a:r>
                  <a:rPr lang="en-US" dirty="0"/>
                  <a:t>or cannot derive anything new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35072" cy="5141167"/>
              </a:xfrm>
              <a:blipFill>
                <a:blip r:embed="rId5"/>
                <a:stretch>
                  <a:fillRect l="-1216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7C9EA59-EE54-4007-A44C-3240BF1DCF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7C9EA59-EE54-4007-A44C-3240BF1DC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blipFill>
                <a:blip r:embed="rId6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7606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3BD-7457-4E44-8175-1D10E622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refutation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35072" cy="514116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Start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(viewed as a list of clauses)</a:t>
                </a:r>
              </a:p>
              <a:p>
                <a:r>
                  <a:rPr lang="en-US" dirty="0"/>
                  <a:t>At every step</a:t>
                </a:r>
              </a:p>
              <a:p>
                <a:pPr lvl="1"/>
                <a:r>
                  <a:rPr lang="en-US" dirty="0"/>
                  <a:t>pick two clauses (original or derived) sharing a variable </a:t>
                </a:r>
              </a:p>
              <a:p>
                <a:pPr lvl="2"/>
                <a:r>
                  <a:rPr lang="en-US" dirty="0"/>
                  <a:t>In one clause  negated and in another not negated, such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),(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Derive a new clause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and add it to the list</a:t>
                </a:r>
              </a:p>
              <a:p>
                <a:pPr lvl="2"/>
                <a:r>
                  <a:rPr lang="en-US" dirty="0"/>
                  <a:t>Nothing ever goes away! No cancellations! </a:t>
                </a:r>
              </a:p>
              <a:p>
                <a:endParaRPr lang="en-US" dirty="0"/>
              </a:p>
              <a:p>
                <a:r>
                  <a:rPr lang="en-US" dirty="0"/>
                  <a:t>Repeat until FALSE is derived </a:t>
                </a:r>
              </a:p>
              <a:p>
                <a:pPr lvl="1"/>
                <a:r>
                  <a:rPr lang="en-US" dirty="0"/>
                  <a:t>or cannot derive anything new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35072" cy="5141167"/>
              </a:xfrm>
              <a:blipFill>
                <a:blip r:embed="rId6"/>
                <a:stretch>
                  <a:fillRect l="-1216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8D82684-5B4F-4150-9798-3ECC388111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6539" y="4725144"/>
                <a:ext cx="5400600" cy="2016224"/>
              </a:xfrm>
              <a:prstGeom prst="rect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𝑦</m:t>
                          </m:r>
                          <m:r>
                            <a:rPr lang="en-CA" i="1">
                              <a:latin typeface="Cambria Math"/>
                            </a:rPr>
                            <m:t>∨¬</m:t>
                          </m:r>
                          <m:r>
                            <a:rPr lang="en-CA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CA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¬</m:t>
                          </m:r>
                          <m:r>
                            <a:rPr lang="en-CA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CA" i="1">
                          <a:latin typeface="Cambria Math"/>
                        </a:rPr>
                        <m:t>  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𝑦</m:t>
                          </m:r>
                          <m:r>
                            <a:rPr lang="en-CA" i="1">
                              <a:latin typeface="Cambria Math"/>
                            </a:rPr>
                            <m:t>∨</m:t>
                          </m:r>
                          <m:r>
                            <a:rPr lang="en-CA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CA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CA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8D82684-5B4F-4150-9798-3ECC38811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539" y="4725144"/>
                <a:ext cx="5400600" cy="20162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FC8954B-CDBB-4517-8EC3-BCEEAF9F31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FC8954B-CDBB-4517-8EC3-BCEEAF9F3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blipFill>
                <a:blip r:embed="rId8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645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3BD-7457-4E44-8175-1D10E622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refutation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35072" cy="514116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Start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(viewed as a list of clauses)</a:t>
                </a:r>
              </a:p>
              <a:p>
                <a:r>
                  <a:rPr lang="en-US" dirty="0"/>
                  <a:t>At every step</a:t>
                </a:r>
              </a:p>
              <a:p>
                <a:pPr lvl="1"/>
                <a:r>
                  <a:rPr lang="en-US" dirty="0"/>
                  <a:t>pick two clauses (original or derived) sharing a variable </a:t>
                </a:r>
              </a:p>
              <a:p>
                <a:pPr lvl="2"/>
                <a:r>
                  <a:rPr lang="en-US" dirty="0"/>
                  <a:t>In one clause  negated and in another not negated, such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),(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Derive a new clause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and add it to the list</a:t>
                </a:r>
              </a:p>
              <a:p>
                <a:pPr lvl="2"/>
                <a:r>
                  <a:rPr lang="en-US" dirty="0"/>
                  <a:t>Nothing ever goes away! No cancellations! </a:t>
                </a:r>
              </a:p>
              <a:p>
                <a:endParaRPr lang="en-US" dirty="0"/>
              </a:p>
              <a:p>
                <a:r>
                  <a:rPr lang="en-US" dirty="0"/>
                  <a:t>Repeat until FALSE is derived </a:t>
                </a:r>
              </a:p>
              <a:p>
                <a:pPr lvl="1"/>
                <a:r>
                  <a:rPr lang="en-US" dirty="0"/>
                  <a:t>or cannot derive anything new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35072" cy="5141167"/>
              </a:xfrm>
              <a:blipFill>
                <a:blip r:embed="rId5"/>
                <a:stretch>
                  <a:fillRect l="-1216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77A94DD-EFD9-408B-8917-C22041FA2FF8}"/>
              </a:ext>
            </a:extLst>
          </p:cNvPr>
          <p:cNvGrpSpPr/>
          <p:nvPr/>
        </p:nvGrpSpPr>
        <p:grpSpPr>
          <a:xfrm>
            <a:off x="6369853" y="4830396"/>
            <a:ext cx="5751171" cy="2016224"/>
            <a:chOff x="6312024" y="4560278"/>
            <a:chExt cx="5751171" cy="2016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EE60E37B-617E-441A-8D60-7FA0398066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12024" y="4560278"/>
                  <a:ext cx="5751171" cy="2016224"/>
                </a:xfrm>
                <a:prstGeom prst="rect">
                  <a:avLst/>
                </a:prstGeom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txBody>
                <a:bodyPr vert="horz" lIns="91440" tIns="45720" rIns="91440" bIns="45720" rtlCol="0">
                  <a:normAutofit fontScale="77500" lnSpcReduction="20000"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  <m:r>
                              <a:rPr lang="en-CA" i="1">
                                <a:latin typeface="Cambria Math"/>
                              </a:rPr>
                              <m:t>∨¬</m:t>
                            </m:r>
                            <m:r>
                              <a:rPr lang="en-CA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¬</m:t>
                            </m:r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 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  <m:r>
                              <a:rPr lang="en-CA" i="1">
                                <a:latin typeface="Cambria Math"/>
                              </a:rPr>
                              <m:t>∨</m:t>
                            </m:r>
                            <m:r>
                              <a:rPr lang="en-CA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         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¬</m:t>
                          </m:r>
                          <m:r>
                            <a:rPr lang="en-CA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a14:m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</a:t>
                  </a: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                            FALSE      </a:t>
                  </a:r>
                </a:p>
                <a:p>
                  <a:pPr marL="0" indent="0">
                    <a:buNone/>
                  </a:pPr>
                  <a:endParaRPr lang="en-CA" dirty="0"/>
                </a:p>
              </p:txBody>
            </p:sp>
          </mc:Choice>
          <mc:Fallback xmlns="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EE60E37B-617E-441A-8D60-7FA0398066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024" y="4560278"/>
                  <a:ext cx="5751171" cy="2016224"/>
                </a:xfrm>
                <a:prstGeom prst="rect">
                  <a:avLst/>
                </a:prstGeom>
                <a:blipFill>
                  <a:blip r:embed="rId6"/>
                  <a:stretch>
                    <a:fillRect b="-6006"/>
                  </a:stretch>
                </a:blipFill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53015A-6F47-42F0-9080-01E935669A76}"/>
                </a:ext>
              </a:extLst>
            </p:cNvPr>
            <p:cNvCxnSpPr/>
            <p:nvPr/>
          </p:nvCxnSpPr>
          <p:spPr>
            <a:xfrm>
              <a:off x="8030747" y="4888805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2E1D8E-2EB5-4CBC-89CD-F6118ED4DEFE}"/>
                </a:ext>
              </a:extLst>
            </p:cNvPr>
            <p:cNvCxnSpPr/>
            <p:nvPr/>
          </p:nvCxnSpPr>
          <p:spPr>
            <a:xfrm>
              <a:off x="9470907" y="4930756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287C95-A20C-4F31-BB31-D441770DF595}"/>
                </a:ext>
              </a:extLst>
            </p:cNvPr>
            <p:cNvCxnSpPr/>
            <p:nvPr/>
          </p:nvCxnSpPr>
          <p:spPr>
            <a:xfrm flipH="1">
              <a:off x="10118979" y="4930756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09EAF5-47BB-4007-86D7-95A6A2583DD4}"/>
                </a:ext>
              </a:extLst>
            </p:cNvPr>
            <p:cNvCxnSpPr/>
            <p:nvPr/>
          </p:nvCxnSpPr>
          <p:spPr>
            <a:xfrm flipH="1">
              <a:off x="8534803" y="4888805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36829C-33D5-4376-8527-DB07E8290926}"/>
                </a:ext>
              </a:extLst>
            </p:cNvPr>
            <p:cNvCxnSpPr/>
            <p:nvPr/>
          </p:nvCxnSpPr>
          <p:spPr>
            <a:xfrm flipH="1">
              <a:off x="9578919" y="5680893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B0806F-52E8-4CCE-892E-2395E15D1DBC}"/>
                </a:ext>
              </a:extLst>
            </p:cNvPr>
            <p:cNvCxnSpPr/>
            <p:nvPr/>
          </p:nvCxnSpPr>
          <p:spPr>
            <a:xfrm>
              <a:off x="8750827" y="5681281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A9D02FA-DC14-43AB-8304-8A82B0F81DD7}"/>
                    </a:ext>
                  </a:extLst>
                </p:cNvPr>
                <p:cNvSpPr txBox="1"/>
                <p:nvPr/>
              </p:nvSpPr>
              <p:spPr>
                <a:xfrm>
                  <a:off x="9625742" y="5329863"/>
                  <a:ext cx="682238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CA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500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CA" sz="2500" i="1" dirty="0"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A9D02FA-DC14-43AB-8304-8A82B0F81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5742" y="5329863"/>
                  <a:ext cx="682238" cy="4770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A8A8ED-3515-4552-9C6A-9CBE4D1936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A8A8ED-3515-4552-9C6A-9CBE4D19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blipFill>
                <a:blip r:embed="rId8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0867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3BD-7457-4E44-8175-1D10E622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refutation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2"/>
                <a:ext cx="11582400" cy="299309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Start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∧…∧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(viewed as a list of clauses)</a:t>
                </a:r>
              </a:p>
              <a:p>
                <a:r>
                  <a:rPr lang="en-US" dirty="0"/>
                  <a:t>At every step</a:t>
                </a:r>
              </a:p>
              <a:p>
                <a:pPr lvl="1"/>
                <a:r>
                  <a:rPr lang="en-US" dirty="0"/>
                  <a:t>pick two clauses (original or derived) sharing a variable </a:t>
                </a:r>
              </a:p>
              <a:p>
                <a:pPr lvl="2"/>
                <a:r>
                  <a:rPr lang="en-US" dirty="0"/>
                  <a:t>In one clause  negated and in another not negated, such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),(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Derive a new clause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and add it to the list</a:t>
                </a:r>
              </a:p>
              <a:p>
                <a:pPr lvl="1"/>
                <a:r>
                  <a:rPr lang="en-US" dirty="0"/>
                  <a:t>Repeat until FALSE is derived </a:t>
                </a:r>
              </a:p>
              <a:p>
                <a:pPr lvl="1"/>
                <a:r>
                  <a:rPr lang="en-US" dirty="0"/>
                  <a:t>or cannot derive anything new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651B0B-6AD3-46BF-90C2-FC9D0CFDC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2"/>
                <a:ext cx="11582400" cy="2993096"/>
              </a:xfrm>
              <a:blipFill>
                <a:blip r:embed="rId6"/>
                <a:stretch>
                  <a:fillRect l="-1053" t="-5306" b="-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77A94DD-EFD9-408B-8917-C22041FA2FF8}"/>
              </a:ext>
            </a:extLst>
          </p:cNvPr>
          <p:cNvGrpSpPr/>
          <p:nvPr/>
        </p:nvGrpSpPr>
        <p:grpSpPr>
          <a:xfrm>
            <a:off x="7824192" y="4830396"/>
            <a:ext cx="4296832" cy="2016224"/>
            <a:chOff x="6312024" y="4560278"/>
            <a:chExt cx="5751171" cy="2016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EE60E37B-617E-441A-8D60-7FA0398066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12024" y="4560278"/>
                  <a:ext cx="5751171" cy="2016224"/>
                </a:xfrm>
                <a:prstGeom prst="rect">
                  <a:avLst/>
                </a:prstGeom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txBody>
                <a:bodyPr vert="horz" lIns="91440" tIns="45720" rIns="91440" bIns="45720" rtlCol="0">
                  <a:normAutofit fontScale="77500" lnSpcReduction="20000"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  <m:r>
                              <a:rPr lang="en-CA" i="1">
                                <a:latin typeface="Cambria Math"/>
                              </a:rPr>
                              <m:t>∨¬</m:t>
                            </m:r>
                            <m:r>
                              <a:rPr lang="en-CA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¬</m:t>
                            </m:r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 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  <m:r>
                              <a:rPr lang="en-CA" i="1">
                                <a:latin typeface="Cambria Math"/>
                              </a:rPr>
                              <m:t>∨</m:t>
                            </m:r>
                            <m:r>
                              <a:rPr lang="en-CA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         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¬</m:t>
                          </m:r>
                          <m:r>
                            <a:rPr lang="en-CA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a14:m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</a:t>
                  </a: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                     FALSE      </a:t>
                  </a:r>
                </a:p>
                <a:p>
                  <a:pPr marL="0" indent="0">
                    <a:buNone/>
                  </a:pPr>
                  <a:endParaRPr lang="en-CA" dirty="0"/>
                </a:p>
              </p:txBody>
            </p:sp>
          </mc:Choice>
          <mc:Fallback xmlns=""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EE60E37B-617E-441A-8D60-7FA0398066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024" y="4560278"/>
                  <a:ext cx="5751171" cy="2016224"/>
                </a:xfrm>
                <a:prstGeom prst="rect">
                  <a:avLst/>
                </a:prstGeom>
                <a:blipFill>
                  <a:blip r:embed="rId7"/>
                  <a:stretch>
                    <a:fillRect b="-6006"/>
                  </a:stretch>
                </a:blipFill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53015A-6F47-42F0-9080-01E935669A76}"/>
                </a:ext>
              </a:extLst>
            </p:cNvPr>
            <p:cNvCxnSpPr/>
            <p:nvPr/>
          </p:nvCxnSpPr>
          <p:spPr>
            <a:xfrm>
              <a:off x="8030747" y="4888805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2E1D8E-2EB5-4CBC-89CD-F6118ED4DEFE}"/>
                </a:ext>
              </a:extLst>
            </p:cNvPr>
            <p:cNvCxnSpPr/>
            <p:nvPr/>
          </p:nvCxnSpPr>
          <p:spPr>
            <a:xfrm>
              <a:off x="9470907" y="4930756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287C95-A20C-4F31-BB31-D441770DF595}"/>
                </a:ext>
              </a:extLst>
            </p:cNvPr>
            <p:cNvCxnSpPr/>
            <p:nvPr/>
          </p:nvCxnSpPr>
          <p:spPr>
            <a:xfrm flipH="1">
              <a:off x="10118979" y="4930756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09EAF5-47BB-4007-86D7-95A6A2583DD4}"/>
                </a:ext>
              </a:extLst>
            </p:cNvPr>
            <p:cNvCxnSpPr/>
            <p:nvPr/>
          </p:nvCxnSpPr>
          <p:spPr>
            <a:xfrm flipH="1">
              <a:off x="8534803" y="4888805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36829C-33D5-4376-8527-DB07E8290926}"/>
                </a:ext>
              </a:extLst>
            </p:cNvPr>
            <p:cNvCxnSpPr/>
            <p:nvPr/>
          </p:nvCxnSpPr>
          <p:spPr>
            <a:xfrm flipH="1">
              <a:off x="9578919" y="5680893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B0806F-52E8-4CCE-892E-2395E15D1DBC}"/>
                </a:ext>
              </a:extLst>
            </p:cNvPr>
            <p:cNvCxnSpPr/>
            <p:nvPr/>
          </p:nvCxnSpPr>
          <p:spPr>
            <a:xfrm>
              <a:off x="8750827" y="5681281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A9D02FA-DC14-43AB-8304-8A82B0F81DD7}"/>
                    </a:ext>
                  </a:extLst>
                </p:cNvPr>
                <p:cNvSpPr txBox="1"/>
                <p:nvPr/>
              </p:nvSpPr>
              <p:spPr>
                <a:xfrm>
                  <a:off x="9625742" y="5329863"/>
                  <a:ext cx="682238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CA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500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CA" sz="2500" i="1" dirty="0"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A9D02FA-DC14-43AB-8304-8A82B0F81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5742" y="5329863"/>
                  <a:ext cx="682238" cy="4770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A8A8ED-3515-4552-9C6A-9CBE4D1936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A8A8ED-3515-4552-9C6A-9CBE4D19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blipFill>
                <a:blip r:embed="rId9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8702C6-BBDD-41EF-94DA-D49756CB388F}"/>
                  </a:ext>
                </a:extLst>
              </p:cNvPr>
              <p:cNvSpPr txBox="1"/>
              <p:nvPr/>
            </p:nvSpPr>
            <p:spPr>
              <a:xfrm>
                <a:off x="667632" y="4549676"/>
                <a:ext cx="7136769" cy="230832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/>
                  <a:t>from 1. and 2.  (from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 from 2. and 3.     (from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FALSE from 4. and 5.  (from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8702C6-BBDD-41EF-94DA-D49756CB3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32" y="4549676"/>
                <a:ext cx="7136769" cy="2308324"/>
              </a:xfrm>
              <a:prstGeom prst="rect">
                <a:avLst/>
              </a:prstGeom>
              <a:blipFill>
                <a:blip r:embed="rId10"/>
                <a:stretch>
                  <a:fillRect l="-1280" t="-1837" b="-49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llout: Down Arrow 14">
                <a:extLst>
                  <a:ext uri="{FF2B5EF4-FFF2-40B4-BE49-F238E27FC236}">
                    <a16:creationId xmlns:a16="http://schemas.microsoft.com/office/drawing/2014/main" id="{F6563330-A3F2-4062-849C-0233728677A2}"/>
                  </a:ext>
                </a:extLst>
              </p:cNvPr>
              <p:cNvSpPr/>
              <p:nvPr/>
            </p:nvSpPr>
            <p:spPr>
              <a:xfrm>
                <a:off x="8150854" y="3780768"/>
                <a:ext cx="3698310" cy="978254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was used twice.</a:t>
                </a:r>
              </a:p>
            </p:txBody>
          </p:sp>
        </mc:Choice>
        <mc:Fallback xmlns="">
          <p:sp>
            <p:nvSpPr>
              <p:cNvPr id="15" name="Callout: Down Arrow 14">
                <a:extLst>
                  <a:ext uri="{FF2B5EF4-FFF2-40B4-BE49-F238E27FC236}">
                    <a16:creationId xmlns:a16="http://schemas.microsoft.com/office/drawing/2014/main" id="{F6563330-A3F2-4062-849C-023372867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854" y="3780768"/>
                <a:ext cx="3698310" cy="978254"/>
              </a:xfrm>
              <a:prstGeom prst="downArrowCallou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835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EBAE-F064-41E4-9960-6C38C4B3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72E-CCA9-4CFD-A613-65E49227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2642268"/>
          </a:xfrm>
        </p:spPr>
        <p:txBody>
          <a:bodyPr>
            <a:normAutofit/>
          </a:bodyPr>
          <a:lstStyle/>
          <a:p>
            <a:r>
              <a:rPr lang="en-CA" dirty="0"/>
              <a:t>Refutation (deriving FALSE): </a:t>
            </a:r>
          </a:p>
          <a:p>
            <a:pPr lvl="1"/>
            <a:r>
              <a:rPr lang="en-CA" dirty="0"/>
              <a:t>shows that all clauses cannot be made true at the same time.</a:t>
            </a:r>
          </a:p>
          <a:p>
            <a:r>
              <a:rPr lang="en-CA" dirty="0"/>
              <a:t>An “upside-down” view: decision tree. </a:t>
            </a:r>
          </a:p>
          <a:p>
            <a:pPr lvl="1"/>
            <a:r>
              <a:rPr lang="en-CA" dirty="0"/>
              <a:t>For every truth assignment, some clause is false.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00C55-C91A-40EA-958E-FFEA7B01573A}"/>
              </a:ext>
            </a:extLst>
          </p:cNvPr>
          <p:cNvSpPr txBox="1"/>
          <p:nvPr/>
        </p:nvSpPr>
        <p:spPr>
          <a:xfrm rot="1826830" flipH="1">
            <a:off x="4098334" y="4704828"/>
            <a:ext cx="9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18A08A-501A-4004-9BF4-342D3C2E04E9}"/>
              </a:ext>
            </a:extLst>
          </p:cNvPr>
          <p:cNvSpPr txBox="1"/>
          <p:nvPr/>
        </p:nvSpPr>
        <p:spPr>
          <a:xfrm rot="19820515" flipH="1">
            <a:off x="3246615" y="4585103"/>
            <a:ext cx="65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37A24B-0567-4B29-B62F-EE4D17FC7EE7}"/>
              </a:ext>
            </a:extLst>
          </p:cNvPr>
          <p:cNvGrpSpPr/>
          <p:nvPr/>
        </p:nvGrpSpPr>
        <p:grpSpPr>
          <a:xfrm>
            <a:off x="5813188" y="4823123"/>
            <a:ext cx="5751171" cy="2016224"/>
            <a:chOff x="1773156" y="4828665"/>
            <a:chExt cx="5751171" cy="2016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0CDCDF79-1455-4F7A-9254-981910B8C3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73156" y="4828665"/>
                  <a:ext cx="5751171" cy="201622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77500" lnSpcReduction="20000"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  <m:r>
                              <a:rPr lang="en-CA" i="1">
                                <a:latin typeface="Cambria Math"/>
                              </a:rPr>
                              <m:t>∨¬</m:t>
                            </m:r>
                            <m:r>
                              <a:rPr lang="en-CA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¬</m:t>
                            </m:r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 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𝑦</m:t>
                            </m:r>
                            <m:r>
                              <a:rPr lang="en-CA" i="1">
                                <a:latin typeface="Cambria Math"/>
                              </a:rPr>
                              <m:t>∨</m:t>
                            </m:r>
                            <m:r>
                              <a:rPr lang="en-CA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         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¬</m:t>
                          </m:r>
                          <m:r>
                            <a:rPr lang="en-CA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a14:m>
                  <a:endParaRPr lang="en-CA" i="1" dirty="0">
                    <a:latin typeface="Cambria Math"/>
                  </a:endParaRP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</a:t>
                  </a:r>
                </a:p>
                <a:p>
                  <a:pPr marL="0" indent="0">
                    <a:buNone/>
                  </a:pPr>
                  <a:r>
                    <a:rPr lang="en-CA" i="1" dirty="0">
                      <a:latin typeface="Cambria Math"/>
                    </a:rPr>
                    <a:t>                                 FALSE      </a:t>
                  </a:r>
                </a:p>
                <a:p>
                  <a:pPr marL="0" indent="0">
                    <a:buNone/>
                  </a:pPr>
                  <a:endParaRPr lang="en-CA" dirty="0"/>
                </a:p>
              </p:txBody>
            </p:sp>
          </mc:Choice>
          <mc:Fallback xmlns="">
            <p:sp>
              <p:nvSpPr>
                <p:cNvPr id="8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3156" y="4828665"/>
                  <a:ext cx="5751171" cy="2016224"/>
                </a:xfrm>
                <a:prstGeom prst="rect">
                  <a:avLst/>
                </a:prstGeom>
                <a:blipFill>
                  <a:blip r:embed="rId5"/>
                  <a:stretch>
                    <a:fillRect b="-6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03169A7-1EC1-4FD8-A0C4-8F231DBE41F8}"/>
                </a:ext>
              </a:extLst>
            </p:cNvPr>
            <p:cNvCxnSpPr/>
            <p:nvPr/>
          </p:nvCxnSpPr>
          <p:spPr>
            <a:xfrm>
              <a:off x="3491880" y="5157192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0EBA56-A617-4C5F-8E4A-AAD8EF9D9AF3}"/>
                </a:ext>
              </a:extLst>
            </p:cNvPr>
            <p:cNvCxnSpPr/>
            <p:nvPr/>
          </p:nvCxnSpPr>
          <p:spPr>
            <a:xfrm>
              <a:off x="4932040" y="5199143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559533-36CC-4642-B694-18D125B3D762}"/>
                </a:ext>
              </a:extLst>
            </p:cNvPr>
            <p:cNvCxnSpPr/>
            <p:nvPr/>
          </p:nvCxnSpPr>
          <p:spPr>
            <a:xfrm flipH="1">
              <a:off x="5580112" y="5199143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A471BC-5D17-4027-8A7B-E358A74B46FA}"/>
                </a:ext>
              </a:extLst>
            </p:cNvPr>
            <p:cNvCxnSpPr/>
            <p:nvPr/>
          </p:nvCxnSpPr>
          <p:spPr>
            <a:xfrm flipH="1">
              <a:off x="3995936" y="5157192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B06DA1-666E-4D6C-8CD8-68A3FF39A6B9}"/>
                </a:ext>
              </a:extLst>
            </p:cNvPr>
            <p:cNvCxnSpPr/>
            <p:nvPr/>
          </p:nvCxnSpPr>
          <p:spPr>
            <a:xfrm flipH="1">
              <a:off x="5040052" y="5949280"/>
              <a:ext cx="360040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CFF722-93C2-416D-AC3E-F3845ED2FA93}"/>
                </a:ext>
              </a:extLst>
            </p:cNvPr>
            <p:cNvCxnSpPr/>
            <p:nvPr/>
          </p:nvCxnSpPr>
          <p:spPr>
            <a:xfrm>
              <a:off x="4211960" y="5949668"/>
              <a:ext cx="288032" cy="2880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DDA9382-F2E0-401F-B0B7-4E636C25BE3D}"/>
                    </a:ext>
                  </a:extLst>
                </p:cNvPr>
                <p:cNvSpPr txBox="1"/>
                <p:nvPr/>
              </p:nvSpPr>
              <p:spPr>
                <a:xfrm>
                  <a:off x="5086875" y="5598250"/>
                  <a:ext cx="682238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CA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500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CA" sz="2500" i="1" dirty="0"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6875" y="5598250"/>
                  <a:ext cx="682238" cy="4770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B56941-4D87-4144-B03D-13CC4CD65A5F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4060116" y="4726634"/>
            <a:ext cx="715281" cy="4004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EAED76-C618-4A03-8AFF-D1A56D957268}"/>
              </a:ext>
            </a:extLst>
          </p:cNvPr>
          <p:cNvCxnSpPr>
            <a:cxnSpLocks/>
          </p:cNvCxnSpPr>
          <p:nvPr/>
        </p:nvCxnSpPr>
        <p:spPr>
          <a:xfrm flipH="1">
            <a:off x="3004516" y="4697760"/>
            <a:ext cx="931245" cy="5390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AA572D-49CD-48FB-A96A-6168E2816D72}"/>
                  </a:ext>
                </a:extLst>
              </p:cNvPr>
              <p:cNvSpPr txBox="1"/>
              <p:nvPr/>
            </p:nvSpPr>
            <p:spPr>
              <a:xfrm>
                <a:off x="3575720" y="4378426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AA572D-49CD-48FB-A96A-6168E2816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720" y="4378426"/>
                <a:ext cx="9144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25B5A0-3E18-47BC-8951-EAC302CDDC3C}"/>
                  </a:ext>
                </a:extLst>
              </p:cNvPr>
              <p:cNvSpPr txBox="1"/>
              <p:nvPr/>
            </p:nvSpPr>
            <p:spPr>
              <a:xfrm>
                <a:off x="2754014" y="5127050"/>
                <a:ext cx="348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25B5A0-3E18-47BC-8951-EAC302CDD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014" y="5127050"/>
                <a:ext cx="348512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EAEF14-A343-4E43-A5A0-459BD3695C20}"/>
                  </a:ext>
                </a:extLst>
              </p:cNvPr>
              <p:cNvSpPr txBox="1"/>
              <p:nvPr/>
            </p:nvSpPr>
            <p:spPr>
              <a:xfrm>
                <a:off x="4601140" y="5127050"/>
                <a:ext cx="348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EAEF14-A343-4E43-A5A0-459BD3695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140" y="5127050"/>
                <a:ext cx="348512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0751508-8DB4-4197-A893-1EA0A11749E2}"/>
              </a:ext>
            </a:extLst>
          </p:cNvPr>
          <p:cNvSpPr txBox="1"/>
          <p:nvPr/>
        </p:nvSpPr>
        <p:spPr>
          <a:xfrm rot="19433595" flipH="1">
            <a:off x="2239867" y="5421557"/>
            <a:ext cx="65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08037-66FA-4314-8992-D6E5B787DAC6}"/>
              </a:ext>
            </a:extLst>
          </p:cNvPr>
          <p:cNvSpPr txBox="1"/>
          <p:nvPr/>
        </p:nvSpPr>
        <p:spPr>
          <a:xfrm rot="2763759" flipH="1">
            <a:off x="2962380" y="5572648"/>
            <a:ext cx="9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A7EC8-0CFA-40D9-B5DF-2028ADB34B39}"/>
              </a:ext>
            </a:extLst>
          </p:cNvPr>
          <p:cNvSpPr txBox="1"/>
          <p:nvPr/>
        </p:nvSpPr>
        <p:spPr>
          <a:xfrm rot="19433595" flipH="1">
            <a:off x="4090843" y="5395270"/>
            <a:ext cx="65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03BD46-12C0-4D6C-AE26-E9CFBE72B0D5}"/>
              </a:ext>
            </a:extLst>
          </p:cNvPr>
          <p:cNvSpPr txBox="1"/>
          <p:nvPr/>
        </p:nvSpPr>
        <p:spPr>
          <a:xfrm rot="2763759" flipH="1">
            <a:off x="4813356" y="5546361"/>
            <a:ext cx="9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79416F-E947-437D-9C63-DF8A9F92E673}"/>
              </a:ext>
            </a:extLst>
          </p:cNvPr>
          <p:cNvCxnSpPr>
            <a:cxnSpLocks/>
          </p:cNvCxnSpPr>
          <p:nvPr/>
        </p:nvCxnSpPr>
        <p:spPr>
          <a:xfrm>
            <a:off x="4775397" y="5548736"/>
            <a:ext cx="559329" cy="5210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99E644-68B5-44A8-9A5E-0BE49D43A1E6}"/>
              </a:ext>
            </a:extLst>
          </p:cNvPr>
          <p:cNvCxnSpPr>
            <a:cxnSpLocks/>
          </p:cNvCxnSpPr>
          <p:nvPr/>
        </p:nvCxnSpPr>
        <p:spPr>
          <a:xfrm>
            <a:off x="2934055" y="5542440"/>
            <a:ext cx="662968" cy="62286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8A5F30-7EB7-4311-837E-640FB8E59048}"/>
              </a:ext>
            </a:extLst>
          </p:cNvPr>
          <p:cNvCxnSpPr>
            <a:cxnSpLocks/>
          </p:cNvCxnSpPr>
          <p:nvPr/>
        </p:nvCxnSpPr>
        <p:spPr>
          <a:xfrm flipH="1">
            <a:off x="2240978" y="5561716"/>
            <a:ext cx="702713" cy="5080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E6C363-CFEE-49DC-AF93-919FA6CE1320}"/>
              </a:ext>
            </a:extLst>
          </p:cNvPr>
          <p:cNvCxnSpPr>
            <a:cxnSpLocks/>
          </p:cNvCxnSpPr>
          <p:nvPr/>
        </p:nvCxnSpPr>
        <p:spPr>
          <a:xfrm flipH="1">
            <a:off x="4098706" y="5544345"/>
            <a:ext cx="702713" cy="5080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46FB40-FB93-48C8-BB07-02D76946CD21}"/>
                  </a:ext>
                </a:extLst>
              </p:cNvPr>
              <p:cNvSpPr txBox="1"/>
              <p:nvPr/>
            </p:nvSpPr>
            <p:spPr>
              <a:xfrm flipH="1">
                <a:off x="1981200" y="6309320"/>
                <a:ext cx="749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46FB40-FB93-48C8-BB07-02D76946C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81200" y="6309320"/>
                <a:ext cx="749431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6F65A65-E537-4CD1-B897-0EA4A46FF71B}"/>
                  </a:ext>
                </a:extLst>
              </p:cNvPr>
              <p:cNvSpPr txBox="1"/>
              <p:nvPr/>
            </p:nvSpPr>
            <p:spPr>
              <a:xfrm flipH="1">
                <a:off x="3760408" y="6309320"/>
                <a:ext cx="749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6F65A65-E537-4CD1-B897-0EA4A46FF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60408" y="6309320"/>
                <a:ext cx="749431" cy="369332"/>
              </a:xfrm>
              <a:prstGeom prst="rect">
                <a:avLst/>
              </a:prstGeom>
              <a:blipFill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6F6974F-8BCF-459D-A1B3-1E8451C12E28}"/>
                  </a:ext>
                </a:extLst>
              </p:cNvPr>
              <p:cNvSpPr txBox="1"/>
              <p:nvPr/>
            </p:nvSpPr>
            <p:spPr>
              <a:xfrm flipH="1">
                <a:off x="4775395" y="6309320"/>
                <a:ext cx="1176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6F6974F-8BCF-459D-A1B3-1E8451C12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75395" y="6309320"/>
                <a:ext cx="1176588" cy="369332"/>
              </a:xfrm>
              <a:prstGeom prst="rect">
                <a:avLst/>
              </a:prstGeom>
              <a:blipFill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180CFF-863B-49DF-B4E2-DB79536E0998}"/>
                  </a:ext>
                </a:extLst>
              </p:cNvPr>
              <p:cNvSpPr txBox="1"/>
              <p:nvPr/>
            </p:nvSpPr>
            <p:spPr>
              <a:xfrm flipH="1">
                <a:off x="2713302" y="6326691"/>
                <a:ext cx="12224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∨¬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180CFF-863B-49DF-B4E2-DB79536E0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13302" y="6326691"/>
                <a:ext cx="1222459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1A6F2BFB-5396-4CFC-9E5E-370DC9EEE6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1A6F2BFB-5396-4CFC-9E5E-370DC9EEE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064" y="13648"/>
                <a:ext cx="1296143" cy="1556792"/>
              </a:xfrm>
              <a:prstGeom prst="rect">
                <a:avLst/>
              </a:prstGeom>
              <a:blipFill>
                <a:blip r:embed="rId14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" descr="Tree, Forest, Trunk, Nature, Leaves, Branches, Organic">
            <a:extLst>
              <a:ext uri="{FF2B5EF4-FFF2-40B4-BE49-F238E27FC236}">
                <a16:creationId xmlns:a16="http://schemas.microsoft.com/office/drawing/2014/main" id="{E257BA4E-DC9D-4C6B-B177-9BCB3AAB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" y="92074"/>
            <a:ext cx="792087" cy="8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3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  <p:bldP spid="3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7B30-EF7A-46A0-AA21-54970DC6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2994-3EC4-485A-927F-1C2C42B3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539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EF6840D-69D5-4A58-AAD7-834363A31B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95857" y="530120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EF6840D-69D5-4A58-AAD7-834363A31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5857" y="5301208"/>
                <a:ext cx="1296143" cy="1556792"/>
              </a:xfrm>
              <a:prstGeom prst="rect">
                <a:avLst/>
              </a:prstGeom>
              <a:blipFill>
                <a:blip r:embed="rId4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83E12458-BA28-4CC2-9699-C3BCED313C2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68696" y="282267"/>
                <a:ext cx="12484968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∧(¬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83E12458-BA28-4CC2-9699-C3BCED313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68696" y="282267"/>
                <a:ext cx="12484968" cy="11430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03397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EF6840D-69D5-4A58-AAD7-834363A31B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95857" y="530120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EF6840D-69D5-4A58-AAD7-834363A31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5857" y="5301208"/>
                <a:ext cx="1296143" cy="1556792"/>
              </a:xfrm>
              <a:prstGeom prst="rect">
                <a:avLst/>
              </a:prstGeom>
              <a:blipFill>
                <a:blip r:embed="rId4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19E90-5EB7-4529-990F-7C5BD36EEC30}"/>
                  </a:ext>
                </a:extLst>
              </p:cNvPr>
              <p:cNvSpPr txBox="1"/>
              <p:nvPr/>
            </p:nvSpPr>
            <p:spPr>
              <a:xfrm>
                <a:off x="6312024" y="1658204"/>
                <a:ext cx="1071415" cy="661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19E90-5EB7-4529-990F-7C5BD36EE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658204"/>
                <a:ext cx="1071415" cy="6617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F52748-8D6E-47A8-8155-74273A51C278}"/>
                  </a:ext>
                </a:extLst>
              </p:cNvPr>
              <p:cNvSpPr txBox="1"/>
              <p:nvPr/>
            </p:nvSpPr>
            <p:spPr>
              <a:xfrm>
                <a:off x="2143944" y="3217308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∨¬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F52748-8D6E-47A8-8155-74273A51C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44" y="3217308"/>
                <a:ext cx="2232248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7A74BE-5090-41F2-B278-E2417D32C8C4}"/>
                  </a:ext>
                </a:extLst>
              </p:cNvPr>
              <p:cNvSpPr txBox="1"/>
              <p:nvPr/>
            </p:nvSpPr>
            <p:spPr>
              <a:xfrm>
                <a:off x="8508268" y="3220765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7A74BE-5090-41F2-B278-E2417D32C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268" y="3220765"/>
                <a:ext cx="2232248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9B8996-FBBA-44C6-AAF5-8F4709FAE0B5}"/>
                  </a:ext>
                </a:extLst>
              </p:cNvPr>
              <p:cNvSpPr txBox="1"/>
              <p:nvPr/>
            </p:nvSpPr>
            <p:spPr>
              <a:xfrm>
                <a:off x="4295800" y="4497821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9B8996-FBBA-44C6-AAF5-8F4709FAE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4497821"/>
                <a:ext cx="223224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522917-EBC6-49FB-8CEC-56E16BA3D9FC}"/>
                  </a:ext>
                </a:extLst>
              </p:cNvPr>
              <p:cNvSpPr txBox="1"/>
              <p:nvPr/>
            </p:nvSpPr>
            <p:spPr>
              <a:xfrm>
                <a:off x="6111922" y="5936798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1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𝐴𝐿𝑆𝐸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522917-EBC6-49FB-8CEC-56E16BA3D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922" y="5936798"/>
                <a:ext cx="2232248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EF5C7D-AA5A-4341-88A0-BDD4DBC857B4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343472" y="1214076"/>
            <a:ext cx="1916596" cy="20032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275090-6254-489C-8701-C1E31D26E325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3260068" y="2319932"/>
            <a:ext cx="3587664" cy="89737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8797D7-D079-4CE2-9156-23B9D1B54497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576118" y="1139470"/>
            <a:ext cx="1271614" cy="5187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E83527-00A7-45EE-B559-6092FCB67311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847732" y="1139470"/>
            <a:ext cx="832444" cy="5187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D905BD-0521-4A43-BCE9-5B5908EBCFFF}"/>
              </a:ext>
            </a:extLst>
          </p:cNvPr>
          <p:cNvCxnSpPr>
            <a:cxnSpLocks/>
          </p:cNvCxnSpPr>
          <p:nvPr/>
        </p:nvCxnSpPr>
        <p:spPr>
          <a:xfrm>
            <a:off x="3260068" y="3933056"/>
            <a:ext cx="2115852" cy="67696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93C650-2A91-4A00-893B-C1E4BAEB3228}"/>
              </a:ext>
            </a:extLst>
          </p:cNvPr>
          <p:cNvCxnSpPr>
            <a:cxnSpLocks/>
          </p:cNvCxnSpPr>
          <p:nvPr/>
        </p:nvCxnSpPr>
        <p:spPr>
          <a:xfrm flipH="1">
            <a:off x="5375920" y="1214076"/>
            <a:ext cx="4104456" cy="33959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086E1FC-5AFD-4A0F-9CCA-EB79CA8DEC5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847732" y="2319932"/>
            <a:ext cx="2619233" cy="8798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9B7305F-C808-499D-9B86-E93E30698DB4}"/>
              </a:ext>
            </a:extLst>
          </p:cNvPr>
          <p:cNvCxnSpPr>
            <a:cxnSpLocks/>
          </p:cNvCxnSpPr>
          <p:nvPr/>
        </p:nvCxnSpPr>
        <p:spPr>
          <a:xfrm flipH="1">
            <a:off x="9466965" y="1214076"/>
            <a:ext cx="1885619" cy="19856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C28725-A1FE-4918-8D14-9D08BBAEDD90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5411924" y="5144152"/>
            <a:ext cx="1816122" cy="7926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5C27447-3656-48D2-AF77-EAE1EBA786B0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7228046" y="3867096"/>
            <a:ext cx="2396346" cy="20697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9694274B-9333-4EA4-8795-5ED3325201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68696" y="282267"/>
                <a:ext cx="12484968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∧(¬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9694274B-9333-4EA4-8795-5ED332520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68696" y="282267"/>
                <a:ext cx="12484968" cy="1143000"/>
              </a:xfr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24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get.pxhere.com/photo/money-paper-material-washington-cash-united-states-american-background-currency-dollar-lincoln-us-buy-five-ten-jackson-grant-banknote-purchase-fifty-twenty-one-hundred-money-handling-1214870.jpg">
            <a:extLst>
              <a:ext uri="{FF2B5EF4-FFF2-40B4-BE49-F238E27FC236}">
                <a16:creationId xmlns:a16="http://schemas.microsoft.com/office/drawing/2014/main" id="{65EFAE58-48AF-49B2-918F-6A5A7EB7B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42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963448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Why call it a million dollar question?</a:t>
            </a: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There is a million dollar prize for solving it! </a:t>
            </a:r>
          </a:p>
        </p:txBody>
      </p:sp>
    </p:spTree>
    <p:extLst>
      <p:ext uri="{BB962C8B-B14F-4D97-AF65-F5344CB8AC3E}">
        <p14:creationId xmlns:p14="http://schemas.microsoft.com/office/powerpoint/2010/main" val="19973147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EF6840D-69D5-4A58-AAD7-834363A31B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95857" y="5301208"/>
                <a:ext cx="1296143" cy="155679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200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CA" sz="20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∨¬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𝑥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000" dirty="0"/>
                  <a:t>________</a:t>
                </a:r>
              </a:p>
              <a:p>
                <a:pPr marL="0" indent="0">
                  <a:buNone/>
                </a:pPr>
                <a:r>
                  <a:rPr lang="en-CA" sz="2000" dirty="0"/>
                  <a:t>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/>
                      </a:rPr>
                      <m:t>∴</m:t>
                    </m:r>
                    <m:r>
                      <a:rPr lang="en-CA" sz="2000" i="1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2000" i="1">
                        <a:latin typeface="Cambria Math"/>
                      </a:rPr>
                      <m:t>∨</m:t>
                    </m:r>
                    <m:r>
                      <a:rPr lang="en-CA" sz="2000" i="1">
                        <a:solidFill>
                          <a:schemeClr val="accent1"/>
                        </a:solidFill>
                        <a:latin typeface="Cambria Math"/>
                      </a:rPr>
                      <m:t>𝐷</m:t>
                    </m:r>
                    <m:r>
                      <a:rPr lang="en-CA" sz="2000" i="1">
                        <a:latin typeface="Cambria Math"/>
                      </a:rPr>
                      <m:t> </m:t>
                    </m:r>
                  </m:oMath>
                </a14:m>
                <a:endParaRPr lang="en-CA" sz="20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EF6840D-69D5-4A58-AAD7-834363A31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5857" y="5301208"/>
                <a:ext cx="1296143" cy="1556792"/>
              </a:xfrm>
              <a:prstGeom prst="rect">
                <a:avLst/>
              </a:prstGeom>
              <a:blipFill>
                <a:blip r:embed="rId4"/>
                <a:stretch>
                  <a:fillRect l="-41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906519-3911-4DF0-BBF6-5BEB49811C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68696" y="282267"/>
                <a:ext cx="12484968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∧(¬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906519-3911-4DF0-BBF6-5BEB49811C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68696" y="282267"/>
                <a:ext cx="12484968" cy="11430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19E90-5EB7-4529-990F-7C5BD36EEC30}"/>
                  </a:ext>
                </a:extLst>
              </p:cNvPr>
              <p:cNvSpPr txBox="1"/>
              <p:nvPr/>
            </p:nvSpPr>
            <p:spPr>
              <a:xfrm>
                <a:off x="6312024" y="1658204"/>
                <a:ext cx="1071415" cy="661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619E90-5EB7-4529-990F-7C5BD36EE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658204"/>
                <a:ext cx="1071415" cy="661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F52748-8D6E-47A8-8155-74273A51C278}"/>
                  </a:ext>
                </a:extLst>
              </p:cNvPr>
              <p:cNvSpPr txBox="1"/>
              <p:nvPr/>
            </p:nvSpPr>
            <p:spPr>
              <a:xfrm>
                <a:off x="2143944" y="3217308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∨¬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F52748-8D6E-47A8-8155-74273A51C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44" y="3217308"/>
                <a:ext cx="2232248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7A74BE-5090-41F2-B278-E2417D32C8C4}"/>
                  </a:ext>
                </a:extLst>
              </p:cNvPr>
              <p:cNvSpPr txBox="1"/>
              <p:nvPr/>
            </p:nvSpPr>
            <p:spPr>
              <a:xfrm>
                <a:off x="8508268" y="3220765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(¬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7A74BE-5090-41F2-B278-E2417D32C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268" y="3220765"/>
                <a:ext cx="223224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9B8996-FBBA-44C6-AAF5-8F4709FAE0B5}"/>
                  </a:ext>
                </a:extLst>
              </p:cNvPr>
              <p:cNvSpPr txBox="1"/>
              <p:nvPr/>
            </p:nvSpPr>
            <p:spPr>
              <a:xfrm>
                <a:off x="4295800" y="4497821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9B8996-FBBA-44C6-AAF5-8F4709FAE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4497821"/>
                <a:ext cx="2232248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522917-EBC6-49FB-8CEC-56E16BA3D9FC}"/>
                  </a:ext>
                </a:extLst>
              </p:cNvPr>
              <p:cNvSpPr txBox="1"/>
              <p:nvPr/>
            </p:nvSpPr>
            <p:spPr>
              <a:xfrm>
                <a:off x="6111922" y="5936798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1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𝐴𝐿𝑆𝐸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522917-EBC6-49FB-8CEC-56E16BA3D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922" y="5936798"/>
                <a:ext cx="2232248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EF5C7D-AA5A-4341-88A0-BDD4DBC857B4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343472" y="1214076"/>
            <a:ext cx="1916596" cy="20032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275090-6254-489C-8701-C1E31D26E325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3260068" y="2319932"/>
            <a:ext cx="3587664" cy="89737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8797D7-D079-4CE2-9156-23B9D1B54497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576118" y="1139470"/>
            <a:ext cx="1271614" cy="5187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E83527-00A7-45EE-B559-6092FCB67311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847732" y="1139470"/>
            <a:ext cx="832444" cy="51873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D905BD-0521-4A43-BCE9-5B5908EBCFFF}"/>
              </a:ext>
            </a:extLst>
          </p:cNvPr>
          <p:cNvCxnSpPr>
            <a:cxnSpLocks/>
          </p:cNvCxnSpPr>
          <p:nvPr/>
        </p:nvCxnSpPr>
        <p:spPr>
          <a:xfrm>
            <a:off x="3260068" y="3933056"/>
            <a:ext cx="2115852" cy="67696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93C650-2A91-4A00-893B-C1E4BAEB3228}"/>
              </a:ext>
            </a:extLst>
          </p:cNvPr>
          <p:cNvCxnSpPr>
            <a:cxnSpLocks/>
          </p:cNvCxnSpPr>
          <p:nvPr/>
        </p:nvCxnSpPr>
        <p:spPr>
          <a:xfrm flipH="1">
            <a:off x="5375920" y="1214076"/>
            <a:ext cx="4104456" cy="33959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086E1FC-5AFD-4A0F-9CCA-EB79CA8DEC5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847732" y="2319932"/>
            <a:ext cx="2619233" cy="8798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9B7305F-C808-499D-9B86-E93E30698DB4}"/>
              </a:ext>
            </a:extLst>
          </p:cNvPr>
          <p:cNvCxnSpPr>
            <a:cxnSpLocks/>
          </p:cNvCxnSpPr>
          <p:nvPr/>
        </p:nvCxnSpPr>
        <p:spPr>
          <a:xfrm flipH="1">
            <a:off x="9466965" y="1214076"/>
            <a:ext cx="1885619" cy="19856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C28725-A1FE-4918-8D14-9D08BBAEDD90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5411924" y="5144152"/>
            <a:ext cx="1816122" cy="7926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5C27447-3656-48D2-AF77-EAE1EBA786B0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7228046" y="3867096"/>
            <a:ext cx="2396346" cy="20697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A2DF3B21-2A32-4C65-B6B5-7410C409FC04}"/>
              </a:ext>
            </a:extLst>
          </p:cNvPr>
          <p:cNvSpPr/>
          <p:nvPr/>
        </p:nvSpPr>
        <p:spPr>
          <a:xfrm rot="18770715">
            <a:off x="310330" y="1846989"/>
            <a:ext cx="3059929" cy="858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Never used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953042D1-9522-4FC6-869A-E92F3A33D776}"/>
              </a:ext>
            </a:extLst>
          </p:cNvPr>
          <p:cNvSpPr/>
          <p:nvPr/>
        </p:nvSpPr>
        <p:spPr>
          <a:xfrm>
            <a:off x="7464152" y="1643901"/>
            <a:ext cx="3552922" cy="7715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Used more than once</a:t>
            </a:r>
          </a:p>
        </p:txBody>
      </p:sp>
    </p:spTree>
    <p:extLst>
      <p:ext uri="{BB962C8B-B14F-4D97-AF65-F5344CB8AC3E}">
        <p14:creationId xmlns:p14="http://schemas.microsoft.com/office/powerpoint/2010/main" val="29434648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94E6-AF21-4800-BFAC-00EAFDFB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Pens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7BFF-03AE-46CB-BC50-6A529459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510736" cy="4525963"/>
          </a:xfrm>
        </p:spPr>
        <p:txBody>
          <a:bodyPr/>
          <a:lstStyle/>
          <a:p>
            <a:r>
              <a:rPr lang="en-US" dirty="0"/>
              <a:t>Suppose that nobody in our class carries more than 10 pens. </a:t>
            </a:r>
          </a:p>
          <a:p>
            <a:r>
              <a:rPr lang="en-US" dirty="0"/>
              <a:t>There are 148 students in our class.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Prove that there are at least 2 students in our class who carry the same number of pens. </a:t>
            </a:r>
          </a:p>
          <a:p>
            <a:pPr lvl="1"/>
            <a:r>
              <a:rPr lang="en-US" dirty="0"/>
              <a:t>In fact, there are at </a:t>
            </a:r>
            <a:r>
              <a:rPr lang="en-US"/>
              <a:t>least 14 </a:t>
            </a:r>
            <a:r>
              <a:rPr lang="en-US" dirty="0"/>
              <a:t>who 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9AF87-7AAF-43A1-9DEB-C7B5F2F79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111" y="0"/>
            <a:ext cx="271088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641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672E-4E2F-47D6-8E78-C5B77A66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F1740-5909-417C-B1F8-D2839DD5B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76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94E6-AF21-4800-BFAC-00EAFDFB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Pens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7BFF-03AE-46CB-BC50-6A529459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74838"/>
            <a:ext cx="11228936" cy="4501029"/>
          </a:xfrm>
        </p:spPr>
        <p:txBody>
          <a:bodyPr/>
          <a:lstStyle/>
          <a:p>
            <a:r>
              <a:rPr lang="en-US" dirty="0"/>
              <a:t>Suppose that nobody in our class carries more than 10 pens. </a:t>
            </a:r>
          </a:p>
          <a:p>
            <a:r>
              <a:rPr lang="en-US" dirty="0"/>
              <a:t>There are 148 students in our class.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Prove that there are at least 2 students in our class who carry the same number of pens. </a:t>
            </a:r>
          </a:p>
          <a:p>
            <a:pPr lvl="1"/>
            <a:r>
              <a:rPr lang="en-US" dirty="0"/>
              <a:t>In fact, there are at </a:t>
            </a:r>
            <a:r>
              <a:rPr lang="en-US"/>
              <a:t>least 14 </a:t>
            </a:r>
            <a:r>
              <a:rPr lang="en-US" dirty="0"/>
              <a:t>who 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E5154-829E-410A-9D82-5497AE4A5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111" y="0"/>
            <a:ext cx="2710889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00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Pigeonhole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4077072"/>
            <a:ext cx="8343354" cy="2548880"/>
          </a:xfrm>
          <a:solidFill>
            <a:schemeClr val="accent1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Pigeonhole Principle: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If there are n pigeons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And n-1 pigeonholes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Then if every pigeon is in a pigeonhole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 least two pigeons sit in the same hole </a:t>
            </a:r>
          </a:p>
        </p:txBody>
      </p:sp>
      <p:sp>
        <p:nvSpPr>
          <p:cNvPr id="4" name="AutoShape 2" descr="Image result for clipart pe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Image result for clipart pen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9376" y="1709192"/>
            <a:ext cx="11521280" cy="2295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Suppose that nobody in our class carries more than 10 pens. There are 148 students in our class.</a:t>
            </a:r>
          </a:p>
          <a:p>
            <a:r>
              <a:rPr lang="en-US" sz="2800" dirty="0"/>
              <a:t>Prove that there are at least 2 students in our class who carry the same number of pens. </a:t>
            </a:r>
          </a:p>
          <a:p>
            <a:pPr lvl="1"/>
            <a:r>
              <a:rPr lang="en-US" sz="2600" dirty="0"/>
              <a:t>In fact, there are at least 14 who do</a:t>
            </a:r>
            <a:r>
              <a:rPr lang="en-US" sz="2400" dirty="0"/>
              <a:t>. </a:t>
            </a:r>
            <a:endParaRPr lang="en-CA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C719B-BD72-4E3C-985C-2B678B49C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4077072"/>
            <a:ext cx="2152650" cy="2381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3B44D-E929-4C78-8B85-D45E7999A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111" y="0"/>
            <a:ext cx="2710889" cy="1484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3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Pigeonhole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9118" y="2636912"/>
            <a:ext cx="5544616" cy="194421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The Pigeonhole Principle:</a:t>
            </a:r>
          </a:p>
          <a:p>
            <a:pPr marL="5715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If there are n pigeons and n-1 pigeonholes </a:t>
            </a:r>
          </a:p>
          <a:p>
            <a:pPr marL="5715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Then if every pigeon is in a pigeonhole </a:t>
            </a:r>
          </a:p>
          <a:p>
            <a:pPr marL="5715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At least two pigeons sit in the same hole </a:t>
            </a:r>
          </a:p>
        </p:txBody>
      </p:sp>
      <p:sp>
        <p:nvSpPr>
          <p:cNvPr id="4" name="AutoShape 2" descr="Image result for clipart pe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Image result for clipart pen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9376" y="1709192"/>
            <a:ext cx="11521280" cy="143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Suppose that nobody in our class carries more than 10 pens. There are 148 students in our class.  Prove that there are at least 2 students in our class who carry the same number of pens.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C719B-BD72-4E3C-985C-2B678B49C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" y="11152"/>
            <a:ext cx="1322817" cy="1463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3B44D-E929-4C78-8B85-D45E7999A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111" y="0"/>
            <a:ext cx="2710889" cy="148478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DD5912-B302-4AAA-92AB-7FDABE2A80F8}"/>
              </a:ext>
            </a:extLst>
          </p:cNvPr>
          <p:cNvSpPr txBox="1">
            <a:spLocks/>
          </p:cNvSpPr>
          <p:nvPr/>
        </p:nvSpPr>
        <p:spPr>
          <a:xfrm>
            <a:off x="609600" y="3212976"/>
            <a:ext cx="11679088" cy="29131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Applying to our problem:  </a:t>
            </a:r>
          </a:p>
          <a:p>
            <a:pPr lvl="1"/>
            <a:r>
              <a:rPr lang="en-US" dirty="0"/>
              <a:t>n-1 = 11 possible numbers of pens </a:t>
            </a:r>
          </a:p>
          <a:p>
            <a:pPr lvl="2"/>
            <a:r>
              <a:rPr lang="en-US" dirty="0"/>
              <a:t>(from 0 to 10)</a:t>
            </a:r>
          </a:p>
          <a:p>
            <a:pPr lvl="1"/>
            <a:r>
              <a:rPr lang="en-US" dirty="0"/>
              <a:t>Even with n=12 people, there would be 2 who have the same number.</a:t>
            </a:r>
          </a:p>
          <a:p>
            <a:pPr lvl="1"/>
            <a:r>
              <a:rPr lang="en-US" dirty="0"/>
              <a:t>If there were less than 14, say 13 for each scenario, total would be 143.  </a:t>
            </a:r>
          </a:p>
          <a:p>
            <a:pPr lvl="1"/>
            <a:r>
              <a:rPr lang="en-US" dirty="0"/>
              <a:t>Note that it does not tell us which number or who these people are!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Pigeonhole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68760"/>
            <a:ext cx="8343354" cy="2548880"/>
          </a:xfrm>
          <a:solidFill>
            <a:schemeClr val="accent1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Pigeonhole Principle: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If there are n pigeons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And n-1 pigeonholes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Then if every pigeon is in a pigeonhole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 least two pigeons sit in the same hole </a:t>
            </a:r>
          </a:p>
        </p:txBody>
      </p:sp>
      <p:sp>
        <p:nvSpPr>
          <p:cNvPr id="4" name="AutoShape 2" descr="Image result for clipart pe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Image result for clipart pen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35360" y="4077072"/>
                <a:ext cx="7992888" cy="22958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It is possible that some holes are empty, and other have more than two pigeons.</a:t>
                </a:r>
              </a:p>
              <a:p>
                <a:pPr lvl="1"/>
                <a:r>
                  <a:rPr lang="en-US" sz="2400" dirty="0"/>
                  <a:t>But at least one hole should have more than  one pigeon. </a:t>
                </a:r>
              </a:p>
              <a:p>
                <a:r>
                  <a:rPr lang="en-US" sz="2800" dirty="0"/>
                  <a:t>Also works for any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holes,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pigeons</a:t>
                </a:r>
              </a:p>
              <a:p>
                <a:endParaRPr lang="en-CA" sz="24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4077072"/>
                <a:ext cx="7992888" cy="2295872"/>
              </a:xfrm>
              <a:prstGeom prst="rect">
                <a:avLst/>
              </a:prstGeom>
              <a:blipFill>
                <a:blip r:embed="rId6"/>
                <a:stretch>
                  <a:fillRect l="-1373" t="-2660" r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4AC719B-BD72-4E3C-985C-2B678B49C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1274423"/>
            <a:ext cx="215265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9108A-ABB9-49A0-B01A-7F5D2A4C83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4211637"/>
            <a:ext cx="3133725" cy="2371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773A75-D469-4E85-A2A2-8736E8477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Resolution and Pigeons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247040" cy="4525963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CA" dirty="0">
                    <a:solidFill>
                      <a:schemeClr val="bg1"/>
                    </a:solidFill>
                  </a:rPr>
                  <a:t>It is not that hard to write the Pigeonhole Principle as a tautology</a:t>
                </a:r>
              </a:p>
              <a:p>
                <a:endParaRPr lang="en-CA" dirty="0">
                  <a:solidFill>
                    <a:schemeClr val="bg1"/>
                  </a:solidFill>
                </a:endParaRPr>
              </a:p>
              <a:p>
                <a:r>
                  <a:rPr lang="en-CA" dirty="0">
                    <a:solidFill>
                      <a:schemeClr val="bg1"/>
                    </a:solidFill>
                  </a:rPr>
                  <a:t>But we can prove that resolution has  trouble with this kind of reasoning 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the smallest resolution proof of this tautology is on the order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!  </a:t>
                </a:r>
              </a:p>
              <a:p>
                <a:pPr lvl="1"/>
                <a:endParaRPr lang="en-CA" dirty="0">
                  <a:solidFill>
                    <a:schemeClr val="bg1"/>
                  </a:solidFill>
                </a:endParaRPr>
              </a:p>
              <a:p>
                <a:r>
                  <a:rPr lang="en-CA" dirty="0">
                    <a:solidFill>
                      <a:schemeClr val="bg1"/>
                    </a:solidFill>
                  </a:rPr>
                  <a:t>By contrast, natural deduction  (and you!) can figure it out fairly quickly 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though it is not straightforward. </a:t>
                </a:r>
              </a:p>
              <a:p>
                <a:pPr lvl="1"/>
                <a:endParaRPr lang="en-CA" dirty="0">
                  <a:solidFill>
                    <a:schemeClr val="bg1"/>
                  </a:solidFill>
                </a:endParaRPr>
              </a:p>
              <a:p>
                <a:r>
                  <a:rPr lang="en-CA" dirty="0">
                    <a:solidFill>
                      <a:schemeClr val="bg1"/>
                    </a:solidFill>
                  </a:rPr>
                  <a:t>So some things resolution cannot prove fast. 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What can it prove quickly?   Big open problem!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247040" cy="4525963"/>
              </a:xfrm>
              <a:blipFill>
                <a:blip r:embed="rId6"/>
                <a:stretch>
                  <a:fillRect l="-921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8E1F084-0D58-401E-B2CF-300B55EB7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4476750"/>
            <a:ext cx="21526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7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Meow-</a:t>
            </a:r>
            <a:r>
              <a:rPr lang="en-CA" dirty="0" err="1"/>
              <a:t>stery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412776"/>
            <a:ext cx="11233248" cy="5445224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One evening there was a cat fight in a family consisting of  a mother cat, a father cat, and their son and daughter kittens. </a:t>
            </a:r>
          </a:p>
          <a:p>
            <a:r>
              <a:rPr lang="en-CA" dirty="0"/>
              <a:t>One of these four cats attacked and bit another!  </a:t>
            </a:r>
          </a:p>
          <a:p>
            <a:r>
              <a:rPr lang="en-CA" dirty="0"/>
              <a:t>One of the cats watched the fight.</a:t>
            </a:r>
          </a:p>
          <a:p>
            <a:r>
              <a:rPr lang="en-CA" dirty="0"/>
              <a:t>The other one hissed at the fighters.</a:t>
            </a:r>
          </a:p>
          <a:p>
            <a:endParaRPr lang="en-CA" dirty="0"/>
          </a:p>
          <a:p>
            <a:r>
              <a:rPr lang="en-CA" dirty="0"/>
              <a:t>These are the things we know for sure:</a:t>
            </a:r>
          </a:p>
          <a:p>
            <a:pPr lvl="1"/>
            <a:r>
              <a:rPr lang="en-CA" dirty="0"/>
              <a:t>1. The watcher and the hisser were not of the same gender.</a:t>
            </a:r>
          </a:p>
          <a:p>
            <a:pPr lvl="1"/>
            <a:r>
              <a:rPr lang="en-CA" dirty="0"/>
              <a:t>2. The oldest cat and the watcher were not of the same gender.</a:t>
            </a:r>
          </a:p>
          <a:p>
            <a:pPr lvl="1"/>
            <a:r>
              <a:rPr lang="en-CA" dirty="0"/>
              <a:t>3. The youngest cat and the victim were not of the same gender.</a:t>
            </a:r>
          </a:p>
          <a:p>
            <a:pPr lvl="1"/>
            <a:r>
              <a:rPr lang="en-CA" dirty="0"/>
              <a:t>4. The hissing cat was older than the victim.</a:t>
            </a:r>
          </a:p>
          <a:p>
            <a:pPr lvl="1"/>
            <a:r>
              <a:rPr lang="en-CA" dirty="0"/>
              <a:t>5. The father was the oldest of the four.</a:t>
            </a:r>
          </a:p>
          <a:p>
            <a:pPr lvl="1"/>
            <a:r>
              <a:rPr lang="en-CA" dirty="0"/>
              <a:t>6. The attacker was not the youngest of the four.</a:t>
            </a:r>
          </a:p>
          <a:p>
            <a:pPr lvl="1"/>
            <a:endParaRPr lang="en-CA" dirty="0"/>
          </a:p>
          <a:p>
            <a:r>
              <a:rPr lang="en-CA" dirty="0"/>
              <a:t>Which  nasty cat was the attacker?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0B574-47DF-4092-AF63-D4847D9AC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59" y="1628800"/>
            <a:ext cx="3239384" cy="3438152"/>
          </a:xfrm>
          <a:prstGeom prst="rect">
            <a:avLst/>
          </a:prstGeom>
        </p:spPr>
      </p:pic>
      <p:pic>
        <p:nvPicPr>
          <p:cNvPr id="6" name="Picture 2" descr="Illustration of a cartoon cat">
            <a:extLst>
              <a:ext uri="{FF2B5EF4-FFF2-40B4-BE49-F238E27FC236}">
                <a16:creationId xmlns:a16="http://schemas.microsoft.com/office/drawing/2014/main" id="{B5837B96-93CA-4490-B193-F52E2798A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0"/>
            <a:ext cx="1426046" cy="14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cat">
            <a:extLst>
              <a:ext uri="{FF2B5EF4-FFF2-40B4-BE49-F238E27FC236}">
                <a16:creationId xmlns:a16="http://schemas.microsoft.com/office/drawing/2014/main" id="{73143F29-2E08-4DCB-94E0-05CDCA8C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779" y="52493"/>
            <a:ext cx="867181" cy="13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Cat">
            <a:extLst>
              <a:ext uri="{FF2B5EF4-FFF2-40B4-BE49-F238E27FC236}">
                <a16:creationId xmlns:a16="http://schemas.microsoft.com/office/drawing/2014/main" id="{08358A02-2079-4203-826C-E8888B734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71553"/>
            <a:ext cx="1682155" cy="12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t">
            <a:extLst>
              <a:ext uri="{FF2B5EF4-FFF2-40B4-BE49-F238E27FC236}">
                <a16:creationId xmlns:a16="http://schemas.microsoft.com/office/drawing/2014/main" id="{80B333F0-B325-4A6D-8BD0-8C7F2A3F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5" y="295536"/>
            <a:ext cx="994928" cy="9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266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39D8-E36B-451D-B965-2062CB9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5784A-1BB3-4EE5-8009-F0A73B5DB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6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0B76A0-F2E2-4AF6-BB1A-2076CCDCC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3" y="-194426"/>
            <a:ext cx="1102207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CBE6C0-539C-49D1-8FC6-D5CB0C415200}"/>
              </a:ext>
            </a:extLst>
          </p:cNvPr>
          <p:cNvSpPr/>
          <p:nvPr/>
        </p:nvSpPr>
        <p:spPr>
          <a:xfrm>
            <a:off x="695400" y="6065140"/>
            <a:ext cx="9144000" cy="575469"/>
          </a:xfrm>
          <a:prstGeom prst="round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1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1492F-F2B8-45E0-8B55-C593D242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Natural deduction vs. resolution</a:t>
            </a:r>
          </a:p>
        </p:txBody>
      </p:sp>
      <p:pic>
        <p:nvPicPr>
          <p:cNvPr id="6" name="Picture 2" descr="Apples, Basket Full, Set, Crop, Food, Fruit, Autumn">
            <a:extLst>
              <a:ext uri="{FF2B5EF4-FFF2-40B4-BE49-F238E27FC236}">
                <a16:creationId xmlns:a16="http://schemas.microsoft.com/office/drawing/2014/main" id="{EF856EDE-F78E-412B-B66C-C345CE49C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6399" b="1"/>
          <a:stretch/>
        </p:blipFill>
        <p:spPr bwMode="auto">
          <a:xfrm>
            <a:off x="9978958" y="2101360"/>
            <a:ext cx="2217978" cy="230482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F166D4-D57F-4AF7-BB8E-A7B94AA831E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9806880" cy="4853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Natural deduction and resolution both can be used to show that a formula is a tautology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For resolution, show that the negation of a formula is a contradiction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Both can also be used to derive conclusions from premises. 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We now know that resolution proofs can be essentially as  big as truth tables: Pigeon Hole Principle.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For natural deduction,  nobody knows. 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Somehow, in practice,  it is easier to get resolution to work than natural deduction.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Why??? Great question.  Not for the lack of trying. 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4" descr="https://cdn.pixabay.com/photo/2013/07/12/18/08/dog-153063_1280.png">
            <a:extLst>
              <a:ext uri="{FF2B5EF4-FFF2-40B4-BE49-F238E27FC236}">
                <a16:creationId xmlns:a16="http://schemas.microsoft.com/office/drawing/2014/main" id="{8D497B25-0106-42BE-B29D-F3659714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356992"/>
            <a:ext cx="646750" cy="72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84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2FC60-7A62-48AD-88D0-8A6D42B1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Resolution refutations </a:t>
            </a:r>
            <a:br>
              <a:rPr lang="en-CA" dirty="0"/>
            </a:br>
            <a:r>
              <a:rPr lang="en-CA" dirty="0"/>
              <a:t>for verifying that an argument is valid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14FFE5-3AB0-4F30-B72C-7441997024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3600" dirty="0"/>
                  <a:t>An argument with premises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i="1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3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sz="3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600" dirty="0"/>
                  <a:t> and conclusion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is valid if and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600" i="1"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600" i="1">
                        <a:latin typeface="Cambria Math"/>
                      </a:rPr>
                      <m:t>∧…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600" dirty="0"/>
                  <a:t> is a tautology</a:t>
                </a:r>
              </a:p>
              <a:p>
                <a:pPr lvl="1"/>
                <a:r>
                  <a:rPr lang="en-US" sz="3200" dirty="0"/>
                  <a:t>It is invalid if there is a scenario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sz="3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dirty="0"/>
                  <a:t> are all true, but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/>
                  <a:t> is false. </a:t>
                </a:r>
              </a:p>
              <a:p>
                <a:pPr lvl="1"/>
                <a:endParaRPr lang="en-US" sz="3100" dirty="0"/>
              </a:p>
              <a:p>
                <a:r>
                  <a:rPr lang="en-US" sz="3600" dirty="0"/>
                  <a:t>To verify that an argument is valid </a:t>
                </a:r>
              </a:p>
              <a:p>
                <a:pPr lvl="1"/>
                <a:r>
                  <a:rPr lang="en-US" sz="3200" dirty="0"/>
                  <a:t>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solidFill>
                          <a:srgbClr val="00B050"/>
                        </a:solidFill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200" i="1">
                        <a:solidFill>
                          <a:srgbClr val="00B050"/>
                        </a:solidFill>
                        <a:latin typeface="Cambria Math"/>
                      </a:rPr>
                      <m:t>∧…</m:t>
                    </m:r>
                    <m:r>
                      <a:rPr lang="en-US" sz="3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CA" sz="3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rgbClr val="00B050"/>
                    </a:solidFill>
                  </a:rPr>
                  <a:t> </a:t>
                </a:r>
                <a:r>
                  <a:rPr lang="en-US" sz="3200" dirty="0"/>
                  <a:t>is a tautology, </a:t>
                </a:r>
              </a:p>
              <a:p>
                <a:r>
                  <a:rPr lang="en-US" sz="3600" dirty="0"/>
                  <a:t>Check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¬(</m:t>
                        </m:r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600" i="1">
                        <a:solidFill>
                          <a:srgbClr val="FF0000"/>
                        </a:solidFill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600" i="1">
                        <a:solidFill>
                          <a:srgbClr val="FF0000"/>
                        </a:solidFill>
                        <a:latin typeface="Cambria Math"/>
                      </a:rPr>
                      <m:t>∧…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) </a:t>
                </a:r>
                <a:r>
                  <a:rPr lang="en-US" sz="3600" dirty="0"/>
                  <a:t>is a contradiction. </a:t>
                </a:r>
              </a:p>
              <a:p>
                <a:pPr lvl="1"/>
                <a:r>
                  <a:rPr lang="en-US" sz="3200" dirty="0"/>
                  <a:t>That no scenario makes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200" i="1">
                        <a:latin typeface="Cambria Math"/>
                      </a:rPr>
                      <m:t>∧…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2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/>
                  <a:t> true.</a:t>
                </a:r>
              </a:p>
              <a:p>
                <a:pPr marL="457200" lvl="1" indent="0">
                  <a:buNone/>
                </a:pPr>
                <a:r>
                  <a:rPr lang="en-US" sz="3100" dirty="0"/>
                  <a:t>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US" sz="3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3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1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CA" sz="31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CA" sz="3100" i="1">
                            <a:latin typeface="Cambria Math"/>
                          </a:rPr>
                          <m:t>∧</m:t>
                        </m:r>
                        <m:sSub>
                          <m:sSubPr>
                            <m:ctrlPr>
                              <a:rPr lang="en-CA" sz="3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1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CA" sz="31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CA" sz="3100" i="1">
                            <a:latin typeface="Cambria Math"/>
                          </a:rPr>
                          <m:t>∧…</m:t>
                        </m:r>
                        <m:r>
                          <a:rPr lang="en-US" sz="3100" i="1"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CA" sz="3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100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CA" sz="31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sz="31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31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≡ </m:t>
                    </m:r>
                    <m:sSub>
                      <m:sSubPr>
                        <m:ctrlPr>
                          <a:rPr lang="en-CA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1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1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100" i="1"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1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1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100" i="1">
                        <a:latin typeface="Cambria Math"/>
                      </a:rPr>
                      <m:t>∧…</m:t>
                    </m:r>
                    <m:r>
                      <a:rPr lang="en-US" sz="3100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CA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1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1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sz="31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100" dirty="0"/>
                  <a:t> </a:t>
                </a:r>
              </a:p>
              <a:p>
                <a:pPr marL="457200" lvl="1" indent="0">
                  <a:buNone/>
                </a:pPr>
                <a:endParaRPr lang="en-US" sz="31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3400" dirty="0"/>
                  <a:t>Convert all premises and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400" dirty="0"/>
                  <a:t>to CNFs 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3400" dirty="0"/>
                  <a:t>Then do resolution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400" i="1"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400" i="1">
                        <a:latin typeface="Cambria Math"/>
                      </a:rPr>
                      <m:t>∧…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CA" sz="3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4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4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3400" i="1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400" dirty="0"/>
                  <a:t> 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3400" dirty="0"/>
                  <a:t>If could derive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𝐹𝐴𝐿𝑆𝐸</m:t>
                    </m:r>
                  </m:oMath>
                </a14:m>
                <a:r>
                  <a:rPr lang="en-US" sz="3400" dirty="0"/>
                  <a:t>, </a:t>
                </a:r>
                <a:r>
                  <a:rPr lang="en-US" sz="3400" dirty="0">
                    <a:solidFill>
                      <a:srgbClr val="00B050"/>
                    </a:solidFill>
                  </a:rPr>
                  <a:t>then the argument was valid.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14FFE5-3AB0-4F30-B72C-7441997024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  <a:blipFill>
                <a:blip r:embed="rId4"/>
                <a:stretch>
                  <a:fillRect l="-778" t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4017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D6F7B-DCCC-4751-967A-7AC201D0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C7D7A-F9EE-4E65-A69E-F6840DC5E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006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1C0E86-AB97-4FD9-A879-255D55DF6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080D27-AC4B-4A06-8B39-D87B5A06B441}"/>
              </a:ext>
            </a:extLst>
          </p:cNvPr>
          <p:cNvSpPr txBox="1">
            <a:spLocks/>
          </p:cNvSpPr>
          <p:nvPr/>
        </p:nvSpPr>
        <p:spPr>
          <a:xfrm>
            <a:off x="7248128" y="1628800"/>
            <a:ext cx="4614484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AF7537-0434-4973-96C8-5AFE78A8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68" y="1556792"/>
            <a:ext cx="6235588" cy="50405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 is buried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72B1015-A87B-4360-8390-F6AD7F148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4152" y="4437112"/>
                <a:ext cx="2411760" cy="2484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𝐴</m:t>
                    </m:r>
                    <m:r>
                      <a:rPr lang="en-CA" sz="3200" i="1">
                        <a:latin typeface="Cambria Math"/>
                      </a:rPr>
                      <m:t>→¬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A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__________</a:t>
                </a:r>
              </a:p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∴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72B1015-A87B-4360-8390-F6AD7F148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52" y="4437112"/>
                <a:ext cx="2411760" cy="2484276"/>
              </a:xfrm>
              <a:prstGeom prst="rect">
                <a:avLst/>
              </a:prstGeom>
              <a:blipFill>
                <a:blip r:embed="rId7"/>
                <a:stretch>
                  <a:fillRect l="-3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1BB84D8-5DD7-4A3F-ABFD-98D35FB031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97" y="5157192"/>
            <a:ext cx="1430303" cy="1556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2BCC3E-9DE9-430C-920B-C9F3D6F286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21" y="6367698"/>
            <a:ext cx="432679" cy="431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2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Verifying validity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464152" y="1473359"/>
            <a:ext cx="5112568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0866E-EEA5-4011-B713-12AC71890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3B24921-7133-4958-B4FB-C1D90D261F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266" y="1473359"/>
                <a:ext cx="8943118" cy="3384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 smtClean="0">
                        <a:latin typeface="Cambria Math"/>
                      </a:rPr>
                      <m:t>𝐴</m:t>
                    </m:r>
                    <m:r>
                      <a:rPr lang="en-CA" sz="3200" i="1" smtClean="0">
                        <a:latin typeface="Cambria Math"/>
                      </a:rPr>
                      <m:t>→¬</m:t>
                    </m:r>
                    <m:r>
                      <a:rPr lang="en-CA" sz="3200" i="1" smtClean="0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A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200" b="0" dirty="0"/>
                  <a:t>  (from 1. and 3. by modus ponens)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b="0" dirty="0"/>
                  <a:t>   (from contrapositive of 2. and 6. by modus ponens) 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A" sz="3200" dirty="0"/>
                  <a:t>     (from 7. and 4 converted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A" sz="3200" dirty="0"/>
                  <a:t> by modus ponens)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3B24921-7133-4958-B4FB-C1D90D261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66" y="1473359"/>
                <a:ext cx="8943118" cy="3384376"/>
              </a:xfrm>
              <a:prstGeom prst="rect">
                <a:avLst/>
              </a:prstGeom>
              <a:blipFill>
                <a:blip r:embed="rId7"/>
                <a:stretch>
                  <a:fillRect l="-1227" t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1DE3CA6-7576-4727-AD43-63518481F4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97" y="5157192"/>
            <a:ext cx="1430303" cy="155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C4E39A-DE0D-43AE-BD86-1BC3DF6D9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21" y="6367698"/>
            <a:ext cx="432679" cy="431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12A578-AA4B-4619-A70B-FB35B495A868}"/>
                  </a:ext>
                </a:extLst>
              </p:cNvPr>
              <p:cNvSpPr/>
              <p:nvPr/>
            </p:nvSpPr>
            <p:spPr>
              <a:xfrm>
                <a:off x="695400" y="4881435"/>
                <a:ext cx="8182623" cy="18895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Let’s check that this argument is valid. That is, that</a:t>
                </a:r>
              </a:p>
              <a:p>
                <a:pPr algn="ctr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→¬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800" dirty="0"/>
                  <a:t> is a tautology</a:t>
                </a:r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12A578-AA4B-4619-A70B-FB35B495A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81435"/>
                <a:ext cx="8182623" cy="18895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3976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Verifying validity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95401" y="4509120"/>
                <a:ext cx="1584176" cy="22027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𝐴</m:t>
                    </m:r>
                    <m:r>
                      <a:rPr lang="en-CA" sz="3200" i="1">
                        <a:latin typeface="Cambria Math"/>
                      </a:rPr>
                      <m:t>→¬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A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______</a:t>
                </a:r>
              </a:p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∴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1" y="4509120"/>
                <a:ext cx="1584176" cy="2202710"/>
              </a:xfrm>
              <a:prstGeom prst="rect">
                <a:avLst/>
              </a:prstGeom>
              <a:blipFill>
                <a:blip r:embed="rId6"/>
                <a:stretch>
                  <a:fillRect l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B1C0E86-AB97-4FD9-A879-255D55DF65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080D27-AC4B-4A06-8B39-D87B5A06B441}"/>
              </a:ext>
            </a:extLst>
          </p:cNvPr>
          <p:cNvSpPr txBox="1">
            <a:spLocks/>
          </p:cNvSpPr>
          <p:nvPr/>
        </p:nvSpPr>
        <p:spPr>
          <a:xfrm>
            <a:off x="8297039" y="1556792"/>
            <a:ext cx="3964812" cy="1916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AF7537-0434-4973-96C8-5AFE78A8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7" y="1556792"/>
            <a:ext cx="8323820" cy="17281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is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81B52981-6493-43FE-A535-09C3479309D1}"/>
              </a:ext>
            </a:extLst>
          </p:cNvPr>
          <p:cNvSpPr/>
          <p:nvPr/>
        </p:nvSpPr>
        <p:spPr>
          <a:xfrm>
            <a:off x="315672" y="3698815"/>
            <a:ext cx="1843746" cy="8162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F631946-C823-4BB8-89FD-00A5920676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9696" y="3887118"/>
                <a:ext cx="7488832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800" dirty="0"/>
                  <a:t> </a:t>
                </a:r>
                <a:endParaRPr lang="en-CA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→¬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CA" sz="2400" i="1">
                        <a:solidFill>
                          <a:srgbClr val="00B050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CA" sz="2400" dirty="0">
                    <a:solidFill>
                      <a:srgbClr val="00B050"/>
                    </a:solidFill>
                  </a:rPr>
                  <a:t> </a:t>
                </a:r>
                <a:endParaRPr lang="en-CA" sz="2400" dirty="0"/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F631946-C823-4BB8-89FD-00A59206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696" y="3887118"/>
                <a:ext cx="7488832" cy="19984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llout: Down Arrow 37">
            <a:extLst>
              <a:ext uri="{FF2B5EF4-FFF2-40B4-BE49-F238E27FC236}">
                <a16:creationId xmlns:a16="http://schemas.microsoft.com/office/drawing/2014/main" id="{E236C25E-6975-4751-8E8D-59A3271003F0}"/>
              </a:ext>
            </a:extLst>
          </p:cNvPr>
          <p:cNvSpPr/>
          <p:nvPr/>
        </p:nvSpPr>
        <p:spPr>
          <a:xfrm>
            <a:off x="4624460" y="3567665"/>
            <a:ext cx="4593526" cy="8162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Tautology </a:t>
            </a:r>
            <a:r>
              <a:rPr lang="en-US" sz="2400" dirty="0" err="1"/>
              <a:t>iff</a:t>
            </a:r>
            <a:r>
              <a:rPr lang="en-US" sz="2400" dirty="0"/>
              <a:t> argument is valid</a:t>
            </a:r>
          </a:p>
        </p:txBody>
      </p:sp>
      <p:sp>
        <p:nvSpPr>
          <p:cNvPr id="40" name="Callout: Down Arrow 39">
            <a:extLst>
              <a:ext uri="{FF2B5EF4-FFF2-40B4-BE49-F238E27FC236}">
                <a16:creationId xmlns:a16="http://schemas.microsoft.com/office/drawing/2014/main" id="{B2A7A197-49BA-4771-B839-F13D67B1CC48}"/>
              </a:ext>
            </a:extLst>
          </p:cNvPr>
          <p:cNvSpPr/>
          <p:nvPr/>
        </p:nvSpPr>
        <p:spPr>
          <a:xfrm>
            <a:off x="4608795" y="5215516"/>
            <a:ext cx="4593526" cy="8162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Contradiction </a:t>
            </a:r>
            <a:r>
              <a:rPr lang="en-US" sz="2400" dirty="0" err="1"/>
              <a:t>iff</a:t>
            </a:r>
            <a:r>
              <a:rPr lang="en-US" sz="2400" dirty="0"/>
              <a:t> argument is valid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30A2935-0468-463B-9D9F-207A06209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9696" y="5488470"/>
                <a:ext cx="7488832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800" dirty="0"/>
                  <a:t> </a:t>
                </a:r>
                <a:endParaRPr lang="en-CA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→¬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CA" sz="2400" i="1">
                        <a:solidFill>
                          <a:srgbClr val="FF0000"/>
                        </a:solidFill>
                        <a:latin typeface="Cambria Math"/>
                      </a:rPr>
                      <m:t>𝐷</m:t>
                    </m:r>
                  </m:oMath>
                </a14:m>
                <a:r>
                  <a:rPr lang="en-CA" sz="2400" dirty="0">
                    <a:solidFill>
                      <a:srgbClr val="FF0000"/>
                    </a:solidFill>
                  </a:rPr>
                  <a:t> </a:t>
                </a:r>
                <a:endParaRPr lang="en-CA" sz="2400" dirty="0"/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30A2935-0468-463B-9D9F-207A0620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696" y="5488470"/>
                <a:ext cx="7488832" cy="19984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835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25" grpId="0"/>
      <p:bldP spid="38" grpId="0" animBg="1"/>
      <p:bldP spid="40" grpId="0" animBg="1"/>
      <p:bldP spid="4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Verifying validity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95401" y="4509120"/>
                <a:ext cx="1584176" cy="22027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𝐴</m:t>
                    </m:r>
                    <m:r>
                      <a:rPr lang="en-CA" sz="3200" i="1">
                        <a:latin typeface="Cambria Math"/>
                      </a:rPr>
                      <m:t>→¬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A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CA" sz="3200" dirty="0"/>
                  <a:t>______</a:t>
                </a:r>
              </a:p>
              <a:p>
                <a:pPr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∴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1" y="4509120"/>
                <a:ext cx="1584176" cy="2202710"/>
              </a:xfrm>
              <a:prstGeom prst="rect">
                <a:avLst/>
              </a:prstGeom>
              <a:blipFill>
                <a:blip r:embed="rId6"/>
                <a:stretch>
                  <a:fillRect l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B1C0E86-AB97-4FD9-A879-255D55DF65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080D27-AC4B-4A06-8B39-D87B5A06B441}"/>
              </a:ext>
            </a:extLst>
          </p:cNvPr>
          <p:cNvSpPr txBox="1">
            <a:spLocks/>
          </p:cNvSpPr>
          <p:nvPr/>
        </p:nvSpPr>
        <p:spPr>
          <a:xfrm>
            <a:off x="8297039" y="1556792"/>
            <a:ext cx="3964812" cy="1916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AF7537-0434-4973-96C8-5AFE78A8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7" y="1556792"/>
            <a:ext cx="8323820" cy="17281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is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731405-A3EF-4906-9A42-02CBBF8EC9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81605" y="4614429"/>
                <a:ext cx="2160240" cy="19168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 smtClean="0">
                        <a:latin typeface="Cambria Math"/>
                      </a:rPr>
                      <m:t>¬</m:t>
                    </m:r>
                    <m:r>
                      <a:rPr lang="en-CA" sz="3200" i="1" smtClean="0">
                        <a:latin typeface="Cambria Math"/>
                      </a:rPr>
                      <m:t>𝐴</m:t>
                    </m:r>
                    <m:r>
                      <a:rPr lang="en-CA" sz="3200" i="1" smtClean="0">
                        <a:latin typeface="Cambria Math"/>
                      </a:rPr>
                      <m:t>∨¬</m:t>
                    </m:r>
                    <m:r>
                      <a:rPr lang="en-CA" sz="3200" i="1" smtClean="0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¬</m:t>
                    </m:r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∨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A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¬</m:t>
                    </m:r>
                    <m:r>
                      <a:rPr lang="en-CA" sz="3200" i="1">
                        <a:latin typeface="Cambria Math"/>
                      </a:rPr>
                      <m:t>𝐸</m:t>
                    </m:r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 F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/>
                  <a:t> 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731405-A3EF-4906-9A42-02CBBF8EC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05" y="4614429"/>
                <a:ext cx="2160240" cy="1916832"/>
              </a:xfrm>
              <a:prstGeom prst="rect">
                <a:avLst/>
              </a:prstGeom>
              <a:blipFill>
                <a:blip r:embed="rId8"/>
                <a:stretch>
                  <a:fillRect l="-3099" t="-4777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81B52981-6493-43FE-A535-09C3479309D1}"/>
              </a:ext>
            </a:extLst>
          </p:cNvPr>
          <p:cNvSpPr/>
          <p:nvPr/>
        </p:nvSpPr>
        <p:spPr>
          <a:xfrm>
            <a:off x="315672" y="3698815"/>
            <a:ext cx="1843746" cy="8162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Argument</a:t>
            </a:r>
          </a:p>
        </p:txBody>
      </p:sp>
      <p:sp>
        <p:nvSpPr>
          <p:cNvPr id="24" name="Callout: Down Arrow 23">
            <a:extLst>
              <a:ext uri="{FF2B5EF4-FFF2-40B4-BE49-F238E27FC236}">
                <a16:creationId xmlns:a16="http://schemas.microsoft.com/office/drawing/2014/main" id="{AC579B30-94F4-43EC-B870-369D41E1BD20}"/>
              </a:ext>
            </a:extLst>
          </p:cNvPr>
          <p:cNvSpPr/>
          <p:nvPr/>
        </p:nvSpPr>
        <p:spPr>
          <a:xfrm>
            <a:off x="2252288" y="3424138"/>
            <a:ext cx="2980789" cy="118542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Premises and negated conclusion in CNF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183A2195-68AE-4890-80AA-20EED53D78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2623" y="5572845"/>
                <a:ext cx="7488832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800" dirty="0"/>
                  <a:t> </a:t>
                </a:r>
                <a:endParaRPr lang="en-CA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¬</m:t>
                        </m:r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  <m:r>
                          <a:rPr lang="en-CA" sz="2400" i="1">
                            <a:latin typeface="Cambria Math"/>
                          </a:rPr>
                          <m:t>∨¬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¬</m:t>
                        </m:r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¬</m:t>
                        </m:r>
                        <m:r>
                          <a:rPr lang="en-CA" sz="2400" i="1">
                            <a:latin typeface="Cambria Math"/>
                          </a:rPr>
                          <m:t>𝐸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∧¬</m:t>
                    </m:r>
                    <m:r>
                      <a:rPr lang="en-CA" sz="2400" i="1">
                        <a:latin typeface="Cambria Math"/>
                      </a:rPr>
                      <m:t>𝐷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183A2195-68AE-4890-80AA-20EED53D7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623" y="5572845"/>
                <a:ext cx="7488832" cy="19984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llout: Down Arrow 39">
            <a:extLst>
              <a:ext uri="{FF2B5EF4-FFF2-40B4-BE49-F238E27FC236}">
                <a16:creationId xmlns:a16="http://schemas.microsoft.com/office/drawing/2014/main" id="{B2A7A197-49BA-4771-B839-F13D67B1CC48}"/>
              </a:ext>
            </a:extLst>
          </p:cNvPr>
          <p:cNvSpPr/>
          <p:nvPr/>
        </p:nvSpPr>
        <p:spPr>
          <a:xfrm>
            <a:off x="5907386" y="3531032"/>
            <a:ext cx="4593526" cy="8162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Contradiction </a:t>
            </a:r>
            <a:r>
              <a:rPr lang="en-US" sz="2400" dirty="0" err="1"/>
              <a:t>iff</a:t>
            </a:r>
            <a:r>
              <a:rPr lang="en-US" sz="2400" dirty="0"/>
              <a:t> argument is valid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30A2935-0468-463B-9D9F-207A062099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3019" y="3856396"/>
                <a:ext cx="7488832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800" dirty="0"/>
                  <a:t> </a:t>
                </a:r>
                <a:endParaRPr lang="en-CA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→¬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CA" sz="24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CA" sz="2400" i="1">
                        <a:latin typeface="Cambria Math"/>
                      </a:rPr>
                      <m:t>𝐷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30A2935-0468-463B-9D9F-207A06209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019" y="3856396"/>
                <a:ext cx="7488832" cy="19984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F3E1470A-081B-4C08-82C6-5CC7B4C97236}"/>
              </a:ext>
            </a:extLst>
          </p:cNvPr>
          <p:cNvSpPr/>
          <p:nvPr/>
        </p:nvSpPr>
        <p:spPr>
          <a:xfrm>
            <a:off x="5489231" y="5038612"/>
            <a:ext cx="5804838" cy="8162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Contradiction </a:t>
            </a:r>
            <a:r>
              <a:rPr lang="en-US" sz="2400" dirty="0" err="1"/>
              <a:t>iff</a:t>
            </a:r>
            <a:r>
              <a:rPr lang="en-US" sz="2400" dirty="0"/>
              <a:t> argument is valid (in CNF)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39" grpId="0"/>
      <p:bldP spid="1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Verifying validity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1C0E86-AB97-4FD9-A879-255D55DF6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080D27-AC4B-4A06-8B39-D87B5A06B441}"/>
              </a:ext>
            </a:extLst>
          </p:cNvPr>
          <p:cNvSpPr txBox="1">
            <a:spLocks/>
          </p:cNvSpPr>
          <p:nvPr/>
        </p:nvSpPr>
        <p:spPr>
          <a:xfrm>
            <a:off x="8297039" y="1556792"/>
            <a:ext cx="3964812" cy="1916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AF7537-0434-4973-96C8-5AFE78A8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7" y="1556792"/>
            <a:ext cx="8323820" cy="17281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is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F631946-C823-4BB8-89FD-00A5920676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536" y="3068960"/>
                <a:ext cx="7488832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800" dirty="0"/>
                  <a:t> </a:t>
                </a:r>
                <a:endParaRPr lang="en-CA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¬</m:t>
                        </m:r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  <m:r>
                          <a:rPr lang="en-CA" sz="2400" i="1">
                            <a:latin typeface="Cambria Math"/>
                          </a:rPr>
                          <m:t>∨¬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¬</m:t>
                        </m:r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𝐶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/>
                          </a:rPr>
                          <m:t>¬</m:t>
                        </m:r>
                        <m:r>
                          <a:rPr lang="en-CA" sz="2400" i="1">
                            <a:latin typeface="Cambria Math"/>
                          </a:rPr>
                          <m:t>𝐸</m:t>
                        </m:r>
                        <m:r>
                          <a:rPr lang="en-CA" sz="2400" i="1">
                            <a:latin typeface="Cambria Math"/>
                          </a:rPr>
                          <m:t>∨</m:t>
                        </m:r>
                        <m:r>
                          <a:rPr lang="en-CA" sz="24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CA" sz="2400" i="1">
                        <a:latin typeface="Cambria Math"/>
                      </a:rPr>
                      <m:t>∧¬</m:t>
                    </m:r>
                    <m:r>
                      <a:rPr lang="en-CA" sz="2400" i="1">
                        <a:latin typeface="Cambria Math"/>
                      </a:rPr>
                      <m:t>𝐷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F631946-C823-4BB8-89FD-00A59206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3068960"/>
                <a:ext cx="7488832" cy="1998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2529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Verifying validity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1C0E86-AB97-4FD9-A879-255D55DF6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080D27-AC4B-4A06-8B39-D87B5A06B441}"/>
              </a:ext>
            </a:extLst>
          </p:cNvPr>
          <p:cNvSpPr txBox="1">
            <a:spLocks/>
          </p:cNvSpPr>
          <p:nvPr/>
        </p:nvSpPr>
        <p:spPr>
          <a:xfrm>
            <a:off x="8297039" y="1556792"/>
            <a:ext cx="3964812" cy="1916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AF7537-0434-4973-96C8-5AFE78A8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7" y="1556792"/>
            <a:ext cx="8323820" cy="172819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is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F631946-C823-4BB8-89FD-00A5920676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536" y="3068960"/>
                <a:ext cx="9433048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800" dirty="0"/>
                  <a:t> </a:t>
                </a:r>
                <a:endParaRPr lang="en-CA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  <m:r>
                          <a:rPr lang="en-CA" sz="2800" i="1">
                            <a:latin typeface="Cambria Math"/>
                          </a:rPr>
                          <m:t>∨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  <m:r>
                          <a:rPr lang="en-CA" sz="2800" i="1">
                            <a:latin typeface="Cambria Math"/>
                          </a:rPr>
                          <m:t>∨</m:t>
                        </m:r>
                        <m:r>
                          <a:rPr lang="en-CA" sz="28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𝐸</m:t>
                        </m:r>
                        <m:r>
                          <a:rPr lang="en-CA" sz="2800" i="1">
                            <a:latin typeface="Cambria Math"/>
                          </a:rPr>
                          <m:t>∨</m:t>
                        </m:r>
                        <m:r>
                          <a:rPr lang="en-CA" sz="28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∧¬</m:t>
                    </m:r>
                    <m:r>
                      <a:rPr lang="en-CA" sz="2800" i="1">
                        <a:latin typeface="Cambria Math"/>
                      </a:rPr>
                      <m:t>𝐷</m:t>
                    </m:r>
                  </m:oMath>
                </a14:m>
                <a:r>
                  <a:rPr lang="en-CA" sz="2800" dirty="0"/>
                  <a:t> 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F631946-C823-4BB8-89FD-00A592067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3068960"/>
                <a:ext cx="9433048" cy="19984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2FDD9-B147-4902-A1FE-A409EE732E4D}"/>
                  </a:ext>
                </a:extLst>
              </p:cNvPr>
              <p:cNvSpPr txBox="1"/>
              <p:nvPr/>
            </p:nvSpPr>
            <p:spPr>
              <a:xfrm>
                <a:off x="2781651" y="4409508"/>
                <a:ext cx="19328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(¬</m:t>
                      </m:r>
                      <m:r>
                        <a:rPr lang="en-CA" sz="2800" i="1">
                          <a:latin typeface="Cambria Math"/>
                        </a:rPr>
                        <m:t>𝐴</m:t>
                      </m:r>
                      <m:r>
                        <a:rPr lang="en-CA" sz="2800" i="1">
                          <a:latin typeface="Cambria Math"/>
                        </a:rPr>
                        <m:t>∨¬</m:t>
                      </m:r>
                      <m:r>
                        <a:rPr lang="en-CA" sz="2800" i="1">
                          <a:latin typeface="Cambria Math"/>
                        </a:rPr>
                        <m:t>𝐶</m:t>
                      </m:r>
                      <m:r>
                        <a:rPr lang="en-CA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2FDD9-B147-4902-A1FE-A409EE732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651" y="4409508"/>
                <a:ext cx="193283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6CC73C-1B73-4931-8FCE-B5D972EA3F58}"/>
                  </a:ext>
                </a:extLst>
              </p:cNvPr>
              <p:cNvSpPr txBox="1"/>
              <p:nvPr/>
            </p:nvSpPr>
            <p:spPr>
              <a:xfrm>
                <a:off x="4381849" y="5458942"/>
                <a:ext cx="10628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(¬</m:t>
                      </m:r>
                      <m:r>
                        <a:rPr lang="en-CA" sz="2800" i="1">
                          <a:latin typeface="Cambria Math"/>
                        </a:rPr>
                        <m:t>𝐶</m:t>
                      </m:r>
                      <m:r>
                        <a:rPr lang="en-CA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6CC73C-1B73-4931-8FCE-B5D972EA3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849" y="5458942"/>
                <a:ext cx="106285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B79AD6-C7FB-4C00-84E2-A4F543444796}"/>
                  </a:ext>
                </a:extLst>
              </p:cNvPr>
              <p:cNvSpPr txBox="1"/>
              <p:nvPr/>
            </p:nvSpPr>
            <p:spPr>
              <a:xfrm>
                <a:off x="8236120" y="4685757"/>
                <a:ext cx="7951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(</m:t>
                      </m:r>
                      <m:r>
                        <a:rPr lang="en-CA" sz="2800" i="1">
                          <a:latin typeface="Cambria Math"/>
                        </a:rPr>
                        <m:t>𝐶</m:t>
                      </m:r>
                      <m:r>
                        <a:rPr lang="en-CA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B79AD6-C7FB-4C00-84E2-A4F543444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120" y="4685757"/>
                <a:ext cx="79515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0AD76C-647D-4EFC-91E8-D183F7743BA9}"/>
                  </a:ext>
                </a:extLst>
              </p:cNvPr>
              <p:cNvSpPr txBox="1"/>
              <p:nvPr/>
            </p:nvSpPr>
            <p:spPr>
              <a:xfrm>
                <a:off x="5192711" y="6281317"/>
                <a:ext cx="13336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𝐹𝐴𝐿𝑆𝐸</m:t>
                      </m:r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0AD76C-647D-4EFC-91E8-D183F7743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711" y="6281317"/>
                <a:ext cx="133363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C632FF-6907-4F60-892F-E2AB57C04D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927648" y="4107359"/>
            <a:ext cx="820422" cy="3021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32ABA7-AFE8-4857-9A61-26BDB1FF5F33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3748070" y="4107359"/>
            <a:ext cx="1020061" cy="3021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14C6D9-5E77-466B-B65E-B0484682DAB7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3748070" y="4932728"/>
            <a:ext cx="1165207" cy="5262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057C46-B80D-4B11-A61B-0013CD9E5711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4913277" y="4107359"/>
            <a:ext cx="1165206" cy="13515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9BDF1E-C300-41ED-8AA9-E1AD6EB813E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608168" y="4107359"/>
            <a:ext cx="1025529" cy="5783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2D53F4-E60B-412B-B82F-49C9C980F8BA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8633697" y="4030414"/>
            <a:ext cx="1422743" cy="65534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495A02-9470-4C16-8F3A-CEEA8FB7E9AC}"/>
              </a:ext>
            </a:extLst>
          </p:cNvPr>
          <p:cNvCxnSpPr>
            <a:stCxn id="8" idx="2"/>
            <a:endCxn id="13" idx="0"/>
          </p:cNvCxnSpPr>
          <p:nvPr/>
        </p:nvCxnSpPr>
        <p:spPr>
          <a:xfrm>
            <a:off x="4913277" y="5982162"/>
            <a:ext cx="946252" cy="2991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77C83A-ECA1-40C3-82E0-38B33128D05F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 flipH="1">
            <a:off x="5859529" y="5208977"/>
            <a:ext cx="2774168" cy="10723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69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FB1EB-038E-4B4D-AD2F-4B9D2D12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EEB44-858D-4CCB-BA38-6D3DA7E19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27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8EF31A-91D5-45D0-9064-2510F203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93" y="0"/>
            <a:ext cx="9910814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F31FF3-C839-41EE-B8E9-D931F7EA11EA}"/>
              </a:ext>
            </a:extLst>
          </p:cNvPr>
          <p:cNvSpPr/>
          <p:nvPr/>
        </p:nvSpPr>
        <p:spPr>
          <a:xfrm>
            <a:off x="1160677" y="3645024"/>
            <a:ext cx="9890729" cy="1224136"/>
          </a:xfrm>
          <a:prstGeom prst="round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2FC60-7A62-48AD-88D0-8A6D42B1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Deriving conclusions using resolution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4FFE5-3AB0-4F30-B72C-744199702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80" y="1417638"/>
            <a:ext cx="5451186" cy="5174030"/>
          </a:xfrm>
        </p:spPr>
        <p:txBody>
          <a:bodyPr>
            <a:normAutofit fontScale="70000" lnSpcReduction="20000"/>
          </a:bodyPr>
          <a:lstStyle/>
          <a:p>
            <a:r>
              <a:rPr lang="en-US" sz="3900" dirty="0"/>
              <a:t>How do we actually derive a conclusion using resolution?</a:t>
            </a:r>
          </a:p>
          <a:p>
            <a:pPr lvl="1"/>
            <a:r>
              <a:rPr lang="en-US" sz="3400" dirty="0"/>
              <a:t>Like finding the treasure.  </a:t>
            </a:r>
          </a:p>
          <a:p>
            <a:r>
              <a:rPr lang="en-US" sz="3800" dirty="0"/>
              <a:t>Suppose the conclusion is just one clause or a literal </a:t>
            </a:r>
          </a:p>
          <a:p>
            <a:pPr lvl="1"/>
            <a:r>
              <a:rPr lang="en-US" sz="3400" dirty="0"/>
              <a:t>otherwise derive each clause of the CNF equivalent to the conclusion separately </a:t>
            </a:r>
          </a:p>
          <a:p>
            <a:pPr lvl="2"/>
            <a:endParaRPr lang="en-US" sz="3000" dirty="0"/>
          </a:p>
          <a:p>
            <a:r>
              <a:rPr lang="en-US" sz="3800" dirty="0"/>
              <a:t>Take premises converted to CNF, and keep applying resolution rule until get a conclusion clause</a:t>
            </a:r>
          </a:p>
          <a:p>
            <a:pPr lvl="1"/>
            <a:r>
              <a:rPr lang="en-US" sz="3000" dirty="0"/>
              <a:t>Such as a clause containing a single variable stating  “the treasure is here”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051F62C-9E2C-471E-B78B-59A7E53F05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3343" y="1187198"/>
                <a:ext cx="5756359" cy="19984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defRPr/>
                </a:pPr>
                <a:r>
                  <a:rPr lang="en-CA" sz="2000" dirty="0"/>
                  <a:t> </a:t>
                </a:r>
                <a:endParaRPr lang="en-CA" sz="1400" dirty="0"/>
              </a:p>
              <a:p>
                <a:pPr marL="514350" indent="-51435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i="1">
                            <a:latin typeface="Cambria Math"/>
                          </a:rPr>
                          <m:t>¬</m:t>
                        </m:r>
                        <m:r>
                          <a:rPr lang="en-CA" sz="2000" i="1">
                            <a:latin typeface="Cambria Math"/>
                          </a:rPr>
                          <m:t>𝐴</m:t>
                        </m:r>
                        <m:r>
                          <a:rPr lang="en-CA" sz="2000" i="1">
                            <a:latin typeface="Cambria Math"/>
                          </a:rPr>
                          <m:t>∨¬</m:t>
                        </m:r>
                        <m:r>
                          <a:rPr lang="en-CA" sz="20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0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i="1">
                            <a:latin typeface="Cambria Math"/>
                          </a:rPr>
                          <m:t>¬</m:t>
                        </m:r>
                        <m:r>
                          <a:rPr lang="en-CA" sz="2000" i="1">
                            <a:latin typeface="Cambria Math"/>
                          </a:rPr>
                          <m:t>𝐶</m:t>
                        </m:r>
                        <m:r>
                          <a:rPr lang="en-CA" sz="2000" i="1">
                            <a:latin typeface="Cambria Math"/>
                          </a:rPr>
                          <m:t>∨</m:t>
                        </m:r>
                        <m:r>
                          <a:rPr lang="en-CA" sz="20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0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20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i="1">
                            <a:latin typeface="Cambria Math"/>
                          </a:rPr>
                          <m:t>𝐶</m:t>
                        </m:r>
                        <m:r>
                          <a:rPr lang="en-CA" sz="2000" i="1">
                            <a:latin typeface="Cambria Math"/>
                          </a:rPr>
                          <m:t>∨</m:t>
                        </m:r>
                        <m:r>
                          <a:rPr lang="en-CA" sz="2000" i="1">
                            <a:latin typeface="Cambria Math"/>
                          </a:rPr>
                          <m:t>𝐷</m:t>
                        </m:r>
                      </m:e>
                    </m:d>
                    <m:r>
                      <a:rPr lang="en-CA" sz="20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i="1">
                            <a:latin typeface="Cambria Math"/>
                          </a:rPr>
                          <m:t>¬</m:t>
                        </m:r>
                        <m:r>
                          <a:rPr lang="en-CA" sz="2000" i="1">
                            <a:latin typeface="Cambria Math"/>
                          </a:rPr>
                          <m:t>𝐸</m:t>
                        </m:r>
                        <m:r>
                          <a:rPr lang="en-CA" sz="2000" i="1">
                            <a:latin typeface="Cambria Math"/>
                          </a:rPr>
                          <m:t>∨</m:t>
                        </m:r>
                        <m:r>
                          <a:rPr lang="en-CA" sz="2000" i="1"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CA" sz="20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051F62C-9E2C-471E-B78B-59A7E53F0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343" y="1187198"/>
                <a:ext cx="5756359" cy="1998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6DE1E-55C6-4B4B-8DA2-8ED23418C479}"/>
                  </a:ext>
                </a:extLst>
              </p:cNvPr>
              <p:cNvSpPr txBox="1"/>
              <p:nvPr/>
            </p:nvSpPr>
            <p:spPr>
              <a:xfrm>
                <a:off x="6683139" y="2290989"/>
                <a:ext cx="14313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latin typeface="Cambria Math"/>
                        </a:rPr>
                        <m:t>(¬</m:t>
                      </m:r>
                      <m:r>
                        <a:rPr lang="en-CA" sz="2000" i="1">
                          <a:latin typeface="Cambria Math"/>
                        </a:rPr>
                        <m:t>𝐴</m:t>
                      </m:r>
                      <m:r>
                        <a:rPr lang="en-CA" sz="2000" i="1">
                          <a:latin typeface="Cambria Math"/>
                        </a:rPr>
                        <m:t>∨¬</m:t>
                      </m:r>
                      <m:r>
                        <a:rPr lang="en-CA" sz="2000" i="1">
                          <a:latin typeface="Cambria Math"/>
                        </a:rPr>
                        <m:t>𝐶</m:t>
                      </m:r>
                      <m:r>
                        <a:rPr lang="en-CA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6DE1E-55C6-4B4B-8DA2-8ED23418C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139" y="2290989"/>
                <a:ext cx="1431354" cy="400110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D60367-FA89-4D31-909D-F36A5C6A7333}"/>
                  </a:ext>
                </a:extLst>
              </p:cNvPr>
              <p:cNvSpPr txBox="1"/>
              <p:nvPr/>
            </p:nvSpPr>
            <p:spPr>
              <a:xfrm>
                <a:off x="8283337" y="3340423"/>
                <a:ext cx="8099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latin typeface="Cambria Math"/>
                        </a:rPr>
                        <m:t>(¬</m:t>
                      </m:r>
                      <m:r>
                        <a:rPr lang="en-CA" sz="2000" i="1">
                          <a:latin typeface="Cambria Math"/>
                        </a:rPr>
                        <m:t>𝐶</m:t>
                      </m:r>
                      <m:r>
                        <a:rPr lang="en-CA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FD60367-FA89-4D31-909D-F36A5C6A7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337" y="3340423"/>
                <a:ext cx="809902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C928EF-0B2C-4578-8952-D1E5595204C9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829136" y="1988840"/>
            <a:ext cx="569680" cy="3021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9D8838-BFC4-473A-AD91-2E5BA5EF058A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7398816" y="1988840"/>
            <a:ext cx="1270805" cy="3021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4828E9-4FA5-460D-8661-3BAC9F6166A8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7398816" y="2691099"/>
            <a:ext cx="1289472" cy="6493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2978E8-150E-4FD5-AE11-52CDFB8C063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8688288" y="1916832"/>
            <a:ext cx="715677" cy="142359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20CB0C-801A-41A7-8B30-2DF8354DCA54}"/>
              </a:ext>
            </a:extLst>
          </p:cNvPr>
          <p:cNvCxnSpPr>
            <a:cxnSpLocks/>
          </p:cNvCxnSpPr>
          <p:nvPr/>
        </p:nvCxnSpPr>
        <p:spPr>
          <a:xfrm flipH="1">
            <a:off x="9693761" y="1916832"/>
            <a:ext cx="650712" cy="21813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B65DAE-AE10-4619-87E9-D0821E779985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8688288" y="3740533"/>
            <a:ext cx="709081" cy="4097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D43D2E-6B17-450E-8D96-806EDB7284BE}"/>
                  </a:ext>
                </a:extLst>
              </p:cNvPr>
              <p:cNvSpPr txBox="1"/>
              <p:nvPr/>
            </p:nvSpPr>
            <p:spPr>
              <a:xfrm>
                <a:off x="9187989" y="4098195"/>
                <a:ext cx="6463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CA" sz="2000" b="1" i="1">
                          <a:solidFill>
                            <a:srgbClr val="00B05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CA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D43D2E-6B17-450E-8D96-806EDB728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989" y="4098195"/>
                <a:ext cx="646331" cy="400110"/>
              </a:xfrm>
              <a:prstGeom prst="rect">
                <a:avLst/>
              </a:prstGeom>
              <a:blipFill>
                <a:blip r:embed="rId8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490778-3F4C-449E-9FA9-1450C4D12205}"/>
                  </a:ext>
                </a:extLst>
              </p:cNvPr>
              <p:cNvSpPr txBox="1"/>
              <p:nvPr/>
            </p:nvSpPr>
            <p:spPr>
              <a:xfrm>
                <a:off x="5375920" y="4642709"/>
                <a:ext cx="6799372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Note that in this case there is no way to get FALSE: </a:t>
                </a:r>
              </a:p>
              <a:p>
                <a:r>
                  <a:rPr lang="en-US" sz="2400" dirty="0"/>
                  <a:t>The premises by themselves are not inconsistent!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We can derive some more clauses: 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),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/>
                  <a:t>and then we have to stop. 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490778-3F4C-449E-9FA9-1450C4D1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920" y="4642709"/>
                <a:ext cx="6799372" cy="2215991"/>
              </a:xfrm>
              <a:prstGeom prst="rect">
                <a:avLst/>
              </a:prstGeom>
              <a:blipFill>
                <a:blip r:embed="rId9"/>
                <a:stretch>
                  <a:fillRect l="-1435" t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526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4" grpId="0"/>
      <p:bldP spid="2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F112C-61CA-45D4-BE6B-52FBB743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Stereotypes puzzle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60B7B-C621-4D35-8F70-97995148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63064" cy="5141167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Susan is 28 years old, single, outspoken, and very bright. She majored in philosophy. As a student she was deeply concerned with issues of discrimination and social justice and also participated in anti-pipeline demonstrations. </a:t>
            </a:r>
            <a:br>
              <a:rPr lang="en-CA" dirty="0"/>
            </a:br>
            <a:br>
              <a:rPr lang="en-CA" dirty="0"/>
            </a:br>
            <a:r>
              <a:rPr lang="en-CA" i="1" dirty="0"/>
              <a:t>Please rank the following possibilities by how likely they are. List them from least likely to most likely.  Susan is: </a:t>
            </a:r>
            <a:br>
              <a:rPr lang="en-CA" dirty="0"/>
            </a:br>
            <a:endParaRPr lang="en-CA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</a:t>
            </a:r>
            <a:r>
              <a:rPr lang="en-CA" dirty="0" err="1"/>
              <a:t>kindergarden</a:t>
            </a:r>
            <a:r>
              <a:rPr lang="en-CA" dirty="0"/>
              <a:t> teacher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works in a bookstore and takes yoga classes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 active feminist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psychiatric social worker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member of an outdoors club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bank teller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 insurance salesperson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bank teller and an active feminist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D4D17-64A2-4407-8A46-DC9C0E36A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260558"/>
            <a:ext cx="3935760" cy="2209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83E35-1B9E-48A1-9EA8-C078D3AD3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89984" l="6935" r="90006">
                        <a14:foregroundMark x1="9964" y1="57512" x2="6844" y2="78352"/>
                        <a14:foregroundMark x1="6844" y1="78352" x2="9025" y2="85339"/>
                        <a14:foregroundMark x1="9025" y1="85339" x2="12296" y2="90872"/>
                        <a14:foregroundMark x1="12296" y1="90872" x2="17323" y2="93861"/>
                        <a14:foregroundMark x1="17323" y1="93861" x2="22502" y2="92326"/>
                        <a14:foregroundMark x1="22502" y1="92326" x2="49818" y2="93619"/>
                        <a14:foregroundMark x1="49818" y1="93619" x2="71987" y2="91074"/>
                        <a14:foregroundMark x1="71987" y1="91074" x2="66535" y2="92447"/>
                        <a14:foregroundMark x1="66535" y1="92447" x2="87190" y2="83279"/>
                        <a14:foregroundMark x1="87190" y1="83279" x2="90854" y2="78110"/>
                        <a14:foregroundMark x1="90854" y1="78110" x2="90036" y2="70315"/>
                        <a14:foregroundMark x1="90036" y1="70315" x2="85796" y2="57472"/>
                        <a14:foregroundMark x1="85796" y1="57472" x2="82193" y2="52141"/>
                        <a14:foregroundMark x1="82193" y1="52141" x2="82768" y2="45032"/>
                        <a14:foregroundMark x1="82768" y1="45032" x2="81496" y2="40105"/>
                        <a14:foregroundMark x1="81042" y1="39580" x2="83253" y2="53554"/>
                        <a14:foregroundMark x1="83253" y1="53554" x2="89158" y2="73425"/>
                        <a14:foregroundMark x1="89158" y1="73425" x2="88007" y2="80614"/>
                        <a14:foregroundMark x1="88007" y1="80614" x2="62296" y2="91074"/>
                        <a14:foregroundMark x1="62296" y1="91074" x2="28256" y2="93215"/>
                        <a14:foregroundMark x1="28256" y1="93215" x2="17293" y2="90267"/>
                        <a14:foregroundMark x1="17293" y1="90267" x2="7662" y2="82270"/>
                        <a14:foregroundMark x1="7662" y1="82270" x2="6935" y2="8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10" y="353794"/>
            <a:ext cx="1418459" cy="10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6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get.pxhere.com/photo/money-paper-material-washington-cash-united-states-american-background-currency-dollar-lincoln-us-buy-five-ten-jackson-grant-banknote-purchase-fifty-twenty-one-hundred-money-handling-1214870.jpg">
            <a:extLst>
              <a:ext uri="{FF2B5EF4-FFF2-40B4-BE49-F238E27FC236}">
                <a16:creationId xmlns:a16="http://schemas.microsoft.com/office/drawing/2014/main" id="{65EFAE58-48AF-49B2-918F-6A5A7EB7B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42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459392" cy="44080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NP-completeness: </a:t>
            </a: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To solve P vs NP, enough to find a way to check if formulas are satisfiable that always works (significantly) faster than truth tables!</a:t>
            </a: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	Or show that it is impossible. 	 </a:t>
            </a:r>
          </a:p>
        </p:txBody>
      </p:sp>
    </p:spTree>
    <p:extLst>
      <p:ext uri="{BB962C8B-B14F-4D97-AF65-F5344CB8AC3E}">
        <p14:creationId xmlns:p14="http://schemas.microsoft.com/office/powerpoint/2010/main" val="723028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045D5-29C2-4BC1-A536-BB840CE7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685066"/>
            <a:ext cx="6414781" cy="5840278"/>
          </a:xfrm>
        </p:spPr>
        <p:txBody>
          <a:bodyPr anchor="t">
            <a:normAutofit/>
          </a:bodyPr>
          <a:lstStyle/>
          <a:p>
            <a:r>
              <a:rPr lang="en-CA" sz="2800" dirty="0"/>
              <a:t>A formula is like a basket of apples. </a:t>
            </a:r>
          </a:p>
          <a:p>
            <a:endParaRPr lang="en-CA" sz="2800" dirty="0"/>
          </a:p>
          <a:p>
            <a:pPr marL="457200" lvl="1" indent="0">
              <a:buNone/>
            </a:pPr>
            <a:r>
              <a:rPr lang="en-CA" dirty="0"/>
              <a:t>       formula is a tautology</a:t>
            </a:r>
          </a:p>
          <a:p>
            <a:pPr marL="457200" lvl="1" indent="0">
              <a:buNone/>
            </a:pPr>
            <a:r>
              <a:rPr lang="en-CA" dirty="0"/>
              <a:t>                        =</a:t>
            </a:r>
          </a:p>
          <a:p>
            <a:pPr marL="457200" lvl="1" indent="0">
              <a:buNone/>
            </a:pPr>
            <a:r>
              <a:rPr lang="en-CA" dirty="0"/>
              <a:t> All apples in the basket are good.</a:t>
            </a:r>
          </a:p>
          <a:p>
            <a:endParaRPr lang="en-CA" sz="2800" dirty="0"/>
          </a:p>
          <a:p>
            <a:r>
              <a:rPr lang="en-CA" sz="2800" dirty="0"/>
              <a:t>Can you check that all apples in a basket are good without looking at every single one?</a:t>
            </a:r>
          </a:p>
          <a:p>
            <a:r>
              <a:rPr lang="en-CA" sz="2800" dirty="0"/>
              <a:t>Can you do it for every possible basket of apples?</a:t>
            </a:r>
          </a:p>
        </p:txBody>
      </p:sp>
      <p:pic>
        <p:nvPicPr>
          <p:cNvPr id="8194" name="Picture 2" descr="Apples, Basket Full, Set, Crop, Food, Fruit, Autumn">
            <a:extLst>
              <a:ext uri="{FF2B5EF4-FFF2-40B4-BE49-F238E27FC236}">
                <a16:creationId xmlns:a16="http://schemas.microsoft.com/office/drawing/2014/main" id="{C9F899CF-8CA7-4622-BB62-396051FE2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6399" b="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554DF-B0D4-43E4-8FB1-B5FB4477F509}"/>
              </a:ext>
            </a:extLst>
          </p:cNvPr>
          <p:cNvSpPr txBox="1"/>
          <p:nvPr/>
        </p:nvSpPr>
        <p:spPr>
          <a:xfrm flipH="1">
            <a:off x="6816080" y="588941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Smell test?</a:t>
            </a:r>
          </a:p>
        </p:txBody>
      </p:sp>
      <p:pic>
        <p:nvPicPr>
          <p:cNvPr id="8196" name="Picture 4" descr="https://cdn.pixabay.com/photo/2013/07/12/18/08/dog-153063_1280.png">
            <a:extLst>
              <a:ext uri="{FF2B5EF4-FFF2-40B4-BE49-F238E27FC236}">
                <a16:creationId xmlns:a16="http://schemas.microsoft.com/office/drawing/2014/main" id="{98424BB3-7480-47CC-BB2E-383358593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680" y="3068960"/>
            <a:ext cx="1241450" cy="13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4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get.pxhere.com/photo/money-paper-material-washington-cash-united-states-american-background-currency-dollar-lincoln-us-buy-five-ten-jackson-grant-banknote-purchase-fifty-twenty-one-hundred-money-handling-1214870.jpg">
            <a:extLst>
              <a:ext uri="{FF2B5EF4-FFF2-40B4-BE49-F238E27FC236}">
                <a16:creationId xmlns:a16="http://schemas.microsoft.com/office/drawing/2014/main" id="{65EFAE58-48AF-49B2-918F-6A5A7EB7B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42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7795096" cy="44080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P vs NP:  the million dollar problem. </a:t>
            </a: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To show that P=NP, just need to find a smell test for satisfiability. </a:t>
            </a:r>
            <a:b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en-US" sz="4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	 </a:t>
            </a:r>
          </a:p>
        </p:txBody>
      </p:sp>
      <p:pic>
        <p:nvPicPr>
          <p:cNvPr id="4" name="Picture 2" descr="Apples, Basket Full, Set, Crop, Food, Fruit, Autumn">
            <a:extLst>
              <a:ext uri="{FF2B5EF4-FFF2-40B4-BE49-F238E27FC236}">
                <a16:creationId xmlns:a16="http://schemas.microsoft.com/office/drawing/2014/main" id="{14F3E9FB-AECB-4485-A005-313C51316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6399" b="1"/>
          <a:stretch/>
        </p:blipFill>
        <p:spPr bwMode="auto">
          <a:xfrm>
            <a:off x="8476436" y="-2"/>
            <a:ext cx="3715564" cy="386105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dn.pixabay.com/photo/2013/07/12/18/08/dog-153063_1280.png">
            <a:extLst>
              <a:ext uri="{FF2B5EF4-FFF2-40B4-BE49-F238E27FC236}">
                <a16:creationId xmlns:a16="http://schemas.microsoft.com/office/drawing/2014/main" id="{A4CC5A09-869E-4F8D-9FF8-3513034D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821469"/>
            <a:ext cx="2034456" cy="22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AAA3-4ADA-43FD-BB37-4D0C196A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315C7-59DF-4D86-AC09-1E17616D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3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33F9-AD25-4C3C-98A0-B1D00C97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Logical equivalence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FE5936-494D-459C-AEC5-DE8522A9E8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4983161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Two formulas F and G are </a:t>
                </a:r>
                <a:r>
                  <a:rPr lang="en-CA" b="1" dirty="0">
                    <a:solidFill>
                      <a:prstClr val="black"/>
                    </a:solidFill>
                  </a:rPr>
                  <a:t>logically equivalent  </a:t>
                </a:r>
                <a:r>
                  <a:rPr lang="en-CA" dirty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⇔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𝐺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if they have the same value for every row in the truth table on their variables. 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𝐴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∧¬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𝐴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𝐹𝐴𝐿𝑆𝐸</m:t>
                    </m:r>
                  </m:oMath>
                </a14:m>
                <a:endParaRPr lang="en-CA" dirty="0">
                  <a:solidFill>
                    <a:prstClr val="black"/>
                  </a:solidFill>
                </a:endParaRPr>
              </a:p>
              <a:p>
                <a:pPr lvl="2"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(same as saying it is a contradiction)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∨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≡(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𝐴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→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𝐵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 )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CA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CA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</m:t>
                    </m:r>
                    <m:d>
                      <m:dPr>
                        <m:ctrlPr>
                          <a:rPr lang="en-C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</m:e>
                    </m:d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</a:t>
                </a:r>
              </a:p>
              <a:p>
                <a:pPr marL="914400" lvl="2" indent="0">
                  <a:buNone/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Useful fact: to prove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𝐺</m:t>
                    </m:r>
                    <m: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prove that 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↔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is a tautology </a:t>
                </a:r>
              </a:p>
              <a:p>
                <a:pPr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pPr lvl="1"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FE5936-494D-459C-AEC5-DE8522A9E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4983161"/>
              </a:xfrm>
              <a:blipFill>
                <a:blip r:embed="rId5"/>
                <a:stretch>
                  <a:fillRect l="-1223" t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C71681-7685-4FDB-838E-E34B03BF64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0" y="-9356"/>
            <a:ext cx="1787690" cy="1340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CCD9B319-7850-4205-BB37-D706C80B14B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392144" y="2924944"/>
              <a:ext cx="3533744" cy="2011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74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820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321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32160">
                      <a:extLst>
                        <a:ext uri="{9D8B030D-6E8A-4147-A177-3AD203B41FA5}">
                          <a16:colId xmlns:a16="http://schemas.microsoft.com/office/drawing/2014/main" val="3275238062"/>
                        </a:ext>
                      </a:extLst>
                    </a:gridCol>
                  </a:tblGrid>
                  <a:tr h="261114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6950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6950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2239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2947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CCD9B319-7850-4205-BB37-D706C80B14B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44139682"/>
                  </p:ext>
                </p:extLst>
              </p:nvPr>
            </p:nvGraphicFramePr>
            <p:xfrm>
              <a:off x="7392144" y="2924944"/>
              <a:ext cx="3533744" cy="2011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74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820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321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32160">
                      <a:extLst>
                        <a:ext uri="{9D8B030D-6E8A-4147-A177-3AD203B41FA5}">
                          <a16:colId xmlns:a16="http://schemas.microsoft.com/office/drawing/2014/main" val="327523806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43787" t="-8333" r="-102959" b="-47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42353" t="-8333" r="-2353" b="-47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6950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6950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b="1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377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33F9-AD25-4C3C-98A0-B1D00C97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Logical equivalence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FE5936-494D-459C-AEC5-DE8522A9E8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498316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Even more useful fact: </a:t>
                </a:r>
              </a:p>
              <a:p>
                <a:pPr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is a </a:t>
                </a:r>
                <a:r>
                  <a:rPr lang="en-CA" dirty="0" err="1">
                    <a:solidFill>
                      <a:prstClr val="black"/>
                    </a:solidFill>
                  </a:rPr>
                  <a:t>subformula</a:t>
                </a:r>
                <a:r>
                  <a:rPr lang="en-CA" dirty="0">
                    <a:solidFill>
                      <a:prstClr val="black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then replacing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results in a formula logically equivalent to </a:t>
                </a:r>
                <a14:m>
                  <m:oMath xmlns:m="http://schemas.openxmlformats.org/officeDocument/2006/math">
                    <m:r>
                      <a:rPr lang="en-CA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.</a:t>
                </a:r>
              </a:p>
              <a:p>
                <a:pPr lvl="1"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Recall that a </a:t>
                </a:r>
                <a:r>
                  <a:rPr lang="en-CA" dirty="0" err="1">
                    <a:solidFill>
                      <a:prstClr val="black"/>
                    </a:solidFill>
                  </a:rPr>
                  <a:t>subformula</a:t>
                </a:r>
                <a:r>
                  <a:rPr lang="en-CA" dirty="0">
                    <a:solidFill>
                      <a:prstClr val="black"/>
                    </a:solidFill>
                  </a:rPr>
                  <a:t> corresponds to a node in a syntax tree. </a:t>
                </a:r>
              </a:p>
              <a:p>
                <a:pPr lvl="2">
                  <a:defRPr/>
                </a:pPr>
                <a:r>
                  <a:rPr lang="en-CA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So we can replace a subtree with another for a logically equivalent formula without changing the value of the whole formula. </a:t>
                </a:r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≡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</a:t>
                </a:r>
              </a:p>
              <a:p>
                <a:pPr lvl="2"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because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∨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≡(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𝐴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→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𝐵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CA" dirty="0">
                  <a:solidFill>
                    <a:prstClr val="black"/>
                  </a:solidFill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≡  </m:t>
                    </m:r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dirty="0">
                  <a:solidFill>
                    <a:prstClr val="black"/>
                  </a:solidFill>
                </a:endParaRPr>
              </a:p>
              <a:p>
                <a:pPr lvl="2"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Do two replacements: one is renaming variables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∨</m:t>
                        </m:r>
                        <m:r>
                          <a:rPr lang="en-CA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≡(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𝐴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→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𝐵</m:t>
                    </m:r>
                    <m:r>
                      <a:rPr lang="en-CA" i="1">
                        <a:solidFill>
                          <a:prstClr val="black"/>
                        </a:solidFill>
                        <a:latin typeface="Cambria Math"/>
                      </a:rPr>
                      <m:t> )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to some other names (say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) </a:t>
                </a:r>
              </a:p>
              <a:p>
                <a:pPr lvl="2">
                  <a:defRPr/>
                </a:pPr>
                <a:r>
                  <a:rPr lang="en-CA" dirty="0">
                    <a:solidFill>
                      <a:prstClr val="black"/>
                    </a:solidFill>
                  </a:rPr>
                  <a:t>And the other putting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dirty="0">
                    <a:solidFill>
                      <a:prstClr val="black"/>
                    </a:solidFill>
                  </a:rPr>
                  <a:t> instead of G.</a:t>
                </a:r>
              </a:p>
              <a:p>
                <a:pPr lvl="2"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pPr lvl="1">
                  <a:defRPr/>
                </a:pPr>
                <a:endParaRPr lang="en-CA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FE5936-494D-459C-AEC5-DE8522A9E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4983161"/>
              </a:xfrm>
              <a:blipFill>
                <a:blip r:embed="rId4"/>
                <a:stretch>
                  <a:fillRect l="-1223" t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C71681-7685-4FDB-838E-E34B03BF6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0" y="-9356"/>
            <a:ext cx="1787690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49A6-AEA6-447E-8A80-8ECF3FA5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Special types of sentences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EB685B-594F-4422-B468-0BB5719EAA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06915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CA" dirty="0"/>
                  <a:t>A sentence that has a satisfying assignment is </a:t>
                </a:r>
                <a:r>
                  <a:rPr lang="en-CA" b="1" dirty="0" err="1"/>
                  <a:t>satisfiable</a:t>
                </a:r>
                <a:r>
                  <a:rPr lang="en-CA" b="1" dirty="0"/>
                  <a:t>.</a:t>
                </a:r>
                <a:r>
                  <a:rPr lang="en-CA" dirty="0"/>
                  <a:t> </a:t>
                </a:r>
              </a:p>
              <a:p>
                <a:pPr lvl="1"/>
                <a:r>
                  <a:rPr lang="en-CA" dirty="0"/>
                  <a:t>Some  row in the truth table ends with </a:t>
                </a:r>
                <a:r>
                  <a:rPr lang="en-CA" i="1" dirty="0">
                    <a:solidFill>
                      <a:srgbClr val="00B050"/>
                    </a:solidFill>
                  </a:rPr>
                  <a:t>True</a:t>
                </a:r>
                <a:r>
                  <a:rPr lang="en-CA" dirty="0">
                    <a:solidFill>
                      <a:srgbClr val="00B050"/>
                    </a:solidFill>
                  </a:rPr>
                  <a:t>.</a:t>
                </a:r>
              </a:p>
              <a:p>
                <a:pPr lvl="1"/>
                <a:r>
                  <a:rPr lang="en-CA" dirty="0" err="1"/>
                  <a:t>Exa</a:t>
                </a:r>
                <a:r>
                  <a:rPr lang="en-CA" dirty="0"/>
                  <a:t>mple: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B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A</m:t>
                    </m:r>
                    <m:r>
                      <a:rPr lang="en-CA">
                        <a:latin typeface="Cambria Math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Sentence is a </a:t>
                </a:r>
                <a:r>
                  <a:rPr lang="en-CA" b="1" dirty="0"/>
                  <a:t>contradiction (unsatisfiable):  </a:t>
                </a:r>
              </a:p>
              <a:p>
                <a:pPr lvl="1"/>
                <a:r>
                  <a:rPr lang="en-CA" dirty="0">
                    <a:solidFill>
                      <a:srgbClr val="FF0000"/>
                    </a:solidFill>
                  </a:rPr>
                  <a:t>All assignments are falsifying.</a:t>
                </a:r>
              </a:p>
              <a:p>
                <a:pPr lvl="1"/>
                <a:r>
                  <a:rPr lang="en-CA" dirty="0">
                    <a:solidFill>
                      <a:srgbClr val="FF0000"/>
                    </a:solidFill>
                  </a:rPr>
                  <a:t>All rows end with </a:t>
                </a:r>
                <a:r>
                  <a:rPr lang="en-CA" i="1" dirty="0">
                    <a:solidFill>
                      <a:srgbClr val="FF0000"/>
                    </a:solidFill>
                  </a:rPr>
                  <a:t>False. </a:t>
                </a:r>
                <a:endParaRPr lang="en-CA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CA" dirty="0"/>
                  <a:t>Example: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∧¬ 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r>
                  <a:rPr lang="en-CA" dirty="0"/>
                  <a:t>Sentence is a </a:t>
                </a:r>
                <a:r>
                  <a:rPr lang="en-CA" b="1" dirty="0"/>
                  <a:t>tautology: </a:t>
                </a:r>
              </a:p>
              <a:p>
                <a:pPr lvl="1"/>
                <a:r>
                  <a:rPr lang="en-CA" dirty="0">
                    <a:solidFill>
                      <a:srgbClr val="00B050"/>
                    </a:solidFill>
                  </a:rPr>
                  <a:t>All assignments are satisfying </a:t>
                </a:r>
                <a:r>
                  <a:rPr lang="en-CA" b="1" dirty="0">
                    <a:solidFill>
                      <a:srgbClr val="00B050"/>
                    </a:solidFill>
                  </a:rPr>
                  <a:t> </a:t>
                </a:r>
              </a:p>
              <a:p>
                <a:pPr lvl="1"/>
                <a:r>
                  <a:rPr lang="en-CA" dirty="0">
                    <a:solidFill>
                      <a:srgbClr val="00B050"/>
                    </a:solidFill>
                  </a:rPr>
                  <a:t>All rows end with </a:t>
                </a:r>
                <a:r>
                  <a:rPr lang="en-CA" i="1" dirty="0">
                    <a:solidFill>
                      <a:srgbClr val="00B050"/>
                    </a:solidFill>
                  </a:rPr>
                  <a:t>True</a:t>
                </a:r>
                <a:r>
                  <a:rPr lang="en-CA" dirty="0">
                    <a:solidFill>
                      <a:srgbClr val="00B050"/>
                    </a:solidFill>
                  </a:rPr>
                  <a:t>.</a:t>
                </a:r>
              </a:p>
              <a:p>
                <a:pPr lvl="1"/>
                <a:r>
                  <a:rPr lang="en-CA" dirty="0"/>
                  <a:t>Example: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B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A</m:t>
                    </m:r>
                    <m:r>
                      <a:rPr lang="en-CA">
                        <a:latin typeface="Cambria Math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∨</m:t>
                    </m:r>
                    <m:r>
                      <m:rPr>
                        <m:lit/>
                      </m:rPr>
                      <a:rPr lang="en-CA" i="1">
                        <a:latin typeface="Cambria Math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1"/>
                <a:r>
                  <a:rPr lang="en-CA" dirty="0"/>
                  <a:t>We will see later that to check if an argument is correct</a:t>
                </a:r>
              </a:p>
              <a:p>
                <a:pPr marL="457200" lvl="1" indent="0">
                  <a:buNone/>
                </a:pPr>
                <a:r>
                  <a:rPr lang="en-CA" dirty="0"/>
                  <a:t>     need to see if a corresponding formula is a tautology</a:t>
                </a:r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EB685B-594F-4422-B468-0BB5719EAA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069159"/>
              </a:xfrm>
              <a:blipFill>
                <a:blip r:embed="rId5"/>
                <a:stretch>
                  <a:fillRect l="-611" t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74756335-E8E1-4277-ADD6-B18DD2D5B45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66512751"/>
                  </p:ext>
                </p:extLst>
              </p:nvPr>
            </p:nvGraphicFramePr>
            <p:xfrm>
              <a:off x="9408368" y="1533365"/>
              <a:ext cx="2310971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75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8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564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411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A" smtClean="0">
                                    <a:latin typeface="Cambria Math"/>
                                  </a:rPr>
                                  <m:t>B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lang="en-CA">
                                    <a:latin typeface="Cambria Math"/>
                                  </a:rPr>
                                  <m:t>A</m:t>
                                </m:r>
                                <m:r>
                                  <a:rPr lang="en-CA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74756335-E8E1-4277-ADD6-B18DD2D5B45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66512751"/>
                  </p:ext>
                </p:extLst>
              </p:nvPr>
            </p:nvGraphicFramePr>
            <p:xfrm>
              <a:off x="9408368" y="1533365"/>
              <a:ext cx="2310971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75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8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564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8197" t="-8333" r="-2186" b="-35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ECAB1BC6-B6DF-4E1E-B0B1-93A1E58DF15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2632912"/>
                  </p:ext>
                </p:extLst>
              </p:nvPr>
            </p:nvGraphicFramePr>
            <p:xfrm>
              <a:off x="8400256" y="4989749"/>
              <a:ext cx="3240359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60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61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594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287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11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A" sz="1600" smtClean="0">
                                    <a:latin typeface="Cambria Math"/>
                                  </a:rPr>
                                  <m:t>A</m:t>
                                </m:r>
                                <m:r>
                                  <a:rPr lang="en-CA" sz="1600" b="1" i="1" smtClean="0">
                                    <a:latin typeface="Cambria Math"/>
                                  </a:rPr>
                                  <m:t>∨</m:t>
                                </m:r>
                                <m:r>
                                  <a:rPr lang="en-CA" sz="1600" b="1" i="1" smtClean="0"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en-CA" sz="1600" b="1" i="1" smtClean="0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CA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A" sz="1600" smtClean="0">
                                    <a:latin typeface="Cambria Math"/>
                                  </a:rPr>
                                  <m:t>B</m:t>
                                </m:r>
                                <m:r>
                                  <a:rPr lang="en-CA" sz="1600" i="1">
                                    <a:latin typeface="Cambria Math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600">
                                    <a:latin typeface="Cambria Math"/>
                                  </a:rPr>
                                  <m:t>A</m:t>
                                </m:r>
                                <m:r>
                                  <a:rPr lang="en-CA" sz="1600" b="1" i="1" smtClean="0">
                                    <a:latin typeface="Cambria Math"/>
                                  </a:rPr>
                                  <m:t>∨</m:t>
                                </m:r>
                                <m:r>
                                  <a:rPr lang="en-CA" sz="1600" b="1" i="1" smtClean="0"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en-CA" sz="1600" b="1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CA" sz="160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CA" sz="1600" i="1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CA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3">
                <a:extLst>
                  <a:ext uri="{FF2B5EF4-FFF2-40B4-BE49-F238E27FC236}">
                    <a16:creationId xmlns:a16="http://schemas.microsoft.com/office/drawing/2014/main" id="{ECAB1BC6-B6DF-4E1E-B0B1-93A1E58DF15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2632912"/>
                  </p:ext>
                </p:extLst>
              </p:nvPr>
            </p:nvGraphicFramePr>
            <p:xfrm>
              <a:off x="8400256" y="4989749"/>
              <a:ext cx="3240359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60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61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594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287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5461" t="-8333" r="-146099" b="-35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64356" t="-8333" r="-1980" b="-35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chemeClr val="tx1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CD73148A-2AEB-46EB-B6A1-C21B89EAC7B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12098774"/>
                  </p:ext>
                </p:extLst>
              </p:nvPr>
            </p:nvGraphicFramePr>
            <p:xfrm>
              <a:off x="9912423" y="3549589"/>
              <a:ext cx="1753150" cy="97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75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5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11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CA" i="0" smtClean="0">
                                    <a:latin typeface="Cambria Math"/>
                                  </a:rPr>
                                  <m:t>A</m:t>
                                </m:r>
                                <m:r>
                                  <a:rPr lang="en-CA" b="1" i="1" smtClean="0">
                                    <a:latin typeface="Cambria Math"/>
                                  </a:rPr>
                                  <m:t>∧¬</m:t>
                                </m:r>
                                <m:r>
                                  <m:rPr>
                                    <m:sty m:val="p"/>
                                  </m:rPr>
                                  <a:rPr lang="en-CA">
                                    <a:latin typeface="Cambria Math"/>
                                  </a:rPr>
                                  <m:t>A</m:t>
                                </m:r>
                                <m:r>
                                  <a:rPr lang="en-CA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CA" i="1"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2757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CD73148A-2AEB-46EB-B6A1-C21B89EAC7B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12098774"/>
                  </p:ext>
                </p:extLst>
              </p:nvPr>
            </p:nvGraphicFramePr>
            <p:xfrm>
              <a:off x="9912423" y="3549589"/>
              <a:ext cx="1753150" cy="97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75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5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7923" t="-8333" r="-2186" b="-18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00B050"/>
                              </a:solidFill>
                            </a:rPr>
                            <a:t>True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C0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sz="1400" i="1" dirty="0">
                              <a:solidFill>
                                <a:srgbClr val="FF0000"/>
                              </a:solidFill>
                            </a:rPr>
                            <a:t>False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677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21E0-E3AE-44AA-A342-EECA264F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Smoking ban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C9BA-E875-4929-A599-FBBF31578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25144"/>
            <a:ext cx="10972800" cy="1401020"/>
          </a:xfrm>
        </p:spPr>
        <p:txBody>
          <a:bodyPr/>
          <a:lstStyle/>
          <a:p>
            <a:r>
              <a:rPr lang="en-US" dirty="0"/>
              <a:t>Alice says:   </a:t>
            </a:r>
          </a:p>
        </p:txBody>
      </p:sp>
      <p:pic>
        <p:nvPicPr>
          <p:cNvPr id="5" name="Picture 2" descr="No Smoking, Non-Smoker, Smoke, Cigarette, Forbidden">
            <a:extLst>
              <a:ext uri="{FF2B5EF4-FFF2-40B4-BE49-F238E27FC236}">
                <a16:creationId xmlns:a16="http://schemas.microsoft.com/office/drawing/2014/main" id="{A4113D82-119B-4216-A3C2-9F96ED44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648" y="250677"/>
            <a:ext cx="119675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161992A-601E-4752-99E1-41F8665102BE}"/>
              </a:ext>
            </a:extLst>
          </p:cNvPr>
          <p:cNvSpPr/>
          <p:nvPr/>
        </p:nvSpPr>
        <p:spPr>
          <a:xfrm>
            <a:off x="2279576" y="1491606"/>
            <a:ext cx="9649072" cy="2036403"/>
          </a:xfrm>
          <a:prstGeom prst="wedgeEllipseCallout">
            <a:avLst>
              <a:gd name="adj1" fmla="val -21788"/>
              <a:gd name="adj2" fmla="val 69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“I refuse to vote against repealing the ban on smoking in public. “</a:t>
            </a:r>
            <a:endParaRPr lang="en-US" sz="4000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F3FDC94-E13F-49B0-9934-97F8FD39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900600"/>
            <a:ext cx="2093838" cy="2925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CCD818-6CD8-411F-B960-A1B2DB92197F}"/>
              </a:ext>
            </a:extLst>
          </p:cNvPr>
          <p:cNvSpPr txBox="1"/>
          <p:nvPr/>
        </p:nvSpPr>
        <p:spPr>
          <a:xfrm>
            <a:off x="7536160" y="4725144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Does Alice like smoking or hate it? 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81A2295-CC11-4A09-8D1B-E570CA04C8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145" r="4874" b="39332"/>
          <a:stretch/>
        </p:blipFill>
        <p:spPr>
          <a:xfrm>
            <a:off x="286948" y="274320"/>
            <a:ext cx="165052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26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CD5F-FF99-4EE2-9917-0FF2C6AE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D1B5D-71DF-4ECE-BAFF-11F5BC89B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7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21E0-E3AE-44AA-A342-EECA264F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Smoking ban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C9BA-E875-4929-A599-FBBF31578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25144"/>
            <a:ext cx="10972800" cy="1401020"/>
          </a:xfrm>
        </p:spPr>
        <p:txBody>
          <a:bodyPr/>
          <a:lstStyle/>
          <a:p>
            <a:r>
              <a:rPr lang="en-US" dirty="0"/>
              <a:t>Alice says:   </a:t>
            </a:r>
          </a:p>
        </p:txBody>
      </p:sp>
      <p:pic>
        <p:nvPicPr>
          <p:cNvPr id="5" name="Picture 2" descr="No Smoking, Non-Smoker, Smoke, Cigarette, Forbidden">
            <a:extLst>
              <a:ext uri="{FF2B5EF4-FFF2-40B4-BE49-F238E27FC236}">
                <a16:creationId xmlns:a16="http://schemas.microsoft.com/office/drawing/2014/main" id="{A4113D82-119B-4216-A3C2-9F96ED44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648" y="250677"/>
            <a:ext cx="119675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161992A-601E-4752-99E1-41F8665102BE}"/>
              </a:ext>
            </a:extLst>
          </p:cNvPr>
          <p:cNvSpPr/>
          <p:nvPr/>
        </p:nvSpPr>
        <p:spPr>
          <a:xfrm>
            <a:off x="2279576" y="1491606"/>
            <a:ext cx="9649072" cy="2036403"/>
          </a:xfrm>
          <a:prstGeom prst="wedgeEllipseCallout">
            <a:avLst>
              <a:gd name="adj1" fmla="val -21788"/>
              <a:gd name="adj2" fmla="val 69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“I refuse to vote against repealing the ban on smoking in public. “</a:t>
            </a:r>
            <a:endParaRPr lang="en-US" sz="4000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F3FDC94-E13F-49B0-9934-97F8FD39F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900600"/>
            <a:ext cx="2093838" cy="2925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CCD818-6CD8-411F-B960-A1B2DB92197F}"/>
              </a:ext>
            </a:extLst>
          </p:cNvPr>
          <p:cNvSpPr txBox="1"/>
          <p:nvPr/>
        </p:nvSpPr>
        <p:spPr>
          <a:xfrm>
            <a:off x="7536160" y="4725144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Does Alice like smoking or hate it?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53D4030-3837-41D5-8FB3-05CA1DAE1B90}"/>
                  </a:ext>
                </a:extLst>
              </p:cNvPr>
              <p:cNvSpPr/>
              <p:nvPr/>
            </p:nvSpPr>
            <p:spPr>
              <a:xfrm>
                <a:off x="6676630" y="1780517"/>
                <a:ext cx="8595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53D4030-3837-41D5-8FB3-05CA1DAE1B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630" y="1780517"/>
                <a:ext cx="85953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7C804C-2EC2-4F7B-938A-1A1CEC6048E1}"/>
                  </a:ext>
                </a:extLst>
              </p:cNvPr>
              <p:cNvSpPr/>
              <p:nvPr/>
            </p:nvSpPr>
            <p:spPr>
              <a:xfrm>
                <a:off x="5574162" y="1119015"/>
                <a:ext cx="8595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7C804C-2EC2-4F7B-938A-1A1CEC604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162" y="1119015"/>
                <a:ext cx="859530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9D42284-D0B3-47D8-B06B-745B5CCB9A0E}"/>
                  </a:ext>
                </a:extLst>
              </p:cNvPr>
              <p:cNvSpPr/>
              <p:nvPr/>
            </p:nvSpPr>
            <p:spPr>
              <a:xfrm>
                <a:off x="8544272" y="1094350"/>
                <a:ext cx="8595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9D42284-D0B3-47D8-B06B-745B5CCB9A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1094350"/>
                <a:ext cx="859530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CEA0C92-9572-4AA3-B1EE-6AC99A9EFBBE}"/>
                  </a:ext>
                </a:extLst>
              </p:cNvPr>
              <p:cNvSpPr/>
              <p:nvPr/>
            </p:nvSpPr>
            <p:spPr>
              <a:xfrm>
                <a:off x="4295800" y="1686396"/>
                <a:ext cx="85953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CEA0C92-9572-4AA3-B1EE-6AC99A9EF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1686396"/>
                <a:ext cx="859530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7F7A1FA7-7578-492D-B01B-3A67B474B6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145" r="4874" b="39332"/>
          <a:stretch/>
        </p:blipFill>
        <p:spPr>
          <a:xfrm>
            <a:off x="286948" y="274320"/>
            <a:ext cx="1650527" cy="1188720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25071E6B-3339-40E0-9BF5-84553CBE1D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145" r="4874" b="39332"/>
          <a:stretch/>
        </p:blipFill>
        <p:spPr>
          <a:xfrm>
            <a:off x="10361010" y="3900600"/>
            <a:ext cx="1650527" cy="1188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1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78F0-8EB4-4EA4-BA86-B8953F65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a formula</a:t>
            </a:r>
            <a:endParaRPr lang="en-US" dirty="0"/>
          </a:p>
        </p:txBody>
      </p:sp>
      <p:pic>
        <p:nvPicPr>
          <p:cNvPr id="1026" name="Picture 2" descr="No Smoking, Non-Smoker, Smoke, Cigarette, Forbidden">
            <a:extLst>
              <a:ext uri="{FF2B5EF4-FFF2-40B4-BE49-F238E27FC236}">
                <a16:creationId xmlns:a16="http://schemas.microsoft.com/office/drawing/2014/main" id="{E6FCBB52-BCAD-4564-8D4A-1D8AD4E7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79" y="5405560"/>
            <a:ext cx="119675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7B087C8-9BD8-433B-A993-9B11BBA97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0" y="-9356"/>
            <a:ext cx="1787690" cy="1340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1B8DF7E-844B-4A3A-BB09-019E843DC1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35072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Often given a 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we want to say that it is not true, that is, write a formula equivalent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CA" dirty="0"/>
                  <a:t>“It’s sunny </a:t>
                </a:r>
                <a:r>
                  <a:rPr lang="en-CA" b="1" dirty="0"/>
                  <a:t>and</a:t>
                </a:r>
                <a:r>
                  <a:rPr lang="en-CA" dirty="0"/>
                  <a:t> cold today”!                     --   No, it’s not! 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For our brain, hard to understand multiple negations: </a:t>
                </a:r>
              </a:p>
              <a:p>
                <a:pPr lvl="1"/>
                <a:r>
                  <a:rPr lang="en-CA" dirty="0"/>
                  <a:t>“I refuse to vote against repealing the ban on smoking in public. “ </a:t>
                </a:r>
              </a:p>
              <a:p>
                <a:pPr lvl="2"/>
                <a:endParaRPr lang="en-CA" dirty="0"/>
              </a:p>
              <a:p>
                <a:r>
                  <a:rPr lang="en-CA" dirty="0"/>
                  <a:t>How can we simplify such formulas with nested negations? </a:t>
                </a:r>
              </a:p>
              <a:p>
                <a:endParaRPr lang="en-CA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1B8DF7E-844B-4A3A-BB09-019E843DC1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35072" cy="4525963"/>
              </a:xfrm>
              <a:blipFill>
                <a:blip r:embed="rId6"/>
                <a:stretch>
                  <a:fillRect l="-1216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Sun, Orange, Heat, Summer, Warm, Happy">
            <a:extLst>
              <a:ext uri="{FF2B5EF4-FFF2-40B4-BE49-F238E27FC236}">
                <a16:creationId xmlns:a16="http://schemas.microsoft.com/office/drawing/2014/main" id="{598923AC-DBFE-408F-84C8-814FCB14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564904"/>
            <a:ext cx="549754" cy="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ld, Thermometer, Weather, Temperature, Measure">
            <a:extLst>
              <a:ext uri="{FF2B5EF4-FFF2-40B4-BE49-F238E27FC236}">
                <a16:creationId xmlns:a16="http://schemas.microsoft.com/office/drawing/2014/main" id="{DEA991B1-2CB3-445F-9D30-CEA29E88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9006" y="2564904"/>
            <a:ext cx="224298" cy="4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un, Orange, Heat, Summer, Warm, Happy">
            <a:extLst>
              <a:ext uri="{FF2B5EF4-FFF2-40B4-BE49-F238E27FC236}">
                <a16:creationId xmlns:a16="http://schemas.microsoft.com/office/drawing/2014/main" id="{60B687F1-2363-425A-8420-187CF601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503419"/>
            <a:ext cx="549754" cy="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ld, Thermometer, Weather, Temperature, Measure">
            <a:extLst>
              <a:ext uri="{FF2B5EF4-FFF2-40B4-BE49-F238E27FC236}">
                <a16:creationId xmlns:a16="http://schemas.microsoft.com/office/drawing/2014/main" id="{3B850EC9-013A-4AC0-BFEE-359EBDF9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3422" y="2503419"/>
            <a:ext cx="224298" cy="4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826E35F8-1560-4004-9F6C-478E96A95B3F}"/>
              </a:ext>
            </a:extLst>
          </p:cNvPr>
          <p:cNvSpPr/>
          <p:nvPr/>
        </p:nvSpPr>
        <p:spPr>
          <a:xfrm>
            <a:off x="9435834" y="2221230"/>
            <a:ext cx="1124662" cy="1012974"/>
          </a:xfrm>
          <a:prstGeom prst="noSmoking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88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78F0-8EB4-4EA4-BA86-B8953F65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Double negation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E471E8-92AB-4824-A25B-2DB4025EC1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82400" cy="4925143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 Double negations cancel each other: Law of </a:t>
                </a:r>
                <a:r>
                  <a:rPr lang="en-CA"/>
                  <a:t>Excluded Middle.</a:t>
                </a:r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¬¬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≡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1"/>
                <a:r>
                  <a:rPr lang="en-CA" dirty="0"/>
                  <a:t>“I do not disagree with you”  = “I agree with you” </a:t>
                </a:r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E471E8-92AB-4824-A25B-2DB4025EC1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82400" cy="4925143"/>
              </a:xfrm>
              <a:blipFill>
                <a:blip r:embed="rId4"/>
                <a:stretch>
                  <a:fillRect l="-1211" t="-1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7B087C8-9BD8-433B-A993-9B11BBA97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0" y="-9356"/>
            <a:ext cx="1787690" cy="1340768"/>
          </a:xfrm>
          <a:prstGeom prst="rect">
            <a:avLst/>
          </a:prstGeom>
        </p:spPr>
      </p:pic>
      <p:pic>
        <p:nvPicPr>
          <p:cNvPr id="1028" name="Picture 4" descr="Hand, Like, Thumb, Up, Confirm, Okay, Go, Green">
            <a:extLst>
              <a:ext uri="{FF2B5EF4-FFF2-40B4-BE49-F238E27FC236}">
                <a16:creationId xmlns:a16="http://schemas.microsoft.com/office/drawing/2014/main" id="{07CD5CCC-F14C-469F-932E-E5138050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163" y="3511375"/>
            <a:ext cx="864096" cy="9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and, Like, Thumb, Up, Confirm, Okay, Go, Green">
            <a:extLst>
              <a:ext uri="{FF2B5EF4-FFF2-40B4-BE49-F238E27FC236}">
                <a16:creationId xmlns:a16="http://schemas.microsoft.com/office/drawing/2014/main" id="{1F99374F-BAA9-4B15-98EF-456B30D6D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3501008"/>
            <a:ext cx="864096" cy="9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islike, Hand, Thumb, Down, No, Red">
            <a:extLst>
              <a:ext uri="{FF2B5EF4-FFF2-40B4-BE49-F238E27FC236}">
                <a16:creationId xmlns:a16="http://schemas.microsoft.com/office/drawing/2014/main" id="{22CA46E2-377A-457C-92B0-483E2C88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645024"/>
            <a:ext cx="785632" cy="8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3D136-9F59-4AD3-99D2-48676115EAA9}"/>
                  </a:ext>
                </a:extLst>
              </p:cNvPr>
              <p:cNvSpPr txBox="1"/>
              <p:nvPr/>
            </p:nvSpPr>
            <p:spPr>
              <a:xfrm>
                <a:off x="4655840" y="3717032"/>
                <a:ext cx="1440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   ¬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3D136-9F59-4AD3-99D2-48676115E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40" y="3717032"/>
                <a:ext cx="144016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9DF3DD-DD67-49FA-A0F0-B5FF231084C9}"/>
                  </a:ext>
                </a:extLst>
              </p:cNvPr>
              <p:cNvSpPr txBox="1"/>
              <p:nvPr/>
            </p:nvSpPr>
            <p:spPr>
              <a:xfrm>
                <a:off x="1649728" y="3667809"/>
                <a:ext cx="1440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¬¬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9DF3DD-DD67-49FA-A0F0-B5FF23108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728" y="3667809"/>
                <a:ext cx="144016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2B35A3-C529-4A4D-924C-66C8F81856A8}"/>
                  </a:ext>
                </a:extLst>
              </p:cNvPr>
              <p:cNvSpPr txBox="1"/>
              <p:nvPr/>
            </p:nvSpPr>
            <p:spPr>
              <a:xfrm>
                <a:off x="7581241" y="3664527"/>
                <a:ext cx="1440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2B35A3-C529-4A4D-924C-66C8F8185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241" y="3664527"/>
                <a:ext cx="144016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Hand, Like, Thumb, Up, Confirm, Okay, Go, Green">
            <a:extLst>
              <a:ext uri="{FF2B5EF4-FFF2-40B4-BE49-F238E27FC236}">
                <a16:creationId xmlns:a16="http://schemas.microsoft.com/office/drawing/2014/main" id="{A2306759-E70E-4D29-9BF8-E6A607F56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47" y="4918694"/>
            <a:ext cx="864096" cy="9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islike, Hand, Thumb, Down, No, Red">
            <a:extLst>
              <a:ext uri="{FF2B5EF4-FFF2-40B4-BE49-F238E27FC236}">
                <a16:creationId xmlns:a16="http://schemas.microsoft.com/office/drawing/2014/main" id="{C3CBC47D-1FD0-47D3-BB62-C37E2887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82" y="5005342"/>
            <a:ext cx="785632" cy="8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D52C24-58C1-45C9-B799-4EFC53739CDE}"/>
                  </a:ext>
                </a:extLst>
              </p:cNvPr>
              <p:cNvSpPr txBox="1"/>
              <p:nvPr/>
            </p:nvSpPr>
            <p:spPr>
              <a:xfrm>
                <a:off x="4727848" y="5085184"/>
                <a:ext cx="1440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   ¬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D52C24-58C1-45C9-B799-4EFC53739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8" y="5085184"/>
                <a:ext cx="1440160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9B2194-331A-4A0F-A7A6-C68C05125DC4}"/>
                  </a:ext>
                </a:extLst>
              </p:cNvPr>
              <p:cNvSpPr txBox="1"/>
              <p:nvPr/>
            </p:nvSpPr>
            <p:spPr>
              <a:xfrm>
                <a:off x="1721736" y="5035961"/>
                <a:ext cx="1440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¬¬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9B2194-331A-4A0F-A7A6-C68C05125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36" y="5035961"/>
                <a:ext cx="144016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105C9A-C7D7-4A24-B399-CB607BA8773C}"/>
                  </a:ext>
                </a:extLst>
              </p:cNvPr>
              <p:cNvSpPr txBox="1"/>
              <p:nvPr/>
            </p:nvSpPr>
            <p:spPr>
              <a:xfrm>
                <a:off x="7653249" y="5032679"/>
                <a:ext cx="1440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≡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105C9A-C7D7-4A24-B399-CB607BA87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249" y="5032679"/>
                <a:ext cx="1440160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 descr="Dislike, Hand, Thumb, Down, No, Red">
            <a:extLst>
              <a:ext uri="{FF2B5EF4-FFF2-40B4-BE49-F238E27FC236}">
                <a16:creationId xmlns:a16="http://schemas.microsoft.com/office/drawing/2014/main" id="{BE4628EA-2AB8-4E00-A0D4-8FF390B2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401" y="4988292"/>
            <a:ext cx="785632" cy="8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4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0CF4-DE3D-4876-9EA6-177AFB58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box&#10;&#10;Description automatically generated">
            <a:extLst>
              <a:ext uri="{FF2B5EF4-FFF2-40B4-BE49-F238E27FC236}">
                <a16:creationId xmlns:a16="http://schemas.microsoft.com/office/drawing/2014/main" id="{9455C7C3-0D65-4384-8533-179AFF95C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54395"/>
            <a:ext cx="9106362" cy="7285091"/>
          </a:xfr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6A1487C8-0BFB-440D-BB71-1AA61B7C5A3D}"/>
              </a:ext>
            </a:extLst>
          </p:cNvPr>
          <p:cNvSpPr/>
          <p:nvPr/>
        </p:nvSpPr>
        <p:spPr>
          <a:xfrm>
            <a:off x="47328" y="41210"/>
            <a:ext cx="4104456" cy="2088232"/>
          </a:xfrm>
          <a:prstGeom prst="wedgeEllipseCallout">
            <a:avLst>
              <a:gd name="adj1" fmla="val 26618"/>
              <a:gd name="adj2" fmla="val 5026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 double negative gives a positive. </a:t>
            </a:r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But double positive is not a negative!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C5068E4C-0B01-4981-A7D8-709CC8CBD163}"/>
              </a:ext>
            </a:extLst>
          </p:cNvPr>
          <p:cNvSpPr/>
          <p:nvPr/>
        </p:nvSpPr>
        <p:spPr>
          <a:xfrm>
            <a:off x="6960096" y="548680"/>
            <a:ext cx="3384376" cy="1440160"/>
          </a:xfrm>
          <a:prstGeom prst="wedgeEllipseCallout">
            <a:avLst>
              <a:gd name="adj1" fmla="val -52718"/>
              <a:gd name="adj2" fmla="val 6013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Yeah, right…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9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84B48-8C9F-4C35-A8B8-F37065EA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48E11-622A-4566-934B-05B5E8B7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46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9AD09-8A9F-49BB-8EB4-A51A6AA7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 Morgan’s Laws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C72BB-D0C5-408B-A418-5C08BCC4EE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/>
                  <a:t>De Morgan’s law for AND: </a:t>
                </a:r>
              </a:p>
              <a:p>
                <a:endParaRPr lang="en-CA" i="1" dirty="0">
                  <a:latin typeface="Cambria Math"/>
                </a:endParaRPr>
              </a:p>
              <a:p>
                <a:pPr marL="57150" indent="0">
                  <a:buNone/>
                </a:pPr>
                <a:r>
                  <a:rPr lang="en-CA" b="1" dirty="0"/>
                  <a:t>	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/>
                      </a:rPr>
                      <m:t>¬ </m:t>
                    </m:r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>
                            <a:latin typeface="Cambria Math"/>
                          </a:rPr>
                          <m:t>𝑨</m:t>
                        </m:r>
                        <m:r>
                          <a:rPr lang="en-CA" b="1" i="1">
                            <a:latin typeface="Cambria Math"/>
                          </a:rPr>
                          <m:t>∧</m:t>
                        </m:r>
                        <m:r>
                          <a:rPr lang="en-CA" b="1" i="1"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en-CA" b="1" dirty="0"/>
                  <a:t>  is  equivalent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>
                            <a:latin typeface="Cambria Math"/>
                          </a:rPr>
                          <m:t>¬</m:t>
                        </m:r>
                        <m:r>
                          <a:rPr lang="en-CA" b="1" i="1">
                            <a:latin typeface="Cambria Math"/>
                          </a:rPr>
                          <m:t>𝑨</m:t>
                        </m:r>
                        <m:r>
                          <a:rPr lang="en-CA" b="1" i="1">
                            <a:latin typeface="Cambria Math"/>
                          </a:rPr>
                          <m:t>∨¬</m:t>
                        </m:r>
                        <m:r>
                          <a:rPr lang="en-CA" b="1" i="1"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en-CA" b="1" dirty="0"/>
                  <a:t> </a:t>
                </a:r>
              </a:p>
              <a:p>
                <a:pPr marL="57150" indent="0">
                  <a:buNone/>
                </a:pPr>
                <a:endParaRPr lang="en-CA" dirty="0"/>
              </a:p>
              <a:p>
                <a:r>
                  <a:rPr lang="en-CA" dirty="0"/>
                  <a:t>De Morgan’s law for OR: </a:t>
                </a:r>
              </a:p>
              <a:p>
                <a:endParaRPr lang="en-US" b="1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1" i="1" dirty="0">
                    <a:latin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/>
                      </a:rPr>
                      <m:t>¬ </m:t>
                    </m:r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/>
                          </a:rPr>
                          <m:t>𝑨</m:t>
                        </m:r>
                        <m:r>
                          <a:rPr lang="en-CA" b="1" i="1" smtClean="0">
                            <a:latin typeface="Cambria Math"/>
                          </a:rPr>
                          <m:t>∨</m:t>
                        </m:r>
                        <m:r>
                          <a:rPr lang="en-CA" b="1" i="1" smtClean="0"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en-CA" b="1" dirty="0"/>
                  <a:t> is equivalent to 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/>
                          </a:rPr>
                          <m:t>¬</m:t>
                        </m:r>
                        <m:r>
                          <a:rPr lang="en-CA" b="1" i="1" smtClean="0">
                            <a:latin typeface="Cambria Math"/>
                          </a:rPr>
                          <m:t>𝑨</m:t>
                        </m:r>
                        <m:r>
                          <a:rPr lang="en-CA" b="1" i="1" smtClean="0">
                            <a:latin typeface="Cambria Math"/>
                          </a:rPr>
                          <m:t>∧¬</m:t>
                        </m:r>
                        <m:r>
                          <a:rPr lang="en-CA" b="1" i="1" smtClean="0">
                            <a:latin typeface="Cambria Math"/>
                          </a:rPr>
                          <m:t>𝑩</m:t>
                        </m:r>
                      </m:e>
                    </m:d>
                  </m:oMath>
                </a14:m>
                <a:r>
                  <a:rPr lang="en-CA" b="1" dirty="0"/>
                  <a:t> </a:t>
                </a:r>
              </a:p>
              <a:p>
                <a:pPr lvl="1"/>
                <a:endParaRPr lang="en-CA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C72BB-D0C5-408B-A418-5C08BCC4EE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78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BDADA9-936C-4FB3-9EB5-96EEBB9D4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0" y="-9356"/>
            <a:ext cx="1787690" cy="134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FE1D8-FD5E-4191-9291-1848B5B83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186" y="2484768"/>
            <a:ext cx="2232248" cy="27568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2EB316-127E-4368-AB06-1B723E662EE5}"/>
              </a:ext>
            </a:extLst>
          </p:cNvPr>
          <p:cNvSpPr/>
          <p:nvPr/>
        </p:nvSpPr>
        <p:spPr>
          <a:xfrm>
            <a:off x="1415480" y="2348880"/>
            <a:ext cx="6912767" cy="1276351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5C11A7-947C-4B2E-8AE6-6C9A2A09CF40}"/>
              </a:ext>
            </a:extLst>
          </p:cNvPr>
          <p:cNvSpPr/>
          <p:nvPr/>
        </p:nvSpPr>
        <p:spPr>
          <a:xfrm>
            <a:off x="1415480" y="4849813"/>
            <a:ext cx="6912767" cy="1276351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76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C0E3-92AF-49B2-BFC4-6EF1154C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 Morgan’s laws: examples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09B907-4704-47D7-92FB-BEE90E6C5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525963"/>
              </a:xfrm>
            </p:spPr>
            <p:txBody>
              <a:bodyPr>
                <a:normAutofit lnSpcReduction="10000"/>
              </a:bodyPr>
              <a:lstStyle/>
              <a:p>
                <a:pPr marL="342900" lvl="1" indent="-342900"/>
                <a:r>
                  <a:rPr lang="en-CA" dirty="0"/>
                  <a:t>Let A be “it’s sunny” and B “it’s cold”.  </a:t>
                </a:r>
              </a:p>
              <a:p>
                <a:pPr marL="742950" lvl="2" indent="-342900"/>
                <a:r>
                  <a:rPr lang="en-CA" dirty="0"/>
                  <a:t>“It’s sunny </a:t>
                </a:r>
                <a:r>
                  <a:rPr lang="en-CA" b="1" dirty="0"/>
                  <a:t>and</a:t>
                </a:r>
                <a:r>
                  <a:rPr lang="en-CA" dirty="0"/>
                  <a:t> cold today”!  --   No, it’s not!  </a:t>
                </a:r>
              </a:p>
              <a:p>
                <a:pPr marL="742950" lvl="2" indent="-342900"/>
                <a:r>
                  <a:rPr lang="en-CA" dirty="0"/>
                  <a:t>That could mean</a:t>
                </a:r>
              </a:p>
              <a:p>
                <a:pPr marL="1200150" lvl="3" indent="-342900"/>
                <a:r>
                  <a:rPr lang="en-CA" dirty="0"/>
                  <a:t>No, it’s not sunny.  </a:t>
                </a:r>
              </a:p>
              <a:p>
                <a:pPr marL="1200150" lvl="3" indent="-342900"/>
                <a:r>
                  <a:rPr lang="en-CA" dirty="0"/>
                  <a:t>No, it’s not cold.   </a:t>
                </a:r>
              </a:p>
              <a:p>
                <a:pPr marL="1200150" lvl="3" indent="-342900"/>
                <a:r>
                  <a:rPr lang="en-CA" dirty="0"/>
                  <a:t>No, it’s neither sunny nor cold. </a:t>
                </a:r>
              </a:p>
              <a:p>
                <a:pPr marL="742950" lvl="2" indent="-342900"/>
                <a:r>
                  <a:rPr lang="en-CA" dirty="0"/>
                  <a:t>In all of these scenarios, “It’s </a:t>
                </a:r>
                <a:r>
                  <a:rPr lang="en-CA" b="1" dirty="0"/>
                  <a:t>not </a:t>
                </a:r>
                <a:r>
                  <a:rPr lang="en-CA" dirty="0"/>
                  <a:t>sunny </a:t>
                </a:r>
                <a:r>
                  <a:rPr lang="en-CA" b="1" dirty="0"/>
                  <a:t>or not </a:t>
                </a:r>
                <a:r>
                  <a:rPr lang="en-CA" dirty="0"/>
                  <a:t>cold” is true. </a:t>
                </a:r>
              </a:p>
              <a:p>
                <a:pPr marL="742950" lvl="2" indent="-342900"/>
                <a:endParaRPr lang="en-CA" dirty="0"/>
              </a:p>
              <a:p>
                <a:pPr marL="342900" lvl="1" indent="-342900"/>
                <a:r>
                  <a:rPr lang="en-CA" dirty="0"/>
                  <a:t> Let A be “x &lt; 2”, B be “x &gt; 4”. </a:t>
                </a:r>
              </a:p>
              <a:p>
                <a:pPr marL="742950" lvl="2" indent="-342900"/>
                <a:r>
                  <a:rPr lang="en-CA" dirty="0"/>
                  <a:t>“Either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&lt;2 </m:t>
                    </m:r>
                  </m:oMath>
                </a14:m>
                <a:r>
                  <a:rPr lang="en-CA" dirty="0"/>
                  <a:t> or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&gt;4</m:t>
                    </m:r>
                  </m:oMath>
                </a14:m>
                <a:r>
                  <a:rPr lang="en-CA" dirty="0"/>
                  <a:t>“ – No, it is not! </a:t>
                </a:r>
              </a:p>
              <a:p>
                <a:pPr marL="742950" lvl="2" indent="-342900"/>
                <a:r>
                  <a:rPr lang="en-CA" dirty="0"/>
                  <a:t>Then  </a:t>
                </a:r>
                <a14:m>
                  <m:oMath xmlns:m="http://schemas.openxmlformats.org/officeDocument/2006/math">
                    <m:r>
                      <a:rPr lang="en-CA">
                        <a:latin typeface="Cambria Math"/>
                      </a:rPr>
                      <m:t>2</m:t>
                    </m:r>
                    <m:r>
                      <a:rPr lang="en-CA" i="1">
                        <a:latin typeface="Cambria Math"/>
                      </a:rPr>
                      <m:t>≤ 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≤</m:t>
                    </m:r>
                    <m:r>
                      <a:rPr lang="en-CA">
                        <a:latin typeface="Cambria Math"/>
                      </a:rPr>
                      <m:t>4</m:t>
                    </m:r>
                  </m:oMath>
                </a14:m>
                <a:r>
                  <a:rPr lang="en-CA" dirty="0"/>
                  <a:t> 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09B907-4704-47D7-92FB-BEE90E6C5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525963"/>
              </a:xfrm>
              <a:blipFill>
                <a:blip r:embed="rId3"/>
                <a:stretch>
                  <a:fillRect l="-1000" t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FD8A05-BD0E-49D1-8F33-77B12788C836}"/>
              </a:ext>
            </a:extLst>
          </p:cNvPr>
          <p:cNvGrpSpPr/>
          <p:nvPr/>
        </p:nvGrpSpPr>
        <p:grpSpPr>
          <a:xfrm>
            <a:off x="7176120" y="4780934"/>
            <a:ext cx="2736304" cy="585356"/>
            <a:chOff x="7176120" y="4780934"/>
            <a:chExt cx="2736304" cy="58535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7ECD6D2-0BFA-4C79-B0FE-157C14B5689B}"/>
                </a:ext>
              </a:extLst>
            </p:cNvPr>
            <p:cNvCxnSpPr/>
            <p:nvPr/>
          </p:nvCxnSpPr>
          <p:spPr>
            <a:xfrm>
              <a:off x="7176120" y="4869160"/>
              <a:ext cx="2736304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FFC51F2-AA39-45EE-A478-C7E87D362B32}"/>
                </a:ext>
              </a:extLst>
            </p:cNvPr>
            <p:cNvCxnSpPr/>
            <p:nvPr/>
          </p:nvCxnSpPr>
          <p:spPr>
            <a:xfrm>
              <a:off x="753616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63FE940-E475-49E4-A86C-4F45746795DD}"/>
                </a:ext>
              </a:extLst>
            </p:cNvPr>
            <p:cNvCxnSpPr/>
            <p:nvPr/>
          </p:nvCxnSpPr>
          <p:spPr>
            <a:xfrm>
              <a:off x="825624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DC9DCE-928D-4FA9-B95A-60B503A656A6}"/>
                </a:ext>
              </a:extLst>
            </p:cNvPr>
            <p:cNvCxnSpPr/>
            <p:nvPr/>
          </p:nvCxnSpPr>
          <p:spPr>
            <a:xfrm>
              <a:off x="897632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5486D0-1672-4722-869A-D5C8B6A37090}"/>
                </a:ext>
              </a:extLst>
            </p:cNvPr>
            <p:cNvCxnSpPr/>
            <p:nvPr/>
          </p:nvCxnSpPr>
          <p:spPr>
            <a:xfrm>
              <a:off x="969640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3BF3DF-C8FB-47B8-8451-5B701670FD2D}"/>
                </a:ext>
              </a:extLst>
            </p:cNvPr>
            <p:cNvCxnSpPr/>
            <p:nvPr/>
          </p:nvCxnSpPr>
          <p:spPr>
            <a:xfrm>
              <a:off x="789620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05B6C69-FFD2-41A6-BE10-6F320B972751}"/>
                </a:ext>
              </a:extLst>
            </p:cNvPr>
            <p:cNvCxnSpPr/>
            <p:nvPr/>
          </p:nvCxnSpPr>
          <p:spPr>
            <a:xfrm>
              <a:off x="861628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39F13B7-0456-43CE-8AC9-CC544C3119FA}"/>
                </a:ext>
              </a:extLst>
            </p:cNvPr>
            <p:cNvCxnSpPr/>
            <p:nvPr/>
          </p:nvCxnSpPr>
          <p:spPr>
            <a:xfrm>
              <a:off x="9336360" y="4780934"/>
              <a:ext cx="0" cy="2160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56002C-1F76-49E7-9450-ABAA06C9134D}"/>
                </a:ext>
              </a:extLst>
            </p:cNvPr>
            <p:cNvSpPr txBox="1"/>
            <p:nvPr/>
          </p:nvSpPr>
          <p:spPr>
            <a:xfrm>
              <a:off x="7410621" y="4996958"/>
              <a:ext cx="2484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CA" dirty="0">
                  <a:solidFill>
                    <a:prstClr val="black"/>
                  </a:solidFill>
                  <a:latin typeface="Calibri"/>
                </a:rPr>
                <a:t>0    1     2      3    4     5    6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ED35E9-D1FB-4EF3-A823-89ED9D127409}"/>
                </a:ext>
              </a:extLst>
            </p:cNvPr>
            <p:cNvCxnSpPr/>
            <p:nvPr/>
          </p:nvCxnSpPr>
          <p:spPr>
            <a:xfrm>
              <a:off x="8256240" y="4869160"/>
              <a:ext cx="7200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Sun, Orange, Heat, Summer, Warm, Happy">
            <a:extLst>
              <a:ext uri="{FF2B5EF4-FFF2-40B4-BE49-F238E27FC236}">
                <a16:creationId xmlns:a16="http://schemas.microsoft.com/office/drawing/2014/main" id="{F43D8C32-E879-4AD8-9967-9361DB31C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08" y="1916832"/>
            <a:ext cx="549754" cy="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ld, Thermometer, Weather, Temperature, Measure">
            <a:extLst>
              <a:ext uri="{FF2B5EF4-FFF2-40B4-BE49-F238E27FC236}">
                <a16:creationId xmlns:a16="http://schemas.microsoft.com/office/drawing/2014/main" id="{8238DB4B-B21A-48D7-8CAB-95747F3A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1862" y="1916832"/>
            <a:ext cx="224298" cy="4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ouds, Blue, Day, Weather, Sky, Cloudy, Cloudscape">
            <a:extLst>
              <a:ext uri="{FF2B5EF4-FFF2-40B4-BE49-F238E27FC236}">
                <a16:creationId xmlns:a16="http://schemas.microsoft.com/office/drawing/2014/main" id="{5CD61C31-9DCB-443E-B90B-CE0C522D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85" y="2599790"/>
            <a:ext cx="713167" cy="4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ot, Temperature, Thermometer, Weather">
            <a:extLst>
              <a:ext uri="{FF2B5EF4-FFF2-40B4-BE49-F238E27FC236}">
                <a16:creationId xmlns:a16="http://schemas.microsoft.com/office/drawing/2014/main" id="{3BB4947A-77AB-402C-A320-35288D69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33" y="3025654"/>
            <a:ext cx="279191" cy="5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ot, Temperature, Thermometer, Weather">
            <a:extLst>
              <a:ext uri="{FF2B5EF4-FFF2-40B4-BE49-F238E27FC236}">
                <a16:creationId xmlns:a16="http://schemas.microsoft.com/office/drawing/2014/main" id="{7CEEB293-4332-432F-9C6F-960BE3E1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17" y="3328996"/>
            <a:ext cx="279191" cy="5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louds, Blue, Day, Weather, Sky, Cloudy, Cloudscape">
            <a:extLst>
              <a:ext uri="{FF2B5EF4-FFF2-40B4-BE49-F238E27FC236}">
                <a16:creationId xmlns:a16="http://schemas.microsoft.com/office/drawing/2014/main" id="{AC1BD511-4B0B-421F-B272-D332BBF2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388904"/>
            <a:ext cx="713167" cy="4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old, Thermometer, Weather, Temperature, Measure">
            <a:extLst>
              <a:ext uri="{FF2B5EF4-FFF2-40B4-BE49-F238E27FC236}">
                <a16:creationId xmlns:a16="http://schemas.microsoft.com/office/drawing/2014/main" id="{5FB14DB6-01FC-4F92-873A-2341CE20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3952" y="2599790"/>
            <a:ext cx="224298" cy="4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un, Orange, Heat, Summer, Warm, Happy">
            <a:extLst>
              <a:ext uri="{FF2B5EF4-FFF2-40B4-BE49-F238E27FC236}">
                <a16:creationId xmlns:a16="http://schemas.microsoft.com/office/drawing/2014/main" id="{1DD85B40-48FF-4FC9-8D2B-244DDA91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99" y="3043760"/>
            <a:ext cx="549754" cy="5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7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5046-59DC-4168-9EFA-E1E540F6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“if .. then”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C7FBA7-C439-4489-B19A-0B3E1A580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lvl="1" indent="-342900"/>
                <a:r>
                  <a:rPr lang="en-CA" dirty="0"/>
                  <a:t>Let A be “I play” and B “I win”.</a:t>
                </a:r>
              </a:p>
              <a:p>
                <a:pPr marL="742950" lvl="2" indent="-342900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</m:oMath>
                </a14:m>
                <a:r>
                  <a:rPr lang="en-CA" dirty="0"/>
                  <a:t>: “If I play, then I win”   </a:t>
                </a:r>
              </a:p>
              <a:p>
                <a:pPr marL="742950" lvl="2" indent="-342900"/>
                <a:r>
                  <a:rPr lang="en-CA" dirty="0"/>
                  <a:t>Equivalent to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∨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  <m:r>
                      <a:rPr lang="en-CA">
                        <a:latin typeface="Cambria Math"/>
                      </a:rPr>
                      <m:t>:  </m:t>
                    </m:r>
                  </m:oMath>
                </a14:m>
                <a:r>
                  <a:rPr lang="en-CA" dirty="0"/>
                  <a:t> “Either I do not play, or I win”.   </a:t>
                </a:r>
              </a:p>
              <a:p>
                <a:pPr marL="742950" lvl="2" indent="-342900"/>
                <a:endParaRPr lang="en-CA" dirty="0"/>
              </a:p>
              <a:p>
                <a:pPr marL="342900" lvl="1" indent="-342900"/>
                <a:r>
                  <a:rPr lang="en-CA" dirty="0"/>
                  <a:t>Negation: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¬(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: “It is not so that if I play then I win”.</a:t>
                </a:r>
              </a:p>
              <a:p>
                <a:pPr marL="742950" lvl="2" indent="-342900"/>
                <a:r>
                  <a:rPr lang="en-CA" dirty="0"/>
                  <a:t>By de Morgan’s law: 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≡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marL="742950" lvl="2" indent="-342900"/>
                <a:r>
                  <a:rPr lang="en-CA" dirty="0"/>
                  <a:t>By double negation: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≡(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∧¬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endParaRPr lang="en-CA" dirty="0"/>
              </a:p>
              <a:p>
                <a:pPr marL="742950" lvl="2" indent="-342900"/>
                <a:r>
                  <a:rPr lang="en-CA" dirty="0"/>
                  <a:t>So negation of “If I play then I win” is “I play </a:t>
                </a:r>
                <a:r>
                  <a:rPr lang="en-CA" dirty="0">
                    <a:solidFill>
                      <a:srgbClr val="FF0000"/>
                    </a:solidFill>
                  </a:rPr>
                  <a:t>and</a:t>
                </a:r>
                <a:r>
                  <a:rPr lang="en-CA" dirty="0"/>
                  <a:t> I </a:t>
                </a:r>
                <a:r>
                  <a:rPr lang="en-CA" dirty="0">
                    <a:solidFill>
                      <a:srgbClr val="FF0000"/>
                    </a:solidFill>
                  </a:rPr>
                  <a:t>don’t</a:t>
                </a:r>
                <a:r>
                  <a:rPr lang="en-CA" dirty="0"/>
                  <a:t> win”.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C7FBA7-C439-4489-B19A-0B3E1A580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00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Trophy, Achievement, Award, Cup, Merit, Prize, Sports">
            <a:extLst>
              <a:ext uri="{FF2B5EF4-FFF2-40B4-BE49-F238E27FC236}">
                <a16:creationId xmlns:a16="http://schemas.microsoft.com/office/drawing/2014/main" id="{0D559B4E-09F0-4A81-B3B5-23FCF967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340768"/>
            <a:ext cx="1211982" cy="15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9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0D7F-DEAA-478D-8BCB-A64265DA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Determining formula type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C9BD96-51DF-45EC-B61A-B14FCA08BC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A" dirty="0"/>
                  <a:t>How long does it take to check if a formula is </a:t>
                </a:r>
                <a:r>
                  <a:rPr lang="en-CA" dirty="0" err="1"/>
                  <a:t>satisfiable</a:t>
                </a:r>
                <a:r>
                  <a:rPr lang="en-CA" dirty="0"/>
                  <a:t>?</a:t>
                </a:r>
              </a:p>
              <a:p>
                <a:pPr lvl="1"/>
                <a:r>
                  <a:rPr lang="en-CA" dirty="0"/>
                  <a:t>If somebody gives you a satisfying assignment, then in time roughly the size of the formula. </a:t>
                </a:r>
              </a:p>
              <a:p>
                <a:pPr lvl="2"/>
                <a:r>
                  <a:rPr lang="en-CA" dirty="0"/>
                  <a:t>On a m-symbol formula, take time proportional to m </a:t>
                </a:r>
              </a:p>
              <a:p>
                <a:pPr lvl="2"/>
                <a:endParaRPr lang="en-CA" dirty="0"/>
              </a:p>
              <a:p>
                <a:r>
                  <a:rPr lang="en-CA" dirty="0"/>
                  <a:t>What if you don’t know a satisfying assignment? How hard it is to find it? </a:t>
                </a:r>
              </a:p>
              <a:p>
                <a:pPr lvl="1"/>
                <a:r>
                  <a:rPr lang="en-CA" dirty="0"/>
                  <a:t>Using a truth table:  in time proportional to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𝑚</m:t>
                    </m:r>
                    <m:r>
                      <a:rPr lang="en-CA" i="1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/>
                  <a:t>  on a length m n-variable formula.   </a:t>
                </a:r>
              </a:p>
              <a:p>
                <a:pPr lvl="1"/>
                <a:r>
                  <a:rPr lang="en-CA" dirty="0"/>
                  <a:t>Is it fast?...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C9BD96-51DF-45EC-B61A-B14FCA08BC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78" t="-2830" r="-1278" b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lock, Hourglass, Time">
            <a:extLst>
              <a:ext uri="{FF2B5EF4-FFF2-40B4-BE49-F238E27FC236}">
                <a16:creationId xmlns:a16="http://schemas.microsoft.com/office/drawing/2014/main" id="{68A5088A-20AF-4670-A712-FF9008D0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769" y="188640"/>
            <a:ext cx="751669" cy="15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07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loud 36">
            <a:extLst>
              <a:ext uri="{FF2B5EF4-FFF2-40B4-BE49-F238E27FC236}">
                <a16:creationId xmlns:a16="http://schemas.microsoft.com/office/drawing/2014/main" id="{64A421BE-5EE8-4072-9B61-B5CD6EDB3A0A}"/>
              </a:ext>
            </a:extLst>
          </p:cNvPr>
          <p:cNvSpPr/>
          <p:nvPr/>
        </p:nvSpPr>
        <p:spPr>
          <a:xfrm>
            <a:off x="7154613" y="1408638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EDF8B74A-AE2E-447B-B633-E6AEB5385EB9}"/>
              </a:ext>
            </a:extLst>
          </p:cNvPr>
          <p:cNvSpPr/>
          <p:nvPr/>
        </p:nvSpPr>
        <p:spPr>
          <a:xfrm>
            <a:off x="9920617" y="1384335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213B66C-9BA2-4E52-BC8D-DE42BB72B877}"/>
              </a:ext>
            </a:extLst>
          </p:cNvPr>
          <p:cNvCxnSpPr>
            <a:cxnSpLocks/>
            <a:stCxn id="83" idx="2"/>
            <a:endCxn id="79" idx="0"/>
          </p:cNvCxnSpPr>
          <p:nvPr/>
        </p:nvCxnSpPr>
        <p:spPr>
          <a:xfrm>
            <a:off x="10231446" y="1817671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>
            <a:extLst>
              <a:ext uri="{FF2B5EF4-FFF2-40B4-BE49-F238E27FC236}">
                <a16:creationId xmlns:a16="http://schemas.microsoft.com/office/drawing/2014/main" id="{694C905A-060A-47C9-9F3E-B8E58A1107BA}"/>
              </a:ext>
            </a:extLst>
          </p:cNvPr>
          <p:cNvSpPr/>
          <p:nvPr/>
        </p:nvSpPr>
        <p:spPr>
          <a:xfrm>
            <a:off x="981626" y="4278920"/>
            <a:ext cx="1152274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D29FCAFA-7199-404B-A2FD-C722B0B47AF0}"/>
              </a:ext>
            </a:extLst>
          </p:cNvPr>
          <p:cNvSpPr/>
          <p:nvPr/>
        </p:nvSpPr>
        <p:spPr>
          <a:xfrm>
            <a:off x="3930069" y="4332615"/>
            <a:ext cx="1152274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8360F92-1DDC-4315-B38B-529EA97AFEEE}"/>
              </a:ext>
            </a:extLst>
          </p:cNvPr>
          <p:cNvSpPr/>
          <p:nvPr/>
        </p:nvSpPr>
        <p:spPr>
          <a:xfrm>
            <a:off x="1295982" y="1317226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10D71AA-2666-4155-8883-07C7EF637730}"/>
                  </a:ext>
                </a:extLst>
              </p:cNvPr>
              <p:cNvSpPr/>
              <p:nvPr/>
            </p:nvSpPr>
            <p:spPr>
              <a:xfrm>
                <a:off x="1481652" y="2134367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10D71AA-2666-4155-8883-07C7EF637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652" y="2134367"/>
                <a:ext cx="250317" cy="226784"/>
              </a:xfrm>
              <a:prstGeom prst="ellipse">
                <a:avLst/>
              </a:prstGeom>
              <a:blipFill>
                <a:blip r:embed="rId4"/>
                <a:stretch>
                  <a:fillRect l="-36585" t="-2703" r="-9756" b="-378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9E8F5-C622-489A-8FAD-95014A05B985}"/>
              </a:ext>
            </a:extLst>
          </p:cNvPr>
          <p:cNvCxnSpPr>
            <a:cxnSpLocks/>
            <a:stCxn id="4" idx="4"/>
            <a:endCxn id="11" idx="3"/>
          </p:cNvCxnSpPr>
          <p:nvPr/>
        </p:nvCxnSpPr>
        <p:spPr>
          <a:xfrm flipH="1">
            <a:off x="1104341" y="2361151"/>
            <a:ext cx="502470" cy="4320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19F076-FF91-4313-9275-EFCC42B3D47E}"/>
              </a:ext>
            </a:extLst>
          </p:cNvPr>
          <p:cNvCxnSpPr>
            <a:cxnSpLocks/>
            <a:stCxn id="4" idx="4"/>
            <a:endCxn id="10" idx="3"/>
          </p:cNvCxnSpPr>
          <p:nvPr/>
        </p:nvCxnSpPr>
        <p:spPr>
          <a:xfrm>
            <a:off x="1606811" y="2361151"/>
            <a:ext cx="487147" cy="3377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DA6E3C-4E3D-4AAF-81D4-8BB988BF301E}"/>
                  </a:ext>
                </a:extLst>
              </p:cNvPr>
              <p:cNvSpPr txBox="1"/>
              <p:nvPr/>
            </p:nvSpPr>
            <p:spPr>
              <a:xfrm>
                <a:off x="1438970" y="1288897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DA6E3C-4E3D-4AAF-81D4-8BB988BF3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70" y="1288897"/>
                <a:ext cx="335681" cy="461665"/>
              </a:xfrm>
              <a:prstGeom prst="rect">
                <a:avLst/>
              </a:prstGeom>
              <a:blipFill>
                <a:blip r:embed="rId5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3591F4-FAB2-4552-9397-65A0718D62C5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>
            <a:off x="1606811" y="1750562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extLst>
              <a:ext uri="{FF2B5EF4-FFF2-40B4-BE49-F238E27FC236}">
                <a16:creationId xmlns:a16="http://schemas.microsoft.com/office/drawing/2014/main" id="{D07DF8F2-4EB7-49F2-8653-358435BEF4DA}"/>
              </a:ext>
            </a:extLst>
          </p:cNvPr>
          <p:cNvSpPr/>
          <p:nvPr/>
        </p:nvSpPr>
        <p:spPr>
          <a:xfrm rot="354627">
            <a:off x="1682771" y="2651142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F18FA5DB-EEB0-4C37-9D0D-37A7A843E91D}"/>
              </a:ext>
            </a:extLst>
          </p:cNvPr>
          <p:cNvSpPr/>
          <p:nvPr/>
        </p:nvSpPr>
        <p:spPr>
          <a:xfrm rot="354627">
            <a:off x="693154" y="2745357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F010A43-967C-4527-809F-931818127046}"/>
                  </a:ext>
                </a:extLst>
              </p:cNvPr>
              <p:cNvSpPr/>
              <p:nvPr/>
            </p:nvSpPr>
            <p:spPr>
              <a:xfrm>
                <a:off x="1655858" y="5074246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F010A43-967C-4527-809F-931818127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858" y="5074246"/>
                <a:ext cx="250317" cy="226784"/>
              </a:xfrm>
              <a:prstGeom prst="ellipse">
                <a:avLst/>
              </a:prstGeom>
              <a:blipFill>
                <a:blip r:embed="rId6"/>
                <a:stretch>
                  <a:fillRect l="-31707" r="-2439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4B0A62-1F7C-4C78-B17A-8C545A7AE51B}"/>
              </a:ext>
            </a:extLst>
          </p:cNvPr>
          <p:cNvCxnSpPr>
            <a:cxnSpLocks/>
            <a:stCxn id="20" idx="4"/>
            <a:endCxn id="26" idx="3"/>
          </p:cNvCxnSpPr>
          <p:nvPr/>
        </p:nvCxnSpPr>
        <p:spPr>
          <a:xfrm>
            <a:off x="1781017" y="5301030"/>
            <a:ext cx="263894" cy="4029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74867E-BC0B-421A-B4AA-828D54AA999C}"/>
                  </a:ext>
                </a:extLst>
              </p:cNvPr>
              <p:cNvSpPr txBox="1"/>
              <p:nvPr/>
            </p:nvSpPr>
            <p:spPr>
              <a:xfrm>
                <a:off x="1389923" y="4293902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74867E-BC0B-421A-B4AA-828D54AA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923" y="4293902"/>
                <a:ext cx="335681" cy="461665"/>
              </a:xfrm>
              <a:prstGeom prst="rect">
                <a:avLst/>
              </a:prstGeom>
              <a:blipFill>
                <a:blip r:embed="rId7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0E4760-6FBC-4FBC-BC69-8D79138810E5}"/>
              </a:ext>
            </a:extLst>
          </p:cNvPr>
          <p:cNvCxnSpPr>
            <a:cxnSpLocks/>
            <a:stCxn id="24" idx="2"/>
            <a:endCxn id="20" idx="0"/>
          </p:cNvCxnSpPr>
          <p:nvPr/>
        </p:nvCxnSpPr>
        <p:spPr>
          <a:xfrm>
            <a:off x="1557764" y="4755567"/>
            <a:ext cx="22325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>
            <a:extLst>
              <a:ext uri="{FF2B5EF4-FFF2-40B4-BE49-F238E27FC236}">
                <a16:creationId xmlns:a16="http://schemas.microsoft.com/office/drawing/2014/main" id="{C67001BA-751F-451F-8E2B-68285026129C}"/>
              </a:ext>
            </a:extLst>
          </p:cNvPr>
          <p:cNvSpPr/>
          <p:nvPr/>
        </p:nvSpPr>
        <p:spPr>
          <a:xfrm rot="354627">
            <a:off x="1633724" y="5656147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1B23053-A14A-4956-94DA-826D95FB359C}"/>
              </a:ext>
            </a:extLst>
          </p:cNvPr>
          <p:cNvSpPr/>
          <p:nvPr/>
        </p:nvSpPr>
        <p:spPr>
          <a:xfrm rot="354627">
            <a:off x="644107" y="5750362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2ECBCF1-FB63-4B58-BCB9-79B0DFC4C8E1}"/>
                  </a:ext>
                </a:extLst>
              </p:cNvPr>
              <p:cNvSpPr/>
              <p:nvPr/>
            </p:nvSpPr>
            <p:spPr>
              <a:xfrm>
                <a:off x="7340283" y="2225779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2ECBCF1-FB63-4B58-BCB9-79B0DFC4C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283" y="2225779"/>
                <a:ext cx="250317" cy="226784"/>
              </a:xfrm>
              <a:prstGeom prst="ellipse">
                <a:avLst/>
              </a:prstGeom>
              <a:blipFill>
                <a:blip r:embed="rId8"/>
                <a:stretch>
                  <a:fillRect l="-43902" r="-19512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158005-9D73-4EBD-9DE7-5B7134915CA1}"/>
              </a:ext>
            </a:extLst>
          </p:cNvPr>
          <p:cNvCxnSpPr>
            <a:cxnSpLocks/>
            <a:stCxn id="34" idx="4"/>
            <a:endCxn id="41" idx="3"/>
          </p:cNvCxnSpPr>
          <p:nvPr/>
        </p:nvCxnSpPr>
        <p:spPr>
          <a:xfrm flipH="1">
            <a:off x="6962972" y="2452563"/>
            <a:ext cx="502470" cy="4320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7B67ACD-F9F0-4DC6-8224-9E991F85CF35}"/>
              </a:ext>
            </a:extLst>
          </p:cNvPr>
          <p:cNvCxnSpPr>
            <a:cxnSpLocks/>
            <a:stCxn id="34" idx="4"/>
            <a:endCxn id="40" idx="3"/>
          </p:cNvCxnSpPr>
          <p:nvPr/>
        </p:nvCxnSpPr>
        <p:spPr>
          <a:xfrm>
            <a:off x="7465442" y="2452563"/>
            <a:ext cx="487147" cy="3377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BDF640-8B45-45E4-AE9E-8882BB60CAA5}"/>
                  </a:ext>
                </a:extLst>
              </p:cNvPr>
              <p:cNvSpPr txBox="1"/>
              <p:nvPr/>
            </p:nvSpPr>
            <p:spPr>
              <a:xfrm>
                <a:off x="7297601" y="1380309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BDF640-8B45-45E4-AE9E-8882BB60C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601" y="1380309"/>
                <a:ext cx="335681" cy="461665"/>
              </a:xfrm>
              <a:prstGeom prst="rect">
                <a:avLst/>
              </a:prstGeom>
              <a:blipFill>
                <a:blip r:embed="rId5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D4B847-5632-4285-A131-1E241388FA66}"/>
              </a:ext>
            </a:extLst>
          </p:cNvPr>
          <p:cNvCxnSpPr>
            <a:cxnSpLocks/>
            <a:stCxn id="38" idx="2"/>
            <a:endCxn id="34" idx="0"/>
          </p:cNvCxnSpPr>
          <p:nvPr/>
        </p:nvCxnSpPr>
        <p:spPr>
          <a:xfrm>
            <a:off x="7465442" y="1841974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13F3BAB8-4902-4D95-9201-7609BD13EA01}"/>
              </a:ext>
            </a:extLst>
          </p:cNvPr>
          <p:cNvSpPr/>
          <p:nvPr/>
        </p:nvSpPr>
        <p:spPr>
          <a:xfrm rot="354627">
            <a:off x="7541402" y="2742554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6B450D80-F5D9-4D3F-89CD-3BE43393BEC7}"/>
              </a:ext>
            </a:extLst>
          </p:cNvPr>
          <p:cNvSpPr/>
          <p:nvPr/>
        </p:nvSpPr>
        <p:spPr>
          <a:xfrm rot="354627">
            <a:off x="6551785" y="2836769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ECE328D-D8F2-4A44-A2BD-0062C853D5C6}"/>
                  </a:ext>
                </a:extLst>
              </p:cNvPr>
              <p:cNvSpPr/>
              <p:nvPr/>
            </p:nvSpPr>
            <p:spPr>
              <a:xfrm>
                <a:off x="7514489" y="5165658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ECE328D-D8F2-4A44-A2BD-0062C853D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489" y="5165658"/>
                <a:ext cx="250317" cy="226784"/>
              </a:xfrm>
              <a:prstGeom prst="ellipse">
                <a:avLst/>
              </a:prstGeom>
              <a:blipFill>
                <a:blip r:embed="rId9"/>
                <a:stretch>
                  <a:fillRect l="-31707" r="-2439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CE5C592-25A7-4222-9D03-A8EE1DDE1176}"/>
              </a:ext>
            </a:extLst>
          </p:cNvPr>
          <p:cNvCxnSpPr>
            <a:cxnSpLocks/>
            <a:stCxn id="45" idx="2"/>
            <a:endCxn id="48" idx="3"/>
          </p:cNvCxnSpPr>
          <p:nvPr/>
        </p:nvCxnSpPr>
        <p:spPr>
          <a:xfrm flipH="1">
            <a:off x="6913925" y="4846979"/>
            <a:ext cx="502470" cy="10425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978228-5F62-4BD7-A093-B59ED1D78BEA}"/>
              </a:ext>
            </a:extLst>
          </p:cNvPr>
          <p:cNvCxnSpPr>
            <a:cxnSpLocks/>
            <a:stCxn id="42" idx="4"/>
            <a:endCxn id="47" idx="3"/>
          </p:cNvCxnSpPr>
          <p:nvPr/>
        </p:nvCxnSpPr>
        <p:spPr>
          <a:xfrm>
            <a:off x="7639648" y="5392442"/>
            <a:ext cx="263894" cy="4029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1430A48-6C2B-494D-9995-FA51ED4634E8}"/>
                  </a:ext>
                </a:extLst>
              </p:cNvPr>
              <p:cNvSpPr txBox="1"/>
              <p:nvPr/>
            </p:nvSpPr>
            <p:spPr>
              <a:xfrm>
                <a:off x="7248554" y="4385314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1430A48-6C2B-494D-9995-FA51ED463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54" y="4385314"/>
                <a:ext cx="335681" cy="461665"/>
              </a:xfrm>
              <a:prstGeom prst="rect">
                <a:avLst/>
              </a:prstGeom>
              <a:blipFill>
                <a:blip r:embed="rId10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7C517D-F3B8-4F8F-8FB1-BF960097FD32}"/>
              </a:ext>
            </a:extLst>
          </p:cNvPr>
          <p:cNvCxnSpPr>
            <a:cxnSpLocks/>
            <a:stCxn id="45" idx="2"/>
            <a:endCxn id="42" idx="0"/>
          </p:cNvCxnSpPr>
          <p:nvPr/>
        </p:nvCxnSpPr>
        <p:spPr>
          <a:xfrm>
            <a:off x="7416395" y="4846979"/>
            <a:ext cx="22325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loud 46">
            <a:extLst>
              <a:ext uri="{FF2B5EF4-FFF2-40B4-BE49-F238E27FC236}">
                <a16:creationId xmlns:a16="http://schemas.microsoft.com/office/drawing/2014/main" id="{3400FB06-C347-4BDD-844E-562B48D698F7}"/>
              </a:ext>
            </a:extLst>
          </p:cNvPr>
          <p:cNvSpPr/>
          <p:nvPr/>
        </p:nvSpPr>
        <p:spPr>
          <a:xfrm rot="354627">
            <a:off x="7492355" y="5747559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1677F31-C08C-47E2-A54E-0E3FAAF0E848}"/>
              </a:ext>
            </a:extLst>
          </p:cNvPr>
          <p:cNvSpPr/>
          <p:nvPr/>
        </p:nvSpPr>
        <p:spPr>
          <a:xfrm rot="354627">
            <a:off x="6502738" y="5841774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6D9A7864-BA3E-4A33-8FCC-37F45FD50947}"/>
              </a:ext>
            </a:extLst>
          </p:cNvPr>
          <p:cNvSpPr/>
          <p:nvPr/>
        </p:nvSpPr>
        <p:spPr>
          <a:xfrm>
            <a:off x="6913925" y="4326684"/>
            <a:ext cx="1152274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63C937-4CBC-422A-BBDD-F68F8B50FD05}"/>
                  </a:ext>
                </a:extLst>
              </p:cNvPr>
              <p:cNvSpPr/>
              <p:nvPr/>
            </p:nvSpPr>
            <p:spPr>
              <a:xfrm>
                <a:off x="1196462" y="5074246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63C937-4CBC-422A-BBDD-F68F8B50F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62" y="5074246"/>
                <a:ext cx="250317" cy="226784"/>
              </a:xfrm>
              <a:prstGeom prst="ellipse">
                <a:avLst/>
              </a:prstGeom>
              <a:blipFill>
                <a:blip r:embed="rId11"/>
                <a:stretch>
                  <a:fillRect l="-29268" r="-4878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E32C6-13F7-4BBD-84FE-63B1649C787D}"/>
              </a:ext>
            </a:extLst>
          </p:cNvPr>
          <p:cNvCxnSpPr>
            <a:cxnSpLocks/>
            <a:stCxn id="51" idx="4"/>
            <a:endCxn id="27" idx="3"/>
          </p:cNvCxnSpPr>
          <p:nvPr/>
        </p:nvCxnSpPr>
        <p:spPr>
          <a:xfrm flipH="1">
            <a:off x="1055294" y="5301030"/>
            <a:ext cx="266327" cy="49712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6F136C-DF4B-47A2-9E6F-174269EB730E}"/>
              </a:ext>
            </a:extLst>
          </p:cNvPr>
          <p:cNvCxnSpPr>
            <a:cxnSpLocks/>
            <a:stCxn id="24" idx="2"/>
            <a:endCxn id="51" idx="0"/>
          </p:cNvCxnSpPr>
          <p:nvPr/>
        </p:nvCxnSpPr>
        <p:spPr>
          <a:xfrm flipH="1">
            <a:off x="1321621" y="4755567"/>
            <a:ext cx="23614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loud 59">
            <a:extLst>
              <a:ext uri="{FF2B5EF4-FFF2-40B4-BE49-F238E27FC236}">
                <a16:creationId xmlns:a16="http://schemas.microsoft.com/office/drawing/2014/main" id="{18ECCFA5-6721-4B74-9F11-29BAF6FE9015}"/>
              </a:ext>
            </a:extLst>
          </p:cNvPr>
          <p:cNvSpPr/>
          <p:nvPr/>
        </p:nvSpPr>
        <p:spPr>
          <a:xfrm>
            <a:off x="4244425" y="1370921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371C807-49C3-42B7-A1A5-AF64712C294D}"/>
                  </a:ext>
                </a:extLst>
              </p:cNvPr>
              <p:cNvSpPr/>
              <p:nvPr/>
            </p:nvSpPr>
            <p:spPr>
              <a:xfrm>
                <a:off x="4430095" y="2188062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371C807-49C3-42B7-A1A5-AF64712C29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095" y="2188062"/>
                <a:ext cx="250317" cy="226784"/>
              </a:xfrm>
              <a:prstGeom prst="ellipse">
                <a:avLst/>
              </a:prstGeom>
              <a:blipFill>
                <a:blip r:embed="rId12"/>
                <a:stretch>
                  <a:fillRect l="-36585" t="-2703" r="-9756" b="-378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CDC4942-A6D6-459D-BE11-630CB8331004}"/>
              </a:ext>
            </a:extLst>
          </p:cNvPr>
          <p:cNvCxnSpPr>
            <a:cxnSpLocks/>
            <a:stCxn id="61" idx="4"/>
            <a:endCxn id="67" idx="3"/>
          </p:cNvCxnSpPr>
          <p:nvPr/>
        </p:nvCxnSpPr>
        <p:spPr>
          <a:xfrm flipH="1">
            <a:off x="4052784" y="2414846"/>
            <a:ext cx="502470" cy="4320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41F4400-47AB-48BA-A07E-4790C30BABC9}"/>
              </a:ext>
            </a:extLst>
          </p:cNvPr>
          <p:cNvCxnSpPr>
            <a:cxnSpLocks/>
            <a:stCxn id="61" idx="4"/>
            <a:endCxn id="66" idx="3"/>
          </p:cNvCxnSpPr>
          <p:nvPr/>
        </p:nvCxnSpPr>
        <p:spPr>
          <a:xfrm>
            <a:off x="4555254" y="2414846"/>
            <a:ext cx="487147" cy="3377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5982B-95E4-4097-A090-004E1E74B431}"/>
                  </a:ext>
                </a:extLst>
              </p:cNvPr>
              <p:cNvSpPr txBox="1"/>
              <p:nvPr/>
            </p:nvSpPr>
            <p:spPr>
              <a:xfrm>
                <a:off x="4387413" y="1342592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5982B-95E4-4097-A090-004E1E74B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413" y="1342592"/>
                <a:ext cx="335681" cy="461665"/>
              </a:xfrm>
              <a:prstGeom prst="rect">
                <a:avLst/>
              </a:prstGeom>
              <a:blipFill>
                <a:blip r:embed="rId13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028F448-131E-4634-83BF-BD4FD73BA48E}"/>
              </a:ext>
            </a:extLst>
          </p:cNvPr>
          <p:cNvCxnSpPr>
            <a:cxnSpLocks/>
            <a:stCxn id="64" idx="2"/>
            <a:endCxn id="61" idx="0"/>
          </p:cNvCxnSpPr>
          <p:nvPr/>
        </p:nvCxnSpPr>
        <p:spPr>
          <a:xfrm>
            <a:off x="4555254" y="1804257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loud 65">
            <a:extLst>
              <a:ext uri="{FF2B5EF4-FFF2-40B4-BE49-F238E27FC236}">
                <a16:creationId xmlns:a16="http://schemas.microsoft.com/office/drawing/2014/main" id="{9AF05174-51C8-4B12-85F0-330158E7D462}"/>
              </a:ext>
            </a:extLst>
          </p:cNvPr>
          <p:cNvSpPr/>
          <p:nvPr/>
        </p:nvSpPr>
        <p:spPr>
          <a:xfrm rot="354627">
            <a:off x="4631214" y="2704837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218D2CA-DA2D-4B51-A9B0-6C7165271FED}"/>
              </a:ext>
            </a:extLst>
          </p:cNvPr>
          <p:cNvSpPr/>
          <p:nvPr/>
        </p:nvSpPr>
        <p:spPr>
          <a:xfrm rot="354627">
            <a:off x="3641597" y="2799052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089E22F-3C94-4FA2-9876-1A8ECF54C718}"/>
                  </a:ext>
                </a:extLst>
              </p:cNvPr>
              <p:cNvSpPr/>
              <p:nvPr/>
            </p:nvSpPr>
            <p:spPr>
              <a:xfrm>
                <a:off x="4604301" y="5127941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089E22F-3C94-4FA2-9876-1A8ECF54C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301" y="5127941"/>
                <a:ext cx="250317" cy="226784"/>
              </a:xfrm>
              <a:prstGeom prst="ellipse">
                <a:avLst/>
              </a:prstGeom>
              <a:blipFill>
                <a:blip r:embed="rId14"/>
                <a:stretch>
                  <a:fillRect l="-29268" r="-4878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4756BEB-0450-4BFB-B8E1-6DDAD5DA5ECC}"/>
              </a:ext>
            </a:extLst>
          </p:cNvPr>
          <p:cNvCxnSpPr>
            <a:cxnSpLocks/>
            <a:stCxn id="68" idx="4"/>
            <a:endCxn id="72" idx="3"/>
          </p:cNvCxnSpPr>
          <p:nvPr/>
        </p:nvCxnSpPr>
        <p:spPr>
          <a:xfrm>
            <a:off x="4729460" y="5354725"/>
            <a:ext cx="263894" cy="4029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BFDE6C7-0735-481F-8A0B-0B0951B465E6}"/>
                  </a:ext>
                </a:extLst>
              </p:cNvPr>
              <p:cNvSpPr txBox="1"/>
              <p:nvPr/>
            </p:nvSpPr>
            <p:spPr>
              <a:xfrm>
                <a:off x="4338366" y="4347597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BFDE6C7-0735-481F-8A0B-0B0951B46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66" y="4347597"/>
                <a:ext cx="335681" cy="461665"/>
              </a:xfrm>
              <a:prstGeom prst="rect">
                <a:avLst/>
              </a:prstGeom>
              <a:blipFill>
                <a:blip r:embed="rId1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48B2229-8EE2-4FFA-85F9-8DE3B337C26F}"/>
              </a:ext>
            </a:extLst>
          </p:cNvPr>
          <p:cNvCxnSpPr>
            <a:cxnSpLocks/>
            <a:stCxn id="70" idx="2"/>
            <a:endCxn id="68" idx="0"/>
          </p:cNvCxnSpPr>
          <p:nvPr/>
        </p:nvCxnSpPr>
        <p:spPr>
          <a:xfrm>
            <a:off x="4506207" y="4809262"/>
            <a:ext cx="22325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52F0C801-541F-4063-A180-F427748E8C0D}"/>
              </a:ext>
            </a:extLst>
          </p:cNvPr>
          <p:cNvSpPr/>
          <p:nvPr/>
        </p:nvSpPr>
        <p:spPr>
          <a:xfrm rot="354627">
            <a:off x="4582167" y="5709842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F1AA764B-8881-4902-8962-98C0F92333C2}"/>
              </a:ext>
            </a:extLst>
          </p:cNvPr>
          <p:cNvSpPr/>
          <p:nvPr/>
        </p:nvSpPr>
        <p:spPr>
          <a:xfrm rot="354627">
            <a:off x="3592550" y="5804057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806A5E9-0E60-48FA-B918-615D1B2B4DD6}"/>
                  </a:ext>
                </a:extLst>
              </p:cNvPr>
              <p:cNvSpPr/>
              <p:nvPr/>
            </p:nvSpPr>
            <p:spPr>
              <a:xfrm>
                <a:off x="4144905" y="5127941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806A5E9-0E60-48FA-B918-615D1B2B4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05" y="5127941"/>
                <a:ext cx="250317" cy="226784"/>
              </a:xfrm>
              <a:prstGeom prst="ellipse">
                <a:avLst/>
              </a:prstGeom>
              <a:blipFill>
                <a:blip r:embed="rId16"/>
                <a:stretch>
                  <a:fillRect l="-31707" r="-2439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B0DCBF1-6941-4866-AB7B-F08D069B08D6}"/>
              </a:ext>
            </a:extLst>
          </p:cNvPr>
          <p:cNvCxnSpPr>
            <a:cxnSpLocks/>
            <a:stCxn id="75" idx="4"/>
            <a:endCxn id="73" idx="3"/>
          </p:cNvCxnSpPr>
          <p:nvPr/>
        </p:nvCxnSpPr>
        <p:spPr>
          <a:xfrm flipH="1">
            <a:off x="4003737" y="5354725"/>
            <a:ext cx="266327" cy="49712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FFA4B6B-0C85-4E06-8056-064CF53D2837}"/>
              </a:ext>
            </a:extLst>
          </p:cNvPr>
          <p:cNvCxnSpPr>
            <a:cxnSpLocks/>
            <a:stCxn id="70" idx="2"/>
            <a:endCxn id="75" idx="0"/>
          </p:cNvCxnSpPr>
          <p:nvPr/>
        </p:nvCxnSpPr>
        <p:spPr>
          <a:xfrm flipH="1">
            <a:off x="4270064" y="4809262"/>
            <a:ext cx="23614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row: Down 77">
            <a:extLst>
              <a:ext uri="{FF2B5EF4-FFF2-40B4-BE49-F238E27FC236}">
                <a16:creationId xmlns:a16="http://schemas.microsoft.com/office/drawing/2014/main" id="{C688CC87-6408-4736-8BDC-B21D784BD3B6}"/>
              </a:ext>
            </a:extLst>
          </p:cNvPr>
          <p:cNvSpPr/>
          <p:nvPr/>
        </p:nvSpPr>
        <p:spPr>
          <a:xfrm>
            <a:off x="1321621" y="3638395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7276EE5-C240-4602-99A2-C2940D7D7AEC}"/>
                  </a:ext>
                </a:extLst>
              </p:cNvPr>
              <p:cNvSpPr/>
              <p:nvPr/>
            </p:nvSpPr>
            <p:spPr>
              <a:xfrm>
                <a:off x="10106287" y="2201476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7276EE5-C240-4602-99A2-C2940D7D7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287" y="2201476"/>
                <a:ext cx="250317" cy="226784"/>
              </a:xfrm>
              <a:prstGeom prst="ellipse">
                <a:avLst/>
              </a:prstGeom>
              <a:blipFill>
                <a:blip r:embed="rId17"/>
                <a:stretch>
                  <a:fillRect l="-31707" r="-2439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208852-1F07-41EB-A04C-65FDC526F199}"/>
              </a:ext>
            </a:extLst>
          </p:cNvPr>
          <p:cNvCxnSpPr>
            <a:cxnSpLocks/>
            <a:stCxn id="79" idx="4"/>
            <a:endCxn id="85" idx="3"/>
          </p:cNvCxnSpPr>
          <p:nvPr/>
        </p:nvCxnSpPr>
        <p:spPr>
          <a:xfrm>
            <a:off x="10231446" y="2428260"/>
            <a:ext cx="11260" cy="418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0C5AABD-D0CB-44FB-ACF0-D393CD073399}"/>
                  </a:ext>
                </a:extLst>
              </p:cNvPr>
              <p:cNvSpPr txBox="1"/>
              <p:nvPr/>
            </p:nvSpPr>
            <p:spPr>
              <a:xfrm>
                <a:off x="10063605" y="1356006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0C5AABD-D0CB-44FB-ACF0-D393CD073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605" y="1356006"/>
                <a:ext cx="335681" cy="461665"/>
              </a:xfrm>
              <a:prstGeom prst="rect">
                <a:avLst/>
              </a:prstGeom>
              <a:blipFill>
                <a:blip r:embed="rId18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Cloud 84">
            <a:extLst>
              <a:ext uri="{FF2B5EF4-FFF2-40B4-BE49-F238E27FC236}">
                <a16:creationId xmlns:a16="http://schemas.microsoft.com/office/drawing/2014/main" id="{4359A734-85AB-4EFD-B807-808C2649C87E}"/>
              </a:ext>
            </a:extLst>
          </p:cNvPr>
          <p:cNvSpPr/>
          <p:nvPr/>
        </p:nvSpPr>
        <p:spPr>
          <a:xfrm rot="354627">
            <a:off x="9831519" y="2799051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57DC7325-F734-4BE5-B165-53C9A1914B07}"/>
              </a:ext>
            </a:extLst>
          </p:cNvPr>
          <p:cNvSpPr/>
          <p:nvPr/>
        </p:nvSpPr>
        <p:spPr>
          <a:xfrm rot="354627">
            <a:off x="9831519" y="4950560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BB321139-60DF-40E4-B1F6-0BD1F79FBF5E}"/>
              </a:ext>
            </a:extLst>
          </p:cNvPr>
          <p:cNvSpPr/>
          <p:nvPr/>
        </p:nvSpPr>
        <p:spPr>
          <a:xfrm>
            <a:off x="4250474" y="3673681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2A4E2F35-DABF-492C-AEA1-C8D9EA214902}"/>
              </a:ext>
            </a:extLst>
          </p:cNvPr>
          <p:cNvSpPr/>
          <p:nvPr/>
        </p:nvSpPr>
        <p:spPr>
          <a:xfrm>
            <a:off x="7214207" y="3650138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3D4BD6D5-9C13-4E54-94FA-827610C9D626}"/>
              </a:ext>
            </a:extLst>
          </p:cNvPr>
          <p:cNvSpPr/>
          <p:nvPr/>
        </p:nvSpPr>
        <p:spPr>
          <a:xfrm>
            <a:off x="9926705" y="3703989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C552A-4941-4417-AE04-419B1F5EBF04}"/>
              </a:ext>
            </a:extLst>
          </p:cNvPr>
          <p:cNvSpPr txBox="1"/>
          <p:nvPr/>
        </p:nvSpPr>
        <p:spPr>
          <a:xfrm flipH="1">
            <a:off x="2063615" y="3744644"/>
            <a:ext cx="2042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 Morgan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93BE33-B163-430E-9819-4B7F79046036}"/>
              </a:ext>
            </a:extLst>
          </p:cNvPr>
          <p:cNvSpPr txBox="1"/>
          <p:nvPr/>
        </p:nvSpPr>
        <p:spPr>
          <a:xfrm flipH="1">
            <a:off x="9120336" y="6063681"/>
            <a:ext cx="27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Double negation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E3EFFE5A-7C38-4986-BA6C-56E76C9C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Negation rules</a:t>
            </a:r>
          </a:p>
        </p:txBody>
      </p:sp>
    </p:spTree>
    <p:extLst>
      <p:ext uri="{BB962C8B-B14F-4D97-AF65-F5344CB8AC3E}">
        <p14:creationId xmlns:p14="http://schemas.microsoft.com/office/powerpoint/2010/main" val="1248307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BAEE9-E261-4441-A152-13625639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767C-581B-4FA9-BCBD-43DD567CE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3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9F5-B027-4CD8-8F12-8C75C93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long formulas.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 with the syntax tree.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Starting from the top, keep applying De Morgan’s laws and double negation rules. 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Stop when all negations are on variables.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CA" dirty="0"/>
              </a:p>
              <a:p>
                <a:pPr marL="342900" lvl="1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(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 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) 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4"/>
                <a:stretch>
                  <a:fillRect l="-1585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/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blipFill>
                <a:blip r:embed="rId5"/>
                <a:stretch>
                  <a:fillRect l="-12281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/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blipFill>
                <a:blip r:embed="rId6"/>
                <a:stretch>
                  <a:fillRect l="-1754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EF06EA-9CC0-4C4C-BFE9-2344BC5BBC9D}"/>
              </a:ext>
            </a:extLst>
          </p:cNvPr>
          <p:cNvSpPr txBox="1"/>
          <p:nvPr/>
        </p:nvSpPr>
        <p:spPr>
          <a:xfrm>
            <a:off x="9433236" y="432885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B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66362-3005-422C-A80A-DE9BBA5F9A5D}"/>
              </a:ext>
            </a:extLst>
          </p:cNvPr>
          <p:cNvCxnSpPr>
            <a:stCxn id="5" idx="4"/>
            <a:endCxn id="6" idx="0"/>
          </p:cNvCxnSpPr>
          <p:nvPr/>
        </p:nvCxnSpPr>
        <p:spPr>
          <a:xfrm flipH="1">
            <a:off x="8978838" y="3380233"/>
            <a:ext cx="375069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C8A32-5725-4FD8-A8FF-253F22542864}"/>
              </a:ext>
            </a:extLst>
          </p:cNvPr>
          <p:cNvCxnSpPr>
            <a:stCxn id="5" idx="4"/>
            <a:endCxn id="17" idx="0"/>
          </p:cNvCxnSpPr>
          <p:nvPr/>
        </p:nvCxnSpPr>
        <p:spPr>
          <a:xfrm>
            <a:off x="9353906" y="3380233"/>
            <a:ext cx="299800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859B7-E065-490D-BE71-618B0629D80A}"/>
              </a:ext>
            </a:extLst>
          </p:cNvPr>
          <p:cNvSpPr/>
          <p:nvPr/>
        </p:nvSpPr>
        <p:spPr>
          <a:xfrm>
            <a:off x="8400256" y="1417638"/>
            <a:ext cx="3600400" cy="3955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/>
              <p:nvPr/>
            </p:nvSpPr>
            <p:spPr>
              <a:xfrm>
                <a:off x="9918429" y="2267022"/>
                <a:ext cx="346362" cy="33802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429" y="2267022"/>
                <a:ext cx="346362" cy="338027"/>
              </a:xfrm>
              <a:prstGeom prst="ellipse">
                <a:avLst/>
              </a:prstGeom>
              <a:blipFill>
                <a:blip r:embed="rId7"/>
                <a:stretch>
                  <a:fillRect l="-19298"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/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blipFill>
                <a:blip r:embed="rId8"/>
                <a:stretch>
                  <a:fillRect l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10B3B-433F-45D1-989B-EC4D3F26116C}"/>
              </a:ext>
            </a:extLst>
          </p:cNvPr>
          <p:cNvCxnSpPr>
            <a:cxnSpLocks/>
            <a:stCxn id="15" idx="4"/>
            <a:endCxn id="5" idx="0"/>
          </p:cNvCxnSpPr>
          <p:nvPr/>
        </p:nvCxnSpPr>
        <p:spPr>
          <a:xfrm flipH="1">
            <a:off x="9353906" y="2605050"/>
            <a:ext cx="737703" cy="42621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98D6A4-5FE7-4B8A-BA1A-478329BACA4B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091610" y="2605050"/>
            <a:ext cx="924453" cy="346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BC1CE-6946-4F00-8C19-703D91FE2ED5}"/>
              </a:ext>
            </a:extLst>
          </p:cNvPr>
          <p:cNvCxnSpPr>
            <a:cxnSpLocks/>
            <a:stCxn id="17" idx="4"/>
            <a:endCxn id="9" idx="0"/>
          </p:cNvCxnSpPr>
          <p:nvPr/>
        </p:nvCxnSpPr>
        <p:spPr>
          <a:xfrm flipH="1">
            <a:off x="9643390" y="4025420"/>
            <a:ext cx="10316" cy="303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77AFC2-CB85-4778-9692-C02712042A25}"/>
              </a:ext>
            </a:extLst>
          </p:cNvPr>
          <p:cNvSpPr txBox="1"/>
          <p:nvPr/>
        </p:nvSpPr>
        <p:spPr>
          <a:xfrm>
            <a:off x="11026712" y="3658156"/>
            <a:ext cx="401254" cy="44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/>
              <p:nvPr/>
            </p:nvSpPr>
            <p:spPr>
              <a:xfrm>
                <a:off x="10785460" y="2962869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460" y="2962869"/>
                <a:ext cx="43473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/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83E7CB-5E16-4892-8C85-F031FCF3AE90}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V="1">
            <a:off x="10762222" y="3424534"/>
            <a:ext cx="240605" cy="23362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53B237-54BF-44B8-95EF-8FA5EC8002B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H="1" flipV="1">
            <a:off x="11002827" y="3424534"/>
            <a:ext cx="224512" cy="2336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B6C79EB9-0CD9-4DD6-9960-A47E2354B694}"/>
              </a:ext>
            </a:extLst>
          </p:cNvPr>
          <p:cNvSpPr/>
          <p:nvPr/>
        </p:nvSpPr>
        <p:spPr>
          <a:xfrm>
            <a:off x="9780249" y="1473424"/>
            <a:ext cx="582430" cy="1274788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/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B9344-3FB8-4CB1-AF4C-C0AC296FB523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086476" y="2013469"/>
            <a:ext cx="1" cy="2317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F235768-CBFF-43FE-BD37-95F1BCE6042A}"/>
              </a:ext>
            </a:extLst>
          </p:cNvPr>
          <p:cNvSpPr txBox="1"/>
          <p:nvPr/>
        </p:nvSpPr>
        <p:spPr>
          <a:xfrm>
            <a:off x="10546458" y="433949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FD6936F-090F-4108-B358-54BE0AD718D9}"/>
              </a:ext>
            </a:extLst>
          </p:cNvPr>
          <p:cNvCxnSpPr>
            <a:cxnSpLocks/>
            <a:stCxn id="26" idx="2"/>
            <a:endCxn id="54" idx="0"/>
          </p:cNvCxnSpPr>
          <p:nvPr/>
        </p:nvCxnSpPr>
        <p:spPr>
          <a:xfrm>
            <a:off x="10762222" y="4119822"/>
            <a:ext cx="0" cy="2196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197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9F5-B027-4CD8-8F12-8C75C93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long formulas.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 with the syntax tree.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Starting from the top, keep applying De Morgan’s laws and double negation rules. 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Stop when all negations are on variables.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CA" dirty="0"/>
              </a:p>
              <a:p>
                <a:pPr marL="342900" lvl="1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(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 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) 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∧¬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∧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   (negating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→) </m:t>
                    </m:r>
                  </m:oMath>
                </a14:m>
                <a:endParaRPr lang="en-CA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4"/>
                <a:stretch>
                  <a:fillRect l="-1585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/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blipFill>
                <a:blip r:embed="rId5"/>
                <a:stretch>
                  <a:fillRect l="-12281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/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blipFill>
                <a:blip r:embed="rId6"/>
                <a:stretch>
                  <a:fillRect l="-1754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EF06EA-9CC0-4C4C-BFE9-2344BC5BBC9D}"/>
              </a:ext>
            </a:extLst>
          </p:cNvPr>
          <p:cNvSpPr txBox="1"/>
          <p:nvPr/>
        </p:nvSpPr>
        <p:spPr>
          <a:xfrm>
            <a:off x="9433236" y="432885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B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66362-3005-422C-A80A-DE9BBA5F9A5D}"/>
              </a:ext>
            </a:extLst>
          </p:cNvPr>
          <p:cNvCxnSpPr>
            <a:stCxn id="5" idx="4"/>
            <a:endCxn id="6" idx="0"/>
          </p:cNvCxnSpPr>
          <p:nvPr/>
        </p:nvCxnSpPr>
        <p:spPr>
          <a:xfrm flipH="1">
            <a:off x="8978838" y="3380233"/>
            <a:ext cx="375069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C8A32-5725-4FD8-A8FF-253F22542864}"/>
              </a:ext>
            </a:extLst>
          </p:cNvPr>
          <p:cNvCxnSpPr>
            <a:stCxn id="5" idx="4"/>
            <a:endCxn id="17" idx="0"/>
          </p:cNvCxnSpPr>
          <p:nvPr/>
        </p:nvCxnSpPr>
        <p:spPr>
          <a:xfrm>
            <a:off x="9353906" y="3380233"/>
            <a:ext cx="299800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859B7-E065-490D-BE71-618B0629D80A}"/>
              </a:ext>
            </a:extLst>
          </p:cNvPr>
          <p:cNvSpPr/>
          <p:nvPr/>
        </p:nvSpPr>
        <p:spPr>
          <a:xfrm>
            <a:off x="8400256" y="1417638"/>
            <a:ext cx="3600400" cy="3955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/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blipFill>
                <a:blip r:embed="rId7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/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blipFill>
                <a:blip r:embed="rId8"/>
                <a:stretch>
                  <a:fillRect l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10B3B-433F-45D1-989B-EC4D3F26116C}"/>
              </a:ext>
            </a:extLst>
          </p:cNvPr>
          <p:cNvCxnSpPr>
            <a:cxnSpLocks/>
            <a:stCxn id="35" idx="2"/>
            <a:endCxn id="5" idx="0"/>
          </p:cNvCxnSpPr>
          <p:nvPr/>
        </p:nvCxnSpPr>
        <p:spPr>
          <a:xfrm flipH="1">
            <a:off x="9353906" y="2013469"/>
            <a:ext cx="732570" cy="101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98D6A4-5FE7-4B8A-BA1A-478329BACA4B}"/>
              </a:ext>
            </a:extLst>
          </p:cNvPr>
          <p:cNvCxnSpPr>
            <a:cxnSpLocks/>
          </p:cNvCxnSpPr>
          <p:nvPr/>
        </p:nvCxnSpPr>
        <p:spPr>
          <a:xfrm>
            <a:off x="10696704" y="2646386"/>
            <a:ext cx="319359" cy="3054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BC1CE-6946-4F00-8C19-703D91FE2ED5}"/>
              </a:ext>
            </a:extLst>
          </p:cNvPr>
          <p:cNvCxnSpPr>
            <a:cxnSpLocks/>
            <a:stCxn id="17" idx="4"/>
            <a:endCxn id="9" idx="0"/>
          </p:cNvCxnSpPr>
          <p:nvPr/>
        </p:nvCxnSpPr>
        <p:spPr>
          <a:xfrm flipH="1">
            <a:off x="9643390" y="4025420"/>
            <a:ext cx="10316" cy="303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77AFC2-CB85-4778-9692-C02712042A25}"/>
              </a:ext>
            </a:extLst>
          </p:cNvPr>
          <p:cNvSpPr txBox="1"/>
          <p:nvPr/>
        </p:nvSpPr>
        <p:spPr>
          <a:xfrm>
            <a:off x="11026712" y="3658156"/>
            <a:ext cx="401254" cy="44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/>
              <p:nvPr/>
            </p:nvSpPr>
            <p:spPr>
              <a:xfrm>
                <a:off x="10785460" y="2962869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460" y="2962869"/>
                <a:ext cx="43473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/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83E7CB-5E16-4892-8C85-F031FCF3AE90}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V="1">
            <a:off x="10762222" y="3424534"/>
            <a:ext cx="240605" cy="23362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53B237-54BF-44B8-95EF-8FA5EC8002B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H="1" flipV="1">
            <a:off x="11002827" y="3424534"/>
            <a:ext cx="224512" cy="2336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28">
            <a:extLst>
              <a:ext uri="{FF2B5EF4-FFF2-40B4-BE49-F238E27FC236}">
                <a16:creationId xmlns:a16="http://schemas.microsoft.com/office/drawing/2014/main" id="{9B46DB8A-95CD-4ED4-A891-32FED4B36084}"/>
              </a:ext>
            </a:extLst>
          </p:cNvPr>
          <p:cNvSpPr/>
          <p:nvPr/>
        </p:nvSpPr>
        <p:spPr>
          <a:xfrm rot="354627">
            <a:off x="8777461" y="1465264"/>
            <a:ext cx="1491655" cy="3412896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C79EB9-0CD9-4DD6-9960-A47E2354B694}"/>
              </a:ext>
            </a:extLst>
          </p:cNvPr>
          <p:cNvSpPr/>
          <p:nvPr/>
        </p:nvSpPr>
        <p:spPr>
          <a:xfrm>
            <a:off x="10259657" y="2247091"/>
            <a:ext cx="1047621" cy="1364541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/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B9344-3FB8-4CB1-AF4C-C0AC296FB523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086476" y="2013469"/>
            <a:ext cx="434334" cy="38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F235768-CBFF-43FE-BD37-95F1BCE6042A}"/>
              </a:ext>
            </a:extLst>
          </p:cNvPr>
          <p:cNvSpPr txBox="1"/>
          <p:nvPr/>
        </p:nvSpPr>
        <p:spPr>
          <a:xfrm>
            <a:off x="10546458" y="433949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FD6936F-090F-4108-B358-54BE0AD718D9}"/>
              </a:ext>
            </a:extLst>
          </p:cNvPr>
          <p:cNvCxnSpPr>
            <a:cxnSpLocks/>
            <a:stCxn id="26" idx="2"/>
            <a:endCxn id="54" idx="0"/>
          </p:cNvCxnSpPr>
          <p:nvPr/>
        </p:nvCxnSpPr>
        <p:spPr>
          <a:xfrm>
            <a:off x="10762222" y="4119822"/>
            <a:ext cx="0" cy="2196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119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9F5-B027-4CD8-8F12-8C75C93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long formulas.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 with the syntax tree.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Starting from the top, keep applying De Morgan’s laws and double negation rules. 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Stop when all negations are on variables.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CA" dirty="0"/>
              </a:p>
              <a:p>
                <a:pPr marL="342900" lvl="1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(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 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) 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∧¬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∧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   (negating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→) </m:t>
                    </m:r>
                  </m:oMath>
                </a14:m>
                <a:endParaRPr lang="en-CA" sz="2800" dirty="0"/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(de Morgan) </a:t>
                </a:r>
                <a:endParaRPr lang="en-CA" sz="2800" i="1" dirty="0">
                  <a:latin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4"/>
                <a:stretch>
                  <a:fillRect l="-1585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/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blipFill>
                <a:blip r:embed="rId5"/>
                <a:stretch>
                  <a:fillRect l="-12281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/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blipFill>
                <a:blip r:embed="rId6"/>
                <a:stretch>
                  <a:fillRect l="-1754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EF06EA-9CC0-4C4C-BFE9-2344BC5BBC9D}"/>
              </a:ext>
            </a:extLst>
          </p:cNvPr>
          <p:cNvSpPr txBox="1"/>
          <p:nvPr/>
        </p:nvSpPr>
        <p:spPr>
          <a:xfrm>
            <a:off x="9433236" y="432885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B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66362-3005-422C-A80A-DE9BBA5F9A5D}"/>
              </a:ext>
            </a:extLst>
          </p:cNvPr>
          <p:cNvCxnSpPr>
            <a:stCxn id="5" idx="4"/>
            <a:endCxn id="6" idx="0"/>
          </p:cNvCxnSpPr>
          <p:nvPr/>
        </p:nvCxnSpPr>
        <p:spPr>
          <a:xfrm flipH="1">
            <a:off x="8978838" y="3380233"/>
            <a:ext cx="375069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C8A32-5725-4FD8-A8FF-253F22542864}"/>
              </a:ext>
            </a:extLst>
          </p:cNvPr>
          <p:cNvCxnSpPr>
            <a:stCxn id="5" idx="4"/>
            <a:endCxn id="17" idx="0"/>
          </p:cNvCxnSpPr>
          <p:nvPr/>
        </p:nvCxnSpPr>
        <p:spPr>
          <a:xfrm>
            <a:off x="9353906" y="3380233"/>
            <a:ext cx="299800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859B7-E065-490D-BE71-618B0629D80A}"/>
              </a:ext>
            </a:extLst>
          </p:cNvPr>
          <p:cNvSpPr/>
          <p:nvPr/>
        </p:nvSpPr>
        <p:spPr>
          <a:xfrm>
            <a:off x="8400256" y="1417638"/>
            <a:ext cx="3600400" cy="3955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/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blipFill>
                <a:blip r:embed="rId7"/>
                <a:stretch>
                  <a:fillRect b="-1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/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blipFill>
                <a:blip r:embed="rId8"/>
                <a:stretch>
                  <a:fillRect l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10B3B-433F-45D1-989B-EC4D3F26116C}"/>
              </a:ext>
            </a:extLst>
          </p:cNvPr>
          <p:cNvCxnSpPr>
            <a:cxnSpLocks/>
            <a:stCxn id="35" idx="2"/>
            <a:endCxn id="5" idx="0"/>
          </p:cNvCxnSpPr>
          <p:nvPr/>
        </p:nvCxnSpPr>
        <p:spPr>
          <a:xfrm flipH="1">
            <a:off x="9353906" y="2013469"/>
            <a:ext cx="732570" cy="101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98D6A4-5FE7-4B8A-BA1A-478329BACA4B}"/>
              </a:ext>
            </a:extLst>
          </p:cNvPr>
          <p:cNvCxnSpPr>
            <a:cxnSpLocks/>
          </p:cNvCxnSpPr>
          <p:nvPr/>
        </p:nvCxnSpPr>
        <p:spPr>
          <a:xfrm>
            <a:off x="10696704" y="2646386"/>
            <a:ext cx="319359" cy="3054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BC1CE-6946-4F00-8C19-703D91FE2ED5}"/>
              </a:ext>
            </a:extLst>
          </p:cNvPr>
          <p:cNvCxnSpPr>
            <a:cxnSpLocks/>
            <a:stCxn id="17" idx="4"/>
            <a:endCxn id="9" idx="0"/>
          </p:cNvCxnSpPr>
          <p:nvPr/>
        </p:nvCxnSpPr>
        <p:spPr>
          <a:xfrm flipH="1">
            <a:off x="9643390" y="4025420"/>
            <a:ext cx="10316" cy="303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77AFC2-CB85-4778-9692-C02712042A25}"/>
              </a:ext>
            </a:extLst>
          </p:cNvPr>
          <p:cNvSpPr txBox="1"/>
          <p:nvPr/>
        </p:nvSpPr>
        <p:spPr>
          <a:xfrm>
            <a:off x="11026712" y="3658156"/>
            <a:ext cx="401254" cy="44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/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/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83E7CB-5E16-4892-8C85-F031FCF3AE90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10641596" y="3395427"/>
            <a:ext cx="120626" cy="2627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53B237-54BF-44B8-95EF-8FA5EC8002B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H="1" flipV="1">
            <a:off x="11149083" y="3417272"/>
            <a:ext cx="78256" cy="2408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28">
            <a:extLst>
              <a:ext uri="{FF2B5EF4-FFF2-40B4-BE49-F238E27FC236}">
                <a16:creationId xmlns:a16="http://schemas.microsoft.com/office/drawing/2014/main" id="{9B46DB8A-95CD-4ED4-A891-32FED4B36084}"/>
              </a:ext>
            </a:extLst>
          </p:cNvPr>
          <p:cNvSpPr/>
          <p:nvPr/>
        </p:nvSpPr>
        <p:spPr>
          <a:xfrm rot="354627">
            <a:off x="8777461" y="1465264"/>
            <a:ext cx="1491655" cy="3412896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C79EB9-0CD9-4DD6-9960-A47E2354B694}"/>
              </a:ext>
            </a:extLst>
          </p:cNvPr>
          <p:cNvSpPr/>
          <p:nvPr/>
        </p:nvSpPr>
        <p:spPr>
          <a:xfrm>
            <a:off x="10287473" y="2101688"/>
            <a:ext cx="1097433" cy="1442708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/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B9344-3FB8-4CB1-AF4C-C0AC296FB523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086476" y="2013469"/>
            <a:ext cx="434334" cy="38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F235768-CBFF-43FE-BD37-95F1BCE6042A}"/>
              </a:ext>
            </a:extLst>
          </p:cNvPr>
          <p:cNvSpPr txBox="1"/>
          <p:nvPr/>
        </p:nvSpPr>
        <p:spPr>
          <a:xfrm>
            <a:off x="10546458" y="433949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FD6936F-090F-4108-B358-54BE0AD718D9}"/>
              </a:ext>
            </a:extLst>
          </p:cNvPr>
          <p:cNvCxnSpPr>
            <a:cxnSpLocks/>
            <a:stCxn id="26" idx="2"/>
            <a:endCxn id="54" idx="0"/>
          </p:cNvCxnSpPr>
          <p:nvPr/>
        </p:nvCxnSpPr>
        <p:spPr>
          <a:xfrm>
            <a:off x="10762222" y="4119822"/>
            <a:ext cx="0" cy="2196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95F20C-CC64-4EB3-9FC0-6CAE12E33724}"/>
                  </a:ext>
                </a:extLst>
              </p:cNvPr>
              <p:cNvSpPr txBox="1"/>
              <p:nvPr/>
            </p:nvSpPr>
            <p:spPr>
              <a:xfrm>
                <a:off x="10302636" y="2962869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95F20C-CC64-4EB3-9FC0-6CAE12E33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2636" y="2962869"/>
                <a:ext cx="48282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4DDD50-D4A4-42D7-9ABA-9AA8D06F8E93}"/>
              </a:ext>
            </a:extLst>
          </p:cNvPr>
          <p:cNvCxnSpPr>
            <a:cxnSpLocks/>
            <a:stCxn id="15" idx="4"/>
            <a:endCxn id="31" idx="0"/>
          </p:cNvCxnSpPr>
          <p:nvPr/>
        </p:nvCxnSpPr>
        <p:spPr>
          <a:xfrm flipH="1">
            <a:off x="10544048" y="2605049"/>
            <a:ext cx="21709" cy="3578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566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9F5-B027-4CD8-8F12-8C75C93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long formulas.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 with the syntax tree.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Starting from the top, keep applying De Morgan’s laws and double negation rules. 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Stop when all negations are on variables.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CA" dirty="0"/>
              </a:p>
              <a:p>
                <a:pPr marL="342900" lvl="1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(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 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) 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∧¬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∧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   (negating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→) </m:t>
                    </m:r>
                  </m:oMath>
                </a14:m>
                <a:endParaRPr lang="en-CA" sz="2800" dirty="0"/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(de Morgan) </a:t>
                </a:r>
                <a:endParaRPr lang="en-CA" sz="2800" i="1" dirty="0">
                  <a:latin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4"/>
                <a:stretch>
                  <a:fillRect l="-1585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/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blipFill>
                <a:blip r:embed="rId5"/>
                <a:stretch>
                  <a:fillRect l="-12281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/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blipFill>
                <a:blip r:embed="rId6"/>
                <a:stretch>
                  <a:fillRect l="-1754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EF06EA-9CC0-4C4C-BFE9-2344BC5BBC9D}"/>
              </a:ext>
            </a:extLst>
          </p:cNvPr>
          <p:cNvSpPr txBox="1"/>
          <p:nvPr/>
        </p:nvSpPr>
        <p:spPr>
          <a:xfrm>
            <a:off x="9433236" y="432885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B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66362-3005-422C-A80A-DE9BBA5F9A5D}"/>
              </a:ext>
            </a:extLst>
          </p:cNvPr>
          <p:cNvCxnSpPr>
            <a:stCxn id="5" idx="4"/>
            <a:endCxn id="6" idx="0"/>
          </p:cNvCxnSpPr>
          <p:nvPr/>
        </p:nvCxnSpPr>
        <p:spPr>
          <a:xfrm flipH="1">
            <a:off x="8978838" y="3380233"/>
            <a:ext cx="375069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C8A32-5725-4FD8-A8FF-253F22542864}"/>
              </a:ext>
            </a:extLst>
          </p:cNvPr>
          <p:cNvCxnSpPr>
            <a:stCxn id="5" idx="4"/>
            <a:endCxn id="17" idx="0"/>
          </p:cNvCxnSpPr>
          <p:nvPr/>
        </p:nvCxnSpPr>
        <p:spPr>
          <a:xfrm>
            <a:off x="9353906" y="3380233"/>
            <a:ext cx="299800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859B7-E065-490D-BE71-618B0629D80A}"/>
              </a:ext>
            </a:extLst>
          </p:cNvPr>
          <p:cNvSpPr/>
          <p:nvPr/>
        </p:nvSpPr>
        <p:spPr>
          <a:xfrm>
            <a:off x="8400256" y="1417638"/>
            <a:ext cx="3600400" cy="3955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/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blipFill>
                <a:blip r:embed="rId7"/>
                <a:stretch>
                  <a:fillRect b="-1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/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blipFill>
                <a:blip r:embed="rId8"/>
                <a:stretch>
                  <a:fillRect l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10B3B-433F-45D1-989B-EC4D3F26116C}"/>
              </a:ext>
            </a:extLst>
          </p:cNvPr>
          <p:cNvCxnSpPr>
            <a:cxnSpLocks/>
            <a:stCxn id="35" idx="2"/>
            <a:endCxn id="5" idx="0"/>
          </p:cNvCxnSpPr>
          <p:nvPr/>
        </p:nvCxnSpPr>
        <p:spPr>
          <a:xfrm flipH="1">
            <a:off x="9353906" y="2013469"/>
            <a:ext cx="732570" cy="101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98D6A4-5FE7-4B8A-BA1A-478329BACA4B}"/>
              </a:ext>
            </a:extLst>
          </p:cNvPr>
          <p:cNvCxnSpPr>
            <a:cxnSpLocks/>
          </p:cNvCxnSpPr>
          <p:nvPr/>
        </p:nvCxnSpPr>
        <p:spPr>
          <a:xfrm>
            <a:off x="10696704" y="2646386"/>
            <a:ext cx="319359" cy="3054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BC1CE-6946-4F00-8C19-703D91FE2ED5}"/>
              </a:ext>
            </a:extLst>
          </p:cNvPr>
          <p:cNvCxnSpPr>
            <a:cxnSpLocks/>
            <a:stCxn id="17" idx="4"/>
            <a:endCxn id="9" idx="0"/>
          </p:cNvCxnSpPr>
          <p:nvPr/>
        </p:nvCxnSpPr>
        <p:spPr>
          <a:xfrm flipH="1">
            <a:off x="9643390" y="4025420"/>
            <a:ext cx="10316" cy="303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77AFC2-CB85-4778-9692-C02712042A25}"/>
              </a:ext>
            </a:extLst>
          </p:cNvPr>
          <p:cNvSpPr txBox="1"/>
          <p:nvPr/>
        </p:nvSpPr>
        <p:spPr>
          <a:xfrm>
            <a:off x="11026712" y="3658156"/>
            <a:ext cx="401254" cy="44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/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/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EBC108-6DA4-4929-BF31-2687615C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810" y="3658157"/>
                <a:ext cx="4828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83E7CB-5E16-4892-8C85-F031FCF3AE90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10641596" y="3395427"/>
            <a:ext cx="120626" cy="2627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53B237-54BF-44B8-95EF-8FA5EC8002B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H="1" flipV="1">
            <a:off x="11149083" y="3417272"/>
            <a:ext cx="78256" cy="2408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28">
            <a:extLst>
              <a:ext uri="{FF2B5EF4-FFF2-40B4-BE49-F238E27FC236}">
                <a16:creationId xmlns:a16="http://schemas.microsoft.com/office/drawing/2014/main" id="{9B46DB8A-95CD-4ED4-A891-32FED4B36084}"/>
              </a:ext>
            </a:extLst>
          </p:cNvPr>
          <p:cNvSpPr/>
          <p:nvPr/>
        </p:nvSpPr>
        <p:spPr>
          <a:xfrm rot="354627">
            <a:off x="8777461" y="1465264"/>
            <a:ext cx="1491655" cy="3412896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C79EB9-0CD9-4DD6-9960-A47E2354B694}"/>
              </a:ext>
            </a:extLst>
          </p:cNvPr>
          <p:cNvSpPr/>
          <p:nvPr/>
        </p:nvSpPr>
        <p:spPr>
          <a:xfrm>
            <a:off x="10328450" y="2897338"/>
            <a:ext cx="620198" cy="1442708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/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B9344-3FB8-4CB1-AF4C-C0AC296FB523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086476" y="2013469"/>
            <a:ext cx="434334" cy="38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F235768-CBFF-43FE-BD37-95F1BCE6042A}"/>
              </a:ext>
            </a:extLst>
          </p:cNvPr>
          <p:cNvSpPr txBox="1"/>
          <p:nvPr/>
        </p:nvSpPr>
        <p:spPr>
          <a:xfrm>
            <a:off x="10546458" y="433949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FD6936F-090F-4108-B358-54BE0AD718D9}"/>
              </a:ext>
            </a:extLst>
          </p:cNvPr>
          <p:cNvCxnSpPr>
            <a:cxnSpLocks/>
            <a:stCxn id="26" idx="2"/>
            <a:endCxn id="54" idx="0"/>
          </p:cNvCxnSpPr>
          <p:nvPr/>
        </p:nvCxnSpPr>
        <p:spPr>
          <a:xfrm>
            <a:off x="10762222" y="4119822"/>
            <a:ext cx="0" cy="2196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95F20C-CC64-4EB3-9FC0-6CAE12E33724}"/>
                  </a:ext>
                </a:extLst>
              </p:cNvPr>
              <p:cNvSpPr txBox="1"/>
              <p:nvPr/>
            </p:nvSpPr>
            <p:spPr>
              <a:xfrm>
                <a:off x="10302636" y="2962869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95F20C-CC64-4EB3-9FC0-6CAE12E33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2636" y="2962869"/>
                <a:ext cx="482824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4DDD50-D4A4-42D7-9ABA-9AA8D06F8E93}"/>
              </a:ext>
            </a:extLst>
          </p:cNvPr>
          <p:cNvCxnSpPr>
            <a:cxnSpLocks/>
            <a:stCxn id="15" idx="4"/>
            <a:endCxn id="31" idx="0"/>
          </p:cNvCxnSpPr>
          <p:nvPr/>
        </p:nvCxnSpPr>
        <p:spPr>
          <a:xfrm flipH="1">
            <a:off x="10544048" y="2605049"/>
            <a:ext cx="21709" cy="3578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>
            <a:extLst>
              <a:ext uri="{FF2B5EF4-FFF2-40B4-BE49-F238E27FC236}">
                <a16:creationId xmlns:a16="http://schemas.microsoft.com/office/drawing/2014/main" id="{9BF7508B-5B3F-486C-9416-0B0ADBFB2ACC}"/>
              </a:ext>
            </a:extLst>
          </p:cNvPr>
          <p:cNvSpPr/>
          <p:nvPr/>
        </p:nvSpPr>
        <p:spPr>
          <a:xfrm>
            <a:off x="10283215" y="2198372"/>
            <a:ext cx="407701" cy="466767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89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9F5-B027-4CD8-8F12-8C75C93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long formulas.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 lnSpcReduction="10000"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 with the syntax tree.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Starting from the top, keep applying De Morgan’s laws and double negation rules. 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Stop when all negations are on variables.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CA" dirty="0"/>
              </a:p>
              <a:p>
                <a:pPr marL="342900" lvl="1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(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 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) 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∧¬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∧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   (negating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→) </m:t>
                    </m:r>
                  </m:oMath>
                </a14:m>
                <a:endParaRPr lang="en-CA" sz="2800" dirty="0"/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(de Morgan) </a:t>
                </a:r>
                <a:endParaRPr lang="en-CA" sz="2800" i="1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  </m:t>
                    </m:r>
                  </m:oMath>
                </a14:m>
                <a:r>
                  <a:rPr lang="en-CA" sz="2800" dirty="0"/>
                  <a:t>(removing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¬¬) </m:t>
                    </m:r>
                  </m:oMath>
                </a14:m>
                <a:endParaRPr lang="en-CA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4"/>
                <a:stretch>
                  <a:fillRect l="-1585" t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/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blipFill>
                <a:blip r:embed="rId5"/>
                <a:stretch>
                  <a:fillRect l="-12281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/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blipFill>
                <a:blip r:embed="rId6"/>
                <a:stretch>
                  <a:fillRect l="-1754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EF06EA-9CC0-4C4C-BFE9-2344BC5BBC9D}"/>
              </a:ext>
            </a:extLst>
          </p:cNvPr>
          <p:cNvSpPr txBox="1"/>
          <p:nvPr/>
        </p:nvSpPr>
        <p:spPr>
          <a:xfrm>
            <a:off x="9433236" y="432885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B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66362-3005-422C-A80A-DE9BBA5F9A5D}"/>
              </a:ext>
            </a:extLst>
          </p:cNvPr>
          <p:cNvCxnSpPr>
            <a:stCxn id="5" idx="4"/>
            <a:endCxn id="6" idx="0"/>
          </p:cNvCxnSpPr>
          <p:nvPr/>
        </p:nvCxnSpPr>
        <p:spPr>
          <a:xfrm flipH="1">
            <a:off x="8978838" y="3380233"/>
            <a:ext cx="375069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C8A32-5725-4FD8-A8FF-253F22542864}"/>
              </a:ext>
            </a:extLst>
          </p:cNvPr>
          <p:cNvCxnSpPr>
            <a:stCxn id="5" idx="4"/>
            <a:endCxn id="17" idx="0"/>
          </p:cNvCxnSpPr>
          <p:nvPr/>
        </p:nvCxnSpPr>
        <p:spPr>
          <a:xfrm>
            <a:off x="9353906" y="3380233"/>
            <a:ext cx="299800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859B7-E065-490D-BE71-618B0629D80A}"/>
              </a:ext>
            </a:extLst>
          </p:cNvPr>
          <p:cNvSpPr/>
          <p:nvPr/>
        </p:nvSpPr>
        <p:spPr>
          <a:xfrm>
            <a:off x="8400256" y="1417638"/>
            <a:ext cx="3600400" cy="3955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/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blipFill>
                <a:blip r:embed="rId7"/>
                <a:stretch>
                  <a:fillRect b="-1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/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blipFill>
                <a:blip r:embed="rId8"/>
                <a:stretch>
                  <a:fillRect l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10B3B-433F-45D1-989B-EC4D3F26116C}"/>
              </a:ext>
            </a:extLst>
          </p:cNvPr>
          <p:cNvCxnSpPr>
            <a:cxnSpLocks/>
            <a:stCxn id="35" idx="2"/>
            <a:endCxn id="5" idx="0"/>
          </p:cNvCxnSpPr>
          <p:nvPr/>
        </p:nvCxnSpPr>
        <p:spPr>
          <a:xfrm flipH="1">
            <a:off x="9353906" y="2013469"/>
            <a:ext cx="732570" cy="101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98D6A4-5FE7-4B8A-BA1A-478329BACA4B}"/>
              </a:ext>
            </a:extLst>
          </p:cNvPr>
          <p:cNvCxnSpPr>
            <a:cxnSpLocks/>
          </p:cNvCxnSpPr>
          <p:nvPr/>
        </p:nvCxnSpPr>
        <p:spPr>
          <a:xfrm>
            <a:off x="10696704" y="2646386"/>
            <a:ext cx="319359" cy="3054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BC1CE-6946-4F00-8C19-703D91FE2ED5}"/>
              </a:ext>
            </a:extLst>
          </p:cNvPr>
          <p:cNvCxnSpPr>
            <a:cxnSpLocks/>
            <a:stCxn id="17" idx="4"/>
            <a:endCxn id="9" idx="0"/>
          </p:cNvCxnSpPr>
          <p:nvPr/>
        </p:nvCxnSpPr>
        <p:spPr>
          <a:xfrm flipH="1">
            <a:off x="9643390" y="4025420"/>
            <a:ext cx="10316" cy="303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77AFC2-CB85-4778-9692-C02712042A25}"/>
              </a:ext>
            </a:extLst>
          </p:cNvPr>
          <p:cNvSpPr txBox="1"/>
          <p:nvPr/>
        </p:nvSpPr>
        <p:spPr>
          <a:xfrm>
            <a:off x="11026712" y="3658156"/>
            <a:ext cx="401254" cy="44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/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53B237-54BF-44B8-95EF-8FA5EC8002B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H="1" flipV="1">
            <a:off x="11149083" y="3417272"/>
            <a:ext cx="78256" cy="2408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28">
            <a:extLst>
              <a:ext uri="{FF2B5EF4-FFF2-40B4-BE49-F238E27FC236}">
                <a16:creationId xmlns:a16="http://schemas.microsoft.com/office/drawing/2014/main" id="{9B46DB8A-95CD-4ED4-A891-32FED4B36084}"/>
              </a:ext>
            </a:extLst>
          </p:cNvPr>
          <p:cNvSpPr/>
          <p:nvPr/>
        </p:nvSpPr>
        <p:spPr>
          <a:xfrm rot="354627">
            <a:off x="8777461" y="1465264"/>
            <a:ext cx="1491655" cy="3412896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C79EB9-0CD9-4DD6-9960-A47E2354B694}"/>
              </a:ext>
            </a:extLst>
          </p:cNvPr>
          <p:cNvSpPr/>
          <p:nvPr/>
        </p:nvSpPr>
        <p:spPr>
          <a:xfrm>
            <a:off x="10290803" y="2605422"/>
            <a:ext cx="496875" cy="56629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/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B9344-3FB8-4CB1-AF4C-C0AC296FB523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086476" y="2013469"/>
            <a:ext cx="434334" cy="38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F235768-CBFF-43FE-BD37-95F1BCE6042A}"/>
              </a:ext>
            </a:extLst>
          </p:cNvPr>
          <p:cNvSpPr txBox="1"/>
          <p:nvPr/>
        </p:nvSpPr>
        <p:spPr>
          <a:xfrm>
            <a:off x="10337801" y="299320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4DDD50-D4A4-42D7-9ABA-9AA8D06F8E93}"/>
              </a:ext>
            </a:extLst>
          </p:cNvPr>
          <p:cNvCxnSpPr>
            <a:cxnSpLocks/>
            <a:stCxn id="15" idx="4"/>
            <a:endCxn id="54" idx="0"/>
          </p:cNvCxnSpPr>
          <p:nvPr/>
        </p:nvCxnSpPr>
        <p:spPr>
          <a:xfrm flipH="1">
            <a:off x="10553565" y="2605049"/>
            <a:ext cx="12192" cy="38815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>
            <a:extLst>
              <a:ext uri="{FF2B5EF4-FFF2-40B4-BE49-F238E27FC236}">
                <a16:creationId xmlns:a16="http://schemas.microsoft.com/office/drawing/2014/main" id="{6ABF0A37-6BCE-4B22-BDA7-1B03CE5CDC9D}"/>
              </a:ext>
            </a:extLst>
          </p:cNvPr>
          <p:cNvSpPr/>
          <p:nvPr/>
        </p:nvSpPr>
        <p:spPr>
          <a:xfrm>
            <a:off x="10283215" y="2198372"/>
            <a:ext cx="407701" cy="466767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1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69F5-B027-4CD8-8F12-8C75C93E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Negating long formulas.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 lnSpcReduction="10000"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 with the syntax tree.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Starting from the top, keep applying De Morgan’s laws and double negation rules.   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Stop when all negations are on variables.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CA" dirty="0"/>
              </a:p>
              <a:p>
                <a:pPr marL="342900" lvl="1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(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∨¬</m:t>
                        </m:r>
                        <m:r>
                          <a:rPr lang="en-CA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 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¬</m:t>
                        </m:r>
                        <m:r>
                          <a:rPr lang="en-CA" i="1">
                            <a:latin typeface="Cambria Math"/>
                          </a:rPr>
                          <m:t>𝐴</m:t>
                        </m:r>
                        <m:r>
                          <a:rPr lang="en-CA" i="1">
                            <a:latin typeface="Cambria Math"/>
                          </a:rPr>
                          <m:t>∧</m:t>
                        </m:r>
                        <m:r>
                          <a:rPr lang="en-CA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) 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∧¬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∧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   (negating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→) </m:t>
                    </m:r>
                  </m:oMath>
                </a14:m>
                <a:endParaRPr lang="en-CA" sz="2800" dirty="0"/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¬¬</m:t>
                        </m:r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800" dirty="0"/>
                  <a:t>  (de Morgan) </a:t>
                </a:r>
                <a:endParaRPr lang="en-CA" sz="2800" i="1" dirty="0">
                  <a:latin typeface="Cambria Math"/>
                </a:endParaRP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∨¬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  </m:t>
                    </m:r>
                  </m:oMath>
                </a14:m>
                <a:r>
                  <a:rPr lang="en-CA" sz="2800" dirty="0"/>
                  <a:t>(removing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¬¬) </m:t>
                    </m:r>
                  </m:oMath>
                </a14:m>
                <a:endParaRPr lang="en-CA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55EC8-0D17-49F0-AE3C-329B25E5C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4"/>
                <a:stretch>
                  <a:fillRect l="-1585" t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/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DF57A54-9CC9-4586-B6BA-D1ED5A8B9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725" y="3031269"/>
                <a:ext cx="346362" cy="348964"/>
              </a:xfrm>
              <a:prstGeom prst="ellipse">
                <a:avLst/>
              </a:prstGeom>
              <a:blipFill>
                <a:blip r:embed="rId5"/>
                <a:stretch>
                  <a:fillRect l="-12281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/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2504984-FDB6-4C60-BB14-6130A6FDD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58" y="3676456"/>
                <a:ext cx="346362" cy="348964"/>
              </a:xfrm>
              <a:prstGeom prst="ellipse">
                <a:avLst/>
              </a:prstGeom>
              <a:blipFill>
                <a:blip r:embed="rId6"/>
                <a:stretch>
                  <a:fillRect l="-17544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EF06EA-9CC0-4C4C-BFE9-2344BC5BBC9D}"/>
              </a:ext>
            </a:extLst>
          </p:cNvPr>
          <p:cNvSpPr txBox="1"/>
          <p:nvPr/>
        </p:nvSpPr>
        <p:spPr>
          <a:xfrm>
            <a:off x="9433236" y="432885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B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66362-3005-422C-A80A-DE9BBA5F9A5D}"/>
              </a:ext>
            </a:extLst>
          </p:cNvPr>
          <p:cNvCxnSpPr>
            <a:stCxn id="5" idx="4"/>
            <a:endCxn id="6" idx="0"/>
          </p:cNvCxnSpPr>
          <p:nvPr/>
        </p:nvCxnSpPr>
        <p:spPr>
          <a:xfrm flipH="1">
            <a:off x="8978838" y="3380233"/>
            <a:ext cx="375069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C8A32-5725-4FD8-A8FF-253F22542864}"/>
              </a:ext>
            </a:extLst>
          </p:cNvPr>
          <p:cNvCxnSpPr>
            <a:stCxn id="5" idx="4"/>
            <a:endCxn id="17" idx="0"/>
          </p:cNvCxnSpPr>
          <p:nvPr/>
        </p:nvCxnSpPr>
        <p:spPr>
          <a:xfrm>
            <a:off x="9353906" y="3380233"/>
            <a:ext cx="299800" cy="2962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859B7-E065-490D-BE71-618B0629D80A}"/>
              </a:ext>
            </a:extLst>
          </p:cNvPr>
          <p:cNvSpPr/>
          <p:nvPr/>
        </p:nvSpPr>
        <p:spPr>
          <a:xfrm>
            <a:off x="8400256" y="1417638"/>
            <a:ext cx="3600400" cy="3955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/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E94D855-DF31-4AAA-8E84-FA2D84190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264790" y="2299569"/>
                <a:ext cx="601935" cy="305480"/>
              </a:xfrm>
              <a:prstGeom prst="ellipse">
                <a:avLst/>
              </a:prstGeom>
              <a:blipFill>
                <a:blip r:embed="rId7"/>
                <a:stretch>
                  <a:fillRect b="-1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/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64CC9E-44DB-4298-ACAE-8DF606BD8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525" y="3676456"/>
                <a:ext cx="346362" cy="348964"/>
              </a:xfrm>
              <a:prstGeom prst="ellipse">
                <a:avLst/>
              </a:prstGeom>
              <a:blipFill>
                <a:blip r:embed="rId8"/>
                <a:stretch>
                  <a:fillRect l="-87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10B3B-433F-45D1-989B-EC4D3F26116C}"/>
              </a:ext>
            </a:extLst>
          </p:cNvPr>
          <p:cNvCxnSpPr>
            <a:cxnSpLocks/>
            <a:stCxn id="35" idx="2"/>
            <a:endCxn id="5" idx="0"/>
          </p:cNvCxnSpPr>
          <p:nvPr/>
        </p:nvCxnSpPr>
        <p:spPr>
          <a:xfrm flipH="1">
            <a:off x="9353906" y="2013469"/>
            <a:ext cx="732570" cy="101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98D6A4-5FE7-4B8A-BA1A-478329BACA4B}"/>
              </a:ext>
            </a:extLst>
          </p:cNvPr>
          <p:cNvCxnSpPr>
            <a:cxnSpLocks/>
          </p:cNvCxnSpPr>
          <p:nvPr/>
        </p:nvCxnSpPr>
        <p:spPr>
          <a:xfrm>
            <a:off x="10696704" y="2646386"/>
            <a:ext cx="319359" cy="3054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0BC1CE-6946-4F00-8C19-703D91FE2ED5}"/>
              </a:ext>
            </a:extLst>
          </p:cNvPr>
          <p:cNvCxnSpPr>
            <a:cxnSpLocks/>
            <a:stCxn id="17" idx="4"/>
            <a:endCxn id="9" idx="0"/>
          </p:cNvCxnSpPr>
          <p:nvPr/>
        </p:nvCxnSpPr>
        <p:spPr>
          <a:xfrm flipH="1">
            <a:off x="9643390" y="4025420"/>
            <a:ext cx="10316" cy="3034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77AFC2-CB85-4778-9692-C02712042A25}"/>
              </a:ext>
            </a:extLst>
          </p:cNvPr>
          <p:cNvSpPr txBox="1"/>
          <p:nvPr/>
        </p:nvSpPr>
        <p:spPr>
          <a:xfrm>
            <a:off x="11026712" y="3658156"/>
            <a:ext cx="401254" cy="447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/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B1B5FC-C4F1-4244-8099-C7C54D3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671" y="2955607"/>
                <a:ext cx="4828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53B237-54BF-44B8-95EF-8FA5EC8002B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H="1" flipV="1">
            <a:off x="11149083" y="3417272"/>
            <a:ext cx="78256" cy="2408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/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15CF25-0AC6-4234-967B-D24DB2E6C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6" y="1551804"/>
                <a:ext cx="46448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B9344-3FB8-4CB1-AF4C-C0AC296FB523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086476" y="2013469"/>
            <a:ext cx="434334" cy="38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F235768-CBFF-43FE-BD37-95F1BCE6042A}"/>
              </a:ext>
            </a:extLst>
          </p:cNvPr>
          <p:cNvSpPr txBox="1"/>
          <p:nvPr/>
        </p:nvSpPr>
        <p:spPr>
          <a:xfrm>
            <a:off x="10337801" y="299320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4DDD50-D4A4-42D7-9ABA-9AA8D06F8E93}"/>
              </a:ext>
            </a:extLst>
          </p:cNvPr>
          <p:cNvCxnSpPr>
            <a:cxnSpLocks/>
            <a:stCxn id="15" idx="4"/>
            <a:endCxn id="54" idx="0"/>
          </p:cNvCxnSpPr>
          <p:nvPr/>
        </p:nvCxnSpPr>
        <p:spPr>
          <a:xfrm flipH="1">
            <a:off x="10553565" y="2605049"/>
            <a:ext cx="12192" cy="38815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60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loud 81">
            <a:extLst>
              <a:ext uri="{FF2B5EF4-FFF2-40B4-BE49-F238E27FC236}">
                <a16:creationId xmlns:a16="http://schemas.microsoft.com/office/drawing/2014/main" id="{EDF8B74A-AE2E-447B-B633-E6AEB5385EB9}"/>
              </a:ext>
            </a:extLst>
          </p:cNvPr>
          <p:cNvSpPr/>
          <p:nvPr/>
        </p:nvSpPr>
        <p:spPr>
          <a:xfrm>
            <a:off x="9920617" y="1384335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213B66C-9BA2-4E52-BC8D-DE42BB72B877}"/>
              </a:ext>
            </a:extLst>
          </p:cNvPr>
          <p:cNvCxnSpPr>
            <a:cxnSpLocks/>
            <a:stCxn id="83" idx="2"/>
            <a:endCxn id="79" idx="0"/>
          </p:cNvCxnSpPr>
          <p:nvPr/>
        </p:nvCxnSpPr>
        <p:spPr>
          <a:xfrm>
            <a:off x="10231446" y="1817671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>
            <a:extLst>
              <a:ext uri="{FF2B5EF4-FFF2-40B4-BE49-F238E27FC236}">
                <a16:creationId xmlns:a16="http://schemas.microsoft.com/office/drawing/2014/main" id="{694C905A-060A-47C9-9F3E-B8E58A1107BA}"/>
              </a:ext>
            </a:extLst>
          </p:cNvPr>
          <p:cNvSpPr/>
          <p:nvPr/>
        </p:nvSpPr>
        <p:spPr>
          <a:xfrm>
            <a:off x="981626" y="4278920"/>
            <a:ext cx="1152274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D29FCAFA-7199-404B-A2FD-C722B0B47AF0}"/>
              </a:ext>
            </a:extLst>
          </p:cNvPr>
          <p:cNvSpPr/>
          <p:nvPr/>
        </p:nvSpPr>
        <p:spPr>
          <a:xfrm>
            <a:off x="3930069" y="4332615"/>
            <a:ext cx="1152274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8360F92-1DDC-4315-B38B-529EA97AFEEE}"/>
              </a:ext>
            </a:extLst>
          </p:cNvPr>
          <p:cNvSpPr/>
          <p:nvPr/>
        </p:nvSpPr>
        <p:spPr>
          <a:xfrm>
            <a:off x="1295982" y="1317226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0CF67-BBB4-460D-AB0E-7DC4A582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10D71AA-2666-4155-8883-07C7EF637730}"/>
                  </a:ext>
                </a:extLst>
              </p:cNvPr>
              <p:cNvSpPr/>
              <p:nvPr/>
            </p:nvSpPr>
            <p:spPr>
              <a:xfrm>
                <a:off x="1481652" y="2134367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10D71AA-2666-4155-8883-07C7EF637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652" y="2134367"/>
                <a:ext cx="250317" cy="226784"/>
              </a:xfrm>
              <a:prstGeom prst="ellipse">
                <a:avLst/>
              </a:prstGeom>
              <a:blipFill>
                <a:blip r:embed="rId4"/>
                <a:stretch>
                  <a:fillRect l="-36585" t="-2703" r="-9756" b="-378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9E8F5-C622-489A-8FAD-95014A05B985}"/>
              </a:ext>
            </a:extLst>
          </p:cNvPr>
          <p:cNvCxnSpPr>
            <a:cxnSpLocks/>
            <a:stCxn id="4" idx="4"/>
            <a:endCxn id="11" idx="3"/>
          </p:cNvCxnSpPr>
          <p:nvPr/>
        </p:nvCxnSpPr>
        <p:spPr>
          <a:xfrm flipH="1">
            <a:off x="1104341" y="2361151"/>
            <a:ext cx="502470" cy="4320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19F076-FF91-4313-9275-EFCC42B3D47E}"/>
              </a:ext>
            </a:extLst>
          </p:cNvPr>
          <p:cNvCxnSpPr>
            <a:cxnSpLocks/>
            <a:stCxn id="4" idx="4"/>
            <a:endCxn id="10" idx="3"/>
          </p:cNvCxnSpPr>
          <p:nvPr/>
        </p:nvCxnSpPr>
        <p:spPr>
          <a:xfrm>
            <a:off x="1606811" y="2361151"/>
            <a:ext cx="487147" cy="3377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DA6E3C-4E3D-4AAF-81D4-8BB988BF301E}"/>
                  </a:ext>
                </a:extLst>
              </p:cNvPr>
              <p:cNvSpPr txBox="1"/>
              <p:nvPr/>
            </p:nvSpPr>
            <p:spPr>
              <a:xfrm>
                <a:off x="1438970" y="1288897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DA6E3C-4E3D-4AAF-81D4-8BB988BF3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70" y="1288897"/>
                <a:ext cx="335681" cy="461665"/>
              </a:xfrm>
              <a:prstGeom prst="rect">
                <a:avLst/>
              </a:prstGeom>
              <a:blipFill>
                <a:blip r:embed="rId5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3591F4-FAB2-4552-9397-65A0718D62C5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>
            <a:off x="1606811" y="1750562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extLst>
              <a:ext uri="{FF2B5EF4-FFF2-40B4-BE49-F238E27FC236}">
                <a16:creationId xmlns:a16="http://schemas.microsoft.com/office/drawing/2014/main" id="{D07DF8F2-4EB7-49F2-8653-358435BEF4DA}"/>
              </a:ext>
            </a:extLst>
          </p:cNvPr>
          <p:cNvSpPr/>
          <p:nvPr/>
        </p:nvSpPr>
        <p:spPr>
          <a:xfrm rot="354627">
            <a:off x="1682771" y="2651142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F18FA5DB-EEB0-4C37-9D0D-37A7A843E91D}"/>
              </a:ext>
            </a:extLst>
          </p:cNvPr>
          <p:cNvSpPr/>
          <p:nvPr/>
        </p:nvSpPr>
        <p:spPr>
          <a:xfrm rot="354627">
            <a:off x="693154" y="2745357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F010A43-967C-4527-809F-931818127046}"/>
                  </a:ext>
                </a:extLst>
              </p:cNvPr>
              <p:cNvSpPr/>
              <p:nvPr/>
            </p:nvSpPr>
            <p:spPr>
              <a:xfrm>
                <a:off x="1655858" y="5074246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F010A43-967C-4527-809F-931818127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858" y="5074246"/>
                <a:ext cx="250317" cy="226784"/>
              </a:xfrm>
              <a:prstGeom prst="ellipse">
                <a:avLst/>
              </a:prstGeom>
              <a:blipFill>
                <a:blip r:embed="rId6"/>
                <a:stretch>
                  <a:fillRect l="-31707" r="-2439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4B0A62-1F7C-4C78-B17A-8C545A7AE51B}"/>
              </a:ext>
            </a:extLst>
          </p:cNvPr>
          <p:cNvCxnSpPr>
            <a:cxnSpLocks/>
            <a:stCxn id="20" idx="4"/>
            <a:endCxn id="26" idx="3"/>
          </p:cNvCxnSpPr>
          <p:nvPr/>
        </p:nvCxnSpPr>
        <p:spPr>
          <a:xfrm>
            <a:off x="1781017" y="5301030"/>
            <a:ext cx="263894" cy="4029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74867E-BC0B-421A-B4AA-828D54AA999C}"/>
                  </a:ext>
                </a:extLst>
              </p:cNvPr>
              <p:cNvSpPr txBox="1"/>
              <p:nvPr/>
            </p:nvSpPr>
            <p:spPr>
              <a:xfrm>
                <a:off x="1389923" y="4293902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74867E-BC0B-421A-B4AA-828D54AA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923" y="4293902"/>
                <a:ext cx="335681" cy="461665"/>
              </a:xfrm>
              <a:prstGeom prst="rect">
                <a:avLst/>
              </a:prstGeom>
              <a:blipFill>
                <a:blip r:embed="rId7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0E4760-6FBC-4FBC-BC69-8D79138810E5}"/>
              </a:ext>
            </a:extLst>
          </p:cNvPr>
          <p:cNvCxnSpPr>
            <a:cxnSpLocks/>
            <a:stCxn id="24" idx="2"/>
            <a:endCxn id="20" idx="0"/>
          </p:cNvCxnSpPr>
          <p:nvPr/>
        </p:nvCxnSpPr>
        <p:spPr>
          <a:xfrm>
            <a:off x="1557764" y="4755567"/>
            <a:ext cx="22325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>
            <a:extLst>
              <a:ext uri="{FF2B5EF4-FFF2-40B4-BE49-F238E27FC236}">
                <a16:creationId xmlns:a16="http://schemas.microsoft.com/office/drawing/2014/main" id="{C67001BA-751F-451F-8E2B-68285026129C}"/>
              </a:ext>
            </a:extLst>
          </p:cNvPr>
          <p:cNvSpPr/>
          <p:nvPr/>
        </p:nvSpPr>
        <p:spPr>
          <a:xfrm rot="354627">
            <a:off x="1633724" y="5656147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1B23053-A14A-4956-94DA-826D95FB359C}"/>
              </a:ext>
            </a:extLst>
          </p:cNvPr>
          <p:cNvSpPr/>
          <p:nvPr/>
        </p:nvSpPr>
        <p:spPr>
          <a:xfrm rot="354627">
            <a:off x="644107" y="5750362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2ECBCF1-FB63-4B58-BCB9-79B0DFC4C8E1}"/>
                  </a:ext>
                </a:extLst>
              </p:cNvPr>
              <p:cNvSpPr/>
              <p:nvPr/>
            </p:nvSpPr>
            <p:spPr>
              <a:xfrm>
                <a:off x="7340283" y="2225779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2ECBCF1-FB63-4B58-BCB9-79B0DFC4C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283" y="2225779"/>
                <a:ext cx="250317" cy="226784"/>
              </a:xfrm>
              <a:prstGeom prst="ellipse">
                <a:avLst/>
              </a:prstGeom>
              <a:blipFill>
                <a:blip r:embed="rId8"/>
                <a:stretch>
                  <a:fillRect l="-43902" r="-19512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158005-9D73-4EBD-9DE7-5B7134915CA1}"/>
              </a:ext>
            </a:extLst>
          </p:cNvPr>
          <p:cNvCxnSpPr>
            <a:cxnSpLocks/>
            <a:stCxn id="34" idx="4"/>
            <a:endCxn id="41" idx="3"/>
          </p:cNvCxnSpPr>
          <p:nvPr/>
        </p:nvCxnSpPr>
        <p:spPr>
          <a:xfrm flipH="1">
            <a:off x="6962972" y="2452563"/>
            <a:ext cx="502470" cy="4320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7B67ACD-F9F0-4DC6-8224-9E991F85CF35}"/>
              </a:ext>
            </a:extLst>
          </p:cNvPr>
          <p:cNvCxnSpPr>
            <a:cxnSpLocks/>
            <a:stCxn id="34" idx="4"/>
            <a:endCxn id="40" idx="3"/>
          </p:cNvCxnSpPr>
          <p:nvPr/>
        </p:nvCxnSpPr>
        <p:spPr>
          <a:xfrm>
            <a:off x="7465442" y="2452563"/>
            <a:ext cx="487147" cy="3377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loud 36">
            <a:extLst>
              <a:ext uri="{FF2B5EF4-FFF2-40B4-BE49-F238E27FC236}">
                <a16:creationId xmlns:a16="http://schemas.microsoft.com/office/drawing/2014/main" id="{64A421BE-5EE8-4072-9B61-B5CD6EDB3A0A}"/>
              </a:ext>
            </a:extLst>
          </p:cNvPr>
          <p:cNvSpPr/>
          <p:nvPr/>
        </p:nvSpPr>
        <p:spPr>
          <a:xfrm>
            <a:off x="7154613" y="1408638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BDF640-8B45-45E4-AE9E-8882BB60CAA5}"/>
                  </a:ext>
                </a:extLst>
              </p:cNvPr>
              <p:cNvSpPr txBox="1"/>
              <p:nvPr/>
            </p:nvSpPr>
            <p:spPr>
              <a:xfrm>
                <a:off x="7297601" y="1380309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1BDF640-8B45-45E4-AE9E-8882BB60C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601" y="1380309"/>
                <a:ext cx="335681" cy="461665"/>
              </a:xfrm>
              <a:prstGeom prst="rect">
                <a:avLst/>
              </a:prstGeom>
              <a:blipFill>
                <a:blip r:embed="rId5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D4B847-5632-4285-A131-1E241388FA66}"/>
              </a:ext>
            </a:extLst>
          </p:cNvPr>
          <p:cNvCxnSpPr>
            <a:cxnSpLocks/>
            <a:stCxn id="38" idx="2"/>
            <a:endCxn id="34" idx="0"/>
          </p:cNvCxnSpPr>
          <p:nvPr/>
        </p:nvCxnSpPr>
        <p:spPr>
          <a:xfrm>
            <a:off x="7465442" y="1841974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13F3BAB8-4902-4D95-9201-7609BD13EA01}"/>
              </a:ext>
            </a:extLst>
          </p:cNvPr>
          <p:cNvSpPr/>
          <p:nvPr/>
        </p:nvSpPr>
        <p:spPr>
          <a:xfrm rot="354627">
            <a:off x="7541402" y="2742554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6B450D80-F5D9-4D3F-89CD-3BE43393BEC7}"/>
              </a:ext>
            </a:extLst>
          </p:cNvPr>
          <p:cNvSpPr/>
          <p:nvPr/>
        </p:nvSpPr>
        <p:spPr>
          <a:xfrm rot="354627">
            <a:off x="6551785" y="2836769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ECE328D-D8F2-4A44-A2BD-0062C853D5C6}"/>
                  </a:ext>
                </a:extLst>
              </p:cNvPr>
              <p:cNvSpPr/>
              <p:nvPr/>
            </p:nvSpPr>
            <p:spPr>
              <a:xfrm>
                <a:off x="7514489" y="5165658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ECE328D-D8F2-4A44-A2BD-0062C853D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489" y="5165658"/>
                <a:ext cx="250317" cy="226784"/>
              </a:xfrm>
              <a:prstGeom prst="ellipse">
                <a:avLst/>
              </a:prstGeom>
              <a:blipFill>
                <a:blip r:embed="rId9"/>
                <a:stretch>
                  <a:fillRect l="-31707" r="-2439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CE5C592-25A7-4222-9D03-A8EE1DDE1176}"/>
              </a:ext>
            </a:extLst>
          </p:cNvPr>
          <p:cNvCxnSpPr>
            <a:cxnSpLocks/>
            <a:stCxn id="45" idx="2"/>
            <a:endCxn id="48" idx="3"/>
          </p:cNvCxnSpPr>
          <p:nvPr/>
        </p:nvCxnSpPr>
        <p:spPr>
          <a:xfrm flipH="1">
            <a:off x="6913925" y="4846979"/>
            <a:ext cx="502470" cy="104259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978228-5F62-4BD7-A093-B59ED1D78BEA}"/>
              </a:ext>
            </a:extLst>
          </p:cNvPr>
          <p:cNvCxnSpPr>
            <a:cxnSpLocks/>
            <a:stCxn id="42" idx="4"/>
            <a:endCxn id="47" idx="3"/>
          </p:cNvCxnSpPr>
          <p:nvPr/>
        </p:nvCxnSpPr>
        <p:spPr>
          <a:xfrm>
            <a:off x="7639648" y="5392442"/>
            <a:ext cx="263894" cy="4029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1430A48-6C2B-494D-9995-FA51ED4634E8}"/>
                  </a:ext>
                </a:extLst>
              </p:cNvPr>
              <p:cNvSpPr txBox="1"/>
              <p:nvPr/>
            </p:nvSpPr>
            <p:spPr>
              <a:xfrm>
                <a:off x="7248554" y="4385314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1430A48-6C2B-494D-9995-FA51ED463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54" y="4385314"/>
                <a:ext cx="335681" cy="461665"/>
              </a:xfrm>
              <a:prstGeom prst="rect">
                <a:avLst/>
              </a:prstGeom>
              <a:blipFill>
                <a:blip r:embed="rId10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7C517D-F3B8-4F8F-8FB1-BF960097FD32}"/>
              </a:ext>
            </a:extLst>
          </p:cNvPr>
          <p:cNvCxnSpPr>
            <a:cxnSpLocks/>
            <a:stCxn id="45" idx="2"/>
            <a:endCxn id="42" idx="0"/>
          </p:cNvCxnSpPr>
          <p:nvPr/>
        </p:nvCxnSpPr>
        <p:spPr>
          <a:xfrm>
            <a:off x="7416395" y="4846979"/>
            <a:ext cx="22325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loud 46">
            <a:extLst>
              <a:ext uri="{FF2B5EF4-FFF2-40B4-BE49-F238E27FC236}">
                <a16:creationId xmlns:a16="http://schemas.microsoft.com/office/drawing/2014/main" id="{3400FB06-C347-4BDD-844E-562B48D698F7}"/>
              </a:ext>
            </a:extLst>
          </p:cNvPr>
          <p:cNvSpPr/>
          <p:nvPr/>
        </p:nvSpPr>
        <p:spPr>
          <a:xfrm rot="354627">
            <a:off x="7492355" y="5747559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1677F31-C08C-47E2-A54E-0E3FAAF0E848}"/>
              </a:ext>
            </a:extLst>
          </p:cNvPr>
          <p:cNvSpPr/>
          <p:nvPr/>
        </p:nvSpPr>
        <p:spPr>
          <a:xfrm rot="354627">
            <a:off x="6502738" y="5841774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6D9A7864-BA3E-4A33-8FCC-37F45FD50947}"/>
              </a:ext>
            </a:extLst>
          </p:cNvPr>
          <p:cNvSpPr/>
          <p:nvPr/>
        </p:nvSpPr>
        <p:spPr>
          <a:xfrm>
            <a:off x="6913925" y="4326684"/>
            <a:ext cx="1152274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63C937-4CBC-422A-BBDD-F68F8B50FD05}"/>
                  </a:ext>
                </a:extLst>
              </p:cNvPr>
              <p:cNvSpPr/>
              <p:nvPr/>
            </p:nvSpPr>
            <p:spPr>
              <a:xfrm>
                <a:off x="1196462" y="5074246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63C937-4CBC-422A-BBDD-F68F8B50F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62" y="5074246"/>
                <a:ext cx="250317" cy="226784"/>
              </a:xfrm>
              <a:prstGeom prst="ellipse">
                <a:avLst/>
              </a:prstGeom>
              <a:blipFill>
                <a:blip r:embed="rId11"/>
                <a:stretch>
                  <a:fillRect l="-29268" r="-4878" b="-2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4E32C6-13F7-4BBD-84FE-63B1649C787D}"/>
              </a:ext>
            </a:extLst>
          </p:cNvPr>
          <p:cNvCxnSpPr>
            <a:cxnSpLocks/>
            <a:stCxn id="51" idx="4"/>
            <a:endCxn id="27" idx="3"/>
          </p:cNvCxnSpPr>
          <p:nvPr/>
        </p:nvCxnSpPr>
        <p:spPr>
          <a:xfrm flipH="1">
            <a:off x="1055294" y="5301030"/>
            <a:ext cx="266327" cy="49712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6F136C-DF4B-47A2-9E6F-174269EB730E}"/>
              </a:ext>
            </a:extLst>
          </p:cNvPr>
          <p:cNvCxnSpPr>
            <a:cxnSpLocks/>
            <a:stCxn id="24" idx="2"/>
            <a:endCxn id="51" idx="0"/>
          </p:cNvCxnSpPr>
          <p:nvPr/>
        </p:nvCxnSpPr>
        <p:spPr>
          <a:xfrm flipH="1">
            <a:off x="1321621" y="4755567"/>
            <a:ext cx="23614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loud 59">
            <a:extLst>
              <a:ext uri="{FF2B5EF4-FFF2-40B4-BE49-F238E27FC236}">
                <a16:creationId xmlns:a16="http://schemas.microsoft.com/office/drawing/2014/main" id="{18ECCFA5-6721-4B74-9F11-29BAF6FE9015}"/>
              </a:ext>
            </a:extLst>
          </p:cNvPr>
          <p:cNvSpPr/>
          <p:nvPr/>
        </p:nvSpPr>
        <p:spPr>
          <a:xfrm>
            <a:off x="4244425" y="1370921"/>
            <a:ext cx="719752" cy="1107500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371C807-49C3-42B7-A1A5-AF64712C294D}"/>
                  </a:ext>
                </a:extLst>
              </p:cNvPr>
              <p:cNvSpPr/>
              <p:nvPr/>
            </p:nvSpPr>
            <p:spPr>
              <a:xfrm>
                <a:off x="4430095" y="2188062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371C807-49C3-42B7-A1A5-AF64712C29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095" y="2188062"/>
                <a:ext cx="250317" cy="226784"/>
              </a:xfrm>
              <a:prstGeom prst="ellipse">
                <a:avLst/>
              </a:prstGeom>
              <a:blipFill>
                <a:blip r:embed="rId12"/>
                <a:stretch>
                  <a:fillRect l="-36585" t="-2703" r="-9756" b="-378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CDC4942-A6D6-459D-BE11-630CB8331004}"/>
              </a:ext>
            </a:extLst>
          </p:cNvPr>
          <p:cNvCxnSpPr>
            <a:cxnSpLocks/>
            <a:stCxn id="61" idx="4"/>
            <a:endCxn id="67" idx="3"/>
          </p:cNvCxnSpPr>
          <p:nvPr/>
        </p:nvCxnSpPr>
        <p:spPr>
          <a:xfrm flipH="1">
            <a:off x="4052784" y="2414846"/>
            <a:ext cx="502470" cy="4320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41F4400-47AB-48BA-A07E-4790C30BABC9}"/>
              </a:ext>
            </a:extLst>
          </p:cNvPr>
          <p:cNvCxnSpPr>
            <a:cxnSpLocks/>
            <a:stCxn id="61" idx="4"/>
            <a:endCxn id="66" idx="3"/>
          </p:cNvCxnSpPr>
          <p:nvPr/>
        </p:nvCxnSpPr>
        <p:spPr>
          <a:xfrm>
            <a:off x="4555254" y="2414846"/>
            <a:ext cx="487147" cy="3377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5982B-95E4-4097-A090-004E1E74B431}"/>
                  </a:ext>
                </a:extLst>
              </p:cNvPr>
              <p:cNvSpPr txBox="1"/>
              <p:nvPr/>
            </p:nvSpPr>
            <p:spPr>
              <a:xfrm>
                <a:off x="4387413" y="1342592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5982B-95E4-4097-A090-004E1E74B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413" y="1342592"/>
                <a:ext cx="335681" cy="461665"/>
              </a:xfrm>
              <a:prstGeom prst="rect">
                <a:avLst/>
              </a:prstGeom>
              <a:blipFill>
                <a:blip r:embed="rId13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028F448-131E-4634-83BF-BD4FD73BA48E}"/>
              </a:ext>
            </a:extLst>
          </p:cNvPr>
          <p:cNvCxnSpPr>
            <a:cxnSpLocks/>
            <a:stCxn id="64" idx="2"/>
            <a:endCxn id="61" idx="0"/>
          </p:cNvCxnSpPr>
          <p:nvPr/>
        </p:nvCxnSpPr>
        <p:spPr>
          <a:xfrm>
            <a:off x="4555254" y="1804257"/>
            <a:ext cx="0" cy="38380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loud 65">
            <a:extLst>
              <a:ext uri="{FF2B5EF4-FFF2-40B4-BE49-F238E27FC236}">
                <a16:creationId xmlns:a16="http://schemas.microsoft.com/office/drawing/2014/main" id="{9AF05174-51C8-4B12-85F0-330158E7D462}"/>
              </a:ext>
            </a:extLst>
          </p:cNvPr>
          <p:cNvSpPr/>
          <p:nvPr/>
        </p:nvSpPr>
        <p:spPr>
          <a:xfrm rot="354627">
            <a:off x="4631214" y="2704837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218D2CA-DA2D-4B51-A9B0-6C7165271FED}"/>
              </a:ext>
            </a:extLst>
          </p:cNvPr>
          <p:cNvSpPr/>
          <p:nvPr/>
        </p:nvSpPr>
        <p:spPr>
          <a:xfrm rot="354627">
            <a:off x="3641597" y="2799052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089E22F-3C94-4FA2-9876-1A8ECF54C718}"/>
                  </a:ext>
                </a:extLst>
              </p:cNvPr>
              <p:cNvSpPr/>
              <p:nvPr/>
            </p:nvSpPr>
            <p:spPr>
              <a:xfrm>
                <a:off x="4604301" y="5127941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089E22F-3C94-4FA2-9876-1A8ECF54C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301" y="5127941"/>
                <a:ext cx="250317" cy="226784"/>
              </a:xfrm>
              <a:prstGeom prst="ellipse">
                <a:avLst/>
              </a:prstGeom>
              <a:blipFill>
                <a:blip r:embed="rId14"/>
                <a:stretch>
                  <a:fillRect l="-29268" r="-4878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4756BEB-0450-4BFB-B8E1-6DDAD5DA5ECC}"/>
              </a:ext>
            </a:extLst>
          </p:cNvPr>
          <p:cNvCxnSpPr>
            <a:cxnSpLocks/>
            <a:stCxn id="68" idx="4"/>
            <a:endCxn id="72" idx="3"/>
          </p:cNvCxnSpPr>
          <p:nvPr/>
        </p:nvCxnSpPr>
        <p:spPr>
          <a:xfrm>
            <a:off x="4729460" y="5354725"/>
            <a:ext cx="263894" cy="4029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BFDE6C7-0735-481F-8A0B-0B0951B465E6}"/>
                  </a:ext>
                </a:extLst>
              </p:cNvPr>
              <p:cNvSpPr txBox="1"/>
              <p:nvPr/>
            </p:nvSpPr>
            <p:spPr>
              <a:xfrm>
                <a:off x="4338366" y="4347597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BFDE6C7-0735-481F-8A0B-0B0951B46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66" y="4347597"/>
                <a:ext cx="335681" cy="461665"/>
              </a:xfrm>
              <a:prstGeom prst="rect">
                <a:avLst/>
              </a:prstGeom>
              <a:blipFill>
                <a:blip r:embed="rId1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48B2229-8EE2-4FFA-85F9-8DE3B337C26F}"/>
              </a:ext>
            </a:extLst>
          </p:cNvPr>
          <p:cNvCxnSpPr>
            <a:cxnSpLocks/>
            <a:stCxn id="70" idx="2"/>
            <a:endCxn id="68" idx="0"/>
          </p:cNvCxnSpPr>
          <p:nvPr/>
        </p:nvCxnSpPr>
        <p:spPr>
          <a:xfrm>
            <a:off x="4506207" y="4809262"/>
            <a:ext cx="22325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52F0C801-541F-4063-A180-F427748E8C0D}"/>
              </a:ext>
            </a:extLst>
          </p:cNvPr>
          <p:cNvSpPr/>
          <p:nvPr/>
        </p:nvSpPr>
        <p:spPr>
          <a:xfrm rot="354627">
            <a:off x="4582167" y="5709842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F1AA764B-8881-4902-8962-98C0F92333C2}"/>
              </a:ext>
            </a:extLst>
          </p:cNvPr>
          <p:cNvSpPr/>
          <p:nvPr/>
        </p:nvSpPr>
        <p:spPr>
          <a:xfrm rot="354627">
            <a:off x="3592550" y="5804057"/>
            <a:ext cx="749150" cy="802905"/>
          </a:xfrm>
          <a:prstGeom prst="cloud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806A5E9-0E60-48FA-B918-615D1B2B4DD6}"/>
                  </a:ext>
                </a:extLst>
              </p:cNvPr>
              <p:cNvSpPr/>
              <p:nvPr/>
            </p:nvSpPr>
            <p:spPr>
              <a:xfrm>
                <a:off x="4144905" y="5127941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806A5E9-0E60-48FA-B918-615D1B2B4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05" y="5127941"/>
                <a:ext cx="250317" cy="226784"/>
              </a:xfrm>
              <a:prstGeom prst="ellipse">
                <a:avLst/>
              </a:prstGeom>
              <a:blipFill>
                <a:blip r:embed="rId16"/>
                <a:stretch>
                  <a:fillRect l="-31707" r="-2439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B0DCBF1-6941-4866-AB7B-F08D069B08D6}"/>
              </a:ext>
            </a:extLst>
          </p:cNvPr>
          <p:cNvCxnSpPr>
            <a:cxnSpLocks/>
            <a:stCxn id="75" idx="4"/>
            <a:endCxn id="73" idx="3"/>
          </p:cNvCxnSpPr>
          <p:nvPr/>
        </p:nvCxnSpPr>
        <p:spPr>
          <a:xfrm flipH="1">
            <a:off x="4003737" y="5354725"/>
            <a:ext cx="266327" cy="49712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FFA4B6B-0C85-4E06-8056-064CF53D2837}"/>
              </a:ext>
            </a:extLst>
          </p:cNvPr>
          <p:cNvCxnSpPr>
            <a:cxnSpLocks/>
            <a:stCxn id="70" idx="2"/>
            <a:endCxn id="75" idx="0"/>
          </p:cNvCxnSpPr>
          <p:nvPr/>
        </p:nvCxnSpPr>
        <p:spPr>
          <a:xfrm flipH="1">
            <a:off x="4270064" y="4809262"/>
            <a:ext cx="236143" cy="3186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row: Down 77">
            <a:extLst>
              <a:ext uri="{FF2B5EF4-FFF2-40B4-BE49-F238E27FC236}">
                <a16:creationId xmlns:a16="http://schemas.microsoft.com/office/drawing/2014/main" id="{C688CC87-6408-4736-8BDC-B21D784BD3B6}"/>
              </a:ext>
            </a:extLst>
          </p:cNvPr>
          <p:cNvSpPr/>
          <p:nvPr/>
        </p:nvSpPr>
        <p:spPr>
          <a:xfrm>
            <a:off x="1321621" y="3638395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7276EE5-C240-4602-99A2-C2940D7D7AEC}"/>
                  </a:ext>
                </a:extLst>
              </p:cNvPr>
              <p:cNvSpPr/>
              <p:nvPr/>
            </p:nvSpPr>
            <p:spPr>
              <a:xfrm>
                <a:off x="10106287" y="2201476"/>
                <a:ext cx="250317" cy="22678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7276EE5-C240-4602-99A2-C2940D7D7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287" y="2201476"/>
                <a:ext cx="250317" cy="226784"/>
              </a:xfrm>
              <a:prstGeom prst="ellipse">
                <a:avLst/>
              </a:prstGeom>
              <a:blipFill>
                <a:blip r:embed="rId17"/>
                <a:stretch>
                  <a:fillRect l="-31707" r="-2439" b="-270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208852-1F07-41EB-A04C-65FDC526F199}"/>
              </a:ext>
            </a:extLst>
          </p:cNvPr>
          <p:cNvCxnSpPr>
            <a:cxnSpLocks/>
            <a:stCxn id="79" idx="4"/>
            <a:endCxn id="85" idx="3"/>
          </p:cNvCxnSpPr>
          <p:nvPr/>
        </p:nvCxnSpPr>
        <p:spPr>
          <a:xfrm>
            <a:off x="10231446" y="2428260"/>
            <a:ext cx="11260" cy="418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0C5AABD-D0CB-44FB-ACF0-D393CD073399}"/>
                  </a:ext>
                </a:extLst>
              </p:cNvPr>
              <p:cNvSpPr txBox="1"/>
              <p:nvPr/>
            </p:nvSpPr>
            <p:spPr>
              <a:xfrm>
                <a:off x="10063605" y="1356006"/>
                <a:ext cx="335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400" dirty="0"/>
                  <a:t> 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0C5AABD-D0CB-44FB-ACF0-D393CD073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605" y="1356006"/>
                <a:ext cx="335681" cy="461665"/>
              </a:xfrm>
              <a:prstGeom prst="rect">
                <a:avLst/>
              </a:prstGeom>
              <a:blipFill>
                <a:blip r:embed="rId18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Cloud 84">
            <a:extLst>
              <a:ext uri="{FF2B5EF4-FFF2-40B4-BE49-F238E27FC236}">
                <a16:creationId xmlns:a16="http://schemas.microsoft.com/office/drawing/2014/main" id="{4359A734-85AB-4EFD-B807-808C2649C87E}"/>
              </a:ext>
            </a:extLst>
          </p:cNvPr>
          <p:cNvSpPr/>
          <p:nvPr/>
        </p:nvSpPr>
        <p:spPr>
          <a:xfrm rot="354627">
            <a:off x="9831519" y="2799051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57DC7325-F734-4BE5-B165-53C9A1914B07}"/>
              </a:ext>
            </a:extLst>
          </p:cNvPr>
          <p:cNvSpPr/>
          <p:nvPr/>
        </p:nvSpPr>
        <p:spPr>
          <a:xfrm rot="354627">
            <a:off x="9831519" y="4950560"/>
            <a:ext cx="749150" cy="802904"/>
          </a:xfrm>
          <a:prstGeom prst="cloud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BB321139-60DF-40E4-B1F6-0BD1F79FBF5E}"/>
              </a:ext>
            </a:extLst>
          </p:cNvPr>
          <p:cNvSpPr/>
          <p:nvPr/>
        </p:nvSpPr>
        <p:spPr>
          <a:xfrm>
            <a:off x="4250474" y="3673681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id="{2A4E2F35-DABF-492C-AEA1-C8D9EA214902}"/>
              </a:ext>
            </a:extLst>
          </p:cNvPr>
          <p:cNvSpPr/>
          <p:nvPr/>
        </p:nvSpPr>
        <p:spPr>
          <a:xfrm>
            <a:off x="7214207" y="3650138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3D4BD6D5-9C13-4E54-94FA-827610C9D626}"/>
              </a:ext>
            </a:extLst>
          </p:cNvPr>
          <p:cNvSpPr/>
          <p:nvPr/>
        </p:nvSpPr>
        <p:spPr>
          <a:xfrm>
            <a:off x="9926705" y="3703989"/>
            <a:ext cx="502470" cy="511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070C7ED-BD2D-457C-8130-C905BA5EC75B}"/>
              </a:ext>
            </a:extLst>
          </p:cNvPr>
          <p:cNvSpPr txBox="1"/>
          <p:nvPr/>
        </p:nvSpPr>
        <p:spPr>
          <a:xfrm flipH="1">
            <a:off x="2063615" y="3744644"/>
            <a:ext cx="2042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 Morgan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59982D8-58E8-49B5-9D13-F969402B634F}"/>
              </a:ext>
            </a:extLst>
          </p:cNvPr>
          <p:cNvSpPr txBox="1"/>
          <p:nvPr/>
        </p:nvSpPr>
        <p:spPr>
          <a:xfrm flipH="1">
            <a:off x="9120336" y="6063681"/>
            <a:ext cx="27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Double negation</a:t>
            </a:r>
          </a:p>
        </p:txBody>
      </p:sp>
    </p:spTree>
    <p:extLst>
      <p:ext uri="{BB962C8B-B14F-4D97-AF65-F5344CB8AC3E}">
        <p14:creationId xmlns:p14="http://schemas.microsoft.com/office/powerpoint/2010/main" val="3158249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03B-7651-4561-B8D5-79326F2A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Knights and knaves again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3FD8F-4342-4A55-9B8B-00E609244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On a mystical island, there are two kinds of people: knights and knaves.  Knights always tell the truth.  Knaves always lie.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Puzzle:  You see  three islanders talking to each other,  Arnold, Bob and Charlie. </a:t>
            </a:r>
          </a:p>
          <a:p>
            <a:pPr lvl="1"/>
            <a:r>
              <a:rPr lang="en-CA" dirty="0"/>
              <a:t>You ask Arnold “Are you a knight?”, but can’t hear what he answered.  </a:t>
            </a:r>
          </a:p>
          <a:p>
            <a:pPr lvl="1"/>
            <a:r>
              <a:rPr lang="en-CA" dirty="0"/>
              <a:t>Bob pitches in: “Arnold said that he is a knave!” </a:t>
            </a:r>
          </a:p>
          <a:p>
            <a:pPr lvl="1"/>
            <a:r>
              <a:rPr lang="en-CA" dirty="0"/>
              <a:t>and Charlie interjects “Don’t believe Bob, he’s lying”.  </a:t>
            </a:r>
          </a:p>
          <a:p>
            <a:pPr lvl="1"/>
            <a:r>
              <a:rPr lang="en-CA" dirty="0"/>
              <a:t>Out of Bob and Charlie, who is a knight/knave? </a:t>
            </a:r>
          </a:p>
          <a:p>
            <a:endParaRPr lang="en-US" dirty="0"/>
          </a:p>
        </p:txBody>
      </p:sp>
      <p:pic>
        <p:nvPicPr>
          <p:cNvPr id="7" name="Picture 2" descr="Knave, Boy, Person, Male">
            <a:extLst>
              <a:ext uri="{FF2B5EF4-FFF2-40B4-BE49-F238E27FC236}">
                <a16:creationId xmlns:a16="http://schemas.microsoft.com/office/drawing/2014/main" id="{16996D74-2EF9-457F-8AB6-6EB3D804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268958"/>
            <a:ext cx="603281" cy="11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47397-A5F3-4EF0-9E0B-109D149E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280619"/>
            <a:ext cx="120019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BC3E-BBCA-4357-957A-12FBBD5A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FC15-848A-42D5-9D43-CE26AC227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3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6C38-224F-4726-BDDC-7ABBE556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D53D-788E-4E4D-BF95-E9797563D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8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03B-7651-4561-B8D5-79326F2A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Knights and knaves again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3FD8F-4342-4A55-9B8B-00E609244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On a mystical island, there are two kinds of people: knights and knaves.  Knights always tell the truth.  Knaves always lie.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Puzzle:  You see  three islanders talking to each other,  Arnold, Bob and Charlie. </a:t>
            </a:r>
          </a:p>
          <a:p>
            <a:pPr lvl="1"/>
            <a:r>
              <a:rPr lang="en-CA" dirty="0"/>
              <a:t>You ask Arnold “Are you a knight?”, but can’t hear what he answered.  </a:t>
            </a:r>
          </a:p>
          <a:p>
            <a:pPr lvl="1"/>
            <a:r>
              <a:rPr lang="en-CA" dirty="0"/>
              <a:t>Bob pitches in: “Arnold said that he is a knave!” </a:t>
            </a:r>
          </a:p>
          <a:p>
            <a:pPr lvl="1"/>
            <a:r>
              <a:rPr lang="en-CA" dirty="0"/>
              <a:t>and Charlie interjects “Don’t believe Bob, he’s lying”.  </a:t>
            </a:r>
          </a:p>
          <a:p>
            <a:pPr lvl="1"/>
            <a:r>
              <a:rPr lang="en-CA" dirty="0"/>
              <a:t>Out of Bob and Charlie, who is a knight/knave? </a:t>
            </a:r>
          </a:p>
          <a:p>
            <a:endParaRPr lang="en-US" dirty="0"/>
          </a:p>
        </p:txBody>
      </p:sp>
      <p:pic>
        <p:nvPicPr>
          <p:cNvPr id="7" name="Picture 2" descr="Knave, Boy, Person, Male">
            <a:extLst>
              <a:ext uri="{FF2B5EF4-FFF2-40B4-BE49-F238E27FC236}">
                <a16:creationId xmlns:a16="http://schemas.microsoft.com/office/drawing/2014/main" id="{16996D74-2EF9-457F-8AB6-6EB3D804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268958"/>
            <a:ext cx="603281" cy="11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47397-A5F3-4EF0-9E0B-109D149E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280619"/>
            <a:ext cx="120019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2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03B-7651-4561-B8D5-79326F2A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Knights and knaves again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3FD8F-4342-4A55-9B8B-00E609244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CA" sz="3100" dirty="0"/>
                  <a:t>Puzzle:  You see  three islanders talking to each other,  Arnold, Bob and Charlie. </a:t>
                </a:r>
              </a:p>
              <a:p>
                <a:pPr lvl="1"/>
                <a:r>
                  <a:rPr lang="en-CA" sz="2700" dirty="0"/>
                  <a:t>You ask Arnold “Are you a knight?”, but can’t hear what he answered.  </a:t>
                </a:r>
              </a:p>
              <a:p>
                <a:pPr lvl="1"/>
                <a:r>
                  <a:rPr lang="en-CA" sz="2700" dirty="0"/>
                  <a:t>Bob pitches in: “Arnold said that he is a knave!” and </a:t>
                </a:r>
              </a:p>
              <a:p>
                <a:pPr lvl="1"/>
                <a:r>
                  <a:rPr lang="en-CA" sz="2700" dirty="0"/>
                  <a:t>Charlie interjects “Don’t believe Bob, he’s lying”.  </a:t>
                </a:r>
              </a:p>
              <a:p>
                <a:pPr lvl="1"/>
                <a:r>
                  <a:rPr lang="en-CA" sz="2700" dirty="0"/>
                  <a:t>Out of Bob and Charlie, who is a knight and who is a knave? </a:t>
                </a:r>
              </a:p>
              <a:p>
                <a:endParaRPr lang="en-CA" dirty="0"/>
              </a:p>
              <a:p>
                <a:r>
                  <a:rPr lang="en-CA" dirty="0"/>
                  <a:t>Look at the sentence “I am a knave”.  Who of the knights/ knaves can say this? </a:t>
                </a:r>
              </a:p>
              <a:p>
                <a:r>
                  <a:rPr lang="en-CA" dirty="0"/>
                  <a:t>If A is “Arnold is a knight” and S is “I am a knave”, when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S</m:t>
                    </m:r>
                    <m:r>
                      <a:rPr lang="en-CA" i="1">
                        <a:latin typeface="Cambria Math"/>
                      </a:rPr>
                      <m:t>↔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</m:oMath>
                </a14:m>
                <a:r>
                  <a:rPr lang="en-CA" dirty="0"/>
                  <a:t>  (what Arnold said is true if and only if he is a knight).  </a:t>
                </a:r>
              </a:p>
              <a:p>
                <a:r>
                  <a:rPr lang="en-CA" dirty="0"/>
                  <a:t>But also “I am a knave” is the same as saying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 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</m:oMath>
                </a14:m>
                <a:r>
                  <a:rPr lang="en-CA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↔</m:t>
                    </m:r>
                    <m:r>
                      <a:rPr lang="en-CA" i="1">
                        <a:latin typeface="Cambria Math"/>
                      </a:rPr>
                      <m:t>¬ 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is a contradiction: it is false no matter what  A is. </a:t>
                </a:r>
              </a:p>
              <a:p>
                <a:r>
                  <a:rPr lang="en-CA" dirty="0"/>
                  <a:t>So Bob must be lying:  Bob is a knave. And Charlie is a knight.  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83FD8F-4342-4A55-9B8B-00E609244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78" t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Knave, Boy, Person, Male">
            <a:extLst>
              <a:ext uri="{FF2B5EF4-FFF2-40B4-BE49-F238E27FC236}">
                <a16:creationId xmlns:a16="http://schemas.microsoft.com/office/drawing/2014/main" id="{AC075872-3D34-404A-AAB9-008EDB64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268958"/>
            <a:ext cx="603281" cy="11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C89C1-EF9E-4192-8EBB-3B3883FE18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280619"/>
            <a:ext cx="120019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53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4230-C44C-4385-A520-5D3001E4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Simplifying formulas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45268C-684A-44E3-B9AA-C59A69C8A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</a:rPr>
                      <m:t>𝐴</m:t>
                    </m:r>
                    <m:r>
                      <a:rPr lang="en-CA" i="1" smtClean="0">
                        <a:latin typeface="Cambria Math"/>
                      </a:rPr>
                      <m:t>∧</m:t>
                    </m:r>
                    <m:r>
                      <a:rPr lang="en-CA" i="1" smtClean="0">
                        <a:latin typeface="Cambria Math"/>
                      </a:rPr>
                      <m:t>𝐶</m:t>
                    </m:r>
                    <m:r>
                      <a:rPr lang="en-CA" i="1" smtClean="0">
                        <a:latin typeface="Cambria Math"/>
                      </a:rPr>
                      <m:t> →¬</m:t>
                    </m:r>
                    <m:r>
                      <a:rPr lang="en-CA" i="1" smtClean="0">
                        <a:latin typeface="Cambria Math"/>
                      </a:rPr>
                      <m:t>𝐵</m:t>
                    </m:r>
                    <m:r>
                      <a:rPr lang="en-CA" i="1" smtClean="0">
                        <a:latin typeface="Cambria Math"/>
                      </a:rPr>
                      <m:t>∨</m:t>
                    </m:r>
                    <m:r>
                      <a:rPr lang="en-CA" i="1" smtClean="0">
                        <a:latin typeface="Cambria Math"/>
                      </a:rPr>
                      <m:t>𝐶</m:t>
                    </m:r>
                  </m:oMath>
                </a14:m>
                <a:endParaRPr lang="en-CA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CA" sz="3300" dirty="0"/>
                  <a:t>By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360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CA" sz="3600">
                        <a:latin typeface="Cambria Math"/>
                      </a:rPr>
                      <m:t>F</m:t>
                    </m:r>
                    <m:r>
                      <a:rPr lang="en-CA" sz="3600" i="1">
                        <a:latin typeface="Cambria Math"/>
                      </a:rPr>
                      <m:t>→</m:t>
                    </m:r>
                    <m:r>
                      <a:rPr lang="en-CA" sz="3600" i="1">
                        <a:latin typeface="Cambria Math"/>
                      </a:rPr>
                      <m:t>𝐺</m:t>
                    </m:r>
                    <m:r>
                      <a:rPr lang="en-CA" sz="3600" i="1">
                        <a:latin typeface="Cambria Math"/>
                      </a:rPr>
                      <m:t>)≡ (¬</m:t>
                    </m:r>
                    <m:r>
                      <a:rPr lang="en-CA" sz="3600" i="1">
                        <a:latin typeface="Cambria Math"/>
                      </a:rPr>
                      <m:t>𝐹</m:t>
                    </m:r>
                    <m:r>
                      <a:rPr lang="en-CA" sz="3600" i="1">
                        <a:latin typeface="Cambria Math"/>
                      </a:rPr>
                      <m:t>∨</m:t>
                    </m:r>
                    <m:r>
                      <a:rPr lang="en-CA" sz="3600" i="1">
                        <a:latin typeface="Cambria Math"/>
                      </a:rPr>
                      <m:t>𝐺</m:t>
                    </m:r>
                    <m:r>
                      <a:rPr lang="en-CA" sz="3600" i="1">
                        <a:latin typeface="Cambria Math"/>
                      </a:rPr>
                      <m:t>)</m:t>
                    </m:r>
                  </m:oMath>
                </a14:m>
                <a:endParaRPr lang="en-CA" sz="3600" dirty="0"/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n-CA" sz="2900" dirty="0"/>
                  <a:t> </a:t>
                </a:r>
                <a:r>
                  <a:rPr lang="en-CA" sz="2800" dirty="0"/>
                  <a:t>equivalent to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𝐴</m:t>
                        </m:r>
                        <m:r>
                          <a:rPr lang="en-CA" sz="2800" i="1">
                            <a:latin typeface="Cambria Math"/>
                          </a:rPr>
                          <m:t>∧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800" i="1">
                        <a:latin typeface="Cambria Math"/>
                      </a:rPr>
                      <m:t>∨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¬</m:t>
                        </m:r>
                        <m:r>
                          <a:rPr lang="en-CA" sz="2800" i="1">
                            <a:latin typeface="Cambria Math"/>
                          </a:rPr>
                          <m:t>𝐵</m:t>
                        </m:r>
                        <m:r>
                          <a:rPr lang="en-CA" sz="2800" i="1">
                            <a:latin typeface="Cambria Math"/>
                          </a:rPr>
                          <m:t>∨</m:t>
                        </m:r>
                        <m:r>
                          <a:rPr lang="en-CA" sz="28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endParaRPr lang="en-CA" sz="29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CA" sz="3300" dirty="0"/>
                  <a:t>De Morgan’s law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n-CA" sz="2900" dirty="0"/>
                  <a:t>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∧</m:t>
                        </m:r>
                        <m:r>
                          <a:rPr lang="en-CA" sz="32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2900" dirty="0"/>
                  <a:t> is equivalent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900" i="1">
                            <a:latin typeface="Cambria Math"/>
                          </a:rPr>
                          <m:t>¬</m:t>
                        </m:r>
                        <m:r>
                          <a:rPr lang="en-CA" sz="2900" i="1">
                            <a:latin typeface="Cambria Math"/>
                          </a:rPr>
                          <m:t>𝐴</m:t>
                        </m:r>
                        <m:r>
                          <a:rPr lang="en-CA" sz="2900" i="1">
                            <a:latin typeface="Cambria Math"/>
                          </a:rPr>
                          <m:t> ∨¬</m:t>
                        </m:r>
                        <m:r>
                          <a:rPr lang="en-CA" sz="29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endParaRPr lang="en-CA" sz="29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CA" sz="33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CA" sz="3700" dirty="0"/>
                  <a:t>Can we simplify this formula further?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endParaRPr lang="en-CA" sz="29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45268C-684A-44E3-B9AA-C59A69C8A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3121C61-9FDD-45C6-A3F1-F1FF490EECBF}"/>
                  </a:ext>
                </a:extLst>
              </p:cNvPr>
              <p:cNvSpPr/>
              <p:nvPr/>
            </p:nvSpPr>
            <p:spPr>
              <a:xfrm>
                <a:off x="10356198" y="1236489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3121C61-9FDD-45C6-A3F1-F1FF490EE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198" y="1236489"/>
                <a:ext cx="432048" cy="432048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299B9D8-5E5C-4782-B44F-F17D62C0A360}"/>
                  </a:ext>
                </a:extLst>
              </p:cNvPr>
              <p:cNvSpPr/>
              <p:nvPr/>
            </p:nvSpPr>
            <p:spPr>
              <a:xfrm>
                <a:off x="9387875" y="1873638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∧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299B9D8-5E5C-4782-B44F-F17D62C0A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875" y="1873638"/>
                <a:ext cx="432048" cy="43204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D74E6A1-1878-4E33-BE91-77EC8E47C987}"/>
                  </a:ext>
                </a:extLst>
              </p:cNvPr>
              <p:cNvSpPr/>
              <p:nvPr/>
            </p:nvSpPr>
            <p:spPr>
              <a:xfrm>
                <a:off x="11230495" y="1873638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D74E6A1-1878-4E33-BE91-77EC8E47C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0495" y="1873638"/>
                <a:ext cx="432048" cy="43204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E0047FC-09FF-4515-8739-D73FEC060F9F}"/>
              </a:ext>
            </a:extLst>
          </p:cNvPr>
          <p:cNvSpPr/>
          <p:nvPr/>
        </p:nvSpPr>
        <p:spPr>
          <a:xfrm>
            <a:off x="8955827" y="261800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6F0E10-1AF5-4F25-9FAB-AF51C7D496A4}"/>
              </a:ext>
            </a:extLst>
          </p:cNvPr>
          <p:cNvSpPr/>
          <p:nvPr/>
        </p:nvSpPr>
        <p:spPr>
          <a:xfrm>
            <a:off x="9819923" y="258250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81D11D1-C5CE-4405-9069-9C8C5965922C}"/>
                  </a:ext>
                </a:extLst>
              </p:cNvPr>
              <p:cNvSpPr/>
              <p:nvPr/>
            </p:nvSpPr>
            <p:spPr>
              <a:xfrm>
                <a:off x="10798447" y="2618002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81D11D1-C5CE-4405-9069-9C8C59659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447" y="2618002"/>
                <a:ext cx="432048" cy="432048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558A94CC-0772-410D-82D5-03A85DD37080}"/>
              </a:ext>
            </a:extLst>
          </p:cNvPr>
          <p:cNvSpPr/>
          <p:nvPr/>
        </p:nvSpPr>
        <p:spPr>
          <a:xfrm>
            <a:off x="11619837" y="262021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5377BF-8969-49D0-BF42-A4333DD704A1}"/>
              </a:ext>
            </a:extLst>
          </p:cNvPr>
          <p:cNvSpPr/>
          <p:nvPr/>
        </p:nvSpPr>
        <p:spPr>
          <a:xfrm>
            <a:off x="10788246" y="3441353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2362B-B0D3-4DBD-92CD-667E9032107A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9603900" y="1452514"/>
            <a:ext cx="752299" cy="42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2F8925-7C10-4FA9-86F6-2A2DE135530A}"/>
              </a:ext>
            </a:extLst>
          </p:cNvPr>
          <p:cNvCxnSpPr>
            <a:stCxn id="4" idx="6"/>
            <a:endCxn id="6" idx="0"/>
          </p:cNvCxnSpPr>
          <p:nvPr/>
        </p:nvCxnSpPr>
        <p:spPr>
          <a:xfrm>
            <a:off x="10788247" y="1452514"/>
            <a:ext cx="658273" cy="42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0CF1F3-C106-4A5B-B618-F0F9594CB60F}"/>
              </a:ext>
            </a:extLst>
          </p:cNvPr>
          <p:cNvCxnSpPr>
            <a:stCxn id="5" idx="3"/>
            <a:endCxn id="7" idx="0"/>
          </p:cNvCxnSpPr>
          <p:nvPr/>
        </p:nvCxnSpPr>
        <p:spPr>
          <a:xfrm flipH="1">
            <a:off x="9171851" y="2242414"/>
            <a:ext cx="279296" cy="37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77BA8A-0EFC-4B79-956C-36D05CD2F02B}"/>
              </a:ext>
            </a:extLst>
          </p:cNvPr>
          <p:cNvCxnSpPr>
            <a:stCxn id="5" idx="5"/>
            <a:endCxn id="8" idx="0"/>
          </p:cNvCxnSpPr>
          <p:nvPr/>
        </p:nvCxnSpPr>
        <p:spPr>
          <a:xfrm>
            <a:off x="9756651" y="2242414"/>
            <a:ext cx="279296" cy="340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9CE8DF-9B5B-45F5-82F7-1F4E408F71B5}"/>
              </a:ext>
            </a:extLst>
          </p:cNvPr>
          <p:cNvCxnSpPr>
            <a:stCxn id="6" idx="3"/>
            <a:endCxn id="9" idx="0"/>
          </p:cNvCxnSpPr>
          <p:nvPr/>
        </p:nvCxnSpPr>
        <p:spPr>
          <a:xfrm flipH="1">
            <a:off x="11014471" y="2242414"/>
            <a:ext cx="279296" cy="37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7AE7E6-CFD6-4FC7-B844-313A3292D0D4}"/>
              </a:ext>
            </a:extLst>
          </p:cNvPr>
          <p:cNvCxnSpPr>
            <a:stCxn id="6" idx="5"/>
            <a:endCxn id="10" idx="0"/>
          </p:cNvCxnSpPr>
          <p:nvPr/>
        </p:nvCxnSpPr>
        <p:spPr>
          <a:xfrm>
            <a:off x="11599271" y="2242414"/>
            <a:ext cx="236590" cy="377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05D8A7-78DA-4557-B5D7-3DF8D825C6EC}"/>
              </a:ext>
            </a:extLst>
          </p:cNvPr>
          <p:cNvCxnSpPr>
            <a:stCxn id="9" idx="4"/>
            <a:endCxn id="11" idx="0"/>
          </p:cNvCxnSpPr>
          <p:nvPr/>
        </p:nvCxnSpPr>
        <p:spPr>
          <a:xfrm flipH="1">
            <a:off x="11004271" y="3050051"/>
            <a:ext cx="10201" cy="391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629B8469-6BC1-4BC7-BECC-9C69C6FD9995}"/>
              </a:ext>
            </a:extLst>
          </p:cNvPr>
          <p:cNvSpPr/>
          <p:nvPr/>
        </p:nvSpPr>
        <p:spPr>
          <a:xfrm>
            <a:off x="8916038" y="1236489"/>
            <a:ext cx="3168352" cy="2636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AFEEA6-C373-4BEB-9ECD-F12D49AD2CB1}"/>
              </a:ext>
            </a:extLst>
          </p:cNvPr>
          <p:cNvSpPr/>
          <p:nvPr/>
        </p:nvSpPr>
        <p:spPr>
          <a:xfrm>
            <a:off x="8944101" y="4139653"/>
            <a:ext cx="3168352" cy="2636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5C50B8C-0215-4888-A515-039298244BB4}"/>
                  </a:ext>
                </a:extLst>
              </p:cNvPr>
              <p:cNvSpPr/>
              <p:nvPr/>
            </p:nvSpPr>
            <p:spPr>
              <a:xfrm>
                <a:off x="10384261" y="4139653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5C50B8C-0215-4888-A515-039298244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61" y="4139653"/>
                <a:ext cx="432048" cy="432048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9382055-40D2-46FC-864E-05E3522AD5A6}"/>
                  </a:ext>
                </a:extLst>
              </p:cNvPr>
              <p:cNvSpPr/>
              <p:nvPr/>
            </p:nvSpPr>
            <p:spPr>
              <a:xfrm>
                <a:off x="9415938" y="4776802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9382055-40D2-46FC-864E-05E3522AD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938" y="4776802"/>
                <a:ext cx="432048" cy="432048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7952EE3-B125-4A69-8C5A-57146392D6A4}"/>
                  </a:ext>
                </a:extLst>
              </p:cNvPr>
              <p:cNvSpPr/>
              <p:nvPr/>
            </p:nvSpPr>
            <p:spPr>
              <a:xfrm>
                <a:off x="11258558" y="4776802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7952EE3-B125-4A69-8C5A-57146392D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8558" y="4776802"/>
                <a:ext cx="432048" cy="432048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006CED-1D10-4B69-B38A-EC973964DA7E}"/>
                  </a:ext>
                </a:extLst>
              </p:cNvPr>
              <p:cNvSpPr/>
              <p:nvPr/>
            </p:nvSpPr>
            <p:spPr>
              <a:xfrm>
                <a:off x="10826510" y="5521166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006CED-1D10-4B69-B38A-EC973964D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6510" y="5521166"/>
                <a:ext cx="432048" cy="432048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>
            <a:extLst>
              <a:ext uri="{FF2B5EF4-FFF2-40B4-BE49-F238E27FC236}">
                <a16:creationId xmlns:a16="http://schemas.microsoft.com/office/drawing/2014/main" id="{757F5F01-6422-4C63-96E4-10F3EC267FA8}"/>
              </a:ext>
            </a:extLst>
          </p:cNvPr>
          <p:cNvSpPr/>
          <p:nvPr/>
        </p:nvSpPr>
        <p:spPr>
          <a:xfrm>
            <a:off x="11647900" y="552337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A0CDF24-747E-427E-AF30-921370AB1E13}"/>
              </a:ext>
            </a:extLst>
          </p:cNvPr>
          <p:cNvSpPr/>
          <p:nvPr/>
        </p:nvSpPr>
        <p:spPr>
          <a:xfrm>
            <a:off x="10816309" y="6344517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52A2ED-D79E-414C-8783-215E07714D56}"/>
              </a:ext>
            </a:extLst>
          </p:cNvPr>
          <p:cNvCxnSpPr>
            <a:stCxn id="56" idx="2"/>
            <a:endCxn id="57" idx="0"/>
          </p:cNvCxnSpPr>
          <p:nvPr/>
        </p:nvCxnSpPr>
        <p:spPr>
          <a:xfrm flipH="1">
            <a:off x="9631963" y="4355678"/>
            <a:ext cx="752299" cy="42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B774A8C-5D54-4168-BCC4-E7571B253275}"/>
              </a:ext>
            </a:extLst>
          </p:cNvPr>
          <p:cNvCxnSpPr>
            <a:stCxn id="56" idx="6"/>
            <a:endCxn id="58" idx="0"/>
          </p:cNvCxnSpPr>
          <p:nvPr/>
        </p:nvCxnSpPr>
        <p:spPr>
          <a:xfrm>
            <a:off x="10816310" y="4355678"/>
            <a:ext cx="658273" cy="42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C7622ED-23D5-4681-AC81-DFA3801C8C98}"/>
              </a:ext>
            </a:extLst>
          </p:cNvPr>
          <p:cNvCxnSpPr>
            <a:cxnSpLocks/>
            <a:stCxn id="57" idx="3"/>
          </p:cNvCxnSpPr>
          <p:nvPr/>
        </p:nvCxnSpPr>
        <p:spPr>
          <a:xfrm flipH="1">
            <a:off x="9199914" y="5145578"/>
            <a:ext cx="279296" cy="37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401B64-4477-40D8-A947-53602FF8D04E}"/>
              </a:ext>
            </a:extLst>
          </p:cNvPr>
          <p:cNvCxnSpPr>
            <a:cxnSpLocks/>
            <a:stCxn id="57" idx="5"/>
          </p:cNvCxnSpPr>
          <p:nvPr/>
        </p:nvCxnSpPr>
        <p:spPr>
          <a:xfrm>
            <a:off x="9784714" y="5145578"/>
            <a:ext cx="279296" cy="340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68903EF-F90E-4C26-8A33-A1BC57648C8D}"/>
              </a:ext>
            </a:extLst>
          </p:cNvPr>
          <p:cNvCxnSpPr>
            <a:stCxn id="58" idx="3"/>
            <a:endCxn id="59" idx="0"/>
          </p:cNvCxnSpPr>
          <p:nvPr/>
        </p:nvCxnSpPr>
        <p:spPr>
          <a:xfrm flipH="1">
            <a:off x="11042534" y="5145578"/>
            <a:ext cx="279296" cy="37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24DE325-2F19-4D62-B956-4DA825C53990}"/>
              </a:ext>
            </a:extLst>
          </p:cNvPr>
          <p:cNvCxnSpPr>
            <a:stCxn id="58" idx="5"/>
            <a:endCxn id="60" idx="0"/>
          </p:cNvCxnSpPr>
          <p:nvPr/>
        </p:nvCxnSpPr>
        <p:spPr>
          <a:xfrm>
            <a:off x="11627334" y="5145578"/>
            <a:ext cx="236590" cy="377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FC55DD9-194E-46D5-8793-ED257C2247A1}"/>
              </a:ext>
            </a:extLst>
          </p:cNvPr>
          <p:cNvCxnSpPr>
            <a:stCxn id="59" idx="4"/>
            <a:endCxn id="61" idx="0"/>
          </p:cNvCxnSpPr>
          <p:nvPr/>
        </p:nvCxnSpPr>
        <p:spPr>
          <a:xfrm flipH="1">
            <a:off x="11032334" y="5953215"/>
            <a:ext cx="10201" cy="391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C533C9D-45D8-4FF0-80E6-333033FCFE3A}"/>
                  </a:ext>
                </a:extLst>
              </p:cNvPr>
              <p:cNvSpPr/>
              <p:nvPr/>
            </p:nvSpPr>
            <p:spPr>
              <a:xfrm>
                <a:off x="9728532" y="5535276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C533C9D-45D8-4FF0-80E6-333033FCFE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532" y="5535276"/>
                <a:ext cx="432048" cy="432048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656B25CC-6F98-40EE-A0E2-2AD27D1AA87B}"/>
              </a:ext>
            </a:extLst>
          </p:cNvPr>
          <p:cNvSpPr/>
          <p:nvPr/>
        </p:nvSpPr>
        <p:spPr>
          <a:xfrm>
            <a:off x="9728532" y="6246503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C31CDE-6A73-45D0-8DEB-3D19CB9342E3}"/>
              </a:ext>
            </a:extLst>
          </p:cNvPr>
          <p:cNvCxnSpPr>
            <a:stCxn id="69" idx="4"/>
            <a:endCxn id="70" idx="0"/>
          </p:cNvCxnSpPr>
          <p:nvPr/>
        </p:nvCxnSpPr>
        <p:spPr>
          <a:xfrm>
            <a:off x="9944556" y="5967324"/>
            <a:ext cx="0" cy="27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5DC38A7-B79B-45A9-9573-A8EFBF74B2F0}"/>
                  </a:ext>
                </a:extLst>
              </p:cNvPr>
              <p:cNvSpPr/>
              <p:nvPr/>
            </p:nvSpPr>
            <p:spPr>
              <a:xfrm>
                <a:off x="9013866" y="5498325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5DC38A7-B79B-45A9-9573-A8EFBF74B2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866" y="5498325"/>
                <a:ext cx="432048" cy="432048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Oval 72">
            <a:extLst>
              <a:ext uri="{FF2B5EF4-FFF2-40B4-BE49-F238E27FC236}">
                <a16:creationId xmlns:a16="http://schemas.microsoft.com/office/drawing/2014/main" id="{49E647BF-0767-4D87-B08E-F8B5CB4A9F89}"/>
              </a:ext>
            </a:extLst>
          </p:cNvPr>
          <p:cNvSpPr/>
          <p:nvPr/>
        </p:nvSpPr>
        <p:spPr>
          <a:xfrm>
            <a:off x="9003666" y="6246503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07DD546-734A-49D0-A338-0FF0F7CE33CF}"/>
              </a:ext>
            </a:extLst>
          </p:cNvPr>
          <p:cNvCxnSpPr>
            <a:stCxn id="72" idx="4"/>
            <a:endCxn id="73" idx="0"/>
          </p:cNvCxnSpPr>
          <p:nvPr/>
        </p:nvCxnSpPr>
        <p:spPr>
          <a:xfrm flipH="1">
            <a:off x="9219690" y="5930373"/>
            <a:ext cx="10200" cy="316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018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629B8469-6BC1-4BC7-BECC-9C69C6FD9995}"/>
              </a:ext>
            </a:extLst>
          </p:cNvPr>
          <p:cNvSpPr/>
          <p:nvPr/>
        </p:nvSpPr>
        <p:spPr>
          <a:xfrm>
            <a:off x="8928199" y="1417638"/>
            <a:ext cx="3168352" cy="2785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24230-C44C-4385-A520-5D3001E4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Repeated operations: Associativity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45268C-684A-44E3-B9AA-C59A69C8A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600201"/>
                <a:ext cx="8411923" cy="5069159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3600" dirty="0"/>
                  <a:t>Now get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(¬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)∨(¬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3600" dirty="0"/>
              </a:p>
              <a:p>
                <a:endParaRPr lang="en-US" sz="3600" dirty="0"/>
              </a:p>
              <a:p>
                <a:pPr lvl="1"/>
                <a:r>
                  <a:rPr lang="en-US" sz="3100" dirty="0"/>
                  <a:t>When you have 3+4+5+6, the result is the same whether you do (3+4)+(5+6) or ((3+4)+5)+6, since all operations are + </a:t>
                </a:r>
              </a:p>
              <a:p>
                <a:pPr lvl="1"/>
                <a:r>
                  <a:rPr lang="en-US" sz="3100" dirty="0"/>
                  <a:t>In fact you’d probably write it without parentheses </a:t>
                </a:r>
              </a:p>
              <a:p>
                <a:pPr lvl="1"/>
                <a:r>
                  <a:rPr lang="en-US" sz="3100" dirty="0"/>
                  <a:t>Similarly,  the order  in  which you do multiplications in 3*4*5*6 does not matter. </a:t>
                </a:r>
              </a:p>
              <a:p>
                <a:endParaRPr lang="en-US" sz="3600" dirty="0"/>
              </a:p>
              <a:p>
                <a:r>
                  <a:rPr lang="en-US" sz="3600" dirty="0"/>
                  <a:t>The same applies when we have repeated ∨  or repeated ∧ (but not the mix of the two!) </a:t>
                </a:r>
              </a:p>
              <a:p>
                <a:pPr lvl="1"/>
                <a:r>
                  <a:rPr lang="en-US" sz="3200" dirty="0"/>
                  <a:t>Can write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(¬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)∨(¬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dirty="0"/>
                  <a:t> as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/>
              </a:p>
              <a:p>
                <a:pPr lvl="1"/>
                <a:r>
                  <a:rPr lang="en-US" sz="3100" dirty="0"/>
                  <a:t>We can draw this on the syntax tree as one big ∨ or ∧</a:t>
                </a:r>
              </a:p>
              <a:p>
                <a:pPr lvl="2"/>
                <a:r>
                  <a:rPr lang="en-US" sz="2700" dirty="0"/>
                  <a:t>Just as we saw when we talked about Boolean circuits.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45268C-684A-44E3-B9AA-C59A69C8A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600201"/>
                <a:ext cx="8411923" cy="5069159"/>
              </a:xfrm>
              <a:blipFill>
                <a:blip r:embed="rId5"/>
                <a:stretch>
                  <a:fillRect l="-1304" t="-2768" r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3121C61-9FDD-45C6-A3F1-F1FF490EECBF}"/>
                  </a:ext>
                </a:extLst>
              </p:cNvPr>
              <p:cNvSpPr/>
              <p:nvPr/>
            </p:nvSpPr>
            <p:spPr>
              <a:xfrm>
                <a:off x="10368359" y="1566591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3121C61-9FDD-45C6-A3F1-F1FF490EE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359" y="1566591"/>
                <a:ext cx="432048" cy="432048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299B9D8-5E5C-4782-B44F-F17D62C0A360}"/>
                  </a:ext>
                </a:extLst>
              </p:cNvPr>
              <p:cNvSpPr/>
              <p:nvPr/>
            </p:nvSpPr>
            <p:spPr>
              <a:xfrm>
                <a:off x="9400036" y="2203740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299B9D8-5E5C-4782-B44F-F17D62C0A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036" y="2203740"/>
                <a:ext cx="432048" cy="43204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D74E6A1-1878-4E33-BE91-77EC8E47C987}"/>
                  </a:ext>
                </a:extLst>
              </p:cNvPr>
              <p:cNvSpPr/>
              <p:nvPr/>
            </p:nvSpPr>
            <p:spPr>
              <a:xfrm>
                <a:off x="11242656" y="2203740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D74E6A1-1878-4E33-BE91-77EC8E47C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656" y="2203740"/>
                <a:ext cx="432048" cy="43204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81D11D1-C5CE-4405-9069-9C8C5965922C}"/>
                  </a:ext>
                </a:extLst>
              </p:cNvPr>
              <p:cNvSpPr/>
              <p:nvPr/>
            </p:nvSpPr>
            <p:spPr>
              <a:xfrm>
                <a:off x="10810608" y="2948104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81D11D1-C5CE-4405-9069-9C8C59659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0608" y="2948104"/>
                <a:ext cx="432048" cy="432048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558A94CC-0772-410D-82D5-03A85DD37080}"/>
              </a:ext>
            </a:extLst>
          </p:cNvPr>
          <p:cNvSpPr/>
          <p:nvPr/>
        </p:nvSpPr>
        <p:spPr>
          <a:xfrm>
            <a:off x="11631998" y="2950314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5377BF-8969-49D0-BF42-A4333DD704A1}"/>
              </a:ext>
            </a:extLst>
          </p:cNvPr>
          <p:cNvSpPr/>
          <p:nvPr/>
        </p:nvSpPr>
        <p:spPr>
          <a:xfrm>
            <a:off x="10800407" y="3771455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2362B-B0D3-4DBD-92CD-667E9032107A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9616061" y="1782616"/>
            <a:ext cx="752299" cy="42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2F8925-7C10-4FA9-86F6-2A2DE135530A}"/>
              </a:ext>
            </a:extLst>
          </p:cNvPr>
          <p:cNvCxnSpPr>
            <a:stCxn id="4" idx="6"/>
            <a:endCxn id="6" idx="0"/>
          </p:cNvCxnSpPr>
          <p:nvPr/>
        </p:nvCxnSpPr>
        <p:spPr>
          <a:xfrm>
            <a:off x="10800408" y="1782616"/>
            <a:ext cx="658273" cy="421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0CF1F3-C106-4A5B-B618-F0F9594CB60F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9184012" y="2572516"/>
            <a:ext cx="279296" cy="37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77BA8A-0EFC-4B79-956C-36D05CD2F02B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9768812" y="2572516"/>
            <a:ext cx="279296" cy="340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9CE8DF-9B5B-45F5-82F7-1F4E408F71B5}"/>
              </a:ext>
            </a:extLst>
          </p:cNvPr>
          <p:cNvCxnSpPr>
            <a:stCxn id="6" idx="3"/>
            <a:endCxn id="9" idx="0"/>
          </p:cNvCxnSpPr>
          <p:nvPr/>
        </p:nvCxnSpPr>
        <p:spPr>
          <a:xfrm flipH="1">
            <a:off x="11026632" y="2572516"/>
            <a:ext cx="279296" cy="375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7AE7E6-CFD6-4FC7-B844-313A3292D0D4}"/>
              </a:ext>
            </a:extLst>
          </p:cNvPr>
          <p:cNvCxnSpPr>
            <a:stCxn id="6" idx="5"/>
            <a:endCxn id="10" idx="0"/>
          </p:cNvCxnSpPr>
          <p:nvPr/>
        </p:nvCxnSpPr>
        <p:spPr>
          <a:xfrm>
            <a:off x="11611432" y="2572516"/>
            <a:ext cx="236590" cy="377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05D8A7-78DA-4557-B5D7-3DF8D825C6EC}"/>
              </a:ext>
            </a:extLst>
          </p:cNvPr>
          <p:cNvCxnSpPr>
            <a:stCxn id="9" idx="4"/>
            <a:endCxn id="11" idx="0"/>
          </p:cNvCxnSpPr>
          <p:nvPr/>
        </p:nvCxnSpPr>
        <p:spPr>
          <a:xfrm flipH="1">
            <a:off x="11016432" y="3380153"/>
            <a:ext cx="10201" cy="391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3D2208D-9459-482E-8A51-525726AA5E78}"/>
                  </a:ext>
                </a:extLst>
              </p:cNvPr>
              <p:cNvSpPr/>
              <p:nvPr/>
            </p:nvSpPr>
            <p:spPr>
              <a:xfrm>
                <a:off x="10236459" y="4550728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3D2208D-9459-482E-8A51-525726AA5E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459" y="4550728"/>
                <a:ext cx="432048" cy="432048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3C8F87EA-7609-4A3B-8289-A4506ACB292C}"/>
              </a:ext>
            </a:extLst>
          </p:cNvPr>
          <p:cNvSpPr/>
          <p:nvPr/>
        </p:nvSpPr>
        <p:spPr>
          <a:xfrm>
            <a:off x="8872093" y="539533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D47CE3C-8E61-4857-BC4B-E2719000412C}"/>
                  </a:ext>
                </a:extLst>
              </p:cNvPr>
              <p:cNvSpPr/>
              <p:nvPr/>
            </p:nvSpPr>
            <p:spPr>
              <a:xfrm>
                <a:off x="10714713" y="5395332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D47CE3C-8E61-4857-BC4B-E27190004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4713" y="5395332"/>
                <a:ext cx="432048" cy="432048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09C75D2C-309F-4796-A586-B713BBF83B30}"/>
              </a:ext>
            </a:extLst>
          </p:cNvPr>
          <p:cNvSpPr/>
          <p:nvPr/>
        </p:nvSpPr>
        <p:spPr>
          <a:xfrm>
            <a:off x="11536103" y="539754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910BAAC-1FBE-497A-AFB4-B99F4B7BC6C9}"/>
              </a:ext>
            </a:extLst>
          </p:cNvPr>
          <p:cNvSpPr/>
          <p:nvPr/>
        </p:nvSpPr>
        <p:spPr>
          <a:xfrm>
            <a:off x="10710254" y="6149455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83E9B6-F4EA-47DD-B00E-AFE40C8F43B2}"/>
              </a:ext>
            </a:extLst>
          </p:cNvPr>
          <p:cNvCxnSpPr>
            <a:cxnSpLocks/>
            <a:stCxn id="22" idx="4"/>
            <a:endCxn id="25" idx="0"/>
          </p:cNvCxnSpPr>
          <p:nvPr/>
        </p:nvCxnSpPr>
        <p:spPr>
          <a:xfrm>
            <a:off x="10452483" y="4982776"/>
            <a:ext cx="478254" cy="412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FBB892-365E-42D1-8BE7-2C12E8A8CCB6}"/>
              </a:ext>
            </a:extLst>
          </p:cNvPr>
          <p:cNvCxnSpPr>
            <a:stCxn id="22" idx="5"/>
            <a:endCxn id="26" idx="0"/>
          </p:cNvCxnSpPr>
          <p:nvPr/>
        </p:nvCxnSpPr>
        <p:spPr>
          <a:xfrm>
            <a:off x="10605235" y="4919504"/>
            <a:ext cx="1146892" cy="478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9CABB32-A4AD-4B62-9597-36EC3B85A9CE}"/>
              </a:ext>
            </a:extLst>
          </p:cNvPr>
          <p:cNvCxnSpPr>
            <a:stCxn id="25" idx="4"/>
            <a:endCxn id="27" idx="0"/>
          </p:cNvCxnSpPr>
          <p:nvPr/>
        </p:nvCxnSpPr>
        <p:spPr>
          <a:xfrm flipH="1">
            <a:off x="10926278" y="5827380"/>
            <a:ext cx="4459" cy="32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AC14307-0B54-43F6-9F7D-F6A848CA8C02}"/>
              </a:ext>
            </a:extLst>
          </p:cNvPr>
          <p:cNvSpPr/>
          <p:nvPr/>
        </p:nvSpPr>
        <p:spPr>
          <a:xfrm>
            <a:off x="8928199" y="4359171"/>
            <a:ext cx="3168352" cy="22076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D64E965-EEBF-4377-B8A8-C2FE4DE68DA7}"/>
                  </a:ext>
                </a:extLst>
              </p:cNvPr>
              <p:cNvSpPr/>
              <p:nvPr/>
            </p:nvSpPr>
            <p:spPr>
              <a:xfrm>
                <a:off x="9814612" y="5395332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D64E965-EEBF-4377-B8A8-C2FE4DE68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612" y="5395332"/>
                <a:ext cx="432048" cy="432048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:a16="http://schemas.microsoft.com/office/drawing/2014/main" id="{722DAA1A-F16F-4A8D-A825-9EAD6F462CB0}"/>
              </a:ext>
            </a:extLst>
          </p:cNvPr>
          <p:cNvSpPr/>
          <p:nvPr/>
        </p:nvSpPr>
        <p:spPr>
          <a:xfrm>
            <a:off x="9814612" y="6106559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5F2B7A-3BA5-4292-9547-CCE666CA8242}"/>
              </a:ext>
            </a:extLst>
          </p:cNvPr>
          <p:cNvCxnSpPr>
            <a:cxnSpLocks/>
            <a:stCxn id="22" idx="4"/>
            <a:endCxn id="49" idx="0"/>
          </p:cNvCxnSpPr>
          <p:nvPr/>
        </p:nvCxnSpPr>
        <p:spPr>
          <a:xfrm flipH="1">
            <a:off x="10030636" y="4982776"/>
            <a:ext cx="421847" cy="412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0F6D1C-6F01-49DB-9B4B-118A0E4816C3}"/>
              </a:ext>
            </a:extLst>
          </p:cNvPr>
          <p:cNvCxnSpPr>
            <a:stCxn id="49" idx="4"/>
            <a:endCxn id="50" idx="0"/>
          </p:cNvCxnSpPr>
          <p:nvPr/>
        </p:nvCxnSpPr>
        <p:spPr>
          <a:xfrm>
            <a:off x="10030636" y="5827380"/>
            <a:ext cx="0" cy="27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4406B32-C966-4B24-BFC5-C6E1756ECA06}"/>
                  </a:ext>
                </a:extLst>
              </p:cNvPr>
              <p:cNvSpPr/>
              <p:nvPr/>
            </p:nvSpPr>
            <p:spPr>
              <a:xfrm>
                <a:off x="9099946" y="5358381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4406B32-C966-4B24-BFC5-C6E1756ECA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946" y="5358381"/>
                <a:ext cx="432048" cy="432048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FD3C9619-CB6B-484F-89B8-EDD3BE6E1C1E}"/>
              </a:ext>
            </a:extLst>
          </p:cNvPr>
          <p:cNvSpPr/>
          <p:nvPr/>
        </p:nvSpPr>
        <p:spPr>
          <a:xfrm>
            <a:off x="9089746" y="6106559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78A38A5-7BC2-4498-B1EC-4179973B9BBD}"/>
              </a:ext>
            </a:extLst>
          </p:cNvPr>
          <p:cNvCxnSpPr>
            <a:cxnSpLocks/>
            <a:stCxn id="22" idx="3"/>
            <a:endCxn id="53" idx="0"/>
          </p:cNvCxnSpPr>
          <p:nvPr/>
        </p:nvCxnSpPr>
        <p:spPr>
          <a:xfrm flipH="1">
            <a:off x="9315970" y="4919504"/>
            <a:ext cx="983761" cy="438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085792-FD40-40F6-8D6C-28BB5E277EF8}"/>
              </a:ext>
            </a:extLst>
          </p:cNvPr>
          <p:cNvCxnSpPr>
            <a:stCxn id="53" idx="4"/>
            <a:endCxn id="55" idx="0"/>
          </p:cNvCxnSpPr>
          <p:nvPr/>
        </p:nvCxnSpPr>
        <p:spPr>
          <a:xfrm flipH="1">
            <a:off x="9305770" y="5790429"/>
            <a:ext cx="10200" cy="316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7EFB7EB-3118-4499-9465-436674F28AAE}"/>
                  </a:ext>
                </a:extLst>
              </p:cNvPr>
              <p:cNvSpPr/>
              <p:nvPr/>
            </p:nvSpPr>
            <p:spPr>
              <a:xfrm>
                <a:off x="9712630" y="2962214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7EFB7EB-3118-4499-9465-436674F28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630" y="2962214"/>
                <a:ext cx="432048" cy="432048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Oval 71">
            <a:extLst>
              <a:ext uri="{FF2B5EF4-FFF2-40B4-BE49-F238E27FC236}">
                <a16:creationId xmlns:a16="http://schemas.microsoft.com/office/drawing/2014/main" id="{688B62C8-DDDF-410D-A261-BCE69650C63E}"/>
              </a:ext>
            </a:extLst>
          </p:cNvPr>
          <p:cNvSpPr/>
          <p:nvPr/>
        </p:nvSpPr>
        <p:spPr>
          <a:xfrm>
            <a:off x="9712630" y="3673441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9FEC064-8CB8-4F6D-9753-7047D9B58467}"/>
              </a:ext>
            </a:extLst>
          </p:cNvPr>
          <p:cNvCxnSpPr>
            <a:stCxn id="71" idx="4"/>
            <a:endCxn id="72" idx="0"/>
          </p:cNvCxnSpPr>
          <p:nvPr/>
        </p:nvCxnSpPr>
        <p:spPr>
          <a:xfrm>
            <a:off x="9928654" y="3394262"/>
            <a:ext cx="0" cy="27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C7F7A95-8AA3-4FB7-8AF8-6FBFAD9B8944}"/>
                  </a:ext>
                </a:extLst>
              </p:cNvPr>
              <p:cNvSpPr/>
              <p:nvPr/>
            </p:nvSpPr>
            <p:spPr>
              <a:xfrm>
                <a:off x="8997964" y="2925263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C7F7A95-8AA3-4FB7-8AF8-6FBFAD9B8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964" y="2925263"/>
                <a:ext cx="432048" cy="432048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8C7868E2-8859-4D08-97E4-54C40B38594A}"/>
              </a:ext>
            </a:extLst>
          </p:cNvPr>
          <p:cNvSpPr/>
          <p:nvPr/>
        </p:nvSpPr>
        <p:spPr>
          <a:xfrm>
            <a:off x="8987764" y="3673441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109BADB-42DA-4DB4-B40D-0DE493714B0D}"/>
              </a:ext>
            </a:extLst>
          </p:cNvPr>
          <p:cNvCxnSpPr>
            <a:stCxn id="74" idx="4"/>
            <a:endCxn id="75" idx="0"/>
          </p:cNvCxnSpPr>
          <p:nvPr/>
        </p:nvCxnSpPr>
        <p:spPr>
          <a:xfrm flipH="1">
            <a:off x="9203788" y="3357311"/>
            <a:ext cx="10200" cy="316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Content Placeholder 3">
            <a:extLst>
              <a:ext uri="{FF2B5EF4-FFF2-40B4-BE49-F238E27FC236}">
                <a16:creationId xmlns:a16="http://schemas.microsoft.com/office/drawing/2014/main" id="{6B4E2735-A5AD-436B-AC78-D65770115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84" y="9426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9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4230-C44C-4385-A520-5D3001E4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Changing the order: commutativity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45268C-684A-44E3-B9AA-C59A69C8A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CA" dirty="0"/>
                  <a:t>We simplified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∧</m:t>
                    </m:r>
                    <m:r>
                      <a:rPr lang="en-CA" i="1">
                        <a:latin typeface="Cambria Math"/>
                      </a:rPr>
                      <m:t>𝐶</m:t>
                    </m:r>
                    <m:r>
                      <a:rPr lang="en-CA" i="1">
                        <a:latin typeface="Cambria Math"/>
                      </a:rPr>
                      <m:t> →¬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  <m:r>
                      <a:rPr lang="en-CA" i="1">
                        <a:latin typeface="Cambria Math"/>
                      </a:rPr>
                      <m:t>∨</m:t>
                    </m:r>
                    <m:r>
                      <a:rPr lang="en-CA" i="1">
                        <a:latin typeface="Cambria Math"/>
                      </a:rPr>
                      <m:t>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 to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dirty="0"/>
              </a:p>
              <a:p>
                <a:pPr lvl="1"/>
                <a:r>
                  <a:rPr lang="en-CA" sz="3100" dirty="0"/>
                  <a:t>Can we go any further? </a:t>
                </a:r>
              </a:p>
              <a:p>
                <a:pPr lvl="1"/>
                <a:endParaRPr lang="en-CA" sz="3100" dirty="0"/>
              </a:p>
              <a:p>
                <a:pPr lvl="1"/>
                <a:r>
                  <a:rPr lang="en-CA" sz="3100" dirty="0"/>
                  <a:t>In arithmetic,  3+4+5 = 4+5+3, </a:t>
                </a:r>
                <a:r>
                  <a:rPr lang="en-CA" sz="3100" dirty="0" err="1"/>
                  <a:t>etc</a:t>
                </a:r>
                <a:endParaRPr lang="en-CA" sz="3100" dirty="0"/>
              </a:p>
              <a:p>
                <a:pPr lvl="1"/>
                <a:r>
                  <a:rPr lang="en-CA" sz="3100" dirty="0"/>
                  <a:t>The answer remains the same if you change order</a:t>
                </a:r>
              </a:p>
              <a:p>
                <a:pPr lvl="1"/>
                <a:r>
                  <a:rPr lang="en-CA" sz="3100" dirty="0"/>
                  <a:t>As long as terms are part of the same “big” sum or product</a:t>
                </a:r>
              </a:p>
              <a:p>
                <a:endParaRPr lang="en-CA" sz="3700" dirty="0"/>
              </a:p>
              <a:p>
                <a:r>
                  <a:rPr lang="en-CA" sz="3700" dirty="0"/>
                  <a:t>In logic, also can change the order of </a:t>
                </a:r>
                <a:r>
                  <a:rPr lang="en-CA" sz="3700" dirty="0" err="1"/>
                  <a:t>subformulas</a:t>
                </a:r>
                <a:r>
                  <a:rPr lang="en-CA" sz="3700" dirty="0"/>
                  <a:t> in a big </a:t>
                </a:r>
                <a14:m>
                  <m:oMath xmlns:m="http://schemas.openxmlformats.org/officeDocument/2006/math"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CA" sz="3700" dirty="0"/>
                  <a:t> or big </a:t>
                </a:r>
                <a14:m>
                  <m:oMath xmlns:m="http://schemas.openxmlformats.org/officeDocument/2006/math"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endParaRPr lang="en-CA" sz="3700" dirty="0"/>
              </a:p>
              <a:p>
                <a:pPr lvl="1"/>
                <a:r>
                  <a:rPr lang="en-CA" sz="3100" dirty="0"/>
                  <a:t>Let’s rewrite </a:t>
                </a:r>
                <a14:m>
                  <m:oMath xmlns:m="http://schemas.openxmlformats.org/officeDocument/2006/math">
                    <m:r>
                      <a:rPr lang="en-CA" sz="3100" i="1">
                        <a:latin typeface="Cambria Math"/>
                      </a:rPr>
                      <m:t>¬</m:t>
                    </m:r>
                    <m:r>
                      <a:rPr lang="en-CA" sz="3100" i="1">
                        <a:latin typeface="Cambria Math"/>
                      </a:rPr>
                      <m:t>𝐴</m:t>
                    </m:r>
                    <m:r>
                      <a:rPr lang="en-CA" sz="3100" i="1">
                        <a:latin typeface="Cambria Math"/>
                      </a:rPr>
                      <m:t>∨¬</m:t>
                    </m:r>
                    <m:r>
                      <a:rPr lang="en-CA" sz="3100" i="1">
                        <a:latin typeface="Cambria Math"/>
                      </a:rPr>
                      <m:t>𝐶</m:t>
                    </m:r>
                    <m:r>
                      <a:rPr lang="en-CA" sz="3100" i="1">
                        <a:latin typeface="Cambria Math"/>
                      </a:rPr>
                      <m:t>∨¬</m:t>
                    </m:r>
                    <m:r>
                      <a:rPr lang="en-CA" sz="3100" i="1">
                        <a:latin typeface="Cambria Math"/>
                      </a:rPr>
                      <m:t>𝐵</m:t>
                    </m:r>
                    <m:r>
                      <a:rPr lang="en-CA" sz="3100" i="1">
                        <a:latin typeface="Cambria Math"/>
                      </a:rPr>
                      <m:t>∨</m:t>
                    </m:r>
                    <m:r>
                      <a:rPr lang="en-CA" sz="3100" i="1">
                        <a:latin typeface="Cambria Math"/>
                      </a:rPr>
                      <m:t>𝐶</m:t>
                    </m:r>
                    <m:r>
                      <a:rPr lang="en-CA" sz="3100" i="1">
                        <a:latin typeface="Cambria Math"/>
                      </a:rPr>
                      <m:t> </m:t>
                    </m:r>
                  </m:oMath>
                </a14:m>
                <a:r>
                  <a:rPr lang="en-CA" sz="3100" dirty="0"/>
                  <a:t> as </a:t>
                </a:r>
                <a14:m>
                  <m:oMath xmlns:m="http://schemas.openxmlformats.org/officeDocument/2006/math">
                    <m:r>
                      <a:rPr lang="en-CA" sz="3100" i="1">
                        <a:latin typeface="Cambria Math"/>
                      </a:rPr>
                      <m:t>¬</m:t>
                    </m:r>
                    <m:r>
                      <a:rPr lang="en-CA" sz="3100" i="1">
                        <a:latin typeface="Cambria Math"/>
                      </a:rPr>
                      <m:t>𝐴</m:t>
                    </m:r>
                    <m:r>
                      <a:rPr lang="en-CA" sz="3100" i="1">
                        <a:latin typeface="Cambria Math"/>
                      </a:rPr>
                      <m:t>∨¬</m:t>
                    </m:r>
                    <m:r>
                      <a:rPr lang="en-CA" sz="3100" i="1">
                        <a:latin typeface="Cambria Math"/>
                      </a:rPr>
                      <m:t>𝐵</m:t>
                    </m:r>
                    <m:r>
                      <a:rPr lang="en-CA" sz="3100" i="1">
                        <a:latin typeface="Cambria Math"/>
                      </a:rPr>
                      <m:t>∨¬</m:t>
                    </m:r>
                    <m:r>
                      <a:rPr lang="en-CA" sz="3100" i="1">
                        <a:latin typeface="Cambria Math"/>
                      </a:rPr>
                      <m:t>𝐶</m:t>
                    </m:r>
                    <m:r>
                      <a:rPr lang="en-CA" sz="3100" i="1">
                        <a:latin typeface="Cambria Math"/>
                      </a:rPr>
                      <m:t>∨</m:t>
                    </m:r>
                    <m:r>
                      <a:rPr lang="en-CA" sz="3100" i="1">
                        <a:latin typeface="Cambria Math"/>
                      </a:rPr>
                      <m:t>𝐶</m:t>
                    </m:r>
                    <m:r>
                      <a:rPr lang="en-CA" sz="3100" i="1">
                        <a:latin typeface="Cambria Math"/>
                      </a:rPr>
                      <m:t> </m:t>
                    </m:r>
                  </m:oMath>
                </a14:m>
                <a:endParaRPr lang="en-CA" sz="3100" dirty="0"/>
              </a:p>
              <a:p>
                <a:pPr lvl="2"/>
                <a:endParaRPr lang="en-CA" sz="2900" dirty="0"/>
              </a:p>
              <a:p>
                <a:pPr lvl="1"/>
                <a:r>
                  <a:rPr lang="en-CA" sz="3300" dirty="0"/>
                  <a:t>But </a:t>
                </a:r>
                <a14:m>
                  <m:oMath xmlns:m="http://schemas.openxmlformats.org/officeDocument/2006/math">
                    <m:r>
                      <a:rPr lang="en-CA" sz="3300" i="1" smtClean="0">
                        <a:solidFill>
                          <a:srgbClr val="00B050"/>
                        </a:solidFill>
                        <a:latin typeface="Cambria Math"/>
                      </a:rPr>
                      <m:t>¬</m:t>
                    </m:r>
                    <m:r>
                      <a:rPr lang="en-CA" sz="33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3300" i="1" smtClean="0">
                        <a:solidFill>
                          <a:srgbClr val="00B050"/>
                        </a:solidFill>
                        <a:latin typeface="Cambria Math"/>
                      </a:rPr>
                      <m:t>∨</m:t>
                    </m:r>
                    <m:r>
                      <a:rPr lang="en-CA" sz="3300" i="1" smtClean="0">
                        <a:solidFill>
                          <a:srgbClr val="00B050"/>
                        </a:solidFill>
                        <a:latin typeface="Cambria Math"/>
                      </a:rPr>
                      <m:t>𝐶</m:t>
                    </m:r>
                    <m:r>
                      <a:rPr lang="en-CA" sz="3300" i="1">
                        <a:latin typeface="Cambria Math"/>
                      </a:rPr>
                      <m:t> </m:t>
                    </m:r>
                  </m:oMath>
                </a14:m>
                <a:r>
                  <a:rPr lang="en-CA" sz="3300" dirty="0"/>
                  <a:t>is always true! So the whole formula is a </a:t>
                </a:r>
                <a:r>
                  <a:rPr lang="en-CA" sz="3300" dirty="0">
                    <a:solidFill>
                      <a:srgbClr val="00B050"/>
                    </a:solidFill>
                  </a:rPr>
                  <a:t>tautology.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45268C-684A-44E3-B9AA-C59A69C8A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56" t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B0A7322-2B16-4472-851E-522EC734AB58}"/>
                  </a:ext>
                </a:extLst>
              </p:cNvPr>
              <p:cNvSpPr/>
              <p:nvPr/>
            </p:nvSpPr>
            <p:spPr>
              <a:xfrm>
                <a:off x="10212572" y="1460317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B0A7322-2B16-4472-851E-522EC734AB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572" y="1460317"/>
                <a:ext cx="432048" cy="432048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14DC3C1-7E6D-4A39-9AB1-A956ACA67BF9}"/>
                  </a:ext>
                </a:extLst>
              </p:cNvPr>
              <p:cNvSpPr/>
              <p:nvPr/>
            </p:nvSpPr>
            <p:spPr>
              <a:xfrm>
                <a:off x="10690826" y="2304921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14DC3C1-7E6D-4A39-9AB1-A956ACA67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826" y="2304921"/>
                <a:ext cx="432048" cy="43204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426F147E-18D2-4FF2-953E-91AB90196677}"/>
              </a:ext>
            </a:extLst>
          </p:cNvPr>
          <p:cNvSpPr/>
          <p:nvPr/>
        </p:nvSpPr>
        <p:spPr>
          <a:xfrm>
            <a:off x="11512216" y="2307131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719C06-A7AA-4F58-8867-46B7A0B7E267}"/>
              </a:ext>
            </a:extLst>
          </p:cNvPr>
          <p:cNvSpPr/>
          <p:nvPr/>
        </p:nvSpPr>
        <p:spPr>
          <a:xfrm>
            <a:off x="10686367" y="3059044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D66027-0E62-4C94-9437-52FF275919A4}"/>
              </a:ext>
            </a:extLst>
          </p:cNvPr>
          <p:cNvCxnSpPr>
            <a:cxnSpLocks/>
            <a:stCxn id="20" idx="4"/>
            <a:endCxn id="22" idx="0"/>
          </p:cNvCxnSpPr>
          <p:nvPr/>
        </p:nvCxnSpPr>
        <p:spPr>
          <a:xfrm>
            <a:off x="10428596" y="1892365"/>
            <a:ext cx="478254" cy="412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BC297E-D981-4621-AF72-7D8F17523D23}"/>
              </a:ext>
            </a:extLst>
          </p:cNvPr>
          <p:cNvCxnSpPr>
            <a:stCxn id="20" idx="5"/>
            <a:endCxn id="23" idx="0"/>
          </p:cNvCxnSpPr>
          <p:nvPr/>
        </p:nvCxnSpPr>
        <p:spPr>
          <a:xfrm>
            <a:off x="10581348" y="1829093"/>
            <a:ext cx="1146892" cy="478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D421C7-CA2A-407F-977B-2F78AF9213C7}"/>
              </a:ext>
            </a:extLst>
          </p:cNvPr>
          <p:cNvCxnSpPr>
            <a:stCxn id="22" idx="4"/>
            <a:endCxn id="24" idx="0"/>
          </p:cNvCxnSpPr>
          <p:nvPr/>
        </p:nvCxnSpPr>
        <p:spPr>
          <a:xfrm flipH="1">
            <a:off x="10902391" y="2736969"/>
            <a:ext cx="4459" cy="32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D5F56-2A9E-4920-9531-9F48BCADCF2E}"/>
              </a:ext>
            </a:extLst>
          </p:cNvPr>
          <p:cNvSpPr/>
          <p:nvPr/>
        </p:nvSpPr>
        <p:spPr>
          <a:xfrm>
            <a:off x="8904312" y="1268760"/>
            <a:ext cx="3168352" cy="22076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E1B25A5-C611-49D9-92B0-17260D5DAB5F}"/>
                  </a:ext>
                </a:extLst>
              </p:cNvPr>
              <p:cNvSpPr/>
              <p:nvPr/>
            </p:nvSpPr>
            <p:spPr>
              <a:xfrm>
                <a:off x="9790725" y="2304921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E1B25A5-C611-49D9-92B0-17260D5DA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725" y="2304921"/>
                <a:ext cx="432048" cy="43204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E51389EC-CB45-461E-86D0-B8A9311D56AB}"/>
              </a:ext>
            </a:extLst>
          </p:cNvPr>
          <p:cNvSpPr/>
          <p:nvPr/>
        </p:nvSpPr>
        <p:spPr>
          <a:xfrm>
            <a:off x="9790725" y="301614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D5A3CAF-3A3D-4DA1-B325-B15DCDA1DDF0}"/>
              </a:ext>
            </a:extLst>
          </p:cNvPr>
          <p:cNvCxnSpPr>
            <a:cxnSpLocks/>
            <a:stCxn id="20" idx="4"/>
            <a:endCxn id="29" idx="0"/>
          </p:cNvCxnSpPr>
          <p:nvPr/>
        </p:nvCxnSpPr>
        <p:spPr>
          <a:xfrm flipH="1">
            <a:off x="10006749" y="1892365"/>
            <a:ext cx="421847" cy="412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ED886F-A66F-4738-948C-BB4F3C2AD338}"/>
              </a:ext>
            </a:extLst>
          </p:cNvPr>
          <p:cNvCxnSpPr>
            <a:stCxn id="29" idx="4"/>
            <a:endCxn id="30" idx="0"/>
          </p:cNvCxnSpPr>
          <p:nvPr/>
        </p:nvCxnSpPr>
        <p:spPr>
          <a:xfrm>
            <a:off x="10006749" y="2736969"/>
            <a:ext cx="0" cy="27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4D6168-67D2-4430-8334-A323418C832D}"/>
                  </a:ext>
                </a:extLst>
              </p:cNvPr>
              <p:cNvSpPr/>
              <p:nvPr/>
            </p:nvSpPr>
            <p:spPr>
              <a:xfrm>
                <a:off x="9076059" y="2267970"/>
                <a:ext cx="432048" cy="43204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4D6168-67D2-4430-8334-A323418C8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059" y="2267970"/>
                <a:ext cx="432048" cy="432048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DD672968-827C-4EA7-9542-8BAE6C97BF28}"/>
              </a:ext>
            </a:extLst>
          </p:cNvPr>
          <p:cNvSpPr/>
          <p:nvPr/>
        </p:nvSpPr>
        <p:spPr>
          <a:xfrm>
            <a:off x="9065859" y="301614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81D0D4-2696-4FFC-810D-EEE31C901D44}"/>
              </a:ext>
            </a:extLst>
          </p:cNvPr>
          <p:cNvCxnSpPr>
            <a:cxnSpLocks/>
            <a:stCxn id="20" idx="3"/>
            <a:endCxn id="33" idx="0"/>
          </p:cNvCxnSpPr>
          <p:nvPr/>
        </p:nvCxnSpPr>
        <p:spPr>
          <a:xfrm flipH="1">
            <a:off x="9292083" y="1829093"/>
            <a:ext cx="983761" cy="438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95D00B4-09EF-4089-9476-8B0E4312F320}"/>
              </a:ext>
            </a:extLst>
          </p:cNvPr>
          <p:cNvCxnSpPr>
            <a:stCxn id="33" idx="4"/>
            <a:endCxn id="34" idx="0"/>
          </p:cNvCxnSpPr>
          <p:nvPr/>
        </p:nvCxnSpPr>
        <p:spPr>
          <a:xfrm flipH="1">
            <a:off x="9281883" y="2700018"/>
            <a:ext cx="10200" cy="316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18602124-D517-4B3A-8735-8ABA4B1C1B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84" y="216024"/>
            <a:ext cx="1115616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3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0280-2A47-4B22-80FA-6051A658E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Logical equivalences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F9C2F-3471-44B8-B53F-E7F0E40B7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862664" cy="514116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CA" sz="2600" dirty="0"/>
                  <a:t>For any logic formulas A, B, C, </a:t>
                </a:r>
              </a:p>
              <a:p>
                <a:pPr lvl="1"/>
                <a:r>
                  <a:rPr lang="en-CA" sz="2200" dirty="0"/>
                  <a:t>like in arithmetic (with </a:t>
                </a:r>
                <a14:m>
                  <m:oMath xmlns:m="http://schemas.openxmlformats.org/officeDocument/2006/math">
                    <m:r>
                      <a:rPr lang="en-CA" sz="2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2200" dirty="0"/>
                  <a:t> as +, </a:t>
                </a:r>
                <a14:m>
                  <m:oMath xmlns:m="http://schemas.openxmlformats.org/officeDocument/2006/math">
                    <m:r>
                      <a:rPr lang="en-CA" sz="2200" i="1">
                        <a:latin typeface="Cambria Math"/>
                      </a:rPr>
                      <m:t>∧ </m:t>
                    </m:r>
                  </m:oMath>
                </a14:m>
                <a:r>
                  <a:rPr lang="en-CA" sz="2200" dirty="0"/>
                  <a:t>as *)</a:t>
                </a:r>
              </a:p>
              <a:p>
                <a:pPr marL="457200" lvl="1" indent="0">
                  <a:buNone/>
                </a:pPr>
                <a:r>
                  <a:rPr lang="en-CA" sz="2200" dirty="0"/>
                  <a:t> </a:t>
                </a:r>
                <a14:m>
                  <m:oMath xmlns:m="http://schemas.openxmlformats.org/officeDocument/2006/math"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𝐵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𝐵</m:t>
                    </m:r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  </m:t>
                    </m:r>
                  </m:oMath>
                </a14:m>
                <a:r>
                  <a:rPr lang="en-CA" sz="2200" i="1" dirty="0">
                    <a:latin typeface="Cambria Math"/>
                  </a:rPr>
                  <a:t>		</a:t>
                </a:r>
                <a:r>
                  <a:rPr lang="en-CA" sz="2200" dirty="0"/>
                  <a:t>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𝐵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𝐵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</m:oMath>
                </a14:m>
                <a:endParaRPr lang="en-US" sz="2200" i="1" dirty="0">
                  <a:latin typeface="Cambria Math"/>
                </a:endParaRPr>
              </a:p>
              <a:p>
                <a:pPr marL="457200" lvl="1" indent="0">
                  <a:buNone/>
                </a:pPr>
                <a:r>
                  <a:rPr lang="en-CA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𝐴</m:t>
                        </m:r>
                        <m:r>
                          <a:rPr lang="en-CA" sz="2200" i="1">
                            <a:latin typeface="Cambria Math"/>
                          </a:rPr>
                          <m:t>∨</m:t>
                        </m:r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𝐶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∨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  <m:r>
                          <a:rPr lang="en-CA" sz="2200" i="1">
                            <a:latin typeface="Cambria Math"/>
                          </a:rPr>
                          <m:t>∨</m:t>
                        </m:r>
                        <m:r>
                          <a:rPr lang="en-CA" sz="22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CA" sz="2200" i="1">
                        <a:latin typeface="Cambria Math"/>
                      </a:rPr>
                      <m:t> 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𝐴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𝐶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CA" sz="22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 </m:t>
                    </m:r>
                  </m:oMath>
                </a14:m>
                <a:r>
                  <a:rPr lang="en-CA" sz="2200" dirty="0">
                    <a:latin typeface="Cambria Math"/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CA" sz="2200" dirty="0">
                    <a:latin typeface="Cambria Math"/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CA" sz="2200" dirty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𝐴</m:t>
                        </m:r>
                        <m:r>
                          <a:rPr lang="en-CA" sz="2200" i="1">
                            <a:latin typeface="Cambria Math"/>
                          </a:rPr>
                          <m:t>∨</m:t>
                        </m:r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𝐶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𝐴</m:t>
                        </m:r>
                        <m:r>
                          <a:rPr lang="en-CA" sz="2200" i="1">
                            <a:latin typeface="Cambria Math"/>
                          </a:rPr>
                          <m:t>∧</m:t>
                        </m:r>
                        <m:r>
                          <a:rPr lang="en-CA" sz="22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∨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  <m:r>
                          <a:rPr lang="en-CA" sz="2200" i="1">
                            <a:latin typeface="Cambria Math"/>
                          </a:rPr>
                          <m:t>∧</m:t>
                        </m:r>
                        <m:r>
                          <a:rPr lang="en-CA" sz="22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endParaRPr lang="en-US" sz="2200" dirty="0">
                  <a:latin typeface="Cambria Math"/>
                </a:endParaRPr>
              </a:p>
              <a:p>
                <a:pPr lvl="1"/>
                <a:r>
                  <a:rPr lang="en-CA" sz="2200" dirty="0"/>
                  <a:t>And unlike arithmetic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              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𝐴</m:t>
                        </m:r>
                        <m:r>
                          <a:rPr lang="en-CA" sz="2200" i="1">
                            <a:latin typeface="Cambria Math"/>
                          </a:rPr>
                          <m:t>∧</m:t>
                        </m:r>
                        <m:r>
                          <a:rPr lang="en-CA" sz="2200" i="1">
                            <a:latin typeface="Cambria Math"/>
                          </a:rPr>
                          <m:t>𝐵</m:t>
                        </m:r>
                        <m:r>
                          <a:rPr lang="en-CA" sz="2200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𝐶</m:t>
                    </m:r>
                    <m:r>
                      <a:rPr lang="en-CA" sz="2200" i="1">
                        <a:latin typeface="Cambria Math"/>
                      </a:rPr>
                      <m:t>≡  </m:t>
                    </m:r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/>
                          </a:rPr>
                          <m:t>𝐴</m:t>
                        </m:r>
                        <m:r>
                          <a:rPr lang="en-CA" sz="2200" i="1">
                            <a:latin typeface="Cambria Math"/>
                          </a:rPr>
                          <m:t>∨</m:t>
                        </m:r>
                        <m:r>
                          <a:rPr lang="en-CA" sz="22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2200" i="1">
                        <a:latin typeface="Cambria Math"/>
                      </a:rPr>
                      <m:t>∧(</m:t>
                    </m:r>
                    <m:r>
                      <a:rPr lang="en-CA" sz="2200" i="1">
                        <a:latin typeface="Cambria Math"/>
                      </a:rPr>
                      <m:t>𝐵</m:t>
                    </m:r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𝐶</m:t>
                    </m:r>
                    <m:r>
                      <a:rPr lang="en-CA" sz="2200" i="1">
                        <a:latin typeface="Cambria Math"/>
                      </a:rPr>
                      <m:t>) </m:t>
                    </m:r>
                  </m:oMath>
                </a14:m>
                <a:endParaRPr lang="en-CA" sz="2200" dirty="0"/>
              </a:p>
              <a:p>
                <a:endParaRPr lang="en-CA" sz="2600" i="1" dirty="0">
                  <a:latin typeface="Cambria Math"/>
                </a:endParaRPr>
              </a:p>
              <a:p>
                <a:r>
                  <a:rPr lang="en-CA" sz="2600" dirty="0"/>
                  <a:t>Properties of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𝑇𝑅𝑈𝐸</m:t>
                    </m:r>
                  </m:oMath>
                </a14:m>
                <a:r>
                  <a:rPr lang="en-CA" sz="2600" dirty="0"/>
                  <a:t> and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𝐹𝐴𝐿𝑆𝐸</m:t>
                    </m:r>
                  </m:oMath>
                </a14:m>
                <a:r>
                  <a:rPr lang="en-CA" sz="2600" dirty="0"/>
                  <a:t> </a:t>
                </a:r>
              </a:p>
              <a:p>
                <a:pPr marL="457200" lvl="1" indent="0">
                  <a:buNone/>
                </a:pPr>
                <a:r>
                  <a:rPr lang="en-CA" sz="2200" dirty="0"/>
                  <a:t> </a:t>
                </a:r>
                <a14:m>
                  <m:oMath xmlns:m="http://schemas.openxmlformats.org/officeDocument/2006/math">
                    <m:r>
                      <a:rPr lang="en-CA" sz="2200" i="1">
                        <a:latin typeface="Cambria Math"/>
                      </a:rPr>
                      <m:t>𝑇</m:t>
                    </m:r>
                    <m:r>
                      <a:rPr lang="en-US" sz="2200" i="1">
                        <a:latin typeface="Cambria Math"/>
                      </a:rPr>
                      <m:t>𝑅𝑈𝐸</m:t>
                    </m:r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𝑇𝑅𝑈𝐸</m:t>
                    </m:r>
                    <m:r>
                      <a:rPr lang="en-CA" sz="2200" i="1">
                        <a:latin typeface="Cambria Math"/>
                      </a:rPr>
                      <m:t>.                       </m:t>
                    </m:r>
                    <m:r>
                      <a:rPr lang="en-US" sz="2200" i="1">
                        <a:latin typeface="Cambria Math"/>
                      </a:rPr>
                      <m:t>𝑇𝑅𝑈𝐸</m:t>
                    </m:r>
                    <m:r>
                      <a:rPr lang="en-CA" sz="2200" i="1">
                        <a:latin typeface="Cambria Math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</m:oMath>
                </a14:m>
                <a:endParaRPr lang="en-CA" sz="22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CA" sz="2200" i="1">
                        <a:latin typeface="Cambria Math"/>
                      </a:rPr>
                      <m:t>𝐹</m:t>
                    </m:r>
                    <m:r>
                      <a:rPr lang="en-US" sz="2200" i="1">
                        <a:latin typeface="Cambria Math"/>
                      </a:rPr>
                      <m:t>𝐴𝐿𝑆𝐸</m:t>
                    </m:r>
                    <m:r>
                      <a:rPr lang="en-US" sz="2200" i="1">
                        <a:latin typeface="Cambria Math"/>
                      </a:rPr>
                      <m:t> ∨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.                              </m:t>
                    </m:r>
                    <m:r>
                      <a:rPr lang="en-CA" sz="2200" i="1">
                        <a:latin typeface="Cambria Math"/>
                      </a:rPr>
                      <m:t>𝐹𝐴𝐿𝑆𝐸</m:t>
                    </m:r>
                    <m:r>
                      <a:rPr lang="en-CA" sz="2200" i="1">
                        <a:latin typeface="Cambria Math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𝐹𝐴𝐿𝑆𝐸</m:t>
                    </m:r>
                  </m:oMath>
                </a14:m>
                <a:r>
                  <a:rPr lang="en-CA" sz="2200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≡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𝑇𝑅𝑈𝐸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200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≡ 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𝐹𝐴𝐿𝑆𝐸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sz="22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CA" sz="2200" i="1">
                        <a:latin typeface="Cambria Math"/>
                      </a:rPr>
                      <m:t>∨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∧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  <m:r>
                      <a:rPr lang="en-CA" sz="2200" i="1">
                        <a:latin typeface="Cambria Math"/>
                      </a:rPr>
                      <m:t>≡</m:t>
                    </m:r>
                    <m:r>
                      <a:rPr lang="en-CA" sz="2200" i="1">
                        <a:latin typeface="Cambria Math"/>
                      </a:rPr>
                      <m:t>𝐴</m:t>
                    </m:r>
                  </m:oMath>
                </a14:m>
                <a:r>
                  <a:rPr lang="en-CA" sz="2200" dirty="0"/>
                  <a:t>	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2200" b="0" i="0" dirty="0">
                  <a:latin typeface="Cambria Math" panose="02040503050406030204" pitchFamily="18" charset="0"/>
                </a:endParaRPr>
              </a:p>
              <a:p>
                <a:pPr lvl="1"/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F9C2F-3471-44B8-B53F-E7F0E40B7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862664" cy="5141167"/>
              </a:xfrm>
              <a:blipFill>
                <a:blip r:embed="rId6"/>
                <a:stretch>
                  <a:fillRect l="-1008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7897B03-461F-4783-A94C-C1478FB43E38}"/>
              </a:ext>
            </a:extLst>
          </p:cNvPr>
          <p:cNvSpPr txBox="1"/>
          <p:nvPr/>
        </p:nvSpPr>
        <p:spPr>
          <a:xfrm flipH="1">
            <a:off x="8544272" y="244236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Commutativity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F29F8-B622-43B1-85A3-4FACC1EEBC40}"/>
              </a:ext>
            </a:extLst>
          </p:cNvPr>
          <p:cNvSpPr txBox="1"/>
          <p:nvPr/>
        </p:nvSpPr>
        <p:spPr>
          <a:xfrm flipH="1">
            <a:off x="8544272" y="277708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Associativity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518F09-0A9C-47E4-8A72-8FB7F53E36B0}"/>
              </a:ext>
            </a:extLst>
          </p:cNvPr>
          <p:cNvSpPr txBox="1"/>
          <p:nvPr/>
        </p:nvSpPr>
        <p:spPr>
          <a:xfrm flipH="1">
            <a:off x="8616280" y="363108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Distributivity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7AD4F3-AAF0-4280-BFD8-3A2EBC9859BE}"/>
                  </a:ext>
                </a:extLst>
              </p:cNvPr>
              <p:cNvSpPr txBox="1"/>
              <p:nvPr/>
            </p:nvSpPr>
            <p:spPr>
              <a:xfrm>
                <a:off x="7722866" y="4725144"/>
                <a:ext cx="4595140" cy="193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Double negation: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sz="2400" dirty="0"/>
              </a:p>
              <a:p>
                <a:pPr lvl="1"/>
                <a:endParaRPr lang="en-CA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sz="2400" dirty="0"/>
                  <a:t>De Morgan’s laws:  </a:t>
                </a:r>
              </a:p>
              <a:p>
                <a:r>
                  <a:rPr lang="en-US" sz="2400" dirty="0"/>
                  <a:t>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≡¬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¬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≡¬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∨¬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7AD4F3-AAF0-4280-BFD8-3A2EBC985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866" y="4725144"/>
                <a:ext cx="4595140" cy="1930465"/>
              </a:xfrm>
              <a:prstGeom prst="rect">
                <a:avLst/>
              </a:prstGeom>
              <a:blipFill>
                <a:blip r:embed="rId7"/>
                <a:stretch>
                  <a:fillRect l="-1857" t="-2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383EC6E-E25C-4C4F-A6A9-5FC788436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84" y="9426"/>
            <a:ext cx="1115616" cy="836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2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0412-140E-4B9A-AEBF-4C69024B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Simplification with distributivity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0C2C6D-0E00-4DF2-A205-B54200A6B2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7150" indent="-457200"/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</a:rPr>
                      <m:t>¬ 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𝐴</m:t>
                            </m:r>
                            <m:r>
                              <a:rPr lang="en-CA" i="1">
                                <a:latin typeface="Cambria Math"/>
                              </a:rPr>
                              <m:t>∨¬</m:t>
                            </m:r>
                            <m:r>
                              <a:rPr lang="en-CA" i="1">
                                <a:latin typeface="Cambria Math"/>
                              </a:rPr>
                              <m:t>𝐵</m:t>
                            </m:r>
                          </m:e>
                        </m:d>
                        <m:r>
                          <a:rPr lang="en-CA" i="1">
                            <a:latin typeface="Cambria Math"/>
                          </a:rPr>
                          <m:t>→  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¬</m:t>
                            </m:r>
                            <m:r>
                              <a:rPr lang="en-CA" i="1">
                                <a:latin typeface="Cambria Math"/>
                              </a:rPr>
                              <m:t>𝐴</m:t>
                            </m:r>
                            <m:r>
                              <a:rPr lang="en-CA" i="1">
                                <a:latin typeface="Cambria Math"/>
                              </a:rPr>
                              <m:t>∧</m:t>
                            </m:r>
                            <m:r>
                              <a:rPr lang="en-CA" i="1">
                                <a:latin typeface="Cambria Math"/>
                              </a:rPr>
                              <m:t>𝐶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∨¬</m:t>
                        </m:r>
                        <m:r>
                          <a:rPr lang="en-CA" sz="32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3200" i="1">
                        <a:latin typeface="Cambria Math"/>
                      </a:rPr>
                      <m:t>∧¬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¬</m:t>
                        </m:r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∧</m:t>
                        </m:r>
                        <m:r>
                          <a:rPr lang="en-CA" sz="32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3200" dirty="0"/>
                  <a:t>            (negating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→) </m:t>
                    </m:r>
                  </m:oMath>
                </a14:m>
                <a:endParaRPr lang="en-CA" sz="3200" dirty="0"/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∨¬</m:t>
                        </m:r>
                        <m:r>
                          <a:rPr lang="en-CA" sz="32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32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¬¬</m:t>
                        </m:r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∨¬</m:t>
                        </m:r>
                        <m:r>
                          <a:rPr lang="en-CA" sz="3200" i="1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en-CA" sz="3200" dirty="0"/>
                  <a:t>         (de Morgan’s law) </a:t>
                </a:r>
                <a:endParaRPr lang="en-CA" sz="3200" i="1" dirty="0">
                  <a:latin typeface="Cambria Math"/>
                </a:endParaRPr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∨¬</m:t>
                        </m:r>
                        <m:r>
                          <a:rPr lang="en-CA" sz="32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CA" sz="3200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/>
                          </a:rPr>
                          <m:t>𝐴</m:t>
                        </m:r>
                        <m:r>
                          <a:rPr lang="en-CA" sz="3200" i="1">
                            <a:latin typeface="Cambria Math"/>
                          </a:rPr>
                          <m:t>∨¬</m:t>
                        </m:r>
                        <m:r>
                          <a:rPr lang="en-CA" sz="32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CA" sz="3200" i="1">
                        <a:latin typeface="Cambria Math"/>
                      </a:rPr>
                      <m:t>  </m:t>
                    </m:r>
                  </m:oMath>
                </a14:m>
                <a:r>
                  <a:rPr lang="en-CA" sz="3200" dirty="0"/>
                  <a:t>              (double negation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) </m:t>
                    </m:r>
                  </m:oMath>
                </a14:m>
                <a:endParaRPr lang="en-CA" sz="3200" dirty="0"/>
              </a:p>
              <a:p>
                <a:pPr marL="342900" lvl="1" indent="-342900"/>
                <a:endParaRPr lang="en-CA" sz="3200" dirty="0"/>
              </a:p>
              <a:p>
                <a:pPr marL="0" indent="-400050"/>
                <a:r>
                  <a:rPr lang="en-CA" sz="3600" dirty="0"/>
                  <a:t>Can now simplify further, if we want to. </a:t>
                </a:r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CA" sz="3200" i="1">
                        <a:latin typeface="Cambria Math"/>
                      </a:rPr>
                      <m:t>𝐴</m:t>
                    </m:r>
                    <m:r>
                      <a:rPr lang="en-CA" sz="3200" i="1">
                        <a:latin typeface="Cambria Math"/>
                      </a:rPr>
                      <m:t>∨(¬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  <m:r>
                      <a:rPr lang="en-CA" sz="3200" i="1">
                        <a:latin typeface="Cambria Math"/>
                      </a:rPr>
                      <m:t>∧¬</m:t>
                    </m:r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)</m:t>
                    </m:r>
                  </m:oMath>
                </a14:m>
                <a:r>
                  <a:rPr lang="en-CA" sz="3200" dirty="0"/>
                  <a:t>   (distributivity: factor out A)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0C2C6D-0E00-4DF2-A205-B54200A6B2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358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4/A_view_of_Sugar.jpg">
            <a:extLst>
              <a:ext uri="{FF2B5EF4-FFF2-40B4-BE49-F238E27FC236}">
                <a16:creationId xmlns:a16="http://schemas.microsoft.com/office/drawing/2014/main" id="{2D4F3CCC-C1CB-4BB4-8A8D-1D3EAED6D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E27626-EC7A-4A6D-B9F1-C88917AF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Laws of logic can prove equivalence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1143E7-2EBC-45A1-A631-ED6FBF4D6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8896" y="1628800"/>
                <a:ext cx="11823104" cy="4525963"/>
              </a:xfrm>
              <a:solidFill>
                <a:schemeClr val="bg1">
                  <a:lumMod val="95000"/>
                  <a:alpha val="65000"/>
                </a:schemeClr>
              </a:solidFill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Every Boolean function can be written as a formula.   </a:t>
                </a:r>
              </a:p>
              <a:p>
                <a:pPr lvl="1"/>
                <a:r>
                  <a:rPr lang="en-US" dirty="0"/>
                  <a:t>Moreover, as a CNF or DNF formula, using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∨, ∧, ¬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So for every Boolean function we can build a formula to compute it just out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∨, ∧, ¬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Connectives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are syntactic sugar. </a:t>
                </a:r>
              </a:p>
              <a:p>
                <a:pPr lvl="1"/>
                <a:r>
                  <a:rPr lang="en-US" dirty="0"/>
                  <a:t>Though there are many formulas with the same truth table, for each truth table there is just one canonical CNF and one canonical DNF. </a:t>
                </a:r>
              </a:p>
              <a:p>
                <a:r>
                  <a:rPr lang="en-US" dirty="0"/>
                  <a:t>So the logic equivalences (laws of logic) can be used to find out whether any two formulas are equivalent.  </a:t>
                </a:r>
              </a:p>
              <a:p>
                <a:pPr lvl="1"/>
                <a:r>
                  <a:rPr lang="en-US" dirty="0"/>
                  <a:t>Use laws of logic to convert both formulas to their canonical CNFs (or canonical DNFs).</a:t>
                </a:r>
              </a:p>
              <a:p>
                <a:pPr lvl="1"/>
                <a:r>
                  <a:rPr lang="en-US" dirty="0"/>
                  <a:t>Check if you got the same answer.   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1143E7-2EBC-45A1-A631-ED6FBF4D6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8896" y="1628800"/>
                <a:ext cx="11823104" cy="4525963"/>
              </a:xfrm>
              <a:blipFill>
                <a:blip r:embed="rId7"/>
                <a:stretch>
                  <a:fillRect l="-1083" t="-3499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322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E5FC-1A1F-4B77-BA4F-5E4BA007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D1195-4869-409A-A6DD-4579299E3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9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cdn.pixabay.com/photo/2016/03/09/15/18/stars-1246590_1280.jpg">
            <a:extLst>
              <a:ext uri="{FF2B5EF4-FFF2-40B4-BE49-F238E27FC236}">
                <a16:creationId xmlns:a16="http://schemas.microsoft.com/office/drawing/2014/main" id="{8AC15250-0F34-42FC-B66D-D0488461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Complexity of computation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642DF-2979-433B-896B-6A6E692AA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600201"/>
            <a:ext cx="9073008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E05F97-9565-4B7A-920D-30650E453F29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Would you still consider a problem really solvable if it takes a </a:t>
            </a:r>
            <a:r>
              <a:rPr lang="en-CA" b="1" dirty="0">
                <a:solidFill>
                  <a:schemeClr val="bg1"/>
                </a:solidFill>
              </a:rPr>
              <a:t>very long time?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Say 10</a:t>
            </a:r>
            <a:r>
              <a:rPr lang="en-CA" baseline="30000" dirty="0">
                <a:solidFill>
                  <a:schemeClr val="bg1"/>
                </a:solidFill>
              </a:rPr>
              <a:t>n</a:t>
            </a:r>
            <a:r>
              <a:rPr lang="en-CA" dirty="0">
                <a:solidFill>
                  <a:schemeClr val="bg1"/>
                </a:solidFill>
              </a:rPr>
              <a:t> steps on an n-symbol string? 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At a billion (10</a:t>
            </a:r>
            <a:r>
              <a:rPr lang="en-CA" baseline="30000" dirty="0">
                <a:solidFill>
                  <a:schemeClr val="bg1"/>
                </a:solidFill>
              </a:rPr>
              <a:t>9</a:t>
            </a:r>
            <a:r>
              <a:rPr lang="en-CA" dirty="0">
                <a:solidFill>
                  <a:schemeClr val="bg1"/>
                </a:solidFill>
              </a:rPr>
              <a:t>) steps per second (~1GHz)?   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To process a string of length 100… 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will take 10</a:t>
            </a:r>
            <a:r>
              <a:rPr lang="en-CA" baseline="30000" dirty="0">
                <a:solidFill>
                  <a:schemeClr val="bg1"/>
                </a:solidFill>
              </a:rPr>
              <a:t>100</a:t>
            </a:r>
            <a:r>
              <a:rPr lang="en-CA" dirty="0">
                <a:solidFill>
                  <a:schemeClr val="bg1"/>
                </a:solidFill>
              </a:rPr>
              <a:t>/10</a:t>
            </a:r>
            <a:r>
              <a:rPr lang="en-CA" baseline="30000" dirty="0">
                <a:solidFill>
                  <a:schemeClr val="bg1"/>
                </a:solidFill>
              </a:rPr>
              <a:t>9</a:t>
            </a:r>
            <a:r>
              <a:rPr lang="en-CA" dirty="0">
                <a:solidFill>
                  <a:schemeClr val="bg1"/>
                </a:solidFill>
              </a:rPr>
              <a:t> seconds, or ~3x10</a:t>
            </a:r>
            <a:r>
              <a:rPr lang="en-CA" baseline="30000" dirty="0">
                <a:solidFill>
                  <a:schemeClr val="bg1"/>
                </a:solidFill>
              </a:rPr>
              <a:t>72</a:t>
            </a:r>
            <a:r>
              <a:rPr lang="en-CA" dirty="0">
                <a:solidFill>
                  <a:schemeClr val="bg1"/>
                </a:solidFill>
              </a:rPr>
              <a:t> centuries.    </a:t>
            </a:r>
          </a:p>
          <a:p>
            <a:pPr marL="457200" lvl="1" indent="0"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>
                <a:solidFill>
                  <a:schemeClr val="bg1"/>
                </a:solidFill>
              </a:rPr>
              <a:t>Age of the universe: about 1.38x10</a:t>
            </a:r>
            <a:r>
              <a:rPr lang="en-CA" baseline="30000" dirty="0">
                <a:solidFill>
                  <a:schemeClr val="bg1"/>
                </a:solidFill>
              </a:rPr>
              <a:t>10</a:t>
            </a:r>
            <a:r>
              <a:rPr lang="en-CA" dirty="0">
                <a:solidFill>
                  <a:schemeClr val="bg1"/>
                </a:solidFill>
              </a:rPr>
              <a:t>  years.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Atoms in the observable universe:  10</a:t>
            </a:r>
            <a:r>
              <a:rPr lang="en-CA" baseline="30000" dirty="0">
                <a:solidFill>
                  <a:schemeClr val="bg1"/>
                </a:solidFill>
              </a:rPr>
              <a:t>78</a:t>
            </a:r>
            <a:r>
              <a:rPr lang="en-CA" dirty="0">
                <a:solidFill>
                  <a:schemeClr val="bg1"/>
                </a:solidFill>
              </a:rPr>
              <a:t>-10</a:t>
            </a:r>
            <a:r>
              <a:rPr lang="en-CA" baseline="30000" dirty="0">
                <a:solidFill>
                  <a:schemeClr val="bg1"/>
                </a:solidFill>
              </a:rPr>
              <a:t>82</a:t>
            </a:r>
            <a:r>
              <a:rPr lang="en-CA" dirty="0">
                <a:solidFill>
                  <a:schemeClr val="bg1"/>
                </a:solidFill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50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3C70-6F09-449F-AF0E-5B2047D4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set of connectives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E441A9-7D63-470A-A3A8-A89139E842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60708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CNFs only use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¬, ∨, ∧</m:t>
                    </m:r>
                  </m:oMath>
                </a14:m>
                <a:r>
                  <a:rPr lang="en-US" dirty="0"/>
                  <a:t>, yet any formula can be converted into a CNF</a:t>
                </a:r>
              </a:p>
              <a:p>
                <a:pPr lvl="1"/>
                <a:r>
                  <a:rPr lang="en-US" dirty="0"/>
                  <a:t>Any truth table can be coded as a CNF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Call a set of connectives which can be used to express any truth table  </a:t>
                </a:r>
                <a:r>
                  <a:rPr lang="en-US" b="1" dirty="0"/>
                  <a:t>a functionally complete set </a:t>
                </a:r>
                <a:r>
                  <a:rPr lang="en-US" dirty="0"/>
                  <a:t>of connectives.  </a:t>
                </a:r>
              </a:p>
              <a:p>
                <a:pPr lvl="1"/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¬, ∨, ∧</m:t>
                    </m:r>
                  </m:oMath>
                </a14:m>
                <a:r>
                  <a:rPr lang="en-US" dirty="0"/>
                  <a:t>,  is a complete set of connectives.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Is this as small as complete sets of connectives can be?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E441A9-7D63-470A-A3A8-A89139E842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607080" cy="4525963"/>
              </a:xfrm>
              <a:blipFill>
                <a:blip r:embed="rId4"/>
                <a:stretch>
                  <a:fillRect l="-1208" t="-2695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FFCF1C42-B3A7-477B-B63E-70DD00523097}"/>
              </a:ext>
            </a:extLst>
          </p:cNvPr>
          <p:cNvGrpSpPr/>
          <p:nvPr/>
        </p:nvGrpSpPr>
        <p:grpSpPr>
          <a:xfrm>
            <a:off x="8832304" y="3717032"/>
            <a:ext cx="2861065" cy="1395404"/>
            <a:chOff x="6835335" y="4439636"/>
            <a:chExt cx="5112821" cy="22569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0EA9F5DE-64D2-4D48-A4B8-BBC9670851E9}"/>
                    </a:ext>
                  </a:extLst>
                </p:cNvPr>
                <p:cNvSpPr/>
                <p:nvPr/>
              </p:nvSpPr>
              <p:spPr>
                <a:xfrm>
                  <a:off x="8052319" y="5104134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0EA9F5DE-64D2-4D48-A4B8-BBC9670851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2319" y="5104134"/>
                  <a:ext cx="458524" cy="334493"/>
                </a:xfrm>
                <a:prstGeom prst="ellipse">
                  <a:avLst/>
                </a:prstGeom>
                <a:blipFill>
                  <a:blip r:embed="rId5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087DF10-0D59-4C99-8F4C-3DE8D850BE19}"/>
                    </a:ext>
                  </a:extLst>
                </p:cNvPr>
                <p:cNvSpPr/>
                <p:nvPr/>
              </p:nvSpPr>
              <p:spPr>
                <a:xfrm>
                  <a:off x="8283913" y="5759672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087DF10-0D59-4C99-8F4C-3DE8D850BE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3913" y="5759672"/>
                  <a:ext cx="458524" cy="334493"/>
                </a:xfrm>
                <a:prstGeom prst="ellipse">
                  <a:avLst/>
                </a:prstGeom>
                <a:blipFill>
                  <a:blip r:embed="rId6"/>
                  <a:stretch>
                    <a:fillRect l="-2174" b="-7895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F70BF7A-9789-41F3-97C9-83D7D0D2B2B6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8281581" y="5438627"/>
              <a:ext cx="231595" cy="32104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9E2FCC6-BC5C-45AD-B762-B3E88A05D207}"/>
                    </a:ext>
                  </a:extLst>
                </p:cNvPr>
                <p:cNvSpPr/>
                <p:nvPr/>
              </p:nvSpPr>
              <p:spPr>
                <a:xfrm>
                  <a:off x="7604621" y="575802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9E2FCC6-BC5C-45AD-B762-B3E88A05D2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4621" y="5758029"/>
                  <a:ext cx="458524" cy="334493"/>
                </a:xfrm>
                <a:prstGeom prst="ellipse">
                  <a:avLst/>
                </a:prstGeom>
                <a:blipFill>
                  <a:blip r:embed="rId7"/>
                  <a:stretch>
                    <a:fillRect l="-4255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8B898A-9504-4B6C-A393-4CBA576DA5E0}"/>
                </a:ext>
              </a:extLst>
            </p:cNvPr>
            <p:cNvSpPr/>
            <p:nvPr/>
          </p:nvSpPr>
          <p:spPr>
            <a:xfrm>
              <a:off x="7604621" y="6308664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F72870-7412-484D-B6FE-B1B1CA8DEE04}"/>
                </a:ext>
              </a:extLst>
            </p:cNvPr>
            <p:cNvCxnSpPr>
              <a:cxnSpLocks/>
              <a:stCxn id="6" idx="4"/>
              <a:endCxn id="9" idx="0"/>
            </p:cNvCxnSpPr>
            <p:nvPr/>
          </p:nvCxnSpPr>
          <p:spPr>
            <a:xfrm flipH="1">
              <a:off x="7833883" y="5438627"/>
              <a:ext cx="447698" cy="31940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C46FCC-4C43-4DC0-8C21-0311B014D96B}"/>
                </a:ext>
              </a:extLst>
            </p:cNvPr>
            <p:cNvCxnSpPr>
              <a:stCxn id="9" idx="4"/>
              <a:endCxn id="10" idx="0"/>
            </p:cNvCxnSpPr>
            <p:nvPr/>
          </p:nvCxnSpPr>
          <p:spPr>
            <a:xfrm>
              <a:off x="7833883" y="6092522"/>
              <a:ext cx="0" cy="21614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ED1C790-01E8-467C-BCBE-819F420F90CE}"/>
                    </a:ext>
                  </a:extLst>
                </p:cNvPr>
                <p:cNvSpPr/>
                <p:nvPr/>
              </p:nvSpPr>
              <p:spPr>
                <a:xfrm>
                  <a:off x="6846160" y="5729422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ED1C790-01E8-467C-BCBE-819F420F9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60" y="5729422"/>
                  <a:ext cx="458524" cy="334493"/>
                </a:xfrm>
                <a:prstGeom prst="ellipse">
                  <a:avLst/>
                </a:prstGeom>
                <a:blipFill>
                  <a:blip r:embed="rId8"/>
                  <a:stretch>
                    <a:fillRect l="-4348" b="-5405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3FA4DCF-71A8-447E-9CCF-C33E6A375769}"/>
                </a:ext>
              </a:extLst>
            </p:cNvPr>
            <p:cNvSpPr/>
            <p:nvPr/>
          </p:nvSpPr>
          <p:spPr>
            <a:xfrm>
              <a:off x="6835335" y="6308664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p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9D311F-0A47-4AA7-BFCB-0FAC0828FAEE}"/>
                </a:ext>
              </a:extLst>
            </p:cNvPr>
            <p:cNvCxnSpPr>
              <a:cxnSpLocks/>
              <a:stCxn id="6" idx="3"/>
              <a:endCxn id="13" idx="0"/>
            </p:cNvCxnSpPr>
            <p:nvPr/>
          </p:nvCxnSpPr>
          <p:spPr>
            <a:xfrm flipH="1">
              <a:off x="7075422" y="5389642"/>
              <a:ext cx="1044046" cy="33978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C6BB3B-AA3A-4C18-92FC-4BFFD5CC9C0D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 flipH="1">
              <a:off x="7064597" y="6063915"/>
              <a:ext cx="10825" cy="2447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3671014-22EA-4E65-BDDB-9F31A5571092}"/>
                    </a:ext>
                  </a:extLst>
                </p:cNvPr>
                <p:cNvSpPr/>
                <p:nvPr/>
              </p:nvSpPr>
              <p:spPr>
                <a:xfrm>
                  <a:off x="9206836" y="5109514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3671014-22EA-4E65-BDDB-9F31A55710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6836" y="5109514"/>
                  <a:ext cx="458524" cy="334493"/>
                </a:xfrm>
                <a:prstGeom prst="ellipse">
                  <a:avLst/>
                </a:prstGeom>
                <a:blipFill>
                  <a:blip r:embed="rId9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11A0C00-C8F4-44A3-8365-B65BEDB8DA6D}"/>
                    </a:ext>
                  </a:extLst>
                </p:cNvPr>
                <p:cNvSpPr/>
                <p:nvPr/>
              </p:nvSpPr>
              <p:spPr>
                <a:xfrm>
                  <a:off x="9161009" y="4439636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11A0C00-C8F4-44A3-8365-B65BEDB8D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1009" y="4439636"/>
                  <a:ext cx="458524" cy="334493"/>
                </a:xfrm>
                <a:prstGeom prst="ellipse">
                  <a:avLst/>
                </a:prstGeom>
                <a:blipFill>
                  <a:blip r:embed="rId10"/>
                  <a:stretch>
                    <a:fillRect l="-6522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364ABE-325C-4461-BE24-6233B86C8909}"/>
                </a:ext>
              </a:extLst>
            </p:cNvPr>
            <p:cNvCxnSpPr>
              <a:cxnSpLocks/>
              <a:stCxn id="17" idx="0"/>
              <a:endCxn id="18" idx="4"/>
            </p:cNvCxnSpPr>
            <p:nvPr/>
          </p:nvCxnSpPr>
          <p:spPr>
            <a:xfrm flipH="1" flipV="1">
              <a:off x="9390271" y="4774129"/>
              <a:ext cx="45827" cy="33538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2FFE7C9-C8B1-4FCE-93D7-A96E89799AE9}"/>
                    </a:ext>
                  </a:extLst>
                </p:cNvPr>
                <p:cNvSpPr/>
                <p:nvPr/>
              </p:nvSpPr>
              <p:spPr>
                <a:xfrm>
                  <a:off x="10035755" y="5785907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2FFE7C9-C8B1-4FCE-93D7-A96E89799A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5755" y="5785907"/>
                  <a:ext cx="458524" cy="334493"/>
                </a:xfrm>
                <a:prstGeom prst="ellipse">
                  <a:avLst/>
                </a:prstGeom>
                <a:blipFill>
                  <a:blip r:embed="rId11"/>
                  <a:stretch>
                    <a:fillRect l="-13043" b="-42105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E2CE83-39E0-485A-BF1C-64A21029AB03}"/>
                </a:ext>
              </a:extLst>
            </p:cNvPr>
            <p:cNvCxnSpPr>
              <a:cxnSpLocks/>
              <a:stCxn id="17" idx="5"/>
              <a:endCxn id="20" idx="0"/>
            </p:cNvCxnSpPr>
            <p:nvPr/>
          </p:nvCxnSpPr>
          <p:spPr>
            <a:xfrm>
              <a:off x="9598211" y="5395022"/>
              <a:ext cx="666806" cy="39088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F06356C-6DDF-4746-97A3-600B57046E54}"/>
                    </a:ext>
                  </a:extLst>
                </p:cNvPr>
                <p:cNvSpPr/>
                <p:nvPr/>
              </p:nvSpPr>
              <p:spPr>
                <a:xfrm>
                  <a:off x="9277294" y="575729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F06356C-6DDF-4746-97A3-600B57046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7294" y="5757299"/>
                  <a:ext cx="458524" cy="334493"/>
                </a:xfrm>
                <a:prstGeom prst="ellipse">
                  <a:avLst/>
                </a:prstGeom>
                <a:blipFill>
                  <a:blip r:embed="rId12"/>
                  <a:stretch>
                    <a:fillRect l="-4348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1E2F2A-542C-4067-9D42-7318CE10490B}"/>
                </a:ext>
              </a:extLst>
            </p:cNvPr>
            <p:cNvSpPr/>
            <p:nvPr/>
          </p:nvSpPr>
          <p:spPr>
            <a:xfrm>
              <a:off x="9266469" y="6336541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r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B337FA-713D-493C-874F-E74757310E31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9487739" y="5459005"/>
              <a:ext cx="18818" cy="2982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6B9A82-FFFA-4CBB-B147-63AA2F5385D1}"/>
                </a:ext>
              </a:extLst>
            </p:cNvPr>
            <p:cNvCxnSpPr>
              <a:stCxn id="22" idx="4"/>
              <a:endCxn id="23" idx="0"/>
            </p:cNvCxnSpPr>
            <p:nvPr/>
          </p:nvCxnSpPr>
          <p:spPr>
            <a:xfrm flipH="1">
              <a:off x="9495731" y="6091792"/>
              <a:ext cx="10825" cy="2447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D51213-9DF7-48B9-9C28-4470E94A97EE}"/>
                </a:ext>
              </a:extLst>
            </p:cNvPr>
            <p:cNvCxnSpPr>
              <a:cxnSpLocks/>
              <a:stCxn id="6" idx="7"/>
              <a:endCxn id="18" idx="3"/>
            </p:cNvCxnSpPr>
            <p:nvPr/>
          </p:nvCxnSpPr>
          <p:spPr>
            <a:xfrm flipV="1">
              <a:off x="8443693" y="4725144"/>
              <a:ext cx="784465" cy="42797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1166372-2FD7-4478-864A-7F29341F4A5D}"/>
                    </a:ext>
                  </a:extLst>
                </p:cNvPr>
                <p:cNvSpPr/>
                <p:nvPr/>
              </p:nvSpPr>
              <p:spPr>
                <a:xfrm>
                  <a:off x="10247791" y="5098538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1166372-2FD7-4478-864A-7F29341F4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791" y="5098538"/>
                  <a:ext cx="458524" cy="334493"/>
                </a:xfrm>
                <a:prstGeom prst="ellipse">
                  <a:avLst/>
                </a:prstGeom>
                <a:blipFill>
                  <a:blip r:embed="rId13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3BD668-9906-4673-B8FC-80FA61DB4408}"/>
                </a:ext>
              </a:extLst>
            </p:cNvPr>
            <p:cNvCxnSpPr>
              <a:cxnSpLocks/>
              <a:stCxn id="27" idx="1"/>
              <a:endCxn id="18" idx="5"/>
            </p:cNvCxnSpPr>
            <p:nvPr/>
          </p:nvCxnSpPr>
          <p:spPr>
            <a:xfrm flipH="1" flipV="1">
              <a:off x="9552384" y="4725144"/>
              <a:ext cx="762556" cy="42237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B1D572A5-3707-41EF-AE1E-B58B41A7FF27}"/>
                    </a:ext>
                  </a:extLst>
                </p:cNvPr>
                <p:cNvSpPr/>
                <p:nvPr/>
              </p:nvSpPr>
              <p:spPr>
                <a:xfrm>
                  <a:off x="11489632" y="575729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B1D572A5-3707-41EF-AE1E-B58B41A7FF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9632" y="5757299"/>
                  <a:ext cx="458524" cy="334493"/>
                </a:xfrm>
                <a:prstGeom prst="ellipse">
                  <a:avLst/>
                </a:prstGeom>
                <a:blipFill>
                  <a:blip r:embed="rId14"/>
                  <a:stretch>
                    <a:fillRect l="-13043" b="-42105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675656B-107E-4D9D-8CF0-E8BE0E4231AF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>
              <a:off x="10639166" y="5384046"/>
              <a:ext cx="878842" cy="38347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538B17-E6FD-4043-93F0-D3063155FB1E}"/>
                </a:ext>
              </a:extLst>
            </p:cNvPr>
            <p:cNvSpPr/>
            <p:nvPr/>
          </p:nvSpPr>
          <p:spPr>
            <a:xfrm>
              <a:off x="10770501" y="6362119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FE67C2C-D341-42EE-9799-E4D9666453C0}"/>
                </a:ext>
              </a:extLst>
            </p:cNvPr>
            <p:cNvCxnSpPr>
              <a:cxnSpLocks/>
              <a:stCxn id="27" idx="4"/>
              <a:endCxn id="34" idx="0"/>
            </p:cNvCxnSpPr>
            <p:nvPr/>
          </p:nvCxnSpPr>
          <p:spPr>
            <a:xfrm>
              <a:off x="10477053" y="5433031"/>
              <a:ext cx="507569" cy="32426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C7795E9-9380-485E-997B-DF891FB18949}"/>
                </a:ext>
              </a:extLst>
            </p:cNvPr>
            <p:cNvCxnSpPr>
              <a:cxnSpLocks/>
              <a:stCxn id="34" idx="4"/>
              <a:endCxn id="31" idx="0"/>
            </p:cNvCxnSpPr>
            <p:nvPr/>
          </p:nvCxnSpPr>
          <p:spPr>
            <a:xfrm>
              <a:off x="10984622" y="6091791"/>
              <a:ext cx="15141" cy="2703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86B9E88-D220-4F05-98CE-E85FDBF4C8C9}"/>
                    </a:ext>
                  </a:extLst>
                </p:cNvPr>
                <p:cNvSpPr/>
                <p:nvPr/>
              </p:nvSpPr>
              <p:spPr>
                <a:xfrm>
                  <a:off x="10755360" y="5757298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86B9E88-D220-4F05-98CE-E85FDBF4C8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5360" y="5757298"/>
                  <a:ext cx="458524" cy="334493"/>
                </a:xfrm>
                <a:prstGeom prst="ellipse">
                  <a:avLst/>
                </a:prstGeom>
                <a:blipFill>
                  <a:blip r:embed="rId15"/>
                  <a:stretch>
                    <a:fillRect l="-6522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9671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3C70-6F09-449F-AF0E-5B2047D4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set of connectives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E441A9-7D63-470A-A3A8-A89139E842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6639" y="1600201"/>
                <a:ext cx="11607080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fact,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¬, ∨</m:t>
                    </m:r>
                  </m:oMath>
                </a14:m>
                <a:r>
                  <a:rPr lang="en-CA" dirty="0"/>
                  <a:t>  is already complete. So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¬, ∧ .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1"/>
                <a:r>
                  <a:rPr lang="en-US" dirty="0"/>
                  <a:t>By </a:t>
                </a:r>
                <a:r>
                  <a:rPr lang="en-US" dirty="0" err="1"/>
                  <a:t>DeMorgan’s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≡¬(¬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∧¬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No need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∨</m:t>
                    </m:r>
                  </m:oMath>
                </a14:m>
                <a:r>
                  <a:rPr lang="en-CA" dirty="0"/>
                  <a:t>!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But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∧, </m:t>
                    </m:r>
                    <m:r>
                      <a:rPr lang="en-US" i="1">
                        <a:latin typeface="Cambria Math"/>
                      </a:rPr>
                      <m:t>∨ </m:t>
                    </m:r>
                  </m:oMath>
                </a14:m>
                <a:r>
                  <a:rPr lang="en-CA" dirty="0"/>
                  <a:t> is not complete:  cannot do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</m:oMath>
                </a14:m>
                <a:r>
                  <a:rPr lang="en-CA" dirty="0"/>
                  <a:t> with just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∧,</m:t>
                    </m:r>
                    <m:r>
                      <a:rPr lang="en-US" i="1">
                        <a:latin typeface="Cambria Math"/>
                      </a:rPr>
                      <m:t> ∨.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Because  when both inputs have the same value, </a:t>
                </a:r>
              </a:p>
              <a:p>
                <a:pPr lvl="1"/>
                <a:r>
                  <a:rPr lang="en-CA" dirty="0"/>
                  <a:t>both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∧, </m:t>
                    </m:r>
                    <m:r>
                      <a:rPr lang="en-US" i="1">
                        <a:latin typeface="Cambria Math"/>
                      </a:rPr>
                      <m:t>∨ </m:t>
                    </m:r>
                  </m:oMath>
                </a14:m>
                <a:r>
                  <a:rPr lang="en-CA" dirty="0"/>
                  <a:t> leave them unchanged.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E441A9-7D63-470A-A3A8-A89139E842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6639" y="1600201"/>
                <a:ext cx="11607080" cy="4525963"/>
              </a:xfrm>
              <a:blipFill>
                <a:blip r:embed="rId6"/>
                <a:stretch>
                  <a:fillRect l="-1208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0D89F95C-7DB4-481C-9217-6239CB34451F}"/>
              </a:ext>
            </a:extLst>
          </p:cNvPr>
          <p:cNvGrpSpPr/>
          <p:nvPr/>
        </p:nvGrpSpPr>
        <p:grpSpPr>
          <a:xfrm>
            <a:off x="8926860" y="4237388"/>
            <a:ext cx="2861065" cy="2200891"/>
            <a:chOff x="7752184" y="4354728"/>
            <a:chExt cx="2861065" cy="22008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D5D2F70-E726-48B7-B2EF-DCC5DCF6EE56}"/>
                    </a:ext>
                  </a:extLst>
                </p:cNvPr>
                <p:cNvSpPr/>
                <p:nvPr/>
              </p:nvSpPr>
              <p:spPr>
                <a:xfrm>
                  <a:off x="8433192" y="5571049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D5D2F70-E726-48B7-B2EF-DCC5DCF6EE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192" y="5571049"/>
                  <a:ext cx="256584" cy="206805"/>
                </a:xfrm>
                <a:prstGeom prst="ellipse">
                  <a:avLst/>
                </a:prstGeom>
                <a:blipFill>
                  <a:blip r:embed="rId7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E87E103F-6C68-4C0B-83C2-0130E06DB6E3}"/>
                    </a:ext>
                  </a:extLst>
                </p:cNvPr>
                <p:cNvSpPr/>
                <p:nvPr/>
              </p:nvSpPr>
              <p:spPr>
                <a:xfrm>
                  <a:off x="8562789" y="5976344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E87E103F-6C68-4C0B-83C2-0130E06DB6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2789" y="5976344"/>
                  <a:ext cx="256584" cy="206805"/>
                </a:xfrm>
                <a:prstGeom prst="ellipse">
                  <a:avLst/>
                </a:prstGeom>
                <a:blipFill>
                  <a:blip r:embed="rId8"/>
                  <a:stretch>
                    <a:fillRect b="-10526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BE79AB-F6EB-41D6-A088-A69F7F49BE39}"/>
                </a:ext>
              </a:extLst>
            </p:cNvPr>
            <p:cNvCxnSpPr>
              <a:cxnSpLocks/>
              <a:stCxn id="7" idx="4"/>
              <a:endCxn id="8" idx="0"/>
            </p:cNvCxnSpPr>
            <p:nvPr/>
          </p:nvCxnSpPr>
          <p:spPr>
            <a:xfrm>
              <a:off x="8561484" y="5777854"/>
              <a:ext cx="129597" cy="19849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6AFCAD2-CCA3-4259-A566-E47814772FD7}"/>
                    </a:ext>
                  </a:extLst>
                </p:cNvPr>
                <p:cNvSpPr/>
                <p:nvPr/>
              </p:nvSpPr>
              <p:spPr>
                <a:xfrm>
                  <a:off x="8182666" y="5975328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6AFCAD2-CCA3-4259-A566-E47814772F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2666" y="5975328"/>
                  <a:ext cx="256584" cy="206805"/>
                </a:xfrm>
                <a:prstGeom prst="ellipse">
                  <a:avLst/>
                </a:prstGeom>
                <a:blipFill>
                  <a:blip r:embed="rId9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7AAE9B-565A-4426-96FF-CB40E9DC213A}"/>
                </a:ext>
              </a:extLst>
            </p:cNvPr>
            <p:cNvSpPr/>
            <p:nvPr/>
          </p:nvSpPr>
          <p:spPr>
            <a:xfrm>
              <a:off x="8182666" y="6315765"/>
              <a:ext cx="256584" cy="2068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E52663-1F50-49DE-83BB-E712C92D251C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 flipH="1">
              <a:off x="8310958" y="5777854"/>
              <a:ext cx="250526" cy="19747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654446D-5EB8-4CAE-89EE-C9B9E29446CA}"/>
                </a:ext>
              </a:extLst>
            </p:cNvPr>
            <p:cNvCxnSpPr>
              <a:stCxn id="10" idx="4"/>
              <a:endCxn id="11" idx="0"/>
            </p:cNvCxnSpPr>
            <p:nvPr/>
          </p:nvCxnSpPr>
          <p:spPr>
            <a:xfrm>
              <a:off x="8310958" y="6182133"/>
              <a:ext cx="0" cy="1336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F10B5E1-E29C-4738-83F6-F28F53F52BFF}"/>
                    </a:ext>
                  </a:extLst>
                </p:cNvPr>
                <p:cNvSpPr/>
                <p:nvPr/>
              </p:nvSpPr>
              <p:spPr>
                <a:xfrm>
                  <a:off x="7758242" y="5957642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F10B5E1-E29C-4738-83F6-F28F53F52B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8242" y="5957642"/>
                  <a:ext cx="256584" cy="206805"/>
                </a:xfrm>
                <a:prstGeom prst="ellipse">
                  <a:avLst/>
                </a:prstGeom>
                <a:blipFill>
                  <a:blip r:embed="rId10"/>
                  <a:stretch>
                    <a:fillRect l="-4348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DA51D0-E90F-476C-A4FA-63E922C6F08B}"/>
                </a:ext>
              </a:extLst>
            </p:cNvPr>
            <p:cNvSpPr/>
            <p:nvPr/>
          </p:nvSpPr>
          <p:spPr>
            <a:xfrm>
              <a:off x="7752184" y="6315765"/>
              <a:ext cx="256584" cy="2068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p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E68FA8-6B12-424A-9119-F56169B8D223}"/>
                </a:ext>
              </a:extLst>
            </p:cNvPr>
            <p:cNvCxnSpPr>
              <a:cxnSpLocks/>
              <a:stCxn id="7" idx="3"/>
              <a:endCxn id="14" idx="0"/>
            </p:cNvCxnSpPr>
            <p:nvPr/>
          </p:nvCxnSpPr>
          <p:spPr>
            <a:xfrm flipH="1">
              <a:off x="7886533" y="5747568"/>
              <a:ext cx="584234" cy="21007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C39430-8339-4419-89E6-505E2E6A6F3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880476" y="6164446"/>
              <a:ext cx="6058" cy="1513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487A255-E015-4CFC-9D5A-16E7C7901912}"/>
                    </a:ext>
                  </a:extLst>
                </p:cNvPr>
                <p:cNvSpPr/>
                <p:nvPr/>
              </p:nvSpPr>
              <p:spPr>
                <a:xfrm>
                  <a:off x="9079244" y="5574376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487A255-E015-4CFC-9D5A-16E7C79019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9244" y="5574376"/>
                  <a:ext cx="256584" cy="206805"/>
                </a:xfrm>
                <a:prstGeom prst="ellipse">
                  <a:avLst/>
                </a:prstGeom>
                <a:blipFill>
                  <a:blip r:embed="rId11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8BD55-C228-452D-9A99-A84FBB91B0FD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9181891" y="5367020"/>
              <a:ext cx="25644" cy="2073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F7B7365-BC60-47E3-81C3-86C5F2CCC2C1}"/>
                    </a:ext>
                  </a:extLst>
                </p:cNvPr>
                <p:cNvSpPr/>
                <p:nvPr/>
              </p:nvSpPr>
              <p:spPr>
                <a:xfrm>
                  <a:off x="9543095" y="5992564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F7B7365-BC60-47E3-81C3-86C5F2CCC2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3095" y="5992564"/>
                  <a:ext cx="256584" cy="206805"/>
                </a:xfrm>
                <a:prstGeom prst="ellipse">
                  <a:avLst/>
                </a:prstGeom>
                <a:blipFill>
                  <a:blip r:embed="rId12"/>
                  <a:stretch>
                    <a:fillRect l="-13043" b="-39474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E517FA-AE54-461E-A0AB-CF948DCBD958}"/>
                </a:ext>
              </a:extLst>
            </p:cNvPr>
            <p:cNvCxnSpPr>
              <a:cxnSpLocks/>
              <a:stCxn id="18" idx="5"/>
              <a:endCxn id="21" idx="0"/>
            </p:cNvCxnSpPr>
            <p:nvPr/>
          </p:nvCxnSpPr>
          <p:spPr>
            <a:xfrm>
              <a:off x="9298252" y="5750894"/>
              <a:ext cx="373136" cy="24167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DCBCBF8-F3EA-4864-8C4B-555F1D3E57F2}"/>
                    </a:ext>
                  </a:extLst>
                </p:cNvPr>
                <p:cNvSpPr/>
                <p:nvPr/>
              </p:nvSpPr>
              <p:spPr>
                <a:xfrm>
                  <a:off x="9118671" y="5974877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DCBCBF8-F3EA-4864-8C4B-555F1D3E5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8671" y="5974877"/>
                  <a:ext cx="256584" cy="206805"/>
                </a:xfrm>
                <a:prstGeom prst="ellipse">
                  <a:avLst/>
                </a:prstGeom>
                <a:blipFill>
                  <a:blip r:embed="rId13"/>
                  <a:stretch>
                    <a:fillRect l="-6522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D902D11-954D-40C4-8F5F-E267EBAAF6C3}"/>
                </a:ext>
              </a:extLst>
            </p:cNvPr>
            <p:cNvSpPr/>
            <p:nvPr/>
          </p:nvSpPr>
          <p:spPr>
            <a:xfrm>
              <a:off x="9112613" y="6333001"/>
              <a:ext cx="256584" cy="2068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07387A6-5449-41B8-B4FD-5207C248A3CE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9236433" y="5790453"/>
              <a:ext cx="10530" cy="18442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7130D3-DE10-4DD1-8DE6-98FA597E0AA2}"/>
                </a:ext>
              </a:extLst>
            </p:cNvPr>
            <p:cNvCxnSpPr>
              <a:stCxn id="23" idx="4"/>
              <a:endCxn id="24" idx="0"/>
            </p:cNvCxnSpPr>
            <p:nvPr/>
          </p:nvCxnSpPr>
          <p:spPr>
            <a:xfrm flipH="1">
              <a:off x="9240905" y="6181681"/>
              <a:ext cx="6058" cy="1513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25CF3F-0E38-4B7C-9C2A-92CAA6494F66}"/>
                </a:ext>
              </a:extLst>
            </p:cNvPr>
            <p:cNvCxnSpPr>
              <a:cxnSpLocks/>
              <a:stCxn id="7" idx="7"/>
              <a:endCxn id="47" idx="3"/>
            </p:cNvCxnSpPr>
            <p:nvPr/>
          </p:nvCxnSpPr>
          <p:spPr>
            <a:xfrm flipV="1">
              <a:off x="8652200" y="5333926"/>
              <a:ext cx="61294" cy="26740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2EFFEEDC-2B0F-4589-A9A4-3B3DB7594E5D}"/>
                    </a:ext>
                  </a:extLst>
                </p:cNvPr>
                <p:cNvSpPr/>
                <p:nvPr/>
              </p:nvSpPr>
              <p:spPr>
                <a:xfrm>
                  <a:off x="9661748" y="5567590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2EFFEEDC-2B0F-4589-A9A4-3B3DB7594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748" y="5567590"/>
                  <a:ext cx="256584" cy="206805"/>
                </a:xfrm>
                <a:prstGeom prst="ellipse">
                  <a:avLst/>
                </a:prstGeom>
                <a:blipFill>
                  <a:blip r:embed="rId14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5001A8-912D-4A6B-823C-48B39AC241E8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9661748" y="5316185"/>
              <a:ext cx="37576" cy="2816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C80633B-29C5-4E36-AEE5-C2A67654538D}"/>
                    </a:ext>
                  </a:extLst>
                </p:cNvPr>
                <p:cNvSpPr/>
                <p:nvPr/>
              </p:nvSpPr>
              <p:spPr>
                <a:xfrm>
                  <a:off x="10356665" y="5974877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6C80633B-29C5-4E36-AEE5-C2A6765453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6665" y="5974877"/>
                  <a:ext cx="256584" cy="206805"/>
                </a:xfrm>
                <a:prstGeom prst="ellipse">
                  <a:avLst/>
                </a:prstGeom>
                <a:blipFill>
                  <a:blip r:embed="rId15"/>
                  <a:stretch>
                    <a:fillRect l="-13043" b="-39474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B7FCCF-0C43-4C15-AA12-53C940E12FD1}"/>
                </a:ext>
              </a:extLst>
            </p:cNvPr>
            <p:cNvCxnSpPr>
              <a:cxnSpLocks/>
              <a:stCxn id="28" idx="5"/>
            </p:cNvCxnSpPr>
            <p:nvPr/>
          </p:nvCxnSpPr>
          <p:spPr>
            <a:xfrm>
              <a:off x="9880756" y="5744108"/>
              <a:ext cx="491788" cy="23709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857756-2165-4FED-A2BD-FCA01EA8D67A}"/>
                </a:ext>
              </a:extLst>
            </p:cNvPr>
            <p:cNvSpPr/>
            <p:nvPr/>
          </p:nvSpPr>
          <p:spPr>
            <a:xfrm>
              <a:off x="9954249" y="6348814"/>
              <a:ext cx="256584" cy="2068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2511FF-3FAD-46E8-AF4B-6BA2F40251FD}"/>
                </a:ext>
              </a:extLst>
            </p:cNvPr>
            <p:cNvCxnSpPr>
              <a:cxnSpLocks/>
              <a:stCxn id="28" idx="4"/>
              <a:endCxn id="35" idx="0"/>
            </p:cNvCxnSpPr>
            <p:nvPr/>
          </p:nvCxnSpPr>
          <p:spPr>
            <a:xfrm>
              <a:off x="9790040" y="5774394"/>
              <a:ext cx="284029" cy="20048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D5848C7-603A-4BB4-89DB-C5D3FA2A0F8D}"/>
                </a:ext>
              </a:extLst>
            </p:cNvPr>
            <p:cNvCxnSpPr>
              <a:cxnSpLocks/>
              <a:stCxn id="35" idx="4"/>
              <a:endCxn id="32" idx="0"/>
            </p:cNvCxnSpPr>
            <p:nvPr/>
          </p:nvCxnSpPr>
          <p:spPr>
            <a:xfrm>
              <a:off x="10074068" y="6181681"/>
              <a:ext cx="8473" cy="16713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DBD0D81-A57F-417C-8F6D-2BFB579B7855}"/>
                    </a:ext>
                  </a:extLst>
                </p:cNvPr>
                <p:cNvSpPr/>
                <p:nvPr/>
              </p:nvSpPr>
              <p:spPr>
                <a:xfrm>
                  <a:off x="9945777" y="5974876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DBD0D81-A57F-417C-8F6D-2BFB579B78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5777" y="5974876"/>
                  <a:ext cx="256584" cy="206805"/>
                </a:xfrm>
                <a:prstGeom prst="ellipse">
                  <a:avLst/>
                </a:prstGeom>
                <a:blipFill>
                  <a:blip r:embed="rId16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873E18B-DEC4-4DAD-B997-982709E44748}"/>
                    </a:ext>
                  </a:extLst>
                </p:cNvPr>
                <p:cNvSpPr/>
                <p:nvPr/>
              </p:nvSpPr>
              <p:spPr>
                <a:xfrm>
                  <a:off x="9048865" y="4759714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873E18B-DEC4-4DAD-B997-982709E447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8865" y="4759714"/>
                  <a:ext cx="256584" cy="206805"/>
                </a:xfrm>
                <a:prstGeom prst="ellipse">
                  <a:avLst/>
                </a:prstGeom>
                <a:blipFill>
                  <a:blip r:embed="rId17"/>
                  <a:stretch>
                    <a:fillRect l="-8696" b="-16216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A849D7B-5423-4D00-8DB1-1FD9B266D5EF}"/>
                    </a:ext>
                  </a:extLst>
                </p:cNvPr>
                <p:cNvSpPr/>
                <p:nvPr/>
              </p:nvSpPr>
              <p:spPr>
                <a:xfrm>
                  <a:off x="9053599" y="5160215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A849D7B-5423-4D00-8DB1-1FD9B266D5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3599" y="5160215"/>
                  <a:ext cx="256584" cy="206805"/>
                </a:xfrm>
                <a:prstGeom prst="ellipse">
                  <a:avLst/>
                </a:prstGeom>
                <a:blipFill>
                  <a:blip r:embed="rId18"/>
                  <a:stretch>
                    <a:fillRect l="-4348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5286E202-85B9-4A7D-BDFA-A097454D4C96}"/>
                    </a:ext>
                  </a:extLst>
                </p:cNvPr>
                <p:cNvSpPr/>
                <p:nvPr/>
              </p:nvSpPr>
              <p:spPr>
                <a:xfrm>
                  <a:off x="8675918" y="5157407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5286E202-85B9-4A7D-BDFA-A097454D4C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918" y="5157407"/>
                  <a:ext cx="256584" cy="206805"/>
                </a:xfrm>
                <a:prstGeom prst="ellipse">
                  <a:avLst/>
                </a:prstGeom>
                <a:blipFill>
                  <a:blip r:embed="rId19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22D9D30-3F06-4E1B-815D-85A7E482B7B2}"/>
                    </a:ext>
                  </a:extLst>
                </p:cNvPr>
                <p:cNvSpPr/>
                <p:nvPr/>
              </p:nvSpPr>
              <p:spPr>
                <a:xfrm>
                  <a:off x="9507810" y="5165731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22D9D30-3F06-4E1B-815D-85A7E482B7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810" y="5165731"/>
                  <a:ext cx="256584" cy="206805"/>
                </a:xfrm>
                <a:prstGeom prst="ellipse">
                  <a:avLst/>
                </a:prstGeom>
                <a:blipFill>
                  <a:blip r:embed="rId20"/>
                  <a:stretch>
                    <a:fillRect l="-4348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BA65A95-04A0-49A8-B3AF-D14B762691BB}"/>
                    </a:ext>
                  </a:extLst>
                </p:cNvPr>
                <p:cNvSpPr/>
                <p:nvPr/>
              </p:nvSpPr>
              <p:spPr>
                <a:xfrm>
                  <a:off x="9048865" y="4354728"/>
                  <a:ext cx="256584" cy="206805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5BA65A95-04A0-49A8-B3AF-D14B762691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8865" y="4354728"/>
                  <a:ext cx="256584" cy="206805"/>
                </a:xfrm>
                <a:prstGeom prst="ellipse">
                  <a:avLst/>
                </a:prstGeom>
                <a:blipFill>
                  <a:blip r:embed="rId21"/>
                  <a:stretch>
                    <a:fillRect l="-4348" b="-5263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4CCBEE2-FE6C-44A2-B44D-EFECD227ADD8}"/>
                </a:ext>
              </a:extLst>
            </p:cNvPr>
            <p:cNvCxnSpPr>
              <a:cxnSpLocks/>
              <a:stCxn id="47" idx="7"/>
              <a:endCxn id="43" idx="3"/>
            </p:cNvCxnSpPr>
            <p:nvPr/>
          </p:nvCxnSpPr>
          <p:spPr>
            <a:xfrm flipV="1">
              <a:off x="8894926" y="4936233"/>
              <a:ext cx="191515" cy="25146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0792558-062F-492F-A5DF-5C3076D1C137}"/>
                </a:ext>
              </a:extLst>
            </p:cNvPr>
            <p:cNvCxnSpPr>
              <a:cxnSpLocks/>
              <a:stCxn id="45" idx="0"/>
              <a:endCxn id="43" idx="4"/>
            </p:cNvCxnSpPr>
            <p:nvPr/>
          </p:nvCxnSpPr>
          <p:spPr>
            <a:xfrm flipH="1" flipV="1">
              <a:off x="9177157" y="4966519"/>
              <a:ext cx="4734" cy="19369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72D21B-1AEF-4994-B257-2812FBA4DB6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9305449" y="4966519"/>
              <a:ext cx="239937" cy="22949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107076-C5C0-4206-8DCD-B625B0A743D5}"/>
                </a:ext>
              </a:extLst>
            </p:cNvPr>
            <p:cNvCxnSpPr>
              <a:cxnSpLocks/>
              <a:stCxn id="43" idx="0"/>
              <a:endCxn id="51" idx="4"/>
            </p:cNvCxnSpPr>
            <p:nvPr/>
          </p:nvCxnSpPr>
          <p:spPr>
            <a:xfrm flipV="1">
              <a:off x="9177157" y="4561533"/>
              <a:ext cx="0" cy="19818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3EB6F-3C3B-4869-9F79-91D3C993DD29}"/>
              </a:ext>
            </a:extLst>
          </p:cNvPr>
          <p:cNvGrpSpPr/>
          <p:nvPr/>
        </p:nvGrpSpPr>
        <p:grpSpPr>
          <a:xfrm>
            <a:off x="5652242" y="4975411"/>
            <a:ext cx="2861065" cy="1395404"/>
            <a:chOff x="6835335" y="4439636"/>
            <a:chExt cx="5112821" cy="22569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8759F361-4A3F-4ADD-801B-626D371FEF74}"/>
                    </a:ext>
                  </a:extLst>
                </p:cNvPr>
                <p:cNvSpPr/>
                <p:nvPr/>
              </p:nvSpPr>
              <p:spPr>
                <a:xfrm>
                  <a:off x="8052319" y="5104134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8759F361-4A3F-4ADD-801B-626D371FEF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2319" y="5104134"/>
                  <a:ext cx="458524" cy="334493"/>
                </a:xfrm>
                <a:prstGeom prst="ellipse">
                  <a:avLst/>
                </a:prstGeom>
                <a:blipFill>
                  <a:blip r:embed="rId22"/>
                  <a:stretch>
                    <a:fillRect l="-8696" b="-16216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A16B5FD6-8B89-4A20-AAE2-A9A400A01E5E}"/>
                    </a:ext>
                  </a:extLst>
                </p:cNvPr>
                <p:cNvSpPr/>
                <p:nvPr/>
              </p:nvSpPr>
              <p:spPr>
                <a:xfrm>
                  <a:off x="8283913" y="5759672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A16B5FD6-8B89-4A20-AAE2-A9A400A01E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3913" y="5759672"/>
                  <a:ext cx="458524" cy="334493"/>
                </a:xfrm>
                <a:prstGeom prst="ellipse">
                  <a:avLst/>
                </a:prstGeom>
                <a:blipFill>
                  <a:blip r:embed="rId23"/>
                  <a:stretch>
                    <a:fillRect b="-10526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67D99-68D4-4798-9488-043A530350DA}"/>
                </a:ext>
              </a:extLst>
            </p:cNvPr>
            <p:cNvCxnSpPr>
              <a:cxnSpLocks/>
              <a:stCxn id="67" idx="4"/>
              <a:endCxn id="68" idx="0"/>
            </p:cNvCxnSpPr>
            <p:nvPr/>
          </p:nvCxnSpPr>
          <p:spPr>
            <a:xfrm>
              <a:off x="8281581" y="5438627"/>
              <a:ext cx="231595" cy="32104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0F7B49DC-C058-476B-AFB5-B469DF004A8E}"/>
                    </a:ext>
                  </a:extLst>
                </p:cNvPr>
                <p:cNvSpPr/>
                <p:nvPr/>
              </p:nvSpPr>
              <p:spPr>
                <a:xfrm>
                  <a:off x="7604621" y="575802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0F7B49DC-C058-476B-AFB5-B469DF004A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4621" y="5758029"/>
                  <a:ext cx="458524" cy="334493"/>
                </a:xfrm>
                <a:prstGeom prst="ellipse">
                  <a:avLst/>
                </a:prstGeom>
                <a:blipFill>
                  <a:blip r:embed="rId24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424486-775F-4F6E-85B7-D7FC78B85F9C}"/>
                </a:ext>
              </a:extLst>
            </p:cNvPr>
            <p:cNvSpPr/>
            <p:nvPr/>
          </p:nvSpPr>
          <p:spPr>
            <a:xfrm>
              <a:off x="7604621" y="6308664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FA52CA0-6800-46DC-B23E-53D670BD6258}"/>
                </a:ext>
              </a:extLst>
            </p:cNvPr>
            <p:cNvCxnSpPr>
              <a:cxnSpLocks/>
              <a:stCxn id="67" idx="4"/>
              <a:endCxn id="70" idx="0"/>
            </p:cNvCxnSpPr>
            <p:nvPr/>
          </p:nvCxnSpPr>
          <p:spPr>
            <a:xfrm flipH="1">
              <a:off x="7833883" y="5438627"/>
              <a:ext cx="447698" cy="31940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0E6E77F-3509-4935-BFFD-C45136B89CF9}"/>
                </a:ext>
              </a:extLst>
            </p:cNvPr>
            <p:cNvCxnSpPr>
              <a:stCxn id="70" idx="4"/>
              <a:endCxn id="71" idx="0"/>
            </p:cNvCxnSpPr>
            <p:nvPr/>
          </p:nvCxnSpPr>
          <p:spPr>
            <a:xfrm>
              <a:off x="7833883" y="6092522"/>
              <a:ext cx="0" cy="21614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C0204DB-88E1-47B8-A2B0-AA88272E5DFD}"/>
                    </a:ext>
                  </a:extLst>
                </p:cNvPr>
                <p:cNvSpPr/>
                <p:nvPr/>
              </p:nvSpPr>
              <p:spPr>
                <a:xfrm>
                  <a:off x="6846160" y="5729422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C0204DB-88E1-47B8-A2B0-AA88272E5D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60" y="5729422"/>
                  <a:ext cx="458524" cy="334493"/>
                </a:xfrm>
                <a:prstGeom prst="ellipse">
                  <a:avLst/>
                </a:prstGeom>
                <a:blipFill>
                  <a:blip r:embed="rId25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01B1F33-05E0-4C71-B9CB-0B6354477B77}"/>
                </a:ext>
              </a:extLst>
            </p:cNvPr>
            <p:cNvSpPr/>
            <p:nvPr/>
          </p:nvSpPr>
          <p:spPr>
            <a:xfrm>
              <a:off x="6835335" y="6308664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p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9A74C8B-2646-4EC9-999F-0D8F44B98D96}"/>
                </a:ext>
              </a:extLst>
            </p:cNvPr>
            <p:cNvCxnSpPr>
              <a:cxnSpLocks/>
              <a:stCxn id="67" idx="3"/>
              <a:endCxn id="74" idx="0"/>
            </p:cNvCxnSpPr>
            <p:nvPr/>
          </p:nvCxnSpPr>
          <p:spPr>
            <a:xfrm flipH="1">
              <a:off x="7075422" y="5389642"/>
              <a:ext cx="1044046" cy="33978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A5220E3-FA8C-4C26-A03C-34B9193A0259}"/>
                </a:ext>
              </a:extLst>
            </p:cNvPr>
            <p:cNvCxnSpPr>
              <a:stCxn id="74" idx="4"/>
              <a:endCxn id="75" idx="0"/>
            </p:cNvCxnSpPr>
            <p:nvPr/>
          </p:nvCxnSpPr>
          <p:spPr>
            <a:xfrm flipH="1">
              <a:off x="7064597" y="6063915"/>
              <a:ext cx="10825" cy="2447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8FC159B-1E00-473B-91B3-248411F4E498}"/>
                    </a:ext>
                  </a:extLst>
                </p:cNvPr>
                <p:cNvSpPr/>
                <p:nvPr/>
              </p:nvSpPr>
              <p:spPr>
                <a:xfrm>
                  <a:off x="9206836" y="5109514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8FC159B-1E00-473B-91B3-248411F4E4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6836" y="5109514"/>
                  <a:ext cx="458524" cy="334493"/>
                </a:xfrm>
                <a:prstGeom prst="ellipse">
                  <a:avLst/>
                </a:prstGeom>
                <a:blipFill>
                  <a:blip r:embed="rId26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B9980073-6C71-4B7C-A283-2A11AC1B2EA3}"/>
                    </a:ext>
                  </a:extLst>
                </p:cNvPr>
                <p:cNvSpPr/>
                <p:nvPr/>
              </p:nvSpPr>
              <p:spPr>
                <a:xfrm>
                  <a:off x="9161009" y="4439636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B9980073-6C71-4B7C-A283-2A11AC1B2E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1009" y="4439636"/>
                  <a:ext cx="458524" cy="334493"/>
                </a:xfrm>
                <a:prstGeom prst="ellipse">
                  <a:avLst/>
                </a:prstGeom>
                <a:blipFill>
                  <a:blip r:embed="rId27"/>
                  <a:stretch>
                    <a:fillRect l="-8696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B05904F-5071-40F8-A90F-D610ACD74038}"/>
                </a:ext>
              </a:extLst>
            </p:cNvPr>
            <p:cNvCxnSpPr>
              <a:cxnSpLocks/>
              <a:stCxn id="78" idx="0"/>
              <a:endCxn id="79" idx="4"/>
            </p:cNvCxnSpPr>
            <p:nvPr/>
          </p:nvCxnSpPr>
          <p:spPr>
            <a:xfrm flipH="1" flipV="1">
              <a:off x="9390271" y="4774129"/>
              <a:ext cx="45827" cy="33538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8A02F75-3D2B-4FBF-AACC-B51FD435E809}"/>
                    </a:ext>
                  </a:extLst>
                </p:cNvPr>
                <p:cNvSpPr/>
                <p:nvPr/>
              </p:nvSpPr>
              <p:spPr>
                <a:xfrm>
                  <a:off x="10035755" y="5785907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8A02F75-3D2B-4FBF-AACC-B51FD435E8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5755" y="5785907"/>
                  <a:ext cx="458524" cy="334493"/>
                </a:xfrm>
                <a:prstGeom prst="ellipse">
                  <a:avLst/>
                </a:prstGeom>
                <a:blipFill>
                  <a:blip r:embed="rId28"/>
                  <a:stretch>
                    <a:fillRect l="-13043" b="-39474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7DAF82-7FFC-49D4-A206-E10B16237510}"/>
                </a:ext>
              </a:extLst>
            </p:cNvPr>
            <p:cNvCxnSpPr>
              <a:cxnSpLocks/>
              <a:stCxn id="78" idx="5"/>
              <a:endCxn id="81" idx="0"/>
            </p:cNvCxnSpPr>
            <p:nvPr/>
          </p:nvCxnSpPr>
          <p:spPr>
            <a:xfrm>
              <a:off x="9598211" y="5395022"/>
              <a:ext cx="666806" cy="39088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2FA572AF-5C95-4768-A701-F496E3E3EA2B}"/>
                    </a:ext>
                  </a:extLst>
                </p:cNvPr>
                <p:cNvSpPr/>
                <p:nvPr/>
              </p:nvSpPr>
              <p:spPr>
                <a:xfrm>
                  <a:off x="9277294" y="575729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2FA572AF-5C95-4768-A701-F496E3E3EA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7294" y="5757299"/>
                  <a:ext cx="458524" cy="334493"/>
                </a:xfrm>
                <a:prstGeom prst="ellipse">
                  <a:avLst/>
                </a:prstGeom>
                <a:blipFill>
                  <a:blip r:embed="rId29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45D869F-5B28-4C30-A2B6-1CA3A1D68F5F}"/>
                </a:ext>
              </a:extLst>
            </p:cNvPr>
            <p:cNvSpPr/>
            <p:nvPr/>
          </p:nvSpPr>
          <p:spPr>
            <a:xfrm>
              <a:off x="9266469" y="6336541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r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196CEB-12D7-450B-A044-86114E0345CC}"/>
                </a:ext>
              </a:extLst>
            </p:cNvPr>
            <p:cNvCxnSpPr>
              <a:cxnSpLocks/>
              <a:endCxn id="83" idx="0"/>
            </p:cNvCxnSpPr>
            <p:nvPr/>
          </p:nvCxnSpPr>
          <p:spPr>
            <a:xfrm>
              <a:off x="9487739" y="5459005"/>
              <a:ext cx="18818" cy="2982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AF47D2E-815E-4AD3-B0EE-F81676B5C8FF}"/>
                </a:ext>
              </a:extLst>
            </p:cNvPr>
            <p:cNvCxnSpPr>
              <a:stCxn id="83" idx="4"/>
              <a:endCxn id="84" idx="0"/>
            </p:cNvCxnSpPr>
            <p:nvPr/>
          </p:nvCxnSpPr>
          <p:spPr>
            <a:xfrm flipH="1">
              <a:off x="9495731" y="6091792"/>
              <a:ext cx="10825" cy="24474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4603F4C-6EA5-4AC2-9DB6-B5B1DDD7E9D2}"/>
                </a:ext>
              </a:extLst>
            </p:cNvPr>
            <p:cNvCxnSpPr>
              <a:cxnSpLocks/>
              <a:stCxn id="67" idx="7"/>
              <a:endCxn id="79" idx="3"/>
            </p:cNvCxnSpPr>
            <p:nvPr/>
          </p:nvCxnSpPr>
          <p:spPr>
            <a:xfrm flipV="1">
              <a:off x="8443693" y="4725144"/>
              <a:ext cx="784465" cy="42797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A861792-D0B1-49DF-8CE7-7224A397C818}"/>
                    </a:ext>
                  </a:extLst>
                </p:cNvPr>
                <p:cNvSpPr/>
                <p:nvPr/>
              </p:nvSpPr>
              <p:spPr>
                <a:xfrm>
                  <a:off x="10247791" y="5098538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1A861792-D0B1-49DF-8CE7-7224A397C8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791" y="5098538"/>
                  <a:ext cx="458524" cy="334493"/>
                </a:xfrm>
                <a:prstGeom prst="ellipse">
                  <a:avLst/>
                </a:prstGeom>
                <a:blipFill>
                  <a:blip r:embed="rId30"/>
                  <a:stretch>
                    <a:fillRect l="-6383" b="-13158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809A60A-1CF0-4D8B-90F0-462A3A9B9CDD}"/>
                </a:ext>
              </a:extLst>
            </p:cNvPr>
            <p:cNvCxnSpPr>
              <a:cxnSpLocks/>
              <a:stCxn id="88" idx="1"/>
              <a:endCxn id="79" idx="5"/>
            </p:cNvCxnSpPr>
            <p:nvPr/>
          </p:nvCxnSpPr>
          <p:spPr>
            <a:xfrm flipH="1" flipV="1">
              <a:off x="9552384" y="4725144"/>
              <a:ext cx="762556" cy="42237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88F1A1C-CAC8-4793-82CC-D6F447E7BA11}"/>
                    </a:ext>
                  </a:extLst>
                </p:cNvPr>
                <p:cNvSpPr/>
                <p:nvPr/>
              </p:nvSpPr>
              <p:spPr>
                <a:xfrm>
                  <a:off x="11489632" y="575729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88F1A1C-CAC8-4793-82CC-D6F447E7BA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9632" y="5757299"/>
                  <a:ext cx="458524" cy="334493"/>
                </a:xfrm>
                <a:prstGeom prst="ellipse">
                  <a:avLst/>
                </a:prstGeom>
                <a:blipFill>
                  <a:blip r:embed="rId31"/>
                  <a:stretch>
                    <a:fillRect l="-10638" b="-39474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3BFBF74-01A0-49F5-B3FB-27F8C15A3F54}"/>
                </a:ext>
              </a:extLst>
            </p:cNvPr>
            <p:cNvCxnSpPr>
              <a:cxnSpLocks/>
              <a:stCxn id="88" idx="5"/>
            </p:cNvCxnSpPr>
            <p:nvPr/>
          </p:nvCxnSpPr>
          <p:spPr>
            <a:xfrm>
              <a:off x="10639166" y="5384046"/>
              <a:ext cx="878842" cy="38347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F01F055-A30B-4347-BEC4-20B0F4729B4C}"/>
                </a:ext>
              </a:extLst>
            </p:cNvPr>
            <p:cNvSpPr/>
            <p:nvPr/>
          </p:nvSpPr>
          <p:spPr>
            <a:xfrm>
              <a:off x="10770501" y="6362119"/>
              <a:ext cx="458524" cy="33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A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7C4636D-C469-4765-AD0B-B19F9672E185}"/>
                </a:ext>
              </a:extLst>
            </p:cNvPr>
            <p:cNvCxnSpPr>
              <a:cxnSpLocks/>
              <a:stCxn id="88" idx="4"/>
              <a:endCxn id="95" idx="0"/>
            </p:cNvCxnSpPr>
            <p:nvPr/>
          </p:nvCxnSpPr>
          <p:spPr>
            <a:xfrm>
              <a:off x="10477053" y="5433031"/>
              <a:ext cx="507569" cy="32426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8662066-A963-4230-AFCB-470FBF844BA7}"/>
                </a:ext>
              </a:extLst>
            </p:cNvPr>
            <p:cNvCxnSpPr>
              <a:cxnSpLocks/>
              <a:stCxn id="95" idx="4"/>
              <a:endCxn id="92" idx="0"/>
            </p:cNvCxnSpPr>
            <p:nvPr/>
          </p:nvCxnSpPr>
          <p:spPr>
            <a:xfrm>
              <a:off x="10984622" y="6091791"/>
              <a:ext cx="15141" cy="2703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2A8E31F5-9FDA-432E-9503-EAF7B1A97A9A}"/>
                    </a:ext>
                  </a:extLst>
                </p:cNvPr>
                <p:cNvSpPr/>
                <p:nvPr/>
              </p:nvSpPr>
              <p:spPr>
                <a:xfrm>
                  <a:off x="10755360" y="5757298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2A8E31F5-9FDA-432E-9503-EAF7B1A97A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5360" y="5757298"/>
                  <a:ext cx="458524" cy="334493"/>
                </a:xfrm>
                <a:prstGeom prst="ellipse">
                  <a:avLst/>
                </a:prstGeom>
                <a:blipFill>
                  <a:blip r:embed="rId32"/>
                  <a:stretch>
                    <a:fillRect l="-4348" b="-2632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8" name="Cloud 97">
            <a:extLst>
              <a:ext uri="{FF2B5EF4-FFF2-40B4-BE49-F238E27FC236}">
                <a16:creationId xmlns:a16="http://schemas.microsoft.com/office/drawing/2014/main" id="{73147DD5-9C08-4450-9659-7B034C514749}"/>
              </a:ext>
            </a:extLst>
          </p:cNvPr>
          <p:cNvSpPr/>
          <p:nvPr/>
        </p:nvSpPr>
        <p:spPr>
          <a:xfrm>
            <a:off x="6780254" y="4776922"/>
            <a:ext cx="719752" cy="613568"/>
          </a:xfrm>
          <a:prstGeom prst="cloud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1FC7A2CA-0B1E-4F77-B9EC-5B29DB291D8F}"/>
              </a:ext>
            </a:extLst>
          </p:cNvPr>
          <p:cNvSpPr/>
          <p:nvPr/>
        </p:nvSpPr>
        <p:spPr>
          <a:xfrm>
            <a:off x="9552385" y="4106786"/>
            <a:ext cx="1787076" cy="1305502"/>
          </a:xfrm>
          <a:prstGeom prst="cloud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4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CC1F1-1576-4AA3-A468-6ADBC66F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set of connectives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61F736-F538-4B46-85FA-76555FB928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257799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CA" sz="4000" dirty="0"/>
                  <a:t>There is a complete set with just one connective: NAND  (</a:t>
                </a:r>
                <a:r>
                  <a:rPr lang="en-CA" sz="4000" dirty="0" err="1"/>
                  <a:t>NotAND</a:t>
                </a:r>
                <a:r>
                  <a:rPr lang="en-CA" sz="4000" dirty="0"/>
                  <a:t>) </a:t>
                </a:r>
              </a:p>
              <a:p>
                <a:pPr lvl="1"/>
                <a:r>
                  <a:rPr lang="en-CA" sz="3600" dirty="0"/>
                  <a:t>Also called  </a:t>
                </a:r>
                <a:r>
                  <a:rPr lang="en-CA" sz="3600" i="1" dirty="0"/>
                  <a:t>Sheffer stroke</a:t>
                </a:r>
                <a:r>
                  <a:rPr lang="en-CA" sz="3600" dirty="0"/>
                  <a:t>, written | and defined by this truth table: </a:t>
                </a:r>
              </a:p>
              <a:p>
                <a:pPr lvl="1"/>
                <a:endParaRPr lang="en-CA" sz="3400" dirty="0"/>
              </a:p>
              <a:p>
                <a:r>
                  <a:rPr lang="en-CA" sz="4000" dirty="0"/>
                  <a:t>To show that NAND is enough, show how to simulate</a:t>
                </a:r>
              </a:p>
              <a:p>
                <a:pPr marL="0" indent="0">
                  <a:buNone/>
                </a:pPr>
                <a:r>
                  <a:rPr lang="en-CA" sz="4000" dirty="0"/>
                  <a:t>    a complete set of connectives (say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¬, ∨ </m:t>
                    </m:r>
                  </m:oMath>
                </a14:m>
                <a:r>
                  <a:rPr lang="en-CA" sz="4000" dirty="0"/>
                  <a:t>) using only |</a:t>
                </a:r>
              </a:p>
              <a:p>
                <a:pPr lvl="1"/>
                <a:endParaRPr lang="en-CA" sz="3400" i="1" dirty="0">
                  <a:latin typeface="Cambria Math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CA" sz="3400" i="1">
                        <a:latin typeface="Cambria Math"/>
                      </a:rPr>
                      <m:t>¬ </m:t>
                    </m:r>
                    <m:r>
                      <a:rPr lang="en-CA" sz="3400" i="1">
                        <a:latin typeface="Cambria Math"/>
                      </a:rPr>
                      <m:t>𝐴</m:t>
                    </m:r>
                    <m:r>
                      <a:rPr lang="en-CA" sz="3400" i="1">
                        <a:latin typeface="Cambria Math"/>
                      </a:rPr>
                      <m:t>≡</m:t>
                    </m:r>
                    <m:r>
                      <a:rPr lang="en-CA" sz="3400" i="1">
                        <a:latin typeface="Cambria Math"/>
                      </a:rPr>
                      <m:t>𝐴</m:t>
                    </m:r>
                    <m:r>
                      <a:rPr lang="en-CA" sz="3400" i="1">
                        <a:latin typeface="Cambria Math"/>
                      </a:rPr>
                      <m:t> | </m:t>
                    </m:r>
                    <m:r>
                      <a:rPr lang="en-CA" sz="3400" i="1">
                        <a:latin typeface="Cambria Math"/>
                      </a:rPr>
                      <m:t>𝐴</m:t>
                    </m:r>
                    <m:r>
                      <a:rPr lang="en-CA" sz="3400" i="1">
                        <a:latin typeface="Cambria Math"/>
                      </a:rPr>
                      <m:t> </m:t>
                    </m:r>
                  </m:oMath>
                </a14:m>
                <a:endParaRPr lang="en-CA" sz="3400" dirty="0"/>
              </a:p>
              <a:p>
                <a:pPr marL="97155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CA" sz="3400" i="1">
                        <a:latin typeface="Cambria Math"/>
                      </a:rPr>
                      <m:t>𝐴</m:t>
                    </m:r>
                    <m:r>
                      <a:rPr lang="en-CA" sz="3400" i="1">
                        <a:latin typeface="Cambria Math"/>
                      </a:rPr>
                      <m:t>∨</m:t>
                    </m:r>
                    <m:r>
                      <a:rPr lang="en-CA" sz="3400" i="1">
                        <a:latin typeface="Cambria Math"/>
                      </a:rPr>
                      <m:t>𝐵</m:t>
                    </m:r>
                    <m:r>
                      <a:rPr lang="en-CA" sz="3400" i="1">
                        <a:latin typeface="Cambria Math"/>
                      </a:rPr>
                      <m:t>≡¬</m:t>
                    </m:r>
                    <m:d>
                      <m:dPr>
                        <m:ctrlPr>
                          <a:rPr lang="en-CA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400" i="1">
                            <a:latin typeface="Cambria Math"/>
                          </a:rPr>
                          <m:t>¬</m:t>
                        </m:r>
                        <m:r>
                          <a:rPr lang="en-CA" sz="3400" i="1">
                            <a:latin typeface="Cambria Math"/>
                          </a:rPr>
                          <m:t>𝐴</m:t>
                        </m:r>
                        <m:r>
                          <a:rPr lang="en-CA" sz="3400" i="1">
                            <a:latin typeface="Cambria Math"/>
                          </a:rPr>
                          <m:t>∧¬</m:t>
                        </m:r>
                        <m:r>
                          <a:rPr lang="en-CA" sz="3400" i="1">
                            <a:latin typeface="Cambria Math"/>
                          </a:rPr>
                          <m:t>𝐵</m:t>
                        </m:r>
                      </m:e>
                    </m:d>
                  </m:oMath>
                </a14:m>
                <a:r>
                  <a:rPr lang="en-CA" sz="3400" dirty="0"/>
                  <a:t> </a:t>
                </a:r>
                <a14:m>
                  <m:oMath xmlns:m="http://schemas.openxmlformats.org/officeDocument/2006/math">
                    <m:r>
                      <a:rPr lang="en-CA" sz="3400" i="1">
                        <a:latin typeface="Cambria Math"/>
                      </a:rPr>
                      <m:t>≡</m:t>
                    </m:r>
                    <m:d>
                      <m:dPr>
                        <m:endChr m:val="|"/>
                        <m:ctrlPr>
                          <a:rPr lang="en-CA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400" i="1">
                            <a:latin typeface="Cambria Math"/>
                          </a:rPr>
                          <m:t>¬</m:t>
                        </m:r>
                        <m:r>
                          <a:rPr lang="en-CA" sz="3400" i="1">
                            <a:latin typeface="Cambria Math"/>
                          </a:rPr>
                          <m:t>𝐴</m:t>
                        </m:r>
                        <m:r>
                          <a:rPr lang="en-CA" sz="3400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m:rPr>
                        <m:lit/>
                      </m:rPr>
                      <a:rPr lang="en-CA" sz="3400" i="1">
                        <a:latin typeface="Cambria Math"/>
                      </a:rPr>
                      <m:t> </m:t>
                    </m:r>
                    <m:r>
                      <a:rPr lang="en-CA" sz="3400" i="1">
                        <a:latin typeface="Cambria Math"/>
                      </a:rPr>
                      <m:t>¬ </m:t>
                    </m:r>
                    <m:r>
                      <a:rPr lang="en-CA" sz="3400" i="1">
                        <a:latin typeface="Cambria Math"/>
                      </a:rPr>
                      <m:t>𝐵</m:t>
                    </m:r>
                    <m:r>
                      <a:rPr lang="en-CA" sz="3400" i="1">
                        <a:latin typeface="Cambria Math"/>
                      </a:rPr>
                      <m:t>)</m:t>
                    </m:r>
                  </m:oMath>
                </a14:m>
                <a:r>
                  <a:rPr lang="en-CA" sz="3400" dirty="0"/>
                  <a:t> </a:t>
                </a:r>
                <a14:m>
                  <m:oMath xmlns:m="http://schemas.openxmlformats.org/officeDocument/2006/math">
                    <m:r>
                      <a:rPr lang="en-CA" sz="3400" i="1">
                        <a:latin typeface="Cambria Math"/>
                      </a:rPr>
                      <m:t>≡</m:t>
                    </m:r>
                    <m:d>
                      <m:dPr>
                        <m:ctrlPr>
                          <a:rPr lang="en-CA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400" i="1">
                            <a:latin typeface="Cambria Math"/>
                          </a:rPr>
                          <m:t> </m:t>
                        </m:r>
                        <m:d>
                          <m:dPr>
                            <m:endChr m:val="|"/>
                            <m:ctrlPr>
                              <a:rPr lang="en-CA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400" i="1">
                                <a:latin typeface="Cambria Math"/>
                              </a:rPr>
                              <m:t>𝐴</m:t>
                            </m:r>
                            <m:r>
                              <a:rPr lang="en-CA" sz="3400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  <m:r>
                          <a:rPr lang="en-CA" sz="34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CA" sz="3400" i="1">
                        <a:latin typeface="Cambria Math"/>
                      </a:rPr>
                      <m:t>| (</m:t>
                    </m:r>
                    <m:r>
                      <a:rPr lang="en-CA" sz="3400" i="1">
                        <a:latin typeface="Cambria Math"/>
                      </a:rPr>
                      <m:t>𝐵</m:t>
                    </m:r>
                    <m:r>
                      <a:rPr lang="en-CA" sz="3400" i="1">
                        <a:latin typeface="Cambria Math"/>
                      </a:rPr>
                      <m:t> |</m:t>
                    </m:r>
                    <m:r>
                      <a:rPr lang="en-CA" sz="3400" i="1">
                        <a:latin typeface="Cambria Math"/>
                      </a:rPr>
                      <m:t>𝐵</m:t>
                    </m:r>
                    <m:r>
                      <a:rPr lang="en-CA" sz="3400" i="1">
                        <a:latin typeface="Cambria Math"/>
                      </a:rPr>
                      <m:t>))</m:t>
                    </m:r>
                  </m:oMath>
                </a14:m>
                <a:endParaRPr lang="en-CA" sz="3400" dirty="0"/>
              </a:p>
              <a:p>
                <a:pPr marL="457200" lvl="1" indent="0">
                  <a:buNone/>
                </a:pPr>
                <a:endParaRPr lang="en-CA" sz="3400" dirty="0"/>
              </a:p>
              <a:p>
                <a:pPr lvl="1"/>
                <a:r>
                  <a:rPr lang="en-CA" sz="3400" dirty="0"/>
                  <a:t>In practice, most often stick to  </a:t>
                </a:r>
                <a14:m>
                  <m:oMath xmlns:m="http://schemas.openxmlformats.org/officeDocument/2006/math">
                    <m:r>
                      <a:rPr lang="en-CA" sz="3400" i="1">
                        <a:latin typeface="Cambria Math"/>
                      </a:rPr>
                      <m:t>∧,∨, ¬</m:t>
                    </m:r>
                  </m:oMath>
                </a14:m>
                <a:r>
                  <a:rPr lang="en-CA" sz="3400" dirty="0"/>
                  <a:t>  (called De Morgan basis)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61F736-F538-4B46-85FA-76555FB928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257799"/>
              </a:xfrm>
              <a:blipFill>
                <a:blip r:embed="rId5"/>
                <a:stretch>
                  <a:fillRect l="-1222" t="-3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36FCFA5-8D47-4884-BF0B-D38CEF78A67D}"/>
              </a:ext>
            </a:extLst>
          </p:cNvPr>
          <p:cNvGraphicFramePr>
            <a:graphicFrameLocks/>
          </p:cNvGraphicFramePr>
          <p:nvPr/>
        </p:nvGraphicFramePr>
        <p:xfrm>
          <a:off x="9696400" y="3068960"/>
          <a:ext cx="2376264" cy="205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CA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</a:t>
                      </a:r>
                      <a:r>
                        <a:rPr lang="en-CA" baseline="0" dirty="0"/>
                        <a:t> |</a:t>
                      </a:r>
                      <a:r>
                        <a:rPr lang="en-CA" dirty="0"/>
                        <a:t>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66"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i="1" dirty="0">
                          <a:solidFill>
                            <a:srgbClr val="C00000"/>
                          </a:solidFill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366"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C00000"/>
                          </a:solidFill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366"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C00000"/>
                          </a:solidFill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366"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C00000"/>
                          </a:solidFill>
                        </a:rPr>
                        <a:t>False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i="1" dirty="0">
                          <a:solidFill>
                            <a:srgbClr val="C00000"/>
                          </a:solidFill>
                        </a:rPr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i="1" dirty="0">
                          <a:solidFill>
                            <a:srgbClr val="00B050"/>
                          </a:solidFill>
                        </a:rPr>
                        <a:t>True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9687935B-3CB5-42BB-884E-2BB83B818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2464" y="1624208"/>
            <a:ext cx="952500" cy="476250"/>
          </a:xfrm>
          <a:prstGeom prst="rect">
            <a:avLst/>
          </a:prstGeom>
        </p:spPr>
      </p:pic>
      <p:pic>
        <p:nvPicPr>
          <p:cNvPr id="5" name="Picture 4" descr="A close up of a bird&#10;&#10;Description automatically generated">
            <a:extLst>
              <a:ext uri="{FF2B5EF4-FFF2-40B4-BE49-F238E27FC236}">
                <a16:creationId xmlns:a16="http://schemas.microsoft.com/office/drawing/2014/main" id="{980B91A2-F2B1-4547-9936-3B53B84A2F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32312"/>
            <a:ext cx="1249261" cy="1151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9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BBAE-D315-4C60-BB2D-108F7AA5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EFA7-0252-406B-BC11-35EC8F821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32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B48985-FB26-4B7C-B13A-B6A0CF36A3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Ways to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in English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B48985-FB26-4B7C-B13A-B6A0CF36A3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99F3EB-4C5A-46C2-9E34-0B60E30D85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47875"/>
                <a:ext cx="5702424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Lots of ways to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“If A, then B” (“If A, B”)        </a:t>
                </a:r>
              </a:p>
              <a:p>
                <a:pPr lvl="1"/>
                <a:r>
                  <a:rPr lang="en-US" dirty="0"/>
                  <a:t>“A implies B” </a:t>
                </a:r>
              </a:p>
              <a:p>
                <a:pPr lvl="1"/>
                <a:r>
                  <a:rPr lang="en-US" dirty="0"/>
                  <a:t>“A only if B” </a:t>
                </a:r>
              </a:p>
              <a:p>
                <a:pPr lvl="1"/>
                <a:r>
                  <a:rPr lang="en-US" dirty="0"/>
                  <a:t>“B unless ¬A”</a:t>
                </a:r>
              </a:p>
              <a:p>
                <a:pPr lvl="1"/>
                <a:r>
                  <a:rPr lang="en-US" dirty="0"/>
                  <a:t>“B if A” (“B when(ever) A”)</a:t>
                </a:r>
              </a:p>
              <a:p>
                <a:pPr lvl="1"/>
                <a:r>
                  <a:rPr lang="en-US" dirty="0"/>
                  <a:t>“B follows from A” </a:t>
                </a:r>
              </a:p>
              <a:p>
                <a:pPr lvl="1"/>
                <a:r>
                  <a:rPr lang="en-US" dirty="0"/>
                  <a:t>“A is sufﬁcient for B” </a:t>
                </a:r>
              </a:p>
              <a:p>
                <a:pPr lvl="1"/>
                <a:r>
                  <a:rPr lang="en-US" dirty="0"/>
                  <a:t>“B is necessary for A”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99F3EB-4C5A-46C2-9E34-0B60E30D85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47875"/>
                <a:ext cx="5702424" cy="4525963"/>
              </a:xfrm>
              <a:blipFill>
                <a:blip r:embed="rId6"/>
                <a:stretch>
                  <a:fillRect l="-2460" t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26B9C5F-AEA2-4352-9270-9AD881DF7E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9936" y="1600200"/>
                <a:ext cx="6768752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“it’s wet”, B: “it’s slippery”.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If it’s wet, it’s slippery</a:t>
                </a:r>
              </a:p>
              <a:p>
                <a:pPr lvl="1"/>
                <a:r>
                  <a:rPr lang="en-US" dirty="0"/>
                  <a:t>It’s wet implies that it’s slippery</a:t>
                </a:r>
              </a:p>
              <a:p>
                <a:pPr lvl="1"/>
                <a:r>
                  <a:rPr lang="en-US" dirty="0"/>
                  <a:t>It’s wet only if it’s slippery. </a:t>
                </a:r>
              </a:p>
              <a:p>
                <a:pPr lvl="1"/>
                <a:r>
                  <a:rPr lang="en-US" dirty="0"/>
                  <a:t>It’s slippery unless it is not wet. </a:t>
                </a:r>
              </a:p>
              <a:p>
                <a:pPr lvl="1"/>
                <a:r>
                  <a:rPr lang="en-US" dirty="0"/>
                  <a:t>It’s slippery when it’s wet.</a:t>
                </a:r>
              </a:p>
              <a:p>
                <a:pPr lvl="1"/>
                <a:r>
                  <a:rPr lang="en-US" dirty="0"/>
                  <a:t>Being slippery follows from being wet</a:t>
                </a:r>
              </a:p>
              <a:p>
                <a:pPr lvl="1"/>
                <a:r>
                  <a:rPr lang="en-US" dirty="0"/>
                  <a:t>Being wet is sufficient (to make it) slippery</a:t>
                </a:r>
              </a:p>
              <a:p>
                <a:pPr lvl="1"/>
                <a:r>
                  <a:rPr lang="en-US" dirty="0"/>
                  <a:t>It must be slippery when it is wet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26B9C5F-AEA2-4352-9270-9AD881DF7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6" y="1600200"/>
                <a:ext cx="6768752" cy="4525963"/>
              </a:xfrm>
              <a:prstGeom prst="rect">
                <a:avLst/>
              </a:prstGeom>
              <a:blipFill>
                <a:blip r:embed="rId7"/>
                <a:stretch>
                  <a:fillRect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11A9512-E5DB-46ED-A6A3-D8AFD2D58D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39750"/>
            <a:ext cx="1605997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3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FFFE2-575D-4E28-A588-B7E7B543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if… then…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9D3B6-74F9-4C39-ADBA-FC227F957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You see the following cards. Each has a letter on one side and a number on the other.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Which cards do you need to turn to check that </a:t>
            </a:r>
            <a:r>
              <a:rPr lang="en-CA" b="1" dirty="0"/>
              <a:t>if</a:t>
            </a:r>
            <a:r>
              <a:rPr lang="en-CA" dirty="0"/>
              <a:t> a card </a:t>
            </a:r>
            <a:r>
              <a:rPr lang="en-CA" b="1" dirty="0"/>
              <a:t>has a J </a:t>
            </a:r>
            <a:r>
              <a:rPr lang="en-CA" dirty="0"/>
              <a:t>on it </a:t>
            </a:r>
            <a:r>
              <a:rPr lang="en-CA" b="1" dirty="0"/>
              <a:t>then</a:t>
            </a:r>
            <a:r>
              <a:rPr lang="en-CA" dirty="0"/>
              <a:t> it </a:t>
            </a:r>
            <a:r>
              <a:rPr lang="en-CA" b="1" dirty="0"/>
              <a:t>has a 5</a:t>
            </a:r>
            <a:r>
              <a:rPr lang="en-CA" dirty="0"/>
              <a:t> on the other side? 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64F0E4-7352-4CEC-A249-5B83953246F9}"/>
              </a:ext>
            </a:extLst>
          </p:cNvPr>
          <p:cNvSpPr/>
          <p:nvPr/>
        </p:nvSpPr>
        <p:spPr>
          <a:xfrm>
            <a:off x="2567608" y="2924944"/>
            <a:ext cx="1440160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B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22C0F1-5EE4-4EE4-AD49-92F2F8F32C75}"/>
              </a:ext>
            </a:extLst>
          </p:cNvPr>
          <p:cNvSpPr/>
          <p:nvPr/>
        </p:nvSpPr>
        <p:spPr>
          <a:xfrm>
            <a:off x="8328248" y="2924944"/>
            <a:ext cx="1440160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J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15C706-7A2C-4BA3-AB96-AC15CC7C72E6}"/>
              </a:ext>
            </a:extLst>
          </p:cNvPr>
          <p:cNvSpPr/>
          <p:nvPr/>
        </p:nvSpPr>
        <p:spPr>
          <a:xfrm>
            <a:off x="6456040" y="2924944"/>
            <a:ext cx="1440160" cy="1800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89520C-6D9E-49DA-B8E4-7D2F8CBC7F71}"/>
              </a:ext>
            </a:extLst>
          </p:cNvPr>
          <p:cNvSpPr/>
          <p:nvPr/>
        </p:nvSpPr>
        <p:spPr>
          <a:xfrm>
            <a:off x="4583832" y="2924944"/>
            <a:ext cx="1440160" cy="1800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93382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7FFBA-00CE-4A4F-A3E7-E5A524CB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Contrapositive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F43C48-3602-40AD-B444-FA2DDD1945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5313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Let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be an </a:t>
                </a:r>
                <a:r>
                  <a:rPr lang="en-CA" b="1" dirty="0"/>
                  <a:t>implication</a:t>
                </a:r>
                <a:r>
                  <a:rPr lang="en-CA" dirty="0"/>
                  <a:t> (if A then B, A implies B). </a:t>
                </a:r>
              </a:p>
              <a:p>
                <a:pPr lvl="1"/>
                <a:r>
                  <a:rPr lang="en-US" dirty="0"/>
                  <a:t>If a card has a J on one side, then it has 5 on the other.</a:t>
                </a:r>
              </a:p>
              <a:p>
                <a:r>
                  <a:rPr lang="en-US" dirty="0"/>
                  <a:t>Its </a:t>
                </a:r>
                <a:r>
                  <a:rPr lang="en-US" b="1" dirty="0"/>
                  <a:t>contrapositive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→¬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</m:oMath>
                </a14:m>
                <a:r>
                  <a:rPr lang="en-CA" dirty="0"/>
                  <a:t>.   </a:t>
                </a:r>
              </a:p>
              <a:p>
                <a:pPr lvl="1"/>
                <a:r>
                  <a:rPr lang="en-US" dirty="0"/>
                  <a:t>If a card does not have 5 on one side, then it cannot have J on the other.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Contrapositive is equivalent to the original implication: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  <m:r>
                        <a:rPr lang="en-US" i="1">
                          <a:latin typeface="Cambria Math"/>
                        </a:rPr>
                        <m:t>→</m:t>
                      </m:r>
                      <m:r>
                        <a:rPr lang="en-US" i="1">
                          <a:latin typeface="Cambria Math"/>
                        </a:rPr>
                        <m:t>𝐵</m:t>
                      </m:r>
                      <m:r>
                        <a:rPr lang="en-US" i="1">
                          <a:latin typeface="Cambria Math"/>
                        </a:rPr>
                        <m:t>≡¬</m:t>
                      </m:r>
                      <m:r>
                        <a:rPr lang="en-US" i="1">
                          <a:latin typeface="Cambria Math"/>
                        </a:rPr>
                        <m:t>𝐵</m:t>
                      </m:r>
                      <m:r>
                        <a:rPr lang="en-US" i="1">
                          <a:latin typeface="Cambria Math"/>
                        </a:rPr>
                        <m:t>→¬</m:t>
                      </m:r>
                      <m:r>
                        <a:rPr lang="en-US" i="1">
                          <a:latin typeface="Cambria Math"/>
                        </a:rPr>
                        <m:t>𝐴</m:t>
                      </m:r>
                      <m:r>
                        <m:rPr>
                          <m:nor/>
                        </m:rPr>
                        <a:rPr lang="en-CA" dirty="0"/>
                        <m:t>.</m:t>
                      </m:r>
                    </m:oMath>
                  </m:oMathPara>
                </a14:m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pPr lvl="1"/>
                <a:r>
                  <a:rPr lang="en-US" dirty="0"/>
                  <a:t>This is why we need to check cards with numbers other than 5! 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Proof: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→¬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≡ ¬¬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∨¬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≡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∨¬ 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≡¬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∨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F43C48-3602-40AD-B444-FA2DDD1945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53135"/>
              </a:xfrm>
              <a:blipFill>
                <a:blip r:embed="rId5"/>
                <a:stretch>
                  <a:fillRect l="-1111" t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1968E8-A664-472D-987F-812CA03DA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10" y="0"/>
            <a:ext cx="1787690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40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Converse and inverse 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35719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Let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be an </a:t>
                </a:r>
                <a:r>
                  <a:rPr lang="en-CA" b="1" dirty="0"/>
                  <a:t>implication</a:t>
                </a:r>
                <a:r>
                  <a:rPr lang="en-CA" dirty="0"/>
                  <a:t> (if A then B). </a:t>
                </a:r>
              </a:p>
              <a:p>
                <a:pPr lvl="1"/>
                <a:r>
                  <a:rPr lang="en-CA" dirty="0"/>
                  <a:t> if a card has a J on one side then it has a 5 on the other</a:t>
                </a:r>
              </a:p>
              <a:p>
                <a:r>
                  <a:rPr lang="en-US" dirty="0"/>
                  <a:t>Its </a:t>
                </a:r>
                <a:r>
                  <a:rPr lang="en-US" b="1" dirty="0"/>
                  <a:t>converse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 </a:t>
                </a:r>
              </a:p>
              <a:p>
                <a:pPr lvl="1"/>
                <a:r>
                  <a:rPr lang="en-US" dirty="0"/>
                  <a:t>If a card has 5 on one side, then it has J on the other.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Converse is </a:t>
                </a:r>
                <a:r>
                  <a:rPr lang="en-US" b="1" dirty="0"/>
                  <a:t>not equivalent</a:t>
                </a:r>
                <a:r>
                  <a:rPr lang="en-US" dirty="0"/>
                  <a:t> to the original implication! </a:t>
                </a:r>
              </a:p>
              <a:p>
                <a:pPr lvl="1"/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𝑡𝑟𝑢𝑒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𝑓𝑎𝑙𝑠𝑒</m:t>
                    </m:r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is false,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is true.</a:t>
                </a:r>
              </a:p>
              <a:p>
                <a:r>
                  <a:rPr lang="en-US" dirty="0"/>
                  <a:t>Converse is </a:t>
                </a:r>
                <a:r>
                  <a:rPr lang="en-US" b="1" dirty="0"/>
                  <a:t>not equivalent </a:t>
                </a:r>
                <a:r>
                  <a:rPr lang="en-US" dirty="0"/>
                  <a:t>to the negation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</a:rPr>
                          <m:t>→</m:t>
                        </m:r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≡  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∧¬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</m:oMath>
                </a14:m>
                <a:r>
                  <a:rPr lang="en-US" dirty="0"/>
                  <a:t> .  </a:t>
                </a:r>
              </a:p>
              <a:p>
                <a:pPr lvl="1"/>
                <a:r>
                  <a:rPr lang="en-US" dirty="0"/>
                  <a:t>For A=true, B=true,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is true, but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</a:rPr>
                          <m:t>→</m:t>
                        </m:r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 is false.</a:t>
                </a:r>
              </a:p>
              <a:p>
                <a:r>
                  <a:rPr lang="en-US" dirty="0"/>
                  <a:t>Converse is equivalent to </a:t>
                </a:r>
                <a:r>
                  <a:rPr lang="en-CA" dirty="0"/>
                  <a:t>the </a:t>
                </a:r>
                <a:r>
                  <a:rPr lang="en-CA" b="1" dirty="0"/>
                  <a:t>inverse 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→¬ 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</m:oMath>
                </a14:m>
                <a:r>
                  <a:rPr lang="en-CA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1"/>
                <a:r>
                  <a:rPr lang="en-US" dirty="0"/>
                  <a:t>If a card does not have J on one side, it cannot have 5 on the other. </a:t>
                </a:r>
                <a:endParaRPr lang="en-CA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357191"/>
              </a:xfrm>
              <a:blipFill>
                <a:blip r:embed="rId6"/>
                <a:stretch>
                  <a:fillRect l="-1111" t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372BF0-5F12-4B0D-9DD1-CFCFD45CD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"/>
            <a:ext cx="1127448" cy="845586"/>
          </a:xfrm>
          <a:prstGeom prst="rect">
            <a:avLst/>
          </a:prstGeom>
        </p:spPr>
      </p:pic>
      <p:sp>
        <p:nvSpPr>
          <p:cNvPr id="6" name="Rounded Rectangle 38">
            <a:extLst>
              <a:ext uri="{FF2B5EF4-FFF2-40B4-BE49-F238E27FC236}">
                <a16:creationId xmlns:a16="http://schemas.microsoft.com/office/drawing/2014/main" id="{9108BDC4-6E9B-4F5D-A172-6176D33E84E1}"/>
              </a:ext>
            </a:extLst>
          </p:cNvPr>
          <p:cNvSpPr/>
          <p:nvPr/>
        </p:nvSpPr>
        <p:spPr>
          <a:xfrm>
            <a:off x="11298155" y="2803525"/>
            <a:ext cx="513901" cy="67507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B</a:t>
            </a:r>
          </a:p>
        </p:txBody>
      </p:sp>
      <p:sp>
        <p:nvSpPr>
          <p:cNvPr id="7" name="Rounded Rectangle 39">
            <a:extLst>
              <a:ext uri="{FF2B5EF4-FFF2-40B4-BE49-F238E27FC236}">
                <a16:creationId xmlns:a16="http://schemas.microsoft.com/office/drawing/2014/main" id="{4A86DFB4-0F09-4BC8-A2C0-DC7A332FC167}"/>
              </a:ext>
            </a:extLst>
          </p:cNvPr>
          <p:cNvSpPr/>
          <p:nvPr/>
        </p:nvSpPr>
        <p:spPr>
          <a:xfrm>
            <a:off x="10771982" y="2814394"/>
            <a:ext cx="504056" cy="67049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7527FF-160A-4A0C-A474-1D992DD33F30}"/>
              </a:ext>
            </a:extLst>
          </p:cNvPr>
          <p:cNvGrpSpPr/>
          <p:nvPr/>
        </p:nvGrpSpPr>
        <p:grpSpPr>
          <a:xfrm>
            <a:off x="10778435" y="1637382"/>
            <a:ext cx="1008112" cy="691176"/>
            <a:chOff x="4499992" y="3933056"/>
            <a:chExt cx="1008112" cy="691176"/>
          </a:xfrm>
        </p:grpSpPr>
        <p:sp>
          <p:nvSpPr>
            <p:cNvPr id="12" name="Rounded Rectangle 35">
              <a:extLst>
                <a:ext uri="{FF2B5EF4-FFF2-40B4-BE49-F238E27FC236}">
                  <a16:creationId xmlns:a16="http://schemas.microsoft.com/office/drawing/2014/main" id="{AB32322F-93C7-4DA3-AAD8-9C133982D162}"/>
                </a:ext>
              </a:extLst>
            </p:cNvPr>
            <p:cNvSpPr/>
            <p:nvPr/>
          </p:nvSpPr>
          <p:spPr>
            <a:xfrm>
              <a:off x="4499992" y="3933056"/>
              <a:ext cx="504056" cy="67507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4800" dirty="0"/>
                <a:t>J</a:t>
              </a:r>
            </a:p>
          </p:txBody>
        </p:sp>
        <p:sp>
          <p:nvSpPr>
            <p:cNvPr id="13" name="Rounded Rectangle 36">
              <a:extLst>
                <a:ext uri="{FF2B5EF4-FFF2-40B4-BE49-F238E27FC236}">
                  <a16:creationId xmlns:a16="http://schemas.microsoft.com/office/drawing/2014/main" id="{4FEDC667-7997-4E8B-95B6-53F0748F6CB9}"/>
                </a:ext>
              </a:extLst>
            </p:cNvPr>
            <p:cNvSpPr/>
            <p:nvPr/>
          </p:nvSpPr>
          <p:spPr>
            <a:xfrm>
              <a:off x="5004048" y="3933056"/>
              <a:ext cx="504056" cy="69117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4800" dirty="0"/>
                <a:t>2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B2DB1-D978-4894-A8A0-26AB918BC60C}"/>
              </a:ext>
            </a:extLst>
          </p:cNvPr>
          <p:cNvSpPr/>
          <p:nvPr/>
        </p:nvSpPr>
        <p:spPr>
          <a:xfrm>
            <a:off x="10670422" y="1513605"/>
            <a:ext cx="1211232" cy="904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17C3B0-729F-47D0-B3E6-7BD35B9D0774}"/>
              </a:ext>
            </a:extLst>
          </p:cNvPr>
          <p:cNvSpPr/>
          <p:nvPr/>
        </p:nvSpPr>
        <p:spPr>
          <a:xfrm>
            <a:off x="10686086" y="2697495"/>
            <a:ext cx="1211232" cy="904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252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C01D6-0C39-4442-8636-C368A663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Contrapositive vs. Converse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FE9D-DD9B-4422-BF32-CA7754D6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8870777" cy="48531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“If a person is carrying a weapon, then the airport metal detector will ring”. </a:t>
            </a:r>
          </a:p>
          <a:p>
            <a:pPr lvl="1"/>
            <a:r>
              <a:rPr lang="en-US" dirty="0"/>
              <a:t>Same  as “</a:t>
            </a:r>
            <a:r>
              <a:rPr lang="en-US" dirty="0">
                <a:solidFill>
                  <a:srgbClr val="7030A0"/>
                </a:solidFill>
              </a:rPr>
              <a:t>If the airport metal detector does not ring, then the person is not carrying a weapon</a:t>
            </a:r>
            <a:r>
              <a:rPr lang="en-US" dirty="0"/>
              <a:t>”.  </a:t>
            </a:r>
          </a:p>
          <a:p>
            <a:pPr lvl="1"/>
            <a:r>
              <a:rPr lang="en-US" dirty="0"/>
              <a:t>Not the same as: “</a:t>
            </a:r>
            <a:r>
              <a:rPr lang="en-US" dirty="0">
                <a:solidFill>
                  <a:srgbClr val="0070C0"/>
                </a:solidFill>
              </a:rPr>
              <a:t>If the airport metal detector rings, then the person is carrying a weapon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/>
              <a:t>”</a:t>
            </a:r>
          </a:p>
          <a:p>
            <a:r>
              <a:rPr lang="en-US" dirty="0"/>
              <a:t>“If the person is sick, then the test is positive”.</a:t>
            </a:r>
          </a:p>
          <a:p>
            <a:r>
              <a:rPr lang="en-US" dirty="0"/>
              <a:t>“If he is a murderer, his fingerprints are on the knife”. </a:t>
            </a:r>
          </a:p>
          <a:p>
            <a:endParaRPr lang="en-US" dirty="0"/>
          </a:p>
        </p:txBody>
      </p:sp>
      <p:pic>
        <p:nvPicPr>
          <p:cNvPr id="5" name="Picture 2" descr="C:\cygwin64\home\kol\courses\cs1002\airport-security-scanner-clipart-airport-security_777-1300.jpeg">
            <a:extLst>
              <a:ext uri="{FF2B5EF4-FFF2-40B4-BE49-F238E27FC236}">
                <a16:creationId xmlns:a16="http://schemas.microsoft.com/office/drawing/2014/main" id="{315F565B-912A-4C2A-A77E-DD567058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772816"/>
            <a:ext cx="23685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94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9539-3909-4369-AAA5-6D7631E4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B727E6B-4053-429E-94E1-2D22F1611819}"/>
                  </a:ext>
                </a:extLst>
              </p:cNvPr>
              <p:cNvSpPr/>
              <p:nvPr/>
            </p:nvSpPr>
            <p:spPr>
              <a:xfrm>
                <a:off x="839416" y="1772816"/>
                <a:ext cx="3816424" cy="1108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600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B727E6B-4053-429E-94E1-2D22F1611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772816"/>
                <a:ext cx="3816424" cy="11087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FD8909-F55C-409D-853E-A9B86E2B45A0}"/>
                  </a:ext>
                </a:extLst>
              </p:cNvPr>
              <p:cNvSpPr/>
              <p:nvPr/>
            </p:nvSpPr>
            <p:spPr>
              <a:xfrm>
                <a:off x="839416" y="4149080"/>
                <a:ext cx="3816424" cy="11700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→¬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:r>
                  <a:rPr lang="en-US" sz="2800" dirty="0"/>
                  <a:t>Contrapositive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FD8909-F55C-409D-853E-A9B86E2B4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4149080"/>
                <a:ext cx="3816424" cy="1170033"/>
              </a:xfrm>
              <a:prstGeom prst="rect">
                <a:avLst/>
              </a:prstGeom>
              <a:blipFill>
                <a:blip r:embed="rId6"/>
                <a:stretch>
                  <a:fillRect l="-2698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B58AE7-42E5-4C24-AF49-1253627AAD4C}"/>
                  </a:ext>
                </a:extLst>
              </p:cNvPr>
              <p:cNvSpPr/>
              <p:nvPr/>
            </p:nvSpPr>
            <p:spPr>
              <a:xfrm>
                <a:off x="6456040" y="1776720"/>
                <a:ext cx="3888432" cy="1108719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:r>
                  <a:rPr lang="en-US" sz="2800" dirty="0"/>
                  <a:t>Converse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B58AE7-42E5-4C24-AF49-1253627AA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1776720"/>
                <a:ext cx="3888432" cy="1108719"/>
              </a:xfrm>
              <a:prstGeom prst="rect">
                <a:avLst/>
              </a:prstGeom>
              <a:blipFill>
                <a:blip r:embed="rId7"/>
                <a:stretch>
                  <a:fillRect b="-7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44D62BC-0B3A-43F4-A8B5-49216B5A05B4}"/>
                  </a:ext>
                </a:extLst>
              </p:cNvPr>
              <p:cNvSpPr/>
              <p:nvPr/>
            </p:nvSpPr>
            <p:spPr>
              <a:xfrm>
                <a:off x="6456040" y="4149080"/>
                <a:ext cx="3888432" cy="1170033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→¬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2800" b="0" dirty="0"/>
              </a:p>
              <a:p>
                <a:pPr algn="ctr"/>
                <a:r>
                  <a:rPr lang="en-US" sz="2800" dirty="0"/>
                  <a:t>Inverse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44D62BC-0B3A-43F4-A8B5-49216B5A0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4149080"/>
                <a:ext cx="3888432" cy="1170033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1721E7-AD40-4854-B5EB-7C31C9B5FDAD}"/>
                  </a:ext>
                </a:extLst>
              </p:cNvPr>
              <p:cNvSpPr/>
              <p:nvPr/>
            </p:nvSpPr>
            <p:spPr>
              <a:xfrm>
                <a:off x="2135560" y="3049232"/>
                <a:ext cx="85953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127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pattFill prst="narHorz">
                            <a:fgClr>
                              <a:schemeClr val="accent3"/>
                            </a:fgClr>
                            <a:bgClr>
                              <a:schemeClr val="accent3">
                                <a:lumMod val="40000"/>
                                <a:lumOff val="60000"/>
                              </a:schemeClr>
                            </a:bgClr>
                          </a:pattFill>
                          <a:effectLst>
                            <a:innerShdw blurRad="177800">
                              <a:schemeClr val="accent3">
                                <a:lumMod val="50000"/>
                              </a:schemeClr>
                            </a:innerShdw>
                          </a:effectLst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5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1721E7-AD40-4854-B5EB-7C31C9B5F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3049232"/>
                <a:ext cx="859531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F7DF19-967B-4663-9703-5B064CCA00DA}"/>
                  </a:ext>
                </a:extLst>
              </p:cNvPr>
              <p:cNvSpPr/>
              <p:nvPr/>
            </p:nvSpPr>
            <p:spPr>
              <a:xfrm>
                <a:off x="8040216" y="3049232"/>
                <a:ext cx="85953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127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pattFill prst="narHorz">
                            <a:fgClr>
                              <a:schemeClr val="accent3"/>
                            </a:fgClr>
                            <a:bgClr>
                              <a:schemeClr val="accent3">
                                <a:lumMod val="40000"/>
                                <a:lumOff val="60000"/>
                              </a:schemeClr>
                            </a:bgClr>
                          </a:pattFill>
                          <a:effectLst>
                            <a:innerShdw blurRad="177800">
                              <a:schemeClr val="accent3">
                                <a:lumMod val="50000"/>
                              </a:schemeClr>
                            </a:innerShdw>
                          </a:effectLst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54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F7DF19-967B-4663-9703-5B064CCA0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3049232"/>
                <a:ext cx="859531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A6140-3E0B-4986-9B90-8FFE5C316D87}"/>
              </a:ext>
            </a:extLst>
          </p:cNvPr>
          <p:cNvGrpSpPr/>
          <p:nvPr/>
        </p:nvGrpSpPr>
        <p:grpSpPr>
          <a:xfrm>
            <a:off x="5230052" y="4272431"/>
            <a:ext cx="1011815" cy="923330"/>
            <a:chOff x="5590095" y="2967335"/>
            <a:chExt cx="1011815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5D645A6-C1F1-4C86-A17F-5B04F9C7C00C}"/>
                    </a:ext>
                  </a:extLst>
                </p:cNvPr>
                <p:cNvSpPr/>
                <p:nvPr/>
              </p:nvSpPr>
              <p:spPr>
                <a:xfrm>
                  <a:off x="5590095" y="2967335"/>
                  <a:ext cx="10118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≡ 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5D645A6-C1F1-4C86-A17F-5B04F9C7C0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095" y="2967335"/>
                  <a:ext cx="1011815" cy="92333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F03CFE-E456-48E8-B81F-F75C0125F1FB}"/>
                </a:ext>
              </a:extLst>
            </p:cNvPr>
            <p:cNvSpPr/>
            <p:nvPr/>
          </p:nvSpPr>
          <p:spPr>
            <a:xfrm>
              <a:off x="5735960" y="2967335"/>
              <a:ext cx="4828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/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58A1A8-9F89-4074-8E5E-1D0A961DBFA0}"/>
              </a:ext>
            </a:extLst>
          </p:cNvPr>
          <p:cNvGrpSpPr/>
          <p:nvPr/>
        </p:nvGrpSpPr>
        <p:grpSpPr>
          <a:xfrm>
            <a:off x="5230052" y="1869414"/>
            <a:ext cx="1011815" cy="923330"/>
            <a:chOff x="5590095" y="2967335"/>
            <a:chExt cx="1011815" cy="92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15EC7DE-8147-444B-AC3B-3F856465BE20}"/>
                    </a:ext>
                  </a:extLst>
                </p:cNvPr>
                <p:cNvSpPr/>
                <p:nvPr/>
              </p:nvSpPr>
              <p:spPr>
                <a:xfrm>
                  <a:off x="5590095" y="2967335"/>
                  <a:ext cx="1011815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≡ 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15EC7DE-8147-444B-AC3B-3F856465BE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095" y="2967335"/>
                  <a:ext cx="1011815" cy="92333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B1105E-E049-47B1-AC6D-2237B10F0324}"/>
                </a:ext>
              </a:extLst>
            </p:cNvPr>
            <p:cNvSpPr/>
            <p:nvPr/>
          </p:nvSpPr>
          <p:spPr>
            <a:xfrm>
              <a:off x="5735960" y="2967335"/>
              <a:ext cx="4828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/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57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pixabay.com/photo/2013/07/18/10/55/dna-163466_1280.jpg">
            <a:extLst>
              <a:ext uri="{FF2B5EF4-FFF2-40B4-BE49-F238E27FC236}">
                <a16:creationId xmlns:a16="http://schemas.microsoft.com/office/drawing/2014/main" id="{7B296A9E-6025-4F4F-B97B-6F00CCBE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Complexity of computation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53119D-330B-4181-9975-C0F5D293543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13910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What strings do we work with in real life?</a:t>
            </a:r>
          </a:p>
          <a:p>
            <a:r>
              <a:rPr lang="en-CA" dirty="0">
                <a:solidFill>
                  <a:schemeClr val="bg1"/>
                </a:solidFill>
              </a:rPr>
              <a:t>   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Human DNA has about 3.2 ×10</a:t>
            </a:r>
            <a:r>
              <a:rPr lang="en-CA" baseline="30000" dirty="0">
                <a:solidFill>
                  <a:schemeClr val="bg1"/>
                </a:solidFill>
              </a:rPr>
              <a:t>9</a:t>
            </a:r>
            <a:r>
              <a:rPr lang="en-CA" dirty="0">
                <a:solidFill>
                  <a:schemeClr val="bg1"/>
                </a:solidFill>
              </a:rPr>
              <a:t> base pairs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>
                <a:solidFill>
                  <a:schemeClr val="bg1"/>
                </a:solidFill>
              </a:rPr>
              <a:t>A secure key in cryptography:  256 bits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>
                <a:solidFill>
                  <a:schemeClr val="bg1"/>
                </a:solidFill>
              </a:rPr>
              <a:t>Number of Walmart transactions per day: 10</a:t>
            </a:r>
            <a:r>
              <a:rPr lang="en-CA" baseline="30000" dirty="0">
                <a:solidFill>
                  <a:schemeClr val="bg1"/>
                </a:solidFill>
              </a:rPr>
              <a:t>9</a:t>
            </a:r>
            <a:r>
              <a:rPr lang="en-CA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>
                <a:solidFill>
                  <a:schemeClr val="bg1"/>
                </a:solidFill>
              </a:rPr>
              <a:t>URLs searched by Google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in</a:t>
            </a:r>
            <a:r>
              <a:rPr lang="ru-RU" dirty="0">
                <a:solidFill>
                  <a:schemeClr val="bg1"/>
                </a:solidFill>
              </a:rPr>
              <a:t> 2012</a:t>
            </a:r>
            <a:r>
              <a:rPr lang="en-CA" dirty="0">
                <a:solidFill>
                  <a:schemeClr val="bg1"/>
                </a:solidFill>
              </a:rPr>
              <a:t>: 3x10</a:t>
            </a:r>
            <a:r>
              <a:rPr lang="en-CA" baseline="30000" dirty="0">
                <a:solidFill>
                  <a:schemeClr val="bg1"/>
                </a:solidFill>
              </a:rPr>
              <a:t>12  </a:t>
            </a:r>
            <a:r>
              <a:rPr lang="en-CA" dirty="0">
                <a:solidFill>
                  <a:schemeClr val="bg1"/>
                </a:solidFill>
              </a:rPr>
              <a:t>with 3.5x10</a:t>
            </a:r>
            <a:r>
              <a:rPr lang="en-CA" baseline="30000" dirty="0">
                <a:solidFill>
                  <a:schemeClr val="bg1"/>
                </a:solidFill>
              </a:rPr>
              <a:t>9  </a:t>
            </a:r>
            <a:r>
              <a:rPr lang="en-CA" dirty="0">
                <a:solidFill>
                  <a:schemeClr val="bg1"/>
                </a:solidFill>
              </a:rPr>
              <a:t>searches per day now 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5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1F53-32CC-4313-96F9-C32F923F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and only if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8E9916-7E9E-4FF0-BE33-42F0CC4EEC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↔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(“A if and only if B”,  biconditional, also written as “A </a:t>
                </a:r>
                <a:r>
                  <a:rPr lang="en-CA" dirty="0" err="1"/>
                  <a:t>iff</a:t>
                </a:r>
                <a:r>
                  <a:rPr lang="en-CA" dirty="0"/>
                  <a:t> B”) is true exactly when  both the implication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and its converse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(equivalently, inverse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</m:t>
                    </m:r>
                    <m:r>
                      <a:rPr lang="en-CA" i="1">
                        <a:latin typeface="Cambria Math"/>
                      </a:rPr>
                      <m:t>𝐴</m:t>
                    </m:r>
                    <m:r>
                      <a:rPr lang="en-CA" i="1">
                        <a:latin typeface="Cambria Math"/>
                      </a:rPr>
                      <m:t>→¬</m:t>
                    </m:r>
                    <m:r>
                      <a:rPr lang="en-CA" i="1">
                        <a:latin typeface="Cambria Math"/>
                      </a:rPr>
                      <m:t>𝐵</m:t>
                    </m:r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are true</a:t>
                </a:r>
              </a:p>
              <a:p>
                <a:pPr lvl="1"/>
                <a:r>
                  <a:rPr lang="en-US" dirty="0"/>
                  <a:t>Come to the lab  on Monday </a:t>
                </a:r>
                <a:r>
                  <a:rPr lang="en-US" b="1" dirty="0"/>
                  <a:t>if and only if </a:t>
                </a:r>
                <a:r>
                  <a:rPr lang="en-US" dirty="0"/>
                  <a:t>you are in section 2. </a:t>
                </a:r>
              </a:p>
              <a:p>
                <a:pPr lvl="2"/>
                <a:r>
                  <a:rPr lang="en-US" dirty="0"/>
                  <a:t>If you are in section 2, then come to lab on Monday</a:t>
                </a:r>
              </a:p>
              <a:p>
                <a:pPr lvl="2"/>
                <a:r>
                  <a:rPr lang="en-US" dirty="0"/>
                  <a:t>If you came to lab on Monday, you better be in section 2</a:t>
                </a:r>
              </a:p>
              <a:p>
                <a:pPr lvl="3"/>
                <a:r>
                  <a:rPr lang="en-US" dirty="0"/>
                  <a:t>Equivalently, if you are not in section 2, do not come to Monday lab: come to Wednesday lab instead. </a:t>
                </a:r>
              </a:p>
              <a:p>
                <a:pPr lvl="1"/>
                <a:r>
                  <a:rPr lang="en-US" dirty="0"/>
                  <a:t>Arnold is a knight if and only if he what he said is true.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8E9916-7E9E-4FF0-BE33-42F0CC4EEC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1617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AE4E3D4-3E1E-46E0-8638-B95FB9D30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5013176"/>
            <a:ext cx="120019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88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B6F4-E10F-4928-855A-2D98077B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DC5E4-C7DF-4C43-8616-7C1E44081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36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 the back of an old cupboard you discover a note signed by a pirate famous for his bizarre sense of humour and love of logical puzzles. In the note he wrote that he had hidden a treasure somewhere on the property.  He listed 5 true statements and challenged the reader to use them to figure out the location of the treasure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654E4-EEA4-4D3F-83CF-E314C2657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62252"/>
            <a:ext cx="1934527" cy="13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45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980927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the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</a:t>
            </a:r>
            <a:r>
              <a:rPr lang="en-CA"/>
              <a:t>the front </a:t>
            </a:r>
            <a:r>
              <a:rPr lang="en-CA" dirty="0"/>
              <a:t>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is buried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8A49C-62E9-4BFA-8164-77A697CF5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62252"/>
            <a:ext cx="1934527" cy="13677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32E59-51A3-4779-8772-4D560D1E256D}"/>
              </a:ext>
            </a:extLst>
          </p:cNvPr>
          <p:cNvSpPr/>
          <p:nvPr/>
        </p:nvSpPr>
        <p:spPr>
          <a:xfrm>
            <a:off x="2711624" y="5085184"/>
            <a:ext cx="5553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Where is the gold?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B1F79-2743-4932-9A5F-F32C35F94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406613"/>
            <a:ext cx="2287621" cy="2280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30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04AD-F1AA-4DAD-B73D-3DB6D9D8B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61A00-1005-4C0D-A92D-54472B9BA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15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 the back of an old cupboard you discover a note signed by a pirate famous for his bizarre sense of humour and love of logical puzzles. In the note he wrote that he had hidden a treasure somewhere on the property.  He listed 5 true statements and challenged the reader to use them to figure out the location of the treasure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4A8C8-02A8-4E5E-88A4-CA3B80B4F3F4}"/>
              </a:ext>
            </a:extLst>
          </p:cNvPr>
          <p:cNvSpPr/>
          <p:nvPr/>
        </p:nvSpPr>
        <p:spPr>
          <a:xfrm>
            <a:off x="2711624" y="5085184"/>
            <a:ext cx="5553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Where is the gold?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49028-41E3-4B2C-AC0C-C4E5BFA11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406613"/>
            <a:ext cx="2287621" cy="2280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78602-2EDA-43B7-9091-A64A16EE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62252"/>
            <a:ext cx="1934527" cy="1367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9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 is buried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A8F47-6470-4CBC-ADAA-5189EC1F3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62252"/>
            <a:ext cx="1934527" cy="13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0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07968" y="4377101"/>
            <a:ext cx="3096344" cy="19716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CA" sz="3200" dirty="0"/>
              <a:t>If A then not B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CA" sz="3200" dirty="0"/>
              <a:t>If C then B 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CA" sz="3200" dirty="0"/>
              <a:t>A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CA" sz="3200" dirty="0"/>
              <a:t>C  or D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CA" sz="3200" dirty="0"/>
              <a:t>If E then F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8976320" y="4221088"/>
                <a:ext cx="2411760" cy="19442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𝐴</m:t>
                    </m:r>
                    <m:r>
                      <a:rPr lang="en-CA" sz="3200" i="1">
                        <a:latin typeface="Cambria Math"/>
                      </a:rPr>
                      <m:t>→¬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A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 </a:t>
                </a:r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320" y="4221088"/>
                <a:ext cx="2411760" cy="1944216"/>
              </a:xfrm>
              <a:prstGeom prst="rect">
                <a:avLst/>
              </a:prstGeom>
              <a:blipFill>
                <a:blip r:embed="rId6"/>
                <a:stretch>
                  <a:fillRect l="-4293" t="-5956" b="-7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191344" y="4221088"/>
            <a:ext cx="568863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defRPr/>
            </a:pPr>
            <a:r>
              <a:rPr lang="en-CA" sz="3200" dirty="0"/>
              <a:t>     Too many variables for a nice truth table...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1C0E86-AB97-4FD9-A879-255D55DF65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080D27-AC4B-4A06-8B39-D87B5A06B441}"/>
              </a:ext>
            </a:extLst>
          </p:cNvPr>
          <p:cNvSpPr txBox="1">
            <a:spLocks/>
          </p:cNvSpPr>
          <p:nvPr/>
        </p:nvSpPr>
        <p:spPr>
          <a:xfrm>
            <a:off x="6378060" y="1582855"/>
            <a:ext cx="5482952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AF7537-0434-4973-96C8-5AFE78A8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68" y="1556792"/>
            <a:ext cx="5342384" cy="2664296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tree in the front yard is an elm, or the treasure  is buried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If the tree in the back yard is an oak, then the treasure is in the garage. </a:t>
            </a:r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1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Natural deduction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6888088" y="1772816"/>
                <a:ext cx="2783160" cy="197160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 fontScale="77500" lnSpcReduction="20000"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 smtClean="0">
                        <a:latin typeface="Cambria Math"/>
                      </a:rPr>
                      <m:t>𝐴</m:t>
                    </m:r>
                    <m:r>
                      <a:rPr lang="en-CA" sz="3200" i="1" smtClean="0">
                        <a:latin typeface="Cambria Math"/>
                      </a:rPr>
                      <m:t>→¬</m:t>
                    </m:r>
                    <m:r>
                      <a:rPr lang="en-CA" sz="3200" i="1" smtClean="0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A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endParaRPr lang="en-CA" sz="3200" dirty="0"/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1772816"/>
                <a:ext cx="2783160" cy="1971600"/>
              </a:xfrm>
              <a:prstGeom prst="rect">
                <a:avLst/>
              </a:prstGeom>
              <a:blipFill>
                <a:blip r:embed="rId6"/>
                <a:stretch>
                  <a:fillRect l="-3947" t="-5882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1055440" y="4437112"/>
            <a:ext cx="5616624" cy="20882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If house is next to the lake then the treasure is not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The house is next to the lake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Therefore, the treasure </a:t>
            </a:r>
            <a:r>
              <a:rPr lang="en-CA" sz="3200" dirty="0" err="1"/>
              <a:t>i</a:t>
            </a:r>
            <a:r>
              <a:rPr lang="en-CA" sz="3200" dirty="0"/>
              <a:t>s not in the kitchen.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55440" y="1700808"/>
            <a:ext cx="5482952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0866E-EEA5-4011-B713-12AC71890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3B24921-7133-4958-B4FB-C1D90D261F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1248" y="1700808"/>
                <a:ext cx="2411760" cy="3384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 startAt="6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3200" b="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 startAt="6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3200" b="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 startAt="6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CA" sz="3200" dirty="0"/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3B24921-7133-4958-B4FB-C1D90D261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248" y="1700808"/>
                <a:ext cx="2411760" cy="3384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1DE3CA6-7576-4727-AD43-63518481F4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702832"/>
            <a:ext cx="1430303" cy="155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C4E39A-DE0D-43AE-BD86-1BC3DF6D9B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6021288"/>
            <a:ext cx="432679" cy="431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9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19D1-1561-4AA0-9881-F0BDAC38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8661-B84C-4816-ACE5-784E5EA20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cdn.pixabay.com/photo/2016/03/09/15/18/stars-1246590_1280.jpg">
            <a:extLst>
              <a:ext uri="{FF2B5EF4-FFF2-40B4-BE49-F238E27FC236}">
                <a16:creationId xmlns:a16="http://schemas.microsoft.com/office/drawing/2014/main" id="{8AC15250-0F34-42FC-B66D-D0488461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Determining formula type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642DF-2979-433B-896B-6A6E692AA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600201"/>
            <a:ext cx="9073008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56E05F97-9565-4B7A-920D-30650E453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600201"/>
                <a:ext cx="109728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>
                    <a:solidFill>
                      <a:schemeClr val="bg1"/>
                    </a:solidFill>
                  </a:rPr>
                  <a:t>How long does it take to check if a formula is satisfiable? 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Using a truth table:  about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r>
                      <a:rPr lang="en-CA" i="1">
                        <a:solidFill>
                          <a:schemeClr val="bg1"/>
                        </a:solidFill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 steps 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Is it efficient?  </a:t>
                </a:r>
              </a:p>
              <a:p>
                <a:pPr lvl="2"/>
                <a:r>
                  <a:rPr lang="en-CA" dirty="0">
                    <a:solidFill>
                      <a:schemeClr val="bg1"/>
                    </a:solidFill>
                  </a:rPr>
                  <a:t>Not really! Formula with 100 variables is already too big! </a:t>
                </a:r>
              </a:p>
              <a:p>
                <a:pPr lvl="2"/>
                <a:r>
                  <a:rPr lang="en-CA" dirty="0">
                    <a:solidFill>
                      <a:schemeClr val="bg1"/>
                    </a:solidFill>
                  </a:rPr>
                  <a:t>In software verification: millions of variables! </a:t>
                </a:r>
              </a:p>
              <a:p>
                <a:pPr lvl="2"/>
                <a:endParaRPr lang="en-CA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Can we do better?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56E05F97-9565-4B7A-920D-30650E453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00201"/>
                <a:ext cx="10972800" cy="4525963"/>
              </a:xfrm>
              <a:prstGeom prst="rect">
                <a:avLst/>
              </a:prstGeom>
              <a:blipFill>
                <a:blip r:embed="rId6"/>
                <a:stretch>
                  <a:fillRect l="-1278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8995228-7052-4C3A-BC77-8DA95351766B}"/>
              </a:ext>
            </a:extLst>
          </p:cNvPr>
          <p:cNvSpPr/>
          <p:nvPr/>
        </p:nvSpPr>
        <p:spPr>
          <a:xfrm>
            <a:off x="2312850" y="5104706"/>
            <a:ext cx="8031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pattFill prst="pct40">
                  <a:fgClr>
                    <a:schemeClr val="accent1">
                      <a:satMod val="280000"/>
                      <a:tint val="100000"/>
                    </a:schemeClr>
                  </a:fgClr>
                  <a:bgClr>
                    <a:schemeClr val="bg1"/>
                  </a:bgClr>
                </a:patt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 million-dollar question!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5986-5D27-4490-8B78-6B9F8447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Arguments and validity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F98715-392F-48A9-ACAA-F04C047928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59562" cy="514116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CA" dirty="0"/>
                  <a:t>An </a:t>
                </a:r>
                <a:r>
                  <a:rPr lang="en-CA" b="1" dirty="0"/>
                  <a:t>argument</a:t>
                </a:r>
                <a:r>
                  <a:rPr lang="en-CA" dirty="0"/>
                  <a:t>, in logic,  is a sequence of propositional statements.  </a:t>
                </a:r>
              </a:p>
              <a:p>
                <a:pPr lvl="1"/>
                <a:r>
                  <a:rPr lang="en-CA" dirty="0"/>
                  <a:t>Called  </a:t>
                </a:r>
                <a:r>
                  <a:rPr lang="en-CA" b="1" dirty="0"/>
                  <a:t>argument form </a:t>
                </a:r>
                <a:r>
                  <a:rPr lang="en-CA" dirty="0"/>
                  <a:t>when statements are formulas involving variables. </a:t>
                </a:r>
              </a:p>
              <a:p>
                <a:r>
                  <a:rPr lang="en-CA" dirty="0"/>
                  <a:t>The last statement in the sequence is called the </a:t>
                </a:r>
                <a:r>
                  <a:rPr lang="en-CA" b="1" dirty="0"/>
                  <a:t>conclusion</a:t>
                </a:r>
                <a:r>
                  <a:rPr lang="en-CA" dirty="0"/>
                  <a:t>.  All the rest are </a:t>
                </a:r>
                <a:r>
                  <a:rPr lang="en-CA" b="1" dirty="0"/>
                  <a:t>premises</a:t>
                </a:r>
                <a:r>
                  <a:rPr lang="en-CA" dirty="0"/>
                  <a:t>.</a:t>
                </a:r>
              </a:p>
              <a:p>
                <a:r>
                  <a:rPr lang="en-CA" dirty="0"/>
                  <a:t>An argument is </a:t>
                </a:r>
                <a:r>
                  <a:rPr lang="en-CA" b="1" dirty="0"/>
                  <a:t>valid</a:t>
                </a:r>
                <a:r>
                  <a:rPr lang="en-CA" dirty="0"/>
                  <a:t> if whenever all premises are true, the conclusion is also true. </a:t>
                </a:r>
              </a:p>
              <a:p>
                <a:pPr lvl="1"/>
                <a:r>
                  <a:rPr lang="en-CA" dirty="0"/>
                  <a:t>So if premises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 </m:t>
                    </m:r>
                  </m:oMath>
                </a14:m>
                <a:r>
                  <a:rPr lang="en-CA" dirty="0"/>
                  <a:t>and conclusion is C, 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r>
                  <a:rPr lang="en-CA" sz="3000" dirty="0"/>
                  <a:t>The argument is valid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                         </m:t>
                        </m:r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∧…</m:t>
                    </m:r>
                    <m:sSub>
                      <m:sSubPr>
                        <m:ctrlPr>
                          <a:rPr lang="en-CA" sz="3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→</m:t>
                    </m:r>
                    <m:r>
                      <a:rPr lang="en-US" sz="3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CA" sz="3000" dirty="0">
                    <a:solidFill>
                      <a:srgbClr val="00B050"/>
                    </a:solidFill>
                  </a:rPr>
                  <a:t> is a tautology </a:t>
                </a:r>
                <a:endParaRPr lang="en-CA" sz="3000" dirty="0"/>
              </a:p>
              <a:p>
                <a:pPr marL="457200" lvl="1" indent="0">
                  <a:buNone/>
                </a:pPr>
                <a:r>
                  <a:rPr lang="en-CA" dirty="0"/>
                  <a:t>                                  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F98715-392F-48A9-ACAA-F04C047928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59562" cy="5141167"/>
              </a:xfrm>
              <a:blipFill>
                <a:blip r:embed="rId4"/>
                <a:stretch>
                  <a:fillRect l="-1055" t="-1423" r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ACE03B2-9CD0-4810-A2C8-74924E56C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72" y="45687"/>
            <a:ext cx="1787690" cy="1340768"/>
          </a:xfrm>
          <a:prstGeom prst="rect">
            <a:avLst/>
          </a:prstGeom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CDCCA53B-5852-47A1-AB7D-B44AA9F9BEFF}"/>
              </a:ext>
            </a:extLst>
          </p:cNvPr>
          <p:cNvSpPr/>
          <p:nvPr/>
        </p:nvSpPr>
        <p:spPr>
          <a:xfrm>
            <a:off x="4550709" y="5517232"/>
            <a:ext cx="1872208" cy="6926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and only if </a:t>
            </a:r>
          </a:p>
        </p:txBody>
      </p:sp>
    </p:spTree>
    <p:extLst>
      <p:ext uri="{BB962C8B-B14F-4D97-AF65-F5344CB8AC3E}">
        <p14:creationId xmlns:p14="http://schemas.microsoft.com/office/powerpoint/2010/main" val="17288224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7" y="1556793"/>
            <a:ext cx="7704857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7030A0"/>
                </a:solidFill>
              </a:rPr>
              <a:t>If this house is next to a lake, then a treasure is not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7030A0"/>
                </a:solidFill>
              </a:rPr>
              <a:t>If the tree in the front yard is an elm, then the treasure is in the kitchen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7030A0"/>
                </a:solidFill>
              </a:rPr>
              <a:t>This house is next to a lake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7030A0"/>
                </a:solidFill>
              </a:rPr>
              <a:t>The tree in the front yard is an elm, or the treasure  is buried under the flagpole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7030A0"/>
                </a:solidFill>
              </a:rPr>
              <a:t>If the tree in the back yard is an oak, then the treasure is in the garage. 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solidFill>
                  <a:srgbClr val="00B050"/>
                </a:solidFill>
              </a:rPr>
              <a:t>The treasure is under the flagpole.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Treasure hunt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7409" y="5229200"/>
            <a:ext cx="7920880" cy="671427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>
                <a:solidFill>
                  <a:schemeClr val="bg1"/>
                </a:solidFill>
              </a:rPr>
              <a:t>Conclusion</a:t>
            </a:r>
            <a:endParaRPr lang="en-CA" sz="9600" dirty="0">
              <a:solidFill>
                <a:schemeClr val="bg1"/>
              </a:solidFill>
            </a:endParaRPr>
          </a:p>
        </p:txBody>
      </p:sp>
      <p:sp>
        <p:nvSpPr>
          <p:cNvPr id="8" name="Double Brace 7"/>
          <p:cNvSpPr/>
          <p:nvPr/>
        </p:nvSpPr>
        <p:spPr>
          <a:xfrm>
            <a:off x="317810" y="1625158"/>
            <a:ext cx="9018550" cy="4536504"/>
          </a:xfrm>
          <a:prstGeom prst="brace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 rot="5400000">
            <a:off x="8483887" y="3418699"/>
            <a:ext cx="3060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Argument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2688A-8F97-456C-AD16-451DEAF38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18917"/>
            <a:ext cx="1029053" cy="10258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11425" y="1471092"/>
            <a:ext cx="7776864" cy="3758107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600" dirty="0">
                <a:solidFill>
                  <a:schemeClr val="bg1"/>
                </a:solidFill>
              </a:rPr>
              <a:t>Premises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0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Arguments and validity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9376" y="1600200"/>
                <a:ext cx="9937104" cy="1108720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Arguments are often written in this format: </a:t>
                </a:r>
              </a:p>
              <a:p>
                <a:pPr lvl="1"/>
                <a:r>
                  <a:rPr lang="en-CA" dirty="0"/>
                  <a:t>Symbol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∴</m:t>
                    </m:r>
                  </m:oMath>
                </a14:m>
                <a:r>
                  <a:rPr lang="en-CA" dirty="0"/>
                  <a:t> is pronounced “therefore”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600200"/>
                <a:ext cx="9937104" cy="1108720"/>
              </a:xfrm>
              <a:blipFill>
                <a:blip r:embed="rId7"/>
                <a:stretch>
                  <a:fillRect l="-1411" t="-7182" b="-14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7218955" y="2851977"/>
                <a:ext cx="3322712" cy="3435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800" dirty="0"/>
                  <a:t>If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𝑥</m:t>
                    </m:r>
                    <m:r>
                      <a:rPr lang="en-CA" sz="2800" i="1">
                        <a:latin typeface="Cambria Math"/>
                      </a:rPr>
                      <m:t>&gt;3 </m:t>
                    </m:r>
                  </m:oMath>
                </a14:m>
                <a:r>
                  <a:rPr lang="en-CA" sz="2800" dirty="0"/>
                  <a:t>, then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𝑥</m:t>
                    </m:r>
                    <m:r>
                      <a:rPr lang="en-CA" sz="2800" i="1">
                        <a:latin typeface="Cambria Math"/>
                      </a:rPr>
                      <m:t>&gt;2</m:t>
                    </m:r>
                  </m:oMath>
                </a14:m>
                <a:r>
                  <a:rPr lang="en-CA" sz="2800" dirty="0"/>
                  <a:t> </a:t>
                </a:r>
              </a:p>
              <a:p>
                <a:pPr marL="0" indent="0">
                  <a:buNone/>
                </a:pPr>
                <a:r>
                  <a:rPr lang="en-CA" sz="2800" dirty="0"/>
                  <a:t>If 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𝑥</m:t>
                    </m:r>
                    <m:r>
                      <a:rPr lang="en-CA" sz="2800" i="1">
                        <a:latin typeface="Cambria Math"/>
                      </a:rPr>
                      <m:t>&gt;2, </m:t>
                    </m:r>
                  </m:oMath>
                </a14:m>
                <a:r>
                  <a:rPr lang="en-CA" sz="2800" dirty="0"/>
                  <a:t>then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𝑥</m:t>
                    </m:r>
                    <m:r>
                      <a:rPr lang="en-CA" sz="2800" i="1">
                        <a:latin typeface="Cambria Math"/>
                      </a:rPr>
                      <m:t>≠1 </m:t>
                    </m:r>
                  </m:oMath>
                </a14:m>
                <a:endParaRPr lang="en-CA" sz="28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800" dirty="0"/>
                  <a:t>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𝑥</m:t>
                    </m:r>
                    <m:r>
                      <a:rPr lang="en-CA" sz="2800" i="1">
                        <a:latin typeface="Cambria Math"/>
                      </a:rPr>
                      <m:t>&gt;3</m:t>
                    </m:r>
                  </m:oMath>
                </a14:m>
                <a:endParaRPr lang="en-CA" sz="2800" dirty="0"/>
              </a:p>
              <a:p>
                <a:pPr marL="0" indent="0">
                  <a:buNone/>
                </a:pPr>
                <a:r>
                  <a:rPr lang="en-CA" sz="2800" dirty="0"/>
                  <a:t>________________ 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∴ </m:t>
                    </m:r>
                    <m:r>
                      <a:rPr lang="en-CA" sz="2800" i="1">
                        <a:latin typeface="Cambria Math"/>
                      </a:rPr>
                      <m:t>𝑥</m:t>
                    </m:r>
                    <m:r>
                      <a:rPr lang="en-CA" sz="2800" i="1">
                        <a:latin typeface="Cambria Math"/>
                      </a:rPr>
                      <m:t>≠1</m:t>
                    </m:r>
                  </m:oMath>
                </a14:m>
                <a:endParaRPr lang="en-CA" sz="28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955" y="2851977"/>
                <a:ext cx="3322712" cy="3435943"/>
              </a:xfrm>
              <a:prstGeom prst="rect">
                <a:avLst/>
              </a:prstGeom>
              <a:blipFill>
                <a:blip r:embed="rId8"/>
                <a:stretch>
                  <a:fillRect l="-3670" t="-1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127448" y="2891482"/>
                <a:ext cx="1296144" cy="3384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en-CA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CA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dirty="0"/>
                  <a:t>_____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/>
                        </a:rPr>
                        <m:t>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2891482"/>
                <a:ext cx="1296144" cy="3384376"/>
              </a:xfrm>
              <a:prstGeom prst="rect">
                <a:avLst/>
              </a:prstGeom>
              <a:blipFill>
                <a:blip r:embed="rId9"/>
                <a:stretch>
                  <a:fillRect l="-12207" r="-3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3155250" y="2839915"/>
                <a:ext cx="3322712" cy="3435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en-CA" sz="2800" dirty="0"/>
                  <a:t>If house is next to the lake then the treasure is not in the kitchen </a:t>
                </a:r>
              </a:p>
              <a:p>
                <a:pPr lvl="0">
                  <a:defRPr/>
                </a:pPr>
                <a:r>
                  <a:rPr lang="en-CA" sz="2800" dirty="0"/>
                  <a:t>The house is next to the lake</a:t>
                </a:r>
              </a:p>
              <a:p>
                <a:pPr marL="0" indent="0">
                  <a:buNone/>
                </a:pPr>
                <a:r>
                  <a:rPr lang="en-CA" sz="2800" dirty="0"/>
                  <a:t>________________   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∴</m:t>
                    </m:r>
                    <m:r>
                      <m:rPr>
                        <m:nor/>
                      </m:rPr>
                      <a:rPr lang="en-CA" sz="2800" dirty="0"/>
                      <m:t>the</m:t>
                    </m:r>
                    <m:r>
                      <m:rPr>
                        <m:nor/>
                      </m:rPr>
                      <a:rPr lang="en-CA" sz="2800" dirty="0"/>
                      <m:t> </m:t>
                    </m:r>
                    <m:r>
                      <m:rPr>
                        <m:nor/>
                      </m:rPr>
                      <a:rPr lang="en-CA" sz="2800" dirty="0"/>
                      <m:t>treasure</m:t>
                    </m:r>
                    <m:r>
                      <m:rPr>
                        <m:nor/>
                      </m:rPr>
                      <a:rPr lang="en-CA" sz="2800" dirty="0"/>
                      <m:t> </m:t>
                    </m:r>
                    <m:r>
                      <m:rPr>
                        <m:nor/>
                      </m:rPr>
                      <a:rPr lang="en-CA" sz="2800" dirty="0"/>
                      <m:t>is</m:t>
                    </m:r>
                    <m:r>
                      <m:rPr>
                        <m:nor/>
                      </m:rPr>
                      <a:rPr lang="en-CA" sz="2800" dirty="0"/>
                      <m:t> </m:t>
                    </m:r>
                    <m:r>
                      <m:rPr>
                        <m:nor/>
                      </m:rPr>
                      <a:rPr lang="en-CA" sz="2800" dirty="0"/>
                      <m:t>not</m:t>
                    </m:r>
                    <m:r>
                      <m:rPr>
                        <m:nor/>
                      </m:rPr>
                      <a:rPr lang="en-CA" sz="2800" dirty="0"/>
                      <m:t> </m:t>
                    </m:r>
                    <m:r>
                      <m:rPr>
                        <m:nor/>
                      </m:rPr>
                      <a:rPr lang="en-CA" sz="2800" dirty="0"/>
                      <m:t>in</m:t>
                    </m:r>
                    <m:r>
                      <m:rPr>
                        <m:nor/>
                      </m:rPr>
                      <a:rPr lang="en-CA" sz="2800" dirty="0"/>
                      <m:t> </m:t>
                    </m:r>
                    <m:r>
                      <m:rPr>
                        <m:nor/>
                      </m:rPr>
                      <a:rPr lang="en-CA" sz="2800" dirty="0"/>
                      <m:t>the</m:t>
                    </m:r>
                    <m:r>
                      <m:rPr>
                        <m:nor/>
                      </m:rPr>
                      <a:rPr lang="en-CA" sz="2800" dirty="0"/>
                      <m:t> </m:t>
                    </m:r>
                    <m:r>
                      <m:rPr>
                        <m:nor/>
                      </m:rPr>
                      <a:rPr lang="en-CA" sz="2800" dirty="0"/>
                      <m:t>kitchen</m:t>
                    </m:r>
                  </m:oMath>
                </a14:m>
                <a:endParaRPr lang="en-CA" sz="2800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250" y="2839915"/>
                <a:ext cx="3322712" cy="3435943"/>
              </a:xfrm>
              <a:prstGeom prst="rect">
                <a:avLst/>
              </a:prstGeom>
              <a:blipFill>
                <a:blip r:embed="rId10"/>
                <a:stretch>
                  <a:fillRect l="-3303" t="-2660" r="-4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929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8500434" y="2288333"/>
                <a:ext cx="3240359" cy="4509120"/>
              </a:xfrm>
              <a:prstGeom prst="roundRect">
                <a:avLst/>
              </a:prstGeom>
              <a:solidFill>
                <a:srgbClr val="C00000">
                  <a:alpha val="14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Invalid argument! </a:t>
                </a: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𝑝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𝑞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∧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𝑟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→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𝑝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 </m:t>
                    </m:r>
                  </m:oMath>
                </a14:m>
                <a:endParaRPr lang="en-CA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 a not a tautology!</a:t>
                </a: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False when r is true,  and p and q are both false. </a:t>
                </a:r>
              </a:p>
              <a:p>
                <a:pPr algn="ctr"/>
                <a:endParaRPr lang="en-CA" dirty="0"/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434" y="2288333"/>
                <a:ext cx="3240359" cy="4509120"/>
              </a:xfrm>
              <a:prstGeom prst="roundRect">
                <a:avLst/>
              </a:prstGeom>
              <a:blipFill>
                <a:blip r:embed="rId6"/>
                <a:stretch>
                  <a:fillRect b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5109523" y="2246309"/>
                <a:ext cx="3240360" cy="4551144"/>
              </a:xfrm>
              <a:prstGeom prst="roundRect">
                <a:avLst/>
              </a:prstGeom>
              <a:solidFill>
                <a:srgbClr val="00B050">
                  <a:alpha val="14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Valid argument: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𝑝</m:t>
                          </m:r>
                          <m: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→</m:t>
                          </m:r>
                          <m: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𝑞</m:t>
                          </m:r>
                        </m:e>
                      </m:d>
                      <m:r>
                        <a:rPr lang="en-CA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∧</m:t>
                      </m:r>
                      <m:d>
                        <m:dPr>
                          <m:ctrlP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𝑞</m:t>
                          </m:r>
                          <m: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→</m:t>
                          </m:r>
                          <m:r>
                            <a:rPr lang="en-CA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CA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∧</m:t>
                      </m:r>
                      <m:r>
                        <a:rPr lang="en-CA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𝑝</m:t>
                      </m:r>
                      <m:r>
                        <a:rPr lang="en-CA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→</m:t>
                      </m:r>
                      <m:r>
                        <a:rPr lang="en-CA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𝑟</m:t>
                      </m:r>
                      <m:r>
                        <a:rPr lang="en-CA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 a tautology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523" y="2246309"/>
                <a:ext cx="3240360" cy="45511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35948" y="2276872"/>
                <a:ext cx="4831069" cy="4551144"/>
              </a:xfrm>
              <a:prstGeom prst="roundRect">
                <a:avLst/>
              </a:prstGeom>
              <a:solidFill>
                <a:srgbClr val="00B050">
                  <a:alpha val="14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/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Valid argument:  </a:t>
                </a: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𝑝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→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∧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𝑝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→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𝑞</m:t>
                    </m:r>
                    <m:r>
                      <a:rPr lang="en-CA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en-CA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CA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 a tautology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48" y="2276872"/>
                <a:ext cx="4831069" cy="455114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Arguments and validity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9806880" cy="820688"/>
              </a:xfrm>
            </p:spPr>
            <p:txBody>
              <a:bodyPr>
                <a:normAutofit/>
              </a:bodyPr>
              <a:lstStyle/>
              <a:p>
                <a:r>
                  <a:rPr lang="en-CA" sz="2400" dirty="0"/>
                  <a:t>Valid argument: “AND of premises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CA" sz="2400" dirty="0"/>
                  <a:t> conclusion” is a tautology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9806880" cy="820688"/>
              </a:xfrm>
              <a:blipFill>
                <a:blip r:embed="rId10"/>
                <a:stretch>
                  <a:fillRect l="-808" t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5325547" y="2228598"/>
                <a:ext cx="3024336" cy="24482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400" dirty="0"/>
                  <a:t>If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&gt;3 </m:t>
                    </m:r>
                  </m:oMath>
                </a14:m>
                <a:r>
                  <a:rPr lang="en-CA" sz="2400" dirty="0"/>
                  <a:t>, then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</m:t>
                    </m:r>
                  </m:oMath>
                </a14:m>
                <a:r>
                  <a:rPr lang="en-CA" sz="2400" dirty="0"/>
                  <a:t> </a:t>
                </a:r>
              </a:p>
              <a:p>
                <a:pPr marL="0" indent="0">
                  <a:buNone/>
                </a:pPr>
                <a:r>
                  <a:rPr lang="en-CA" sz="2400" dirty="0"/>
                  <a:t>If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&gt;2, </m:t>
                    </m:r>
                  </m:oMath>
                </a14:m>
                <a:r>
                  <a:rPr lang="en-CA" sz="2400" dirty="0"/>
                  <a:t>then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≠1 </m:t>
                    </m:r>
                  </m:oMath>
                </a14:m>
                <a:endParaRPr lang="en-CA" sz="24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&gt;3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________________</a:t>
                </a:r>
              </a:p>
              <a:p>
                <a:pPr marL="0" indent="0">
                  <a:buNone/>
                </a:pPr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∴ </m:t>
                    </m:r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≠1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547" y="2228598"/>
                <a:ext cx="3024336" cy="2448273"/>
              </a:xfrm>
              <a:prstGeom prst="rect">
                <a:avLst/>
              </a:prstGeom>
              <a:blipFill>
                <a:blip r:embed="rId11"/>
                <a:stretch>
                  <a:fillRect l="-3226" t="-1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8860472" y="2246309"/>
                <a:ext cx="2880320" cy="24603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2400" dirty="0"/>
                  <a:t>If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&gt;3 </m:t>
                    </m:r>
                  </m:oMath>
                </a14:m>
                <a:r>
                  <a:rPr lang="en-CA" sz="2400" dirty="0"/>
                  <a:t>, then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</m:t>
                    </m:r>
                  </m:oMath>
                </a14:m>
                <a:r>
                  <a:rPr lang="en-CA" sz="2400" dirty="0"/>
                  <a:t> </a:t>
                </a:r>
              </a:p>
              <a:p>
                <a:pPr marL="0" indent="0">
                  <a:buNone/>
                </a:pPr>
                <a:r>
                  <a:rPr lang="en-CA" sz="2400" dirty="0"/>
                  <a:t>If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&gt;2, </m:t>
                    </m:r>
                  </m:oMath>
                </a14:m>
                <a:r>
                  <a:rPr lang="en-CA" sz="2400" dirty="0"/>
                  <a:t>then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≠1 </m:t>
                    </m:r>
                  </m:oMath>
                </a14:m>
                <a:endParaRPr lang="en-CA" sz="24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≠1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________________ </a:t>
                </a:r>
                <a:endParaRPr lang="en-US" sz="240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sz="2400" i="1">
                          <a:latin typeface="Cambria Math"/>
                        </a:rPr>
                        <m:t>∴ </m:t>
                      </m:r>
                      <m:r>
                        <a:rPr lang="en-CA" sz="2400" i="1">
                          <a:latin typeface="Cambria Math"/>
                        </a:rPr>
                        <m:t>𝑥</m:t>
                      </m:r>
                      <m:r>
                        <a:rPr lang="en-CA" sz="2400" i="1">
                          <a:latin typeface="Cambria Math"/>
                        </a:rPr>
                        <m:t>&gt;3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472" y="2246309"/>
                <a:ext cx="2880320" cy="2460314"/>
              </a:xfrm>
              <a:prstGeom prst="rect">
                <a:avLst/>
              </a:prstGeom>
              <a:blipFill>
                <a:blip r:embed="rId12"/>
                <a:stretch>
                  <a:fillRect l="-3171" t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-101929" y="2288333"/>
                <a:ext cx="5060901" cy="3435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defRPr/>
                </a:pPr>
                <a:r>
                  <a:rPr lang="en-CA" sz="2400" dirty="0"/>
                  <a:t>If house is next to the lake then the treasure is not in the kitchen </a:t>
                </a:r>
              </a:p>
              <a:p>
                <a:pPr lvl="1">
                  <a:defRPr/>
                </a:pPr>
                <a:r>
                  <a:rPr lang="en-CA" sz="2400" dirty="0"/>
                  <a:t>The house is next to the lake</a:t>
                </a:r>
              </a:p>
              <a:p>
                <a:pPr marL="400050" lvl="1" indent="0">
                  <a:buNone/>
                </a:pPr>
                <a:r>
                  <a:rPr lang="en-CA" sz="2400" dirty="0"/>
                  <a:t>_______________________ 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latin typeface="Cambria Math"/>
                        </a:rPr>
                        <m:t>∴</m:t>
                      </m:r>
                      <m:r>
                        <m:rPr>
                          <m:nor/>
                        </m:rPr>
                        <a:rPr lang="en-CA" sz="2400" dirty="0"/>
                        <m:t>the</m:t>
                      </m:r>
                      <m:r>
                        <m:rPr>
                          <m:nor/>
                        </m:rPr>
                        <a:rPr lang="en-CA" sz="2400" dirty="0"/>
                        <m:t> </m:t>
                      </m:r>
                      <m:r>
                        <m:rPr>
                          <m:nor/>
                        </m:rPr>
                        <a:rPr lang="en-CA" sz="2400" dirty="0"/>
                        <m:t>treasure</m:t>
                      </m:r>
                      <m:r>
                        <m:rPr>
                          <m:nor/>
                        </m:rPr>
                        <a:rPr lang="en-CA" sz="2400" dirty="0"/>
                        <m:t> </m:t>
                      </m:r>
                      <m:r>
                        <m:rPr>
                          <m:nor/>
                        </m:rPr>
                        <a:rPr lang="en-CA" sz="2400" dirty="0"/>
                        <m:t>is</m:t>
                      </m:r>
                      <m:r>
                        <m:rPr>
                          <m:nor/>
                        </m:rPr>
                        <a:rPr lang="en-CA" sz="2400" dirty="0"/>
                        <m:t> </m:t>
                      </m:r>
                      <m:r>
                        <m:rPr>
                          <m:nor/>
                        </m:rPr>
                        <a:rPr lang="en-CA" sz="2400" dirty="0"/>
                        <m:t>not</m:t>
                      </m:r>
                      <m:r>
                        <m:rPr>
                          <m:nor/>
                        </m:rPr>
                        <a:rPr lang="en-CA" sz="2400" dirty="0"/>
                        <m:t> </m:t>
                      </m:r>
                      <m:r>
                        <m:rPr>
                          <m:nor/>
                        </m:rPr>
                        <a:rPr lang="en-CA" sz="2400" dirty="0"/>
                        <m:t>in</m:t>
                      </m:r>
                      <m:r>
                        <m:rPr>
                          <m:nor/>
                        </m:rPr>
                        <a:rPr lang="en-CA" sz="2400" dirty="0"/>
                        <m:t> </m:t>
                      </m:r>
                      <m:r>
                        <m:rPr>
                          <m:nor/>
                        </m:rPr>
                        <a:rPr lang="en-CA" sz="2400" dirty="0"/>
                        <m:t>the</m:t>
                      </m:r>
                      <m:r>
                        <m:rPr>
                          <m:nor/>
                        </m:rPr>
                        <a:rPr lang="en-US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en-CA" sz="2400" dirty="0"/>
                        <m:t>kitchen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1929" y="2288333"/>
                <a:ext cx="5060901" cy="3435943"/>
              </a:xfrm>
              <a:prstGeom prst="rect">
                <a:avLst/>
              </a:prstGeom>
              <a:blipFill>
                <a:blip r:embed="rId13"/>
                <a:stretch>
                  <a:fillRect t="-1418" r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6814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Natural deduction</a:t>
            </a:r>
          </a:p>
        </p:txBody>
      </p:sp>
      <p:pic>
        <p:nvPicPr>
          <p:cNvPr id="3074" name="Picture 2" descr="C:\Users\kol\AppData\Local\Microsoft\Windows\Temporary Internet Files\Content.IE5\YN6ZRNNI\MC900250887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4272" y="260648"/>
            <a:ext cx="902742" cy="1368152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99256" y="4437112"/>
            <a:ext cx="5928792" cy="20882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If house is next to the lake then the treasure is not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The house is next to the lake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Therefore, the treasure </a:t>
            </a:r>
            <a:r>
              <a:rPr lang="en-CA" sz="3200" dirty="0" err="1"/>
              <a:t>i</a:t>
            </a:r>
            <a:r>
              <a:rPr lang="en-CA" sz="3200" dirty="0"/>
              <a:t>s not in the kitchen.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09600" y="1700808"/>
            <a:ext cx="5928792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A: this house is next to a lake.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B: the treasure is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C: The tree in front is elm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D: the treasure is under the flagpole.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E: The tree in the back is oak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F: The treasure is in the garage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</p:txBody>
      </p:sp>
      <p:sp>
        <p:nvSpPr>
          <p:cNvPr id="3" name="Oval Callout 2"/>
          <p:cNvSpPr/>
          <p:nvPr/>
        </p:nvSpPr>
        <p:spPr>
          <a:xfrm>
            <a:off x="6960096" y="4869160"/>
            <a:ext cx="3816424" cy="1800200"/>
          </a:xfrm>
          <a:prstGeom prst="wedgeEllipseCallout">
            <a:avLst>
              <a:gd name="adj1" fmla="val -12587"/>
              <a:gd name="adj2" fmla="val -708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0070C0"/>
                </a:solidFill>
              </a:rPr>
              <a:t>How do we get the intermediate steps?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DEEA732-9EE3-448C-82D5-0C3967CCFE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8088" y="1772816"/>
                <a:ext cx="2783160" cy="197160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 fontScale="77500" lnSpcReduction="20000"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 smtClean="0">
                        <a:latin typeface="Cambria Math"/>
                      </a:rPr>
                      <m:t>𝐴</m:t>
                    </m:r>
                    <m:r>
                      <a:rPr lang="en-CA" sz="3200" i="1" smtClean="0">
                        <a:latin typeface="Cambria Math"/>
                      </a:rPr>
                      <m:t>→¬</m:t>
                    </m:r>
                    <m:r>
                      <a:rPr lang="en-CA" sz="3200" i="1" smtClean="0">
                        <a:latin typeface="Cambria Math"/>
                      </a:rPr>
                      <m:t>𝐵</m:t>
                    </m:r>
                  </m:oMath>
                </a14:m>
                <a:endParaRPr lang="en-CA" sz="3200" dirty="0"/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𝐶</m:t>
                    </m:r>
                    <m:r>
                      <a:rPr lang="en-CA" sz="3200" i="1">
                        <a:latin typeface="Cambria Math"/>
                      </a:rPr>
                      <m:t>→</m:t>
                    </m:r>
                    <m:r>
                      <a:rPr lang="en-CA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CA" sz="3200" dirty="0"/>
                  <a:t>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A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C 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∨</m:t>
                    </m:r>
                  </m:oMath>
                </a14:m>
                <a:r>
                  <a:rPr lang="en-CA" sz="3200" dirty="0"/>
                  <a:t> D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r>
                  <a:rPr lang="en-CA" sz="3200" dirty="0"/>
                  <a:t>E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/>
                      </a:rPr>
                      <m:t>→</m:t>
                    </m:r>
                  </m:oMath>
                </a14:m>
                <a:r>
                  <a:rPr lang="en-CA" sz="3200" dirty="0"/>
                  <a:t>  F </a:t>
                </a: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/>
                  <a:defRPr/>
                </a:pPr>
                <a:endParaRPr lang="en-CA" sz="3200" dirty="0"/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DEEA732-9EE3-448C-82D5-0C3967CCF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1772816"/>
                <a:ext cx="2783160" cy="1971600"/>
              </a:xfrm>
              <a:prstGeom prst="rect">
                <a:avLst/>
              </a:prstGeom>
              <a:blipFill>
                <a:blip r:embed="rId7"/>
                <a:stretch>
                  <a:fillRect l="-3947" t="-5882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9C543E9-1E1D-4D97-A1B4-E1AF09D262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1248" y="1700808"/>
                <a:ext cx="2411760" cy="3384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514350" indent="-514350">
                  <a:spcBef>
                    <a:spcPct val="20000"/>
                  </a:spcBef>
                  <a:buFont typeface="+mj-lt"/>
                  <a:buAutoNum type="arabicPeriod" startAt="6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3200" b="0" dirty="0">
                  <a:solidFill>
                    <a:srgbClr val="0070C0"/>
                  </a:solidFill>
                </a:endParaRP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 startAt="6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3200" b="0" dirty="0">
                  <a:solidFill>
                    <a:srgbClr val="0070C0"/>
                  </a:solidFill>
                </a:endParaRPr>
              </a:p>
              <a:p>
                <a:pPr marL="514350" indent="-514350">
                  <a:spcBef>
                    <a:spcPct val="20000"/>
                  </a:spcBef>
                  <a:buFont typeface="+mj-lt"/>
                  <a:buAutoNum type="arabicPeriod" startAt="6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CA" sz="3200" dirty="0"/>
              </a:p>
              <a:p>
                <a: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endParaRPr lang="en-CA" sz="32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9C543E9-1E1D-4D97-A1B4-E1AF09D26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248" y="1700808"/>
                <a:ext cx="2411760" cy="3384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494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C6F8-DF06-4747-9515-57936711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6718E-BA7B-4E03-A8EE-A325ECAAA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51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Rules of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7368" y="1600201"/>
                <a:ext cx="6912768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CA" dirty="0"/>
                  <a:t>Just like we used equivalences to simplify a formula instead of writing truth tables </a:t>
                </a:r>
              </a:p>
              <a:p>
                <a:r>
                  <a:rPr lang="en-CA" dirty="0"/>
                  <a:t>Can apply tautologies of the form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dirty="0" smtClean="0">
                        <a:latin typeface="Cambria Math"/>
                      </a:rPr>
                      <m:t>F</m:t>
                    </m:r>
                    <m:r>
                      <a:rPr lang="en-CA" b="0" i="1" smtClean="0">
                        <a:latin typeface="Cambria Math"/>
                      </a:rPr>
                      <m:t>→</m:t>
                    </m:r>
                    <m:r>
                      <a:rPr lang="en-CA" b="0" i="1" smtClean="0">
                        <a:latin typeface="Cambria Math"/>
                      </a:rPr>
                      <m:t>𝐺</m:t>
                    </m:r>
                  </m:oMath>
                </a14:m>
                <a:endParaRPr lang="en-CA" b="0" dirty="0"/>
              </a:p>
              <a:p>
                <a:pPr lvl="1"/>
                <a:r>
                  <a:rPr lang="en-CA" dirty="0"/>
                  <a:t>so that if F is an AND of several formulas derived so far, then we get G, and add G to premises. </a:t>
                </a:r>
              </a:p>
              <a:p>
                <a:pPr lvl="1"/>
                <a:r>
                  <a:rPr lang="en-CA" dirty="0"/>
                  <a:t>Such as 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𝑝</m:t>
                        </m:r>
                        <m:r>
                          <a:rPr lang="en-CA" b="0" i="1" smtClean="0">
                            <a:latin typeface="Cambria Math"/>
                          </a:rPr>
                          <m:t>→</m:t>
                        </m:r>
                        <m:r>
                          <a:rPr lang="en-CA" b="0" i="1" smtClean="0"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∧</m:t>
                    </m:r>
                    <m:r>
                      <a:rPr lang="en-CA" b="0" i="1" smtClean="0">
                        <a:latin typeface="Cambria Math"/>
                      </a:rPr>
                      <m:t>𝑝</m:t>
                    </m:r>
                    <m:r>
                      <a:rPr lang="en-CA" b="0" i="1" smtClean="0">
                        <a:latin typeface="Cambria Math"/>
                      </a:rPr>
                      <m:t>)→</m:t>
                    </m:r>
                    <m:r>
                      <a:rPr lang="en-CA" b="0" i="1" smtClean="0">
                        <a:latin typeface="Cambria Math"/>
                      </a:rPr>
                      <m:t>𝑞</m:t>
                    </m:r>
                  </m:oMath>
                </a14:m>
                <a:endParaRPr lang="en-CA" dirty="0"/>
              </a:p>
              <a:p>
                <a:r>
                  <a:rPr lang="en-CA" dirty="0"/>
                  <a:t>Keep going until we get the conclusion.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600201"/>
                <a:ext cx="6912768" cy="4525963"/>
              </a:xfrm>
              <a:blipFill>
                <a:blip r:embed="rId6"/>
                <a:stretch>
                  <a:fillRect l="-1852" t="-1617" r="-2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464152" y="1772816"/>
            <a:ext cx="4464496" cy="410445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If house is next to the lake then the treasure is not in the kitchen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The house is next to the lake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/>
              <a:t>Therefore, the treasure </a:t>
            </a:r>
            <a:r>
              <a:rPr lang="en-CA" sz="3200" dirty="0" err="1"/>
              <a:t>i</a:t>
            </a:r>
            <a:r>
              <a:rPr lang="en-CA" sz="3200" dirty="0"/>
              <a:t>s not in the kitchen.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CA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3200" dirty="0">
                <a:solidFill>
                  <a:srgbClr val="0070C0"/>
                </a:solidFill>
              </a:rPr>
              <a:t>Here, p is “the house is next to the lake”, and q is “the treasure is not in the kitchen”.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8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Modus ponens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9376" y="1600202"/>
                <a:ext cx="10657184" cy="1396751"/>
              </a:xfrm>
            </p:spPr>
            <p:txBody>
              <a:bodyPr/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The main rule of inference, given by the tautology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𝑝</m:t>
                        </m:r>
                        <m:r>
                          <a:rPr lang="en-CA" i="1">
                            <a:latin typeface="Cambria Math"/>
                          </a:rPr>
                          <m:t>→</m:t>
                        </m:r>
                        <m:r>
                          <a:rPr lang="en-CA" i="1"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∧</m:t>
                    </m:r>
                    <m:r>
                      <a:rPr lang="en-CA" i="1">
                        <a:latin typeface="Cambria Math"/>
                      </a:rPr>
                      <m:t>𝑝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CA" i="1">
                        <a:latin typeface="Cambria Math"/>
                      </a:rPr>
                      <m:t>𝑞</m:t>
                    </m:r>
                  </m:oMath>
                </a14:m>
                <a:r>
                  <a:rPr lang="en-CA" dirty="0"/>
                  <a:t>,  is called </a:t>
                </a:r>
                <a:r>
                  <a:rPr lang="en-CA" b="1" dirty="0"/>
                  <a:t>Modus Ponens</a:t>
                </a:r>
                <a:r>
                  <a:rPr lang="en-CA" dirty="0"/>
                  <a:t>. </a:t>
                </a:r>
              </a:p>
              <a:p>
                <a:pPr marL="742950" lvl="2" indent="-342900"/>
                <a:r>
                  <a:rPr lang="en-CA" dirty="0"/>
                  <a:t>“Method of affirming” in Latin</a:t>
                </a:r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600202"/>
                <a:ext cx="10657184" cy="1396751"/>
              </a:xfrm>
              <a:blipFill>
                <a:blip r:embed="rId6"/>
                <a:stretch>
                  <a:fillRect l="-1030" t="-4367" b="-8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839416" y="2996953"/>
                <a:ext cx="2952328" cy="3435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CA" sz="2400" dirty="0"/>
                  <a:t>If house is next to the lake then the treasure is not in the kitchen </a:t>
                </a:r>
              </a:p>
              <a:p>
                <a:pPr>
                  <a:defRPr/>
                </a:pPr>
                <a:r>
                  <a:rPr lang="en-CA" sz="2400" dirty="0"/>
                  <a:t>The house is next to the lake</a:t>
                </a:r>
              </a:p>
              <a:p>
                <a:pPr marL="0" indent="0">
                  <a:buNone/>
                </a:pPr>
                <a:r>
                  <a:rPr lang="en-CA" sz="2400" dirty="0"/>
                  <a:t>_______________      </a:t>
                </a:r>
                <a14:m>
                  <m:oMath xmlns:m="http://schemas.openxmlformats.org/officeDocument/2006/math"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m:rPr>
                        <m:nor/>
                      </m:rPr>
                      <a:rPr lang="en-CA" sz="2400" dirty="0"/>
                      <m:t>the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treasure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is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not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in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the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kitchen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2996953"/>
                <a:ext cx="2952328" cy="3435943"/>
              </a:xfrm>
              <a:prstGeom prst="rect">
                <a:avLst/>
              </a:prstGeom>
              <a:blipFill>
                <a:blip r:embed="rId8"/>
                <a:stretch>
                  <a:fillRect l="-3306" t="-1421" r="-620" b="-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4442076" y="3032496"/>
                <a:ext cx="3312369" cy="3435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CA" sz="2400" dirty="0"/>
                  <a:t>If Socrates is a man, then Socrates is mortal</a:t>
                </a:r>
              </a:p>
              <a:p>
                <a:pPr>
                  <a:defRPr/>
                </a:pPr>
                <a:r>
                  <a:rPr lang="en-CA" sz="2400" dirty="0"/>
                  <a:t>Socrates is a man</a:t>
                </a:r>
              </a:p>
              <a:p>
                <a:pPr marL="0" indent="0">
                  <a:buNone/>
                </a:pPr>
                <a:r>
                  <a:rPr lang="en-CA" sz="2400" dirty="0"/>
                  <a:t>_______________ </a:t>
                </a:r>
                <a14:m>
                  <m:oMath xmlns:m="http://schemas.openxmlformats.org/officeDocument/2006/math"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m:rPr>
                        <m:nor/>
                      </m:rPr>
                      <a:rPr lang="en-CA" sz="2400" dirty="0"/>
                      <m:t>Socrates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is</m:t>
                    </m:r>
                    <m:r>
                      <m:rPr>
                        <m:nor/>
                      </m:rPr>
                      <a:rPr lang="en-CA" sz="2400" dirty="0"/>
                      <m:t> </m:t>
                    </m:r>
                    <m:r>
                      <m:rPr>
                        <m:nor/>
                      </m:rPr>
                      <a:rPr lang="en-CA" sz="2400" dirty="0"/>
                      <m:t>mortal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076" y="3032496"/>
                <a:ext cx="3312369" cy="3435943"/>
              </a:xfrm>
              <a:prstGeom prst="rect">
                <a:avLst/>
              </a:prstGeom>
              <a:blipFill>
                <a:blip r:embed="rId9"/>
                <a:stretch>
                  <a:fillRect l="-2947" t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7608171" y="3032496"/>
                <a:ext cx="3312369" cy="3435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400" dirty="0"/>
                  <a:t>If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&gt;2, </m:t>
                    </m:r>
                  </m:oMath>
                </a14:m>
                <a:r>
                  <a:rPr lang="en-CA" sz="2400" dirty="0"/>
                  <a:t>then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≠1 </m:t>
                    </m:r>
                  </m:oMath>
                </a14:m>
                <a:endParaRPr lang="en-CA" sz="2400" i="1" dirty="0">
                  <a:latin typeface="Cambria Math"/>
                </a:endParaRPr>
              </a:p>
              <a:p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________________      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∴ </m:t>
                    </m:r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≠1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71" y="3032496"/>
                <a:ext cx="3312369" cy="3435943"/>
              </a:xfrm>
              <a:prstGeom prst="rect">
                <a:avLst/>
              </a:prstGeom>
              <a:blipFill>
                <a:blip r:embed="rId10"/>
                <a:stretch>
                  <a:fillRect l="-2762" t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095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Modus ponens and friends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1384" y="1600201"/>
                <a:ext cx="9649072" cy="2620887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CA" dirty="0"/>
                  <a:t>There are several </a:t>
                </a:r>
                <a:r>
                  <a:rPr lang="en-US" dirty="0"/>
                  <a:t>rules related to modus ponens</a:t>
                </a:r>
              </a:p>
              <a:p>
                <a:pPr marL="742950" lvl="2" indent="-342900"/>
                <a:r>
                  <a:rPr lang="en-US" dirty="0"/>
                  <a:t>Technically not modus ponens, but easily equivalent</a:t>
                </a:r>
              </a:p>
              <a:p>
                <a:pPr marL="1200150" lvl="3" indent="-342900"/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marL="742950" lvl="2" indent="-342900"/>
                <a:r>
                  <a:rPr lang="en-US" dirty="0"/>
                  <a:t>Most textbooks consider them separate rules; we don’t.</a:t>
                </a:r>
              </a:p>
              <a:p>
                <a:pPr marL="1200150" lvl="3" indent="-342900"/>
                <a:r>
                  <a:rPr lang="en-CA" dirty="0"/>
                  <a:t>But if somebody asks you specifically “what is modus ponens”, that’s the first rule below.  </a:t>
                </a:r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600201"/>
                <a:ext cx="9649072" cy="2620887"/>
              </a:xfrm>
              <a:blipFill>
                <a:blip r:embed="rId5"/>
                <a:stretch>
                  <a:fillRect l="-1137" t="-2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4079776" y="4298137"/>
                <a:ext cx="1944216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/>
              </a:p>
              <a:p>
                <a:pPr>
                  <a:defRPr/>
                </a:pPr>
                <a:r>
                  <a:rPr lang="en-CA" sz="2400" dirty="0"/>
                  <a:t>p</a:t>
                </a:r>
              </a:p>
              <a:p>
                <a:pPr marL="0" indent="0">
                  <a:buNone/>
                </a:pPr>
                <a:r>
                  <a:rPr lang="en-CA" sz="2400" dirty="0"/>
                  <a:t>__________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m:rPr>
                        <m:nor/>
                      </m:rPr>
                      <a:rPr lang="en-US" sz="2400" dirty="0"/>
                      <m:t>q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4298137"/>
                <a:ext cx="1944216" cy="1761653"/>
              </a:xfrm>
              <a:prstGeom prst="rect">
                <a:avLst/>
              </a:prstGeom>
              <a:blipFill>
                <a:blip r:embed="rId8"/>
                <a:stretch>
                  <a:fillRect l="-4702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A0B73D-D892-4675-AE09-DE3BD8E660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3432" y="4293096"/>
                <a:ext cx="1656184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dirty="0"/>
              </a:p>
              <a:p>
                <a:pPr>
                  <a:defRPr/>
                </a:pPr>
                <a:r>
                  <a:rPr lang="en-CA" sz="2400" dirty="0"/>
                  <a:t>p</a:t>
                </a:r>
              </a:p>
              <a:p>
                <a:pPr marL="0" indent="0">
                  <a:buNone/>
                </a:pPr>
                <a:r>
                  <a:rPr lang="en-CA" sz="2400" dirty="0"/>
                  <a:t>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m:rPr>
                        <m:nor/>
                      </m:rPr>
                      <a:rPr lang="en-US" sz="2400" dirty="0"/>
                      <m:t>q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A0B73D-D892-4675-AE09-DE3BD8E66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4293096"/>
                <a:ext cx="1656184" cy="1761653"/>
              </a:xfrm>
              <a:prstGeom prst="rect">
                <a:avLst/>
              </a:prstGeom>
              <a:blipFill>
                <a:blip r:embed="rId9"/>
                <a:stretch>
                  <a:fillRect l="-5515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9F98612-3683-4D98-97B6-CFEBCA984F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08168" y="4221088"/>
                <a:ext cx="1944216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dirty="0"/>
              </a:p>
              <a:p>
                <a:pPr>
                  <a:defRPr/>
                </a:pPr>
                <a:r>
                  <a:rPr lang="en-CA" sz="2400" dirty="0"/>
                  <a:t>p</a:t>
                </a:r>
              </a:p>
              <a:p>
                <a:pPr marL="0" indent="0">
                  <a:buNone/>
                </a:pPr>
                <a:r>
                  <a:rPr lang="en-CA" sz="2400" dirty="0"/>
                  <a:t>__________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m:rPr>
                        <m:nor/>
                      </m:rPr>
                      <a:rPr lang="en-US" sz="2400" dirty="0"/>
                      <m:t>q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9F98612-3683-4D98-97B6-CFEBCA984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4221088"/>
                <a:ext cx="1944216" cy="1761653"/>
              </a:xfrm>
              <a:prstGeom prst="rect">
                <a:avLst/>
              </a:prstGeom>
              <a:blipFill>
                <a:blip r:embed="rId10"/>
                <a:stretch>
                  <a:fillRect l="-4702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459DF6-FADD-41DA-8F16-3F0D53D5CD10}"/>
              </a:ext>
            </a:extLst>
          </p:cNvPr>
          <p:cNvSpPr txBox="1"/>
          <p:nvPr/>
        </p:nvSpPr>
        <p:spPr>
          <a:xfrm flipH="1">
            <a:off x="587388" y="6398696"/>
            <a:ext cx="957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Modus Ponens                                    </a:t>
            </a:r>
            <a:r>
              <a:rPr lang="en-US" dirty="0"/>
              <a:t>Modus Tollens                                              Disjunctive syllogism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66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Resolution rule and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600201"/>
            <a:ext cx="9721080" cy="1972816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CA" dirty="0"/>
              <a:t>Another group of equivalent rules is the resolution rule (that we will see a lot in the next lecture) </a:t>
            </a:r>
          </a:p>
          <a:p>
            <a:pPr marL="742950" lvl="2" indent="-342900"/>
            <a:r>
              <a:rPr lang="en-CA" dirty="0"/>
              <a:t>And its friend  hypothetical syllogism</a:t>
            </a:r>
          </a:p>
          <a:p>
            <a:pPr marL="0" indent="0">
              <a:buNone/>
            </a:pP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A0B73D-D892-4675-AE09-DE3BD8E660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8580" y="4599995"/>
                <a:ext cx="1656184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CA" sz="24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¬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A0B73D-D892-4675-AE09-DE3BD8E66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80" y="4599995"/>
                <a:ext cx="1656184" cy="1761653"/>
              </a:xfrm>
              <a:prstGeom prst="rect">
                <a:avLst/>
              </a:prstGeom>
              <a:blipFill>
                <a:blip r:embed="rId7"/>
                <a:stretch>
                  <a:fillRect l="-5515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BF535A6-35E7-4CEA-8665-8C8CD2B550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55743" y="4585044"/>
                <a:ext cx="1656184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CA" sz="24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BF535A6-35E7-4CEA-8665-8C8CD2B5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43" y="4585044"/>
                <a:ext cx="1656184" cy="1761653"/>
              </a:xfrm>
              <a:prstGeom prst="rect">
                <a:avLst/>
              </a:prstGeom>
              <a:blipFill>
                <a:blip r:embed="rId8"/>
                <a:stretch>
                  <a:fillRect l="-5515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216E43D-0F89-4D04-98D4-50B51522BF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72064" y="4509120"/>
                <a:ext cx="3312369" cy="19728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400" dirty="0"/>
                  <a:t>If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&gt;3 </m:t>
                    </m:r>
                  </m:oMath>
                </a14:m>
                <a:r>
                  <a:rPr lang="en-CA" sz="2400" dirty="0"/>
                  <a:t>then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CA" sz="2400" i="1">
                        <a:latin typeface="Cambria Math"/>
                      </a:rPr>
                      <m:t> </m:t>
                    </m:r>
                  </m:oMath>
                </a14:m>
                <a:endParaRPr lang="en-CA" sz="2400" i="1" dirty="0">
                  <a:latin typeface="Cambria Math"/>
                </a:endParaRPr>
              </a:p>
              <a:p>
                <a:r>
                  <a:rPr lang="en-CA" sz="2400" dirty="0"/>
                  <a:t>If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𝑥</m:t>
                    </m:r>
                    <m:r>
                      <a:rPr lang="en-CA" sz="2400" i="1">
                        <a:latin typeface="Cambria Math"/>
                      </a:rPr>
                      <m:t>&gt;2</m:t>
                    </m:r>
                  </m:oMath>
                </a14:m>
                <a:r>
                  <a:rPr lang="en-CA" sz="2400" dirty="0"/>
                  <a:t> then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________________       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/>
                      </a:rPr>
                      <m:t>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CA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&gt;3 </m:t>
                    </m:r>
                  </m:oMath>
                </a14:m>
                <a:r>
                  <a:rPr lang="en-CA" sz="2400" dirty="0"/>
                  <a:t>then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216E43D-0F89-4D04-98D4-50B51522B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4509120"/>
                <a:ext cx="3312369" cy="1972817"/>
              </a:xfrm>
              <a:prstGeom prst="rect">
                <a:avLst/>
              </a:prstGeom>
              <a:blipFill>
                <a:blip r:embed="rId9"/>
                <a:stretch>
                  <a:fillRect l="-2757" t="-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8619813-4134-4D0B-BAE2-25A05253DF16}"/>
              </a:ext>
            </a:extLst>
          </p:cNvPr>
          <p:cNvSpPr txBox="1"/>
          <p:nvPr/>
        </p:nvSpPr>
        <p:spPr>
          <a:xfrm flipH="1">
            <a:off x="3604126" y="3919008"/>
            <a:ext cx="252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Hypothetical syllogism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92879A-BFC9-4FC1-86BB-B3E00CC236A9}"/>
              </a:ext>
            </a:extLst>
          </p:cNvPr>
          <p:cNvSpPr txBox="1"/>
          <p:nvPr/>
        </p:nvSpPr>
        <p:spPr>
          <a:xfrm flipH="1">
            <a:off x="637332" y="3839034"/>
            <a:ext cx="1980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Resolution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1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844F-D76B-443C-8ABB-C120CA46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F2CB-EAEB-4735-9A70-20761001D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88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Auxiliary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00201"/>
            <a:ext cx="10081121" cy="1972816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CA" dirty="0"/>
              <a:t>These are short “common-sense” rules. You don’t need to know them by name, just be able to use them. </a:t>
            </a:r>
          </a:p>
          <a:p>
            <a:pPr marL="0" indent="0">
              <a:buNone/>
            </a:pP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A0B73D-D892-4675-AE09-DE3BD8E660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43472" y="3161564"/>
                <a:ext cx="1656184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CA" sz="24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q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A0B73D-D892-4675-AE09-DE3BD8E66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3161564"/>
                <a:ext cx="1656184" cy="1761653"/>
              </a:xfrm>
              <a:prstGeom prst="rect">
                <a:avLst/>
              </a:prstGeom>
              <a:blipFill>
                <a:blip r:embed="rId7"/>
                <a:stretch>
                  <a:fillRect l="-5515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BF535A6-35E7-4CEA-8665-8C8CD2B550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7888" y="3137837"/>
                <a:ext cx="1656184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CA" sz="24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BF535A6-35E7-4CEA-8665-8C8CD2B5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8" y="3137837"/>
                <a:ext cx="1656184" cy="1761653"/>
              </a:xfrm>
              <a:prstGeom prst="rect">
                <a:avLst/>
              </a:prstGeom>
              <a:blipFill>
                <a:blip r:embed="rId8"/>
                <a:stretch>
                  <a:fillRect l="-5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56B47B-B4B8-4A14-96FF-5DF692F11A2C}"/>
                  </a:ext>
                </a:extLst>
              </p:cNvPr>
              <p:cNvSpPr txBox="1"/>
              <p:nvPr/>
            </p:nvSpPr>
            <p:spPr>
              <a:xfrm flipH="1">
                <a:off x="950781" y="5289620"/>
                <a:ext cx="240891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derived both p and q, can conclude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56B47B-B4B8-4A14-96FF-5DF692F11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50781" y="5289620"/>
                <a:ext cx="2408914" cy="1384995"/>
              </a:xfrm>
              <a:prstGeom prst="rect">
                <a:avLst/>
              </a:prstGeom>
              <a:blipFill>
                <a:blip r:embed="rId9"/>
                <a:stretch>
                  <a:fillRect l="-5316" t="-4405" r="-4304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2F2086-A957-4BFE-B5D4-599E236FCEAC}"/>
                  </a:ext>
                </a:extLst>
              </p:cNvPr>
              <p:cNvSpPr txBox="1"/>
              <p:nvPr/>
            </p:nvSpPr>
            <p:spPr>
              <a:xfrm flipH="1">
                <a:off x="4583832" y="5292187"/>
                <a:ext cx="273630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true, then in particular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is true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2F2086-A957-4BFE-B5D4-599E236FC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83832" y="5292187"/>
                <a:ext cx="2736304" cy="1384995"/>
              </a:xfrm>
              <a:prstGeom prst="rect">
                <a:avLst/>
              </a:prstGeom>
              <a:blipFill>
                <a:blip r:embed="rId10"/>
                <a:stretch>
                  <a:fillRect l="-4677" t="-3965" r="-5122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E8E3D06-56B4-4A86-81C1-E08143704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48329" y="3103449"/>
                <a:ext cx="1656184" cy="17616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CA" sz="24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CA" sz="2400" dirty="0"/>
              </a:p>
              <a:p>
                <a:pPr marL="0" indent="0">
                  <a:buNone/>
                </a:pPr>
                <a:r>
                  <a:rPr lang="en-CA" sz="2400" dirty="0"/>
                  <a:t>________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1800" i="1">
                        <a:latin typeface="Cambria Math"/>
                      </a:rPr>
                      <m:t>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E8E3D06-56B4-4A86-81C1-E08143704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329" y="3103449"/>
                <a:ext cx="1656184" cy="1761653"/>
              </a:xfrm>
              <a:prstGeom prst="rect">
                <a:avLst/>
              </a:prstGeom>
              <a:blipFill>
                <a:blip r:embed="rId11"/>
                <a:stretch>
                  <a:fillRect l="-5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73547B-12C8-49D2-B991-37226FAC4955}"/>
                  </a:ext>
                </a:extLst>
              </p:cNvPr>
              <p:cNvSpPr txBox="1"/>
              <p:nvPr/>
            </p:nvSpPr>
            <p:spPr>
              <a:xfrm flipH="1">
                <a:off x="8544273" y="5257799"/>
                <a:ext cx="273630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is true, then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true for any  possible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73547B-12C8-49D2-B991-37226FAC4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544273" y="5257799"/>
                <a:ext cx="2736304" cy="1384995"/>
              </a:xfrm>
              <a:prstGeom prst="rect">
                <a:avLst/>
              </a:prstGeom>
              <a:blipFill>
                <a:blip r:embed="rId12"/>
                <a:stretch>
                  <a:fillRect l="-4688" t="-3947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885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D0F4-4514-4197-9591-343BB3B3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4443E-0FC4-4D1A-B58A-92337D2A9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7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vs. disproof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7368" y="1600200"/>
                <a:ext cx="11521280" cy="52578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To disprove that something is always true, enough to give just one scenario where it is false (find a falsifying assignment). </a:t>
                </a:r>
              </a:p>
              <a:p>
                <a:endParaRPr lang="en-CA" dirty="0"/>
              </a:p>
              <a:p>
                <a:pPr lvl="1"/>
                <a:r>
                  <a:rPr lang="en-US" sz="2600" dirty="0"/>
                  <a:t>To disprove that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/>
                      </a:rPr>
                      <m:t>𝐴</m:t>
                    </m:r>
                    <m:r>
                      <a:rPr lang="en-US" sz="2600" i="1">
                        <a:latin typeface="Cambria Math"/>
                      </a:rPr>
                      <m:t>→</m:t>
                    </m:r>
                    <m:r>
                      <a:rPr lang="en-US" sz="2600" i="1">
                        <a:latin typeface="Cambria Math"/>
                      </a:rPr>
                      <m:t>𝐵</m:t>
                    </m:r>
                    <m:r>
                      <a:rPr lang="en-US" sz="2600" i="1">
                        <a:latin typeface="Cambria Math"/>
                      </a:rPr>
                      <m:t>≡</m:t>
                    </m:r>
                    <m:r>
                      <a:rPr lang="en-US" sz="2600" i="1">
                        <a:latin typeface="Cambria Math"/>
                      </a:rPr>
                      <m:t>𝐵</m:t>
                    </m:r>
                    <m:r>
                      <a:rPr lang="en-US" sz="2600" i="1">
                        <a:latin typeface="Cambria Math"/>
                      </a:rPr>
                      <m:t>→</m:t>
                    </m:r>
                    <m:r>
                      <a:rPr lang="en-US" sz="2600" i="1">
                        <a:latin typeface="Cambria Math"/>
                      </a:rPr>
                      <m:t>𝐴</m:t>
                    </m:r>
                    <m:r>
                      <a:rPr lang="en-US" sz="2600" i="1">
                        <a:latin typeface="Cambria Math"/>
                      </a:rPr>
                      <m:t> </m:t>
                    </m:r>
                  </m:oMath>
                </a14:m>
                <a:endParaRPr lang="en-US" sz="2600" dirty="0"/>
              </a:p>
              <a:p>
                <a:pPr lvl="2"/>
                <a:r>
                  <a:rPr lang="en-US" sz="2200" dirty="0"/>
                  <a:t>Take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𝐴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𝑡𝑟𝑢𝑒</m:t>
                    </m:r>
                    <m:r>
                      <a:rPr lang="en-US" sz="2200" i="1">
                        <a:latin typeface="Cambria Math"/>
                      </a:rPr>
                      <m:t>, </m:t>
                    </m:r>
                    <m:r>
                      <a:rPr lang="en-US" sz="2200" i="1">
                        <a:latin typeface="Cambria Math"/>
                      </a:rPr>
                      <m:t>𝐵</m:t>
                    </m:r>
                    <m:r>
                      <a:rPr lang="en-US" sz="2200" i="1">
                        <a:latin typeface="Cambria Math"/>
                      </a:rPr>
                      <m:t>=</m:t>
                    </m:r>
                    <m:r>
                      <a:rPr lang="en-US" sz="2200" i="1">
                        <a:latin typeface="Cambria Math"/>
                      </a:rPr>
                      <m:t>𝑓𝑎𝑙𝑠𝑒</m:t>
                    </m:r>
                    <m:r>
                      <a:rPr lang="en-US" sz="2200" i="1">
                        <a:latin typeface="Cambria Math"/>
                      </a:rPr>
                      <m:t>,</m:t>
                    </m:r>
                  </m:oMath>
                </a14:m>
                <a:endParaRPr lang="en-US" sz="2200" dirty="0"/>
              </a:p>
              <a:p>
                <a:pPr lvl="2"/>
                <a:r>
                  <a:rPr lang="en-US" sz="2200" dirty="0"/>
                  <a:t>Then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𝐴</m:t>
                    </m:r>
                    <m:r>
                      <a:rPr lang="en-US" sz="2200" i="1">
                        <a:latin typeface="Cambria Math"/>
                      </a:rPr>
                      <m:t>→</m:t>
                    </m:r>
                    <m:r>
                      <a:rPr lang="en-US" sz="2200" i="1">
                        <a:latin typeface="Cambria Math"/>
                      </a:rPr>
                      <m:t>𝐵</m:t>
                    </m:r>
                    <m:r>
                      <a:rPr lang="en-US" sz="2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/>
                  <a:t> is false, but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>
                        <a:latin typeface="Cambria Math"/>
                      </a:rPr>
                      <m:t>B</m:t>
                    </m:r>
                    <m:r>
                      <a:rPr lang="en-US" sz="2200" i="1">
                        <a:latin typeface="Cambria Math"/>
                      </a:rPr>
                      <m:t>→</m:t>
                    </m:r>
                    <m:r>
                      <a:rPr lang="en-US" sz="2200" i="1">
                        <a:latin typeface="Cambria Math"/>
                      </a:rPr>
                      <m:t>𝐴</m:t>
                    </m:r>
                    <m:r>
                      <a:rPr lang="en-US" sz="2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/>
                  <a:t>is true.</a:t>
                </a:r>
              </a:p>
              <a:p>
                <a:pPr lvl="2"/>
                <a:endParaRPr lang="en-US" sz="2200" dirty="0"/>
              </a:p>
              <a:p>
                <a:pPr lvl="1"/>
                <a:r>
                  <a:rPr lang="en-US" sz="2600" dirty="0"/>
                  <a:t>To disprove that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/>
                      </a:rPr>
                      <m:t>𝐵</m:t>
                    </m:r>
                    <m:r>
                      <a:rPr lang="en-US" sz="2600" i="1">
                        <a:latin typeface="Cambria Math"/>
                      </a:rPr>
                      <m:t>→</m:t>
                    </m:r>
                    <m:r>
                      <a:rPr lang="en-US" sz="2600" i="1">
                        <a:latin typeface="Cambria Math"/>
                      </a:rPr>
                      <m:t>𝐴</m:t>
                    </m:r>
                    <m:r>
                      <a:rPr lang="en-US" sz="2600" i="1">
                        <a:latin typeface="Cambria Math"/>
                      </a:rPr>
                      <m:t>≡  ¬ (</m:t>
                    </m:r>
                    <m:r>
                      <a:rPr lang="en-US" sz="2600" i="1">
                        <a:latin typeface="Cambria Math"/>
                      </a:rPr>
                      <m:t>𝐴</m:t>
                    </m:r>
                    <m:r>
                      <a:rPr lang="en-US" sz="2600" i="1">
                        <a:latin typeface="Cambria Math"/>
                      </a:rPr>
                      <m:t>→</m:t>
                    </m:r>
                    <m:r>
                      <a:rPr lang="en-US" sz="2600" i="1">
                        <a:latin typeface="Cambria Math"/>
                      </a:rPr>
                      <m:t>𝐵</m:t>
                    </m:r>
                    <m:r>
                      <a:rPr lang="en-US" sz="2600" i="1">
                        <a:latin typeface="Cambria Math"/>
                      </a:rPr>
                      <m:t>)</m:t>
                    </m:r>
                  </m:oMath>
                </a14:m>
                <a:endParaRPr lang="en-US" sz="2600" dirty="0"/>
              </a:p>
              <a:p>
                <a:pPr lvl="2"/>
                <a:r>
                  <a:rPr lang="en-US" sz="2200" dirty="0"/>
                  <a:t>Take A=true, B=true </a:t>
                </a:r>
              </a:p>
              <a:p>
                <a:pPr lvl="2"/>
                <a:r>
                  <a:rPr lang="en-US" sz="2200" dirty="0"/>
                  <a:t>Then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/>
                      </a:rPr>
                      <m:t>B</m:t>
                    </m:r>
                    <m:r>
                      <a:rPr lang="en-US" sz="2200" i="1">
                        <a:latin typeface="Cambria Math"/>
                      </a:rPr>
                      <m:t>→</m:t>
                    </m:r>
                    <m:r>
                      <a:rPr lang="en-US" sz="2200" i="1">
                        <a:latin typeface="Cambria Math"/>
                      </a:rPr>
                      <m:t>𝐴</m:t>
                    </m:r>
                    <m:r>
                      <a:rPr lang="en-US" sz="22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/>
                  <a:t> is true, but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  <m:r>
                          <a:rPr lang="en-US" sz="2200" i="1">
                            <a:latin typeface="Cambria Math"/>
                          </a:rPr>
                          <m:t>→</m:t>
                        </m:r>
                        <m:r>
                          <a:rPr lang="en-US" sz="2200" i="1">
                            <a:latin typeface="Cambria Math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sz="2200" dirty="0"/>
                  <a:t> is false.</a:t>
                </a:r>
              </a:p>
              <a:p>
                <a:pPr marL="914400" lvl="2" indent="0">
                  <a:buNone/>
                </a:pPr>
                <a:r>
                  <a:rPr lang="en-US" sz="2200" dirty="0"/>
                  <a:t> </a:t>
                </a:r>
                <a:endParaRPr lang="en-CA" sz="2200" dirty="0"/>
              </a:p>
              <a:p>
                <a:pPr lvl="1"/>
                <a:r>
                  <a:rPr lang="en-CA" sz="2600" dirty="0"/>
                  <a:t>I have classes every day! – No, you don’t have classes on Saturday</a:t>
                </a:r>
              </a:p>
              <a:p>
                <a:pPr lvl="1"/>
                <a:endParaRPr lang="en-CA" sz="2600" dirty="0"/>
              </a:p>
              <a:p>
                <a:pPr lvl="1"/>
                <a:r>
                  <a:rPr lang="en-CA" sz="2600" dirty="0"/>
                  <a:t>Women don’t do Computer Science! –  Me? </a:t>
                </a:r>
                <a:r>
                  <a:rPr lang="en-US" sz="3000" dirty="0"/>
                  <a:t> </a:t>
                </a:r>
                <a:endParaRPr lang="en-CA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600200"/>
                <a:ext cx="11521280" cy="5257800"/>
              </a:xfrm>
              <a:blipFill>
                <a:blip r:embed="rId5"/>
                <a:stretch>
                  <a:fillRect l="-1111" t="-3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11" y="0"/>
            <a:ext cx="1787690" cy="1340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6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D9D6-0548-42D6-A6B3-FD4F63B2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False premises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4963-7485-4F78-908F-A1EC2D145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An argument can still be valid when some of its premises are false. </a:t>
            </a:r>
          </a:p>
          <a:p>
            <a:pPr lvl="1"/>
            <a:r>
              <a:rPr lang="en-CA" dirty="0"/>
              <a:t>Remember, contradiction implies anything. </a:t>
            </a:r>
          </a:p>
          <a:p>
            <a:r>
              <a:rPr lang="en-CA" dirty="0"/>
              <a:t>Bertrand Russell: “If 2+2=5, then I am the pope”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Puzzle: can you see how to prove this? </a:t>
            </a:r>
          </a:p>
          <a:p>
            <a:endParaRPr lang="en-US" dirty="0"/>
          </a:p>
        </p:txBody>
      </p:sp>
      <p:pic>
        <p:nvPicPr>
          <p:cNvPr id="4" name="Picture 6" descr="C:\Users\kol\Downloads\12939.png">
            <a:extLst>
              <a:ext uri="{FF2B5EF4-FFF2-40B4-BE49-F238E27FC236}">
                <a16:creationId xmlns:a16="http://schemas.microsoft.com/office/drawing/2014/main" id="{2F44B7F1-69CE-453A-A590-516EA59C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70808"/>
            <a:ext cx="931647" cy="1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">
            <a:extLst>
              <a:ext uri="{FF2B5EF4-FFF2-40B4-BE49-F238E27FC236}">
                <a16:creationId xmlns:a16="http://schemas.microsoft.com/office/drawing/2014/main" id="{082A77ED-D118-404F-B255-41C4847A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942"/>
            <a:ext cx="962873" cy="12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244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2FAD-CCEB-4BB8-A7A7-2DC0B0C6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53643-5169-4CD7-8DC2-0D939E4EC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718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D9D6-0548-42D6-A6B3-FD4F63B2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False premises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4963-7485-4F78-908F-A1EC2D145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An argument can still be valid even when some of the premises are false.</a:t>
            </a:r>
          </a:p>
          <a:p>
            <a:pPr lvl="1"/>
            <a:r>
              <a:rPr lang="en-CA" dirty="0"/>
              <a:t>Remember, “contradiction implies A” is true for any A. </a:t>
            </a:r>
          </a:p>
          <a:p>
            <a:r>
              <a:rPr lang="en-CA" dirty="0"/>
              <a:t>Bertrand Russell: “If 2+2=5, then I am the pope”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Puzzle: can you see how to prove this? </a:t>
            </a:r>
          </a:p>
          <a:p>
            <a:endParaRPr lang="en-US" dirty="0"/>
          </a:p>
        </p:txBody>
      </p:sp>
      <p:pic>
        <p:nvPicPr>
          <p:cNvPr id="4" name="Picture 6" descr="C:\Users\kol\Downloads\12939.png">
            <a:extLst>
              <a:ext uri="{FF2B5EF4-FFF2-40B4-BE49-F238E27FC236}">
                <a16:creationId xmlns:a16="http://schemas.microsoft.com/office/drawing/2014/main" id="{2F44B7F1-69CE-453A-A590-516EA59C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70808"/>
            <a:ext cx="931647" cy="1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">
            <a:extLst>
              <a:ext uri="{FF2B5EF4-FFF2-40B4-BE49-F238E27FC236}">
                <a16:creationId xmlns:a16="http://schemas.microsoft.com/office/drawing/2014/main" id="{082A77ED-D118-404F-B255-41C4847A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942"/>
            <a:ext cx="962873" cy="12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152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D9D6-0548-42D6-A6B3-FD4F63B2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False premises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4963-7485-4F78-908F-A1EC2D145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Bertrand Russell: “If 2+2=5, then I am the pope”</a:t>
            </a:r>
          </a:p>
          <a:p>
            <a:r>
              <a:rPr lang="en-CA" dirty="0"/>
              <a:t>Proof: </a:t>
            </a:r>
          </a:p>
          <a:p>
            <a:pPr lvl="1"/>
            <a:r>
              <a:rPr lang="en-CA" dirty="0"/>
              <a:t>Suppose 2+2=5</a:t>
            </a:r>
          </a:p>
          <a:p>
            <a:pPr lvl="1"/>
            <a:r>
              <a:rPr lang="en-CA" dirty="0"/>
              <a:t>If 2+2=5, then 1=2  </a:t>
            </a:r>
            <a:r>
              <a:rPr lang="en-CA" dirty="0">
                <a:solidFill>
                  <a:schemeClr val="accent1"/>
                </a:solidFill>
              </a:rPr>
              <a:t>(subtract 3 from both sides).</a:t>
            </a:r>
          </a:p>
          <a:p>
            <a:pPr lvl="1"/>
            <a:r>
              <a:rPr lang="en-CA" dirty="0"/>
              <a:t>So 1=2   </a:t>
            </a:r>
            <a:r>
              <a:rPr lang="en-CA" dirty="0">
                <a:solidFill>
                  <a:schemeClr val="accent1"/>
                </a:solidFill>
              </a:rPr>
              <a:t>(by modus ponens) </a:t>
            </a:r>
          </a:p>
          <a:p>
            <a:pPr lvl="1"/>
            <a:r>
              <a:rPr lang="en-CA" dirty="0"/>
              <a:t>Me and the pope are two people. </a:t>
            </a:r>
          </a:p>
          <a:p>
            <a:pPr lvl="1"/>
            <a:r>
              <a:rPr lang="en-CA" dirty="0"/>
              <a:t>Since 1=2,  me and the pope are one person. </a:t>
            </a:r>
          </a:p>
          <a:p>
            <a:pPr lvl="1"/>
            <a:r>
              <a:rPr lang="en-CA" dirty="0"/>
              <a:t>Therefore, I am the pope! </a:t>
            </a:r>
          </a:p>
          <a:p>
            <a:endParaRPr lang="en-US" dirty="0"/>
          </a:p>
        </p:txBody>
      </p:sp>
      <p:pic>
        <p:nvPicPr>
          <p:cNvPr id="4" name="Picture 6" descr="C:\Users\kol\Downloads\12939.png">
            <a:extLst>
              <a:ext uri="{FF2B5EF4-FFF2-40B4-BE49-F238E27FC236}">
                <a16:creationId xmlns:a16="http://schemas.microsoft.com/office/drawing/2014/main" id="{2F44B7F1-69CE-453A-A590-516EA59C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30551"/>
            <a:ext cx="931647" cy="1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">
            <a:extLst>
              <a:ext uri="{FF2B5EF4-FFF2-40B4-BE49-F238E27FC236}">
                <a16:creationId xmlns:a16="http://schemas.microsoft.com/office/drawing/2014/main" id="{8D59048A-9209-44EB-9944-830D91F8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942"/>
            <a:ext cx="962873" cy="12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1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C 0.01146 -0.02153 0.05144 -0.04259 0.06602 -0.04259 C 0.15495 -0.04259 0.24675 0.29306 0.24675 0.62893 C 0.24675 0.45949 0.29271 0.29306 0.33555 0.29306 C 0.38164 0.29306 0.42448 0.46204 0.42448 0.62893 C 0.42448 0.54537 0.44727 0.45949 0.47045 0.45949 C 0.49323 0.45949 0.51641 0.54282 0.51641 0.62893 C 0.51641 0.58588 0.528 0.54537 0.5392 0.54537 C 0.55078 0.54537 0.56198 0.58819 0.56198 0.62893 C 0.56198 0.60694 0.56758 0.58588 0.57357 0.58588 C 0.57657 0.58588 0.58516 0.60741 0.58516 0.62893 C 0.58516 0.61806 0.58815 0.60694 0.59076 0.60694 C 0.59076 0.60926 0.59636 0.61736 0.59636 0.62893 C 0.59636 0.62315 0.59636 0.61806 0.59935 0.61806 C 0.59935 0.6206 0.60222 0.62384 0.60222 0.62893 C 0.60222 0.62616 0.60222 0.62315 0.60222 0.6206 C 0.60534 0.6206 0.60534 0.62315 0.60534 0.62616 C 0.60834 0.62616 0.60834 0.62384 0.60834 0.6206 C 0.6112 0.6206 0.6112 0.62315 0.6112 0.62616 " pathEditMode="relative" rAng="0" ptsTypes="AAAAAAAAAAA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0" y="293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024 C -0.00325 -0.02199 -0.01419 -0.04305 -0.01822 -0.04305 C -0.0427 -0.04305 -0.06796 0.29792 -0.06796 0.64005 C -0.06796 0.4676 -0.08059 0.29792 -0.09231 0.29792 C -0.10494 0.29792 -0.11679 0.47014 -0.11679 0.64005 C -0.11679 0.55486 -0.12304 0.4676 -0.12942 0.4676 C -0.13567 0.4676 -0.14205 0.55232 -0.14205 0.64005 C -0.14205 0.59584 -0.14531 0.55486 -0.1483 0.55486 C -0.15156 0.55486 -0.15455 0.59838 -0.15455 0.64005 C -0.15455 0.6176 -0.15611 0.59584 -0.15781 0.59584 C -0.15859 0.59584 -0.16093 0.61806 -0.16093 0.64005 C -0.16093 0.62871 -0.16184 0.6176 -0.1625 0.6176 C -0.1625 0.61505 -0.16406 0.62801 -0.16406 0.64005 C -0.16406 0.6338 -0.16406 0.62871 -0.16484 0.62871 C -0.16484 0.63149 -0.16575 0.63449 -0.16575 0.64005 C -0.16575 0.63704 -0.16575 0.6338 -0.16575 0.63149 C -0.16653 0.63149 -0.16653 0.6338 -0.16653 0.63704 C -0.16731 0.63704 -0.16731 0.63449 -0.16731 0.63149 C -0.16809 0.63149 -0.16809 0.6338 -0.16809 0.63704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5986-5D27-4490-8B78-6B9F8447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Valid and invalid arguments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F98715-392F-48A9-ACAA-F04C047928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247040" cy="5257799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An argument is </a:t>
                </a:r>
                <a:r>
                  <a:rPr lang="en-CA" b="1" dirty="0"/>
                  <a:t>valid</a:t>
                </a:r>
                <a:r>
                  <a:rPr lang="en-CA" dirty="0"/>
                  <a:t> if whenever all premises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 are true, the conclusion C is also true. </a:t>
                </a:r>
              </a:p>
              <a:p>
                <a:pPr lvl="1"/>
                <a:r>
                  <a:rPr lang="en-CA" sz="3000" dirty="0"/>
                  <a:t>That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sz="3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∧…</m:t>
                    </m:r>
                    <m:sSub>
                      <m:sSubPr>
                        <m:ctrlPr>
                          <a:rPr lang="en-CA" sz="3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sz="30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→</m:t>
                    </m:r>
                    <m:r>
                      <a:rPr lang="en-US" sz="3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sz="3000" i="1">
                        <a:solidFill>
                          <a:srgbClr val="00B05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CA" sz="3000" dirty="0">
                    <a:solidFill>
                      <a:srgbClr val="00B050"/>
                    </a:solidFill>
                  </a:rPr>
                  <a:t> is a tautology </a:t>
                </a:r>
                <a:endParaRPr lang="en-CA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i="1">
                        <a:solidFill>
                          <a:schemeClr val="tx1"/>
                        </a:solidFill>
                        <a:latin typeface="Cambria Math"/>
                      </a:rPr>
                      <m:t>∧</m:t>
                    </m:r>
                    <m:sSub>
                      <m:sSub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i="1">
                        <a:solidFill>
                          <a:schemeClr val="tx1"/>
                        </a:solidFill>
                        <a:latin typeface="Cambria Math"/>
                      </a:rPr>
                      <m:t>∧…</m:t>
                    </m:r>
                    <m:sSub>
                      <m:sSub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should be true no matter what values propositional variables in premises and conclusion take.</a:t>
                </a:r>
              </a:p>
              <a:p>
                <a:pPr lvl="1"/>
                <a:r>
                  <a:rPr lang="en-CA" dirty="0"/>
                  <a:t>False premise does not make an argument invalid. </a:t>
                </a:r>
              </a:p>
              <a:p>
                <a:pPr lvl="1"/>
                <a:r>
                  <a:rPr lang="en-CA" dirty="0"/>
                  <a:t>Alternatively, there can be an invalid argument </a:t>
                </a:r>
              </a:p>
              <a:p>
                <a:pPr marL="457200" lvl="1" indent="0">
                  <a:buNone/>
                </a:pPr>
                <a:r>
                  <a:rPr lang="en-CA" dirty="0"/>
                  <a:t>   with true premises and/or conclusion.</a:t>
                </a:r>
              </a:p>
              <a:p>
                <a:pPr lvl="1"/>
                <a:r>
                  <a:rPr lang="en-CA" dirty="0"/>
                  <a:t>The only</a:t>
                </a:r>
                <a:r>
                  <a:rPr lang="en-CA" dirty="0">
                    <a:solidFill>
                      <a:srgbClr val="FF0000"/>
                    </a:solidFill>
                  </a:rPr>
                  <a:t> impossible </a:t>
                </a:r>
                <a:r>
                  <a:rPr lang="en-CA" dirty="0"/>
                  <a:t>combination is a valid argument</a:t>
                </a:r>
              </a:p>
              <a:p>
                <a:pPr marL="457200" lvl="1" indent="0">
                  <a:buNone/>
                </a:pPr>
                <a:r>
                  <a:rPr lang="en-CA" dirty="0"/>
                  <a:t>    with true premises and false conclusion.</a:t>
                </a:r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F98715-392F-48A9-ACAA-F04C047928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247040" cy="5257799"/>
              </a:xfrm>
              <a:blipFill>
                <a:blip r:embed="rId5"/>
                <a:stretch>
                  <a:fillRect l="-1247" t="-1392" r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6B22296-2048-44FD-9DC1-E81F5D2808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72704" y="3789040"/>
                <a:ext cx="3219296" cy="1296144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2+2=4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𝑡h𝑒𝑛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3+3=6 </m:t>
                    </m:r>
                  </m:oMath>
                </a14:m>
                <a:endParaRPr lang="en-CA" sz="24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3+3=6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bg1"/>
                    </a:solidFill>
                  </a:rPr>
                  <a:t>  ___________________</a:t>
                </a: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bg1"/>
                        </a:solidFill>
                        <a:latin typeface="Cambria Math"/>
                      </a:rPr>
                      <m:t>∴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2+2=4</m:t>
                    </m:r>
                    <m:r>
                      <a:rPr lang="en-CA" sz="2400" i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CA" sz="24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6B22296-2048-44FD-9DC1-E81F5D280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704" y="3789040"/>
                <a:ext cx="3219296" cy="1296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llout: Up Arrow 7">
                <a:extLst>
                  <a:ext uri="{FF2B5EF4-FFF2-40B4-BE49-F238E27FC236}">
                    <a16:creationId xmlns:a16="http://schemas.microsoft.com/office/drawing/2014/main" id="{20194A7D-E4D8-47CE-954F-0181CA79014E}"/>
                  </a:ext>
                </a:extLst>
              </p:cNvPr>
              <p:cNvSpPr/>
              <p:nvPr/>
            </p:nvSpPr>
            <p:spPr>
              <a:xfrm>
                <a:off x="9768408" y="5155890"/>
                <a:ext cx="2160240" cy="1487388"/>
              </a:xfrm>
              <a:prstGeom prst="up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Invalid argument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:r>
                  <a:rPr lang="en-US" dirty="0"/>
                  <a:t>Is not a tautology!</a:t>
                </a:r>
              </a:p>
            </p:txBody>
          </p:sp>
        </mc:Choice>
        <mc:Fallback xmlns="">
          <p:sp>
            <p:nvSpPr>
              <p:cNvPr id="8" name="Callout: Up Arrow 7">
                <a:extLst>
                  <a:ext uri="{FF2B5EF4-FFF2-40B4-BE49-F238E27FC236}">
                    <a16:creationId xmlns:a16="http://schemas.microsoft.com/office/drawing/2014/main" id="{20194A7D-E4D8-47CE-954F-0181CA7901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408" y="5155890"/>
                <a:ext cx="2160240" cy="1487388"/>
              </a:xfrm>
              <a:prstGeom prst="upArrowCallout">
                <a:avLst/>
              </a:prstGeom>
              <a:blipFill>
                <a:blip r:embed="rId7"/>
                <a:stretch>
                  <a:fillRect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 descr="C:\Users\kol\Downloads\12939.png">
            <a:extLst>
              <a:ext uri="{FF2B5EF4-FFF2-40B4-BE49-F238E27FC236}">
                <a16:creationId xmlns:a16="http://schemas.microsoft.com/office/drawing/2014/main" id="{7C0D0C60-BAB9-48F7-9E32-3308E463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5" y="3717032"/>
            <a:ext cx="671941" cy="9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6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7D64-4427-4EB9-B99E-DA4AD530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Inconsistent statements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34D7B1-2CBE-46D6-B5C2-D84D40C23B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5213175"/>
              </a:xfrm>
              <a:solidFill>
                <a:schemeClr val="bg1">
                  <a:lumMod val="95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en-US" dirty="0"/>
                  <a:t>A list of logic statements that cannot all be true at the same time is called </a:t>
                </a:r>
                <a:r>
                  <a:rPr lang="en-US" b="1" dirty="0"/>
                  <a:t>inconsistent.</a:t>
                </a:r>
              </a:p>
              <a:p>
                <a:pPr lvl="1"/>
                <a:r>
                  <a:rPr lang="en-US" dirty="0"/>
                  <a:t>That is, an AND of these statements is a contradiction (unsatisfiable).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/>
                  <a:t>are inconsistent, 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a contradiction</a:t>
                </a:r>
              </a:p>
              <a:p>
                <a:pPr lvl="1"/>
                <a:r>
                  <a:rPr lang="en-US" dirty="0">
                    <a:solidFill>
                      <a:schemeClr val="accent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),  (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),  ¬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/>
                  <a:t>are inconsistent, since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is unsatisfiable. </a:t>
                </a:r>
              </a:p>
              <a:p>
                <a:pPr lvl="1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“I have a lab only on Tuesday.  I don’t have a class on Tuesday. I have a class and a lab on the same day.”  </a:t>
                </a:r>
              </a:p>
              <a:p>
                <a:pPr lvl="1"/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“If the sky is clear then the sun is shining.  If it is night, then the sky is clear.  It is night and the sun is not shining”.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34D7B1-2CBE-46D6-B5C2-D84D40C23B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5213175"/>
              </a:xfrm>
              <a:blipFill>
                <a:blip r:embed="rId6"/>
                <a:stretch>
                  <a:fillRect l="-1223" t="-1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23548EA-FD48-4FE5-9531-F10FA097E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274638"/>
            <a:ext cx="1270097" cy="1269435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D800D5A-CF8D-43D8-B713-7D00E9B83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" y="3275"/>
            <a:ext cx="1787690" cy="1340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8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7D64-4427-4EB9-B99E-DA4AD530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D7B1-2CBE-46D6-B5C2-D84D40C23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446840" cy="5213175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From a policy rules : </a:t>
            </a:r>
          </a:p>
          <a:p>
            <a:pPr lvl="1"/>
            <a:r>
              <a:rPr lang="en-US" dirty="0"/>
              <a:t>You need to  change your password every 6 month you otherwise you will get locked out of your account. </a:t>
            </a:r>
          </a:p>
          <a:p>
            <a:pPr lvl="1"/>
            <a:r>
              <a:rPr lang="en-US" dirty="0"/>
              <a:t>If your device tries to access the system unsuccessfully several times, you will be locked out of your account. </a:t>
            </a:r>
          </a:p>
          <a:p>
            <a:r>
              <a:rPr lang="en-US" dirty="0"/>
              <a:t>From common sense: </a:t>
            </a:r>
          </a:p>
          <a:p>
            <a:pPr lvl="1"/>
            <a:r>
              <a:rPr lang="en-US" dirty="0"/>
              <a:t>While I am changing the password on my computer, my phone would be trying to read mail and so will be unsuccessfully accessing my account! </a:t>
            </a:r>
          </a:p>
          <a:p>
            <a:r>
              <a:rPr lang="en-US" dirty="0">
                <a:sym typeface="Wingdings" panose="05000000000000000000" pitchFamily="2" charset="2"/>
              </a:rPr>
              <a:t>So the policy rules, common sense and not being locked out of my account are inconsistent!  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D800D5A-CF8D-43D8-B713-7D00E9B83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" y="3275"/>
            <a:ext cx="1787690" cy="1340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AD12B-1BBD-449F-AF4C-3906149CD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180746"/>
            <a:ext cx="2141011" cy="1232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59A9A-26DB-4348-ACC3-CF76D8AE5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337" y="4365104"/>
            <a:ext cx="795151" cy="12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dn.pixabay.com/photo/2013/08/07/18/52/background-170534_1280.jpg">
            <a:extLst>
              <a:ext uri="{FF2B5EF4-FFF2-40B4-BE49-F238E27FC236}">
                <a16:creationId xmlns:a16="http://schemas.microsoft.com/office/drawing/2014/main" id="{6EF8B233-DA7F-472F-A2B8-94EC1FCA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B95AE7-7DBA-4CE5-9173-A7497B65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The million dollar question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E05F97-9565-4B7A-920D-30650E453F29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dirty="0">
                <a:solidFill>
                  <a:schemeClr val="bg1">
                    <a:lumMod val="95000"/>
                  </a:schemeClr>
                </a:solidFill>
              </a:rPr>
              <a:t>In Russian, called “</a:t>
            </a:r>
            <a:r>
              <a:rPr lang="en-CA" sz="3600" dirty="0" err="1">
                <a:solidFill>
                  <a:schemeClr val="bg1">
                    <a:lumMod val="95000"/>
                  </a:schemeClr>
                </a:solidFill>
              </a:rPr>
              <a:t>perebor</a:t>
            </a:r>
            <a:r>
              <a:rPr lang="en-CA" sz="3600" dirty="0">
                <a:solidFill>
                  <a:schemeClr val="bg1">
                    <a:lumMod val="95000"/>
                  </a:schemeClr>
                </a:solidFill>
              </a:rPr>
              <a:t>” (</a:t>
            </a:r>
            <a:r>
              <a:rPr lang="ru-RU" sz="3600" dirty="0">
                <a:solidFill>
                  <a:schemeClr val="bg1">
                    <a:lumMod val="95000"/>
                  </a:schemeClr>
                </a:solidFill>
              </a:rPr>
              <a:t>перебор</a:t>
            </a:r>
            <a:r>
              <a:rPr lang="en-CA" sz="3600" dirty="0">
                <a:solidFill>
                  <a:schemeClr val="bg1">
                    <a:lumMod val="95000"/>
                  </a:schemeClr>
                </a:solidFill>
              </a:rPr>
              <a:t>) problem. </a:t>
            </a:r>
          </a:p>
          <a:p>
            <a:pPr lvl="1"/>
            <a:r>
              <a:rPr lang="en-CA" sz="3200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en-CA" sz="3200" dirty="0" err="1">
                <a:solidFill>
                  <a:schemeClr val="bg1">
                    <a:lumMod val="95000"/>
                  </a:schemeClr>
                </a:solidFill>
              </a:rPr>
              <a:t>perebor</a:t>
            </a:r>
            <a:r>
              <a:rPr lang="en-CA" sz="3200" dirty="0">
                <a:solidFill>
                  <a:schemeClr val="bg1">
                    <a:lumMod val="95000"/>
                  </a:schemeClr>
                </a:solidFill>
              </a:rPr>
              <a:t>”  translates as  “exhaustive search”. </a:t>
            </a:r>
          </a:p>
          <a:p>
            <a:pPr marL="457200" lvl="1" indent="0">
              <a:buNone/>
            </a:pPr>
            <a:endParaRPr lang="en-CA" sz="32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CA" sz="3200" b="1" dirty="0">
                <a:solidFill>
                  <a:schemeClr val="bg1">
                    <a:lumMod val="95000"/>
                  </a:schemeClr>
                </a:solidFill>
              </a:rPr>
              <a:t>Question: is it always possible to avoid looking through nearly all potential solutions to find an answer? </a:t>
            </a:r>
          </a:p>
          <a:p>
            <a:pPr lvl="2"/>
            <a:r>
              <a:rPr lang="en-CA" sz="2800" dirty="0">
                <a:solidFill>
                  <a:schemeClr val="bg1">
                    <a:lumMod val="95000"/>
                  </a:schemeClr>
                </a:solidFill>
              </a:rPr>
              <a:t>Such as  all truth assignments for a formula with a truth table.  </a:t>
            </a:r>
          </a:p>
          <a:p>
            <a:pPr lvl="1"/>
            <a:endParaRPr lang="en-CA" sz="32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CA" sz="3200" b="1" dirty="0">
                <a:solidFill>
                  <a:schemeClr val="bg1">
                    <a:lumMod val="95000"/>
                  </a:schemeClr>
                </a:solidFill>
              </a:rPr>
              <a:t>Are there situations when exhaustive search is unavoidable? 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764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7D64-4427-4EB9-B99E-DA4AD530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Inconsistent premises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D7B1-2CBE-46D6-B5C2-D84D40C23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63064" cy="52131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if the premises are inconsistent, that is, they contradict each other? </a:t>
            </a:r>
          </a:p>
          <a:p>
            <a:pPr lvl="1"/>
            <a:r>
              <a:rPr lang="en-US" dirty="0"/>
              <a:t>Then anything can be a conclusion! </a:t>
            </a:r>
          </a:p>
          <a:p>
            <a:pPr lvl="1"/>
            <a:r>
              <a:rPr lang="en-US" dirty="0"/>
              <a:t>In particular, a contradiction (such as the constant FALSE) can be a conclusion of a valid argument if and only </a:t>
            </a:r>
            <a:r>
              <a:rPr lang="en-US"/>
              <a:t>if its premises </a:t>
            </a:r>
            <a:r>
              <a:rPr lang="en-US" dirty="0"/>
              <a:t>are inconsistent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Any argument with inconsistent premises is valid (and useless). 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453C50B-F82B-4715-85DB-A1DB6B174E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07" y="4148253"/>
                <a:ext cx="2880320" cy="17281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Today is Sunday 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Today is not Sunday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2400" dirty="0"/>
                  <a:t>__</a:t>
                </a:r>
                <a:r>
                  <a:rPr lang="en-CA" sz="2400" dirty="0">
                    <a:solidFill>
                      <a:schemeClr val="tx1"/>
                    </a:solidFill>
                  </a:rPr>
                  <a:t>_____</a:t>
                </a: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∴</m:t>
                    </m:r>
                  </m:oMath>
                </a14:m>
                <a:r>
                  <a:rPr lang="en-CA" sz="2400" dirty="0">
                    <a:solidFill>
                      <a:schemeClr val="tx1"/>
                    </a:solidFill>
                  </a:rPr>
                  <a:t> 2+2=5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453C50B-F82B-4715-85DB-A1DB6B174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107" y="4148253"/>
                <a:ext cx="2880320" cy="1728192"/>
              </a:xfrm>
              <a:prstGeom prst="rect">
                <a:avLst/>
              </a:prstGeom>
              <a:blipFill>
                <a:blip r:embed="rId6"/>
                <a:stretch>
                  <a:fillRect l="-3171" t="-4930" b="-2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5986A3F-D0A7-44B7-B0E4-EC544347CA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25616" y="4169125"/>
                <a:ext cx="1224136" cy="17281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2400" dirty="0"/>
                  <a:t>__</a:t>
                </a:r>
                <a:r>
                  <a:rPr lang="en-CA" sz="2400" dirty="0">
                    <a:solidFill>
                      <a:schemeClr val="tx1"/>
                    </a:solidFill>
                  </a:rPr>
                  <a:t>_____</a:t>
                </a: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𝐹𝐴𝐿𝑆𝐸</m:t>
                    </m:r>
                  </m:oMath>
                </a14:m>
                <a:endParaRPr lang="en-CA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sz="2400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5986A3F-D0A7-44B7-B0E4-EC544347C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16" y="4169125"/>
                <a:ext cx="1224136" cy="1728192"/>
              </a:xfrm>
              <a:prstGeom prst="rect">
                <a:avLst/>
              </a:prstGeom>
              <a:blipFill>
                <a:blip r:embed="rId7"/>
                <a:stretch>
                  <a:fillRect l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43ED415-0FF1-4CC8-A555-F793889C75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1840" y="4149080"/>
                <a:ext cx="5040560" cy="17281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𝑏𝑒𝑎𝑟𝑠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𝑏𝑙𝑎𝑐𝑘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𝑏𝑒𝑎𝑟𝑠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𝑤h𝑖𝑡𝑒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𝑏𝑒𝑎𝑟𝑠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𝑏𝑙𝑎𝑐𝑘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𝑏𝑒𝑎𝑟𝑠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𝑛𝑜𝑡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𝑤h𝑖𝑡𝑒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𝑏𝑒𝑎𝑟𝑠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𝑛𝑜𝑡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𝑏𝑙𝑎𝑐𝑘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2400" dirty="0"/>
                  <a:t>__</a:t>
                </a:r>
                <a:r>
                  <a:rPr lang="en-CA" sz="2400" dirty="0">
                    <a:solidFill>
                      <a:schemeClr val="tx1"/>
                    </a:solidFill>
                  </a:rPr>
                  <a:t>_____</a:t>
                </a: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𝑐𝑜𝑙𝑑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𝑜𝑢𝑡𝑠𝑖𝑑𝑒</m:t>
                    </m:r>
                  </m:oMath>
                </a14:m>
                <a:endParaRPr lang="en-CA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43ED415-0FF1-4CC8-A555-F793889C7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840" y="4149080"/>
                <a:ext cx="5040560" cy="1728192"/>
              </a:xfrm>
              <a:prstGeom prst="rect">
                <a:avLst/>
              </a:prstGeom>
              <a:blipFill>
                <a:blip r:embed="rId8"/>
                <a:stretch>
                  <a:fillRect l="-1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:\Users\kol\Downloads\12939.png">
            <a:extLst>
              <a:ext uri="{FF2B5EF4-FFF2-40B4-BE49-F238E27FC236}">
                <a16:creationId xmlns:a16="http://schemas.microsoft.com/office/drawing/2014/main" id="{FC85D2CA-A42C-41F2-9DB1-763FBC4F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288" y="5390779"/>
            <a:ext cx="931647" cy="1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9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DC9B-2197-49CB-AEB6-8C647148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Proof vs. disproof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4CFE8-D252-4FD5-8DE0-284A75CDF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CA" dirty="0"/>
                  <a:t>To prove that something is (always) true:</a:t>
                </a:r>
              </a:p>
              <a:p>
                <a:pPr lvl="1"/>
                <a:r>
                  <a:rPr lang="en-CA" dirty="0"/>
                  <a:t>Make sure it holds in every scenario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→¬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r>
                  <a:rPr lang="en-CA" dirty="0"/>
                  <a:t> because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→¬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≡ ¬¬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∨¬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 ≡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∨¬ 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 ≡¬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∨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≡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</m:oMath>
                </a14:m>
                <a:r>
                  <a:rPr lang="en-CA" dirty="0"/>
                  <a:t>  </a:t>
                </a:r>
              </a:p>
              <a:p>
                <a:pPr lvl="2"/>
                <a:r>
                  <a:rPr lang="en-CA" dirty="0"/>
                  <a:t> So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¬</m:t>
                        </m:r>
                        <m:r>
                          <a:rPr lang="en-US" i="1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→¬</m:t>
                        </m:r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↔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)  </m:t>
                    </m:r>
                  </m:oMath>
                </a14:m>
                <a:r>
                  <a:rPr lang="en-CA" dirty="0"/>
                  <a:t>is a tautology. </a:t>
                </a:r>
              </a:p>
              <a:p>
                <a:pPr lvl="2"/>
                <a:endParaRPr lang="en-CA" dirty="0"/>
              </a:p>
              <a:p>
                <a:pPr lvl="2"/>
                <a:r>
                  <a:rPr lang="en-CA" dirty="0"/>
                  <a:t>I have classes every day that starts with T.  I have classes on Tuesday and Thursday (and Monday, but that’s irrelevant). </a:t>
                </a:r>
              </a:p>
              <a:p>
                <a:pPr lvl="2"/>
                <a:endParaRPr lang="en-CA" dirty="0"/>
              </a:p>
              <a:p>
                <a:pPr lvl="1"/>
                <a:r>
                  <a:rPr lang="en-CA" dirty="0"/>
                  <a:t>Or assume it does not hold, and then get something strange as a consequence:  </a:t>
                </a:r>
              </a:p>
              <a:p>
                <a:pPr lvl="2"/>
                <a:r>
                  <a:rPr lang="en-US" dirty="0"/>
                  <a:t>To show A is true, enough to show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𝐹𝐴𝐿𝑆𝐸</m:t>
                    </m:r>
                  </m:oMath>
                </a14:m>
                <a:r>
                  <a:rPr lang="en-CA" dirty="0"/>
                  <a:t>. </a:t>
                </a:r>
              </a:p>
              <a:p>
                <a:pPr lvl="2"/>
                <a:r>
                  <a:rPr lang="en-CA" dirty="0"/>
                  <a:t>Suppose there are finitely many prime numbers. What divides the number that’s a product of all primes +1? </a:t>
                </a:r>
              </a:p>
              <a:p>
                <a:pPr lvl="2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4CFE8-D252-4FD5-8DE0-284A75CDF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44" t="-2156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141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B60A-C8BA-47F7-87F0-C36EA71D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6C12B-4233-43F4-97D9-DFA5E4C86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853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1492F-F2B8-45E0-8B55-C593D242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Natural deduction vs. Truth tables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07768" y="2971800"/>
            <a:ext cx="46805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dirty="0"/>
              <a:t>Nobody knows! </a:t>
            </a:r>
          </a:p>
        </p:txBody>
      </p:sp>
      <p:pic>
        <p:nvPicPr>
          <p:cNvPr id="6" name="Picture 2" descr="Apples, Basket Full, Set, Crop, Food, Fruit, Autumn">
            <a:extLst>
              <a:ext uri="{FF2B5EF4-FFF2-40B4-BE49-F238E27FC236}">
                <a16:creationId xmlns:a16="http://schemas.microsoft.com/office/drawing/2014/main" id="{EF856EDE-F78E-412B-B66C-C345CE49C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6399" b="1"/>
          <a:stretch/>
        </p:blipFill>
        <p:spPr bwMode="auto">
          <a:xfrm>
            <a:off x="9978958" y="2101360"/>
            <a:ext cx="2217978" cy="230482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F166D4-D57F-4AF7-BB8E-A7B94AA831E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853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It was faster to solve the puzzle using natural deduction than writing a truth table. </a:t>
            </a:r>
          </a:p>
          <a:p>
            <a:r>
              <a:rPr lang="en-CA" dirty="0">
                <a:solidFill>
                  <a:schemeClr val="bg1"/>
                </a:solidFill>
              </a:rPr>
              <a:t>But is it always better?   </a:t>
            </a:r>
          </a:p>
          <a:p>
            <a:r>
              <a:rPr lang="en-CA" dirty="0">
                <a:solidFill>
                  <a:schemeClr val="bg1"/>
                </a:solidFill>
              </a:rPr>
              <a:t>The answer is... 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It is a very closely related to the question of how fast can one check if something is a tautology. 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CA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that’s a million dollar question!</a:t>
            </a:r>
          </a:p>
          <a:p>
            <a:pPr marL="457200" lvl="1" indent="0"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4" descr="https://cdn.pixabay.com/photo/2013/07/12/18/08/dog-153063_1280.png">
            <a:extLst>
              <a:ext uri="{FF2B5EF4-FFF2-40B4-BE49-F238E27FC236}">
                <a16:creationId xmlns:a16="http://schemas.microsoft.com/office/drawing/2014/main" id="{8D497B25-0106-42BE-B29D-F3659714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356992"/>
            <a:ext cx="646750" cy="72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1492F-F2B8-45E0-8B55-C593D242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Automated provers</a:t>
            </a:r>
          </a:p>
        </p:txBody>
      </p:sp>
      <p:pic>
        <p:nvPicPr>
          <p:cNvPr id="6" name="Picture 2" descr="Apples, Basket Full, Set, Crop, Food, Fruit, Autumn">
            <a:extLst>
              <a:ext uri="{FF2B5EF4-FFF2-40B4-BE49-F238E27FC236}">
                <a16:creationId xmlns:a16="http://schemas.microsoft.com/office/drawing/2014/main" id="{EF856EDE-F78E-412B-B66C-C345CE49C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6399" b="1"/>
          <a:stretch/>
        </p:blipFill>
        <p:spPr bwMode="auto">
          <a:xfrm>
            <a:off x="9978958" y="2101360"/>
            <a:ext cx="2217978" cy="230482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F166D4-D57F-4AF7-BB8E-A7B94AA831E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853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How to make an automated prover which checks whether a formula is a tautology?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And so can check if an argument is valid, etc.  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Truth tables: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easy to program,  but proofs are huge. </a:t>
            </a:r>
          </a:p>
          <a:p>
            <a:pPr lvl="1"/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Natural deduction: 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proofs might be smaller than a truth table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Are they always?  Good question... </a:t>
            </a:r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>
                <a:solidFill>
                  <a:schemeClr val="bg1"/>
                </a:solidFill>
              </a:rPr>
              <a:t>even if there is a small proof, how can we find one quickly? </a:t>
            </a:r>
          </a:p>
          <a:p>
            <a:pPr lvl="2"/>
            <a:r>
              <a:rPr lang="en-CA" dirty="0">
                <a:solidFill>
                  <a:schemeClr val="bg1"/>
                </a:solidFill>
              </a:rPr>
              <a:t>Nobody knows... </a:t>
            </a:r>
          </a:p>
          <a:p>
            <a:pPr marL="457200" lvl="1" indent="0"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4" descr="https://cdn.pixabay.com/photo/2013/07/12/18/08/dog-153063_1280.png">
            <a:extLst>
              <a:ext uri="{FF2B5EF4-FFF2-40B4-BE49-F238E27FC236}">
                <a16:creationId xmlns:a16="http://schemas.microsoft.com/office/drawing/2014/main" id="{8D497B25-0106-42BE-B29D-F3659714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356992"/>
            <a:ext cx="646750" cy="72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0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1492F-F2B8-45E0-8B55-C593D242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749"/>
            <a:ext cx="12192000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Automated provers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FF166D4-D57F-4AF7-BB8E-A7B94AA831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" y="1600201"/>
                <a:ext cx="10100671" cy="51411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>
                    <a:solidFill>
                      <a:schemeClr val="bg1"/>
                    </a:solidFill>
                  </a:rPr>
                  <a:t>Work with the CNF formulas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 on top  (can have single input,  no inputs, many inputs)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All children of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 are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 (also any number of inputs)</a:t>
                </a:r>
              </a:p>
              <a:p>
                <a:pPr lvl="2"/>
                <a:r>
                  <a:rPr lang="en-CA" dirty="0">
                    <a:solidFill>
                      <a:schemeClr val="bg1"/>
                    </a:solidFill>
                  </a:rPr>
                  <a:t>Called clauses</a:t>
                </a:r>
              </a:p>
              <a:p>
                <a:pPr lvl="1"/>
                <a:r>
                  <a:rPr lang="en-CA" dirty="0">
                    <a:solidFill>
                      <a:schemeClr val="bg1"/>
                    </a:solidFill>
                  </a:rPr>
                  <a:t>Each child of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 is a literal</a:t>
                </a:r>
              </a:p>
              <a:p>
                <a:pPr lvl="2"/>
                <a:r>
                  <a:rPr lang="en-CA" dirty="0">
                    <a:solidFill>
                      <a:schemeClr val="bg1"/>
                    </a:solidFill>
                  </a:rPr>
                  <a:t> a variable, or </a:t>
                </a:r>
              </a:p>
              <a:p>
                <a:pPr lvl="2"/>
                <a:r>
                  <a:rPr lang="en-CA" dirty="0">
                    <a:solidFill>
                      <a:schemeClr val="bg1"/>
                    </a:solidFill>
                  </a:rPr>
                  <a:t>single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dirty="0">
                    <a:solidFill>
                      <a:schemeClr val="bg1"/>
                    </a:solidFill>
                  </a:rPr>
                  <a:t> and then a variable. </a:t>
                </a:r>
              </a:p>
              <a:p>
                <a:pPr lvl="2"/>
                <a:endParaRPr lang="en-CA" dirty="0">
                  <a:solidFill>
                    <a:schemeClr val="bg1"/>
                  </a:solidFill>
                </a:endParaRPr>
              </a:p>
              <a:p>
                <a:pPr lvl="1"/>
                <a:endParaRPr lang="en-CA" dirty="0">
                  <a:solidFill>
                    <a:schemeClr val="bg1"/>
                  </a:solidFill>
                </a:endParaRPr>
              </a:p>
              <a:p>
                <a:r>
                  <a:rPr lang="en-CA" dirty="0">
                    <a:solidFill>
                      <a:schemeClr val="bg1"/>
                    </a:solidFill>
                  </a:rPr>
                  <a:t>Use only the </a:t>
                </a:r>
                <a:r>
                  <a:rPr lang="en-CA" b="1" dirty="0">
                    <a:solidFill>
                      <a:schemeClr val="bg1"/>
                    </a:solidFill>
                  </a:rPr>
                  <a:t>resolution rule </a:t>
                </a:r>
                <a:endParaRPr lang="en-CA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Basis for many practical provers (SAT solvers)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Used in scheduling, verification, </a:t>
                </a:r>
                <a:r>
                  <a:rPr lang="en-US" dirty="0" err="1">
                    <a:solidFill>
                      <a:schemeClr val="bg1"/>
                    </a:solidFill>
                  </a:rPr>
                  <a:t>etc</a:t>
                </a:r>
                <a:r>
                  <a:rPr lang="en-US" dirty="0">
                    <a:solidFill>
                      <a:schemeClr val="bg1"/>
                    </a:solidFill>
                  </a:rPr>
                  <a:t>… 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CA" dirty="0">
                  <a:solidFill>
                    <a:schemeClr val="bg1"/>
                  </a:solidFill>
                </a:endParaRPr>
              </a:p>
              <a:p>
                <a:endParaRPr lang="en-CA" dirty="0">
                  <a:solidFill>
                    <a:schemeClr val="bg1"/>
                  </a:solidFill>
                </a:endParaRPr>
              </a:p>
              <a:p>
                <a:pPr>
                  <a:buFont typeface="Arial" pitchFamily="34" charset="0"/>
                  <a:buNone/>
                </a:pPr>
                <a:endParaRPr lang="en-CA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FF166D4-D57F-4AF7-BB8E-A7B94AA83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1600201"/>
                <a:ext cx="10100671" cy="5141167"/>
              </a:xfrm>
              <a:prstGeom prst="rect">
                <a:avLst/>
              </a:prstGeom>
              <a:blipFill>
                <a:blip r:embed="rId8"/>
                <a:stretch>
                  <a:fillRect l="-1207" t="-2372" b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D334AE1-D3AA-43DA-8EA6-071CAD4CAC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95112" y="-45754"/>
                <a:ext cx="1944216" cy="233285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rgbClr val="00B050"/>
                          </a:solidFill>
                          <a:latin typeface="Cambria Math"/>
                        </a:rPr>
                        <m:t>𝐶</m:t>
                      </m:r>
                      <m:r>
                        <a:rPr lang="en-CA" i="1">
                          <a:solidFill>
                            <a:srgbClr val="00B050"/>
                          </a:solidFill>
                          <a:latin typeface="Cambria Math"/>
                        </a:rPr>
                        <m:t>∨</m:t>
                      </m:r>
                      <m:r>
                        <a:rPr lang="en-CA" i="1">
                          <a:solidFill>
                            <a:srgbClr val="00B05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CA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/>
                        </a:rPr>
                        <m:t>   </m:t>
                      </m:r>
                      <m:r>
                        <a:rPr lang="en-CA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𝐷</m:t>
                      </m:r>
                      <m:r>
                        <a:rPr lang="en-CA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∨¬</m:t>
                      </m:r>
                      <m:r>
                        <a:rPr lang="en-CA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𝑥</m:t>
                      </m:r>
                      <m:r>
                        <a:rPr lang="en-CA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bg1"/>
                    </a:solidFill>
                  </a:rPr>
                  <a:t>________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chemeClr val="bg1"/>
                          </a:solidFill>
                          <a:latin typeface="Cambria Math"/>
                        </a:rPr>
                        <m:t>∴</m:t>
                      </m:r>
                      <m:r>
                        <a:rPr lang="en-CA" i="1">
                          <a:solidFill>
                            <a:srgbClr val="00B050"/>
                          </a:solidFill>
                          <a:latin typeface="Cambria Math"/>
                        </a:rPr>
                        <m:t>𝐶</m:t>
                      </m:r>
                      <m:r>
                        <a:rPr lang="en-CA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∨</m:t>
                      </m:r>
                      <m:r>
                        <a:rPr lang="en-CA" i="1" smtClean="0">
                          <a:solidFill>
                            <a:srgbClr val="00B0F0"/>
                          </a:solidFill>
                          <a:latin typeface="Cambria Math"/>
                        </a:rPr>
                        <m:t>𝐷</m:t>
                      </m:r>
                      <m:r>
                        <a:rPr lang="en-CA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9D334AE1-D3AA-43DA-8EA6-071CAD4CA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112" y="-45754"/>
                <a:ext cx="1944216" cy="2332855"/>
              </a:xfrm>
              <a:prstGeom prst="rect">
                <a:avLst/>
              </a:prstGeom>
              <a:blipFill>
                <a:blip r:embed="rId9"/>
                <a:stretch>
                  <a:fillRect l="-778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7E42067-4032-4D2C-896B-BCB6D1CC3D55}"/>
              </a:ext>
            </a:extLst>
          </p:cNvPr>
          <p:cNvGrpSpPr/>
          <p:nvPr/>
        </p:nvGrpSpPr>
        <p:grpSpPr>
          <a:xfrm>
            <a:off x="6888088" y="3068960"/>
            <a:ext cx="5112821" cy="2256976"/>
            <a:chOff x="6623453" y="2967343"/>
            <a:chExt cx="5112821" cy="22569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92D926E-832A-494B-8FB3-D983B4FF206A}"/>
                    </a:ext>
                  </a:extLst>
                </p:cNvPr>
                <p:cNvSpPr/>
                <p:nvPr/>
              </p:nvSpPr>
              <p:spPr>
                <a:xfrm>
                  <a:off x="7840437" y="3631841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92D926E-832A-494B-8FB3-D983B4FF20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437" y="3631841"/>
                  <a:ext cx="458524" cy="33449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E58FB9B-9752-42F1-B5E8-91AC94FB07EA}"/>
                    </a:ext>
                  </a:extLst>
                </p:cNvPr>
                <p:cNvSpPr/>
                <p:nvPr/>
              </p:nvSpPr>
              <p:spPr>
                <a:xfrm>
                  <a:off x="8072031" y="428737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E58FB9B-9752-42F1-B5E8-91AC94FB07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031" y="4287379"/>
                  <a:ext cx="458524" cy="33449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941C2D-5A50-4169-B68C-978270774B80}"/>
                </a:ext>
              </a:extLst>
            </p:cNvPr>
            <p:cNvCxnSpPr>
              <a:cxnSpLocks/>
              <a:stCxn id="13" idx="4"/>
              <a:endCxn id="14" idx="0"/>
            </p:cNvCxnSpPr>
            <p:nvPr/>
          </p:nvCxnSpPr>
          <p:spPr>
            <a:xfrm>
              <a:off x="8069699" y="3966334"/>
              <a:ext cx="231595" cy="3210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2825B05D-6646-48B6-810F-13D3CF0615A8}"/>
                    </a:ext>
                  </a:extLst>
                </p:cNvPr>
                <p:cNvSpPr/>
                <p:nvPr/>
              </p:nvSpPr>
              <p:spPr>
                <a:xfrm>
                  <a:off x="7392739" y="4285736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2825B05D-6646-48B6-810F-13D3CF0615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2739" y="4285736"/>
                  <a:ext cx="458524" cy="33449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AE6E99-C0BB-4FFB-800A-32B0ECC8F6E5}"/>
                </a:ext>
              </a:extLst>
            </p:cNvPr>
            <p:cNvSpPr/>
            <p:nvPr/>
          </p:nvSpPr>
          <p:spPr>
            <a:xfrm>
              <a:off x="7392739" y="4836371"/>
              <a:ext cx="458524" cy="33449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q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728CFE-5F10-4B61-A31C-D7B36292A824}"/>
                </a:ext>
              </a:extLst>
            </p:cNvPr>
            <p:cNvCxnSpPr>
              <a:cxnSpLocks/>
              <a:stCxn id="13" idx="4"/>
              <a:endCxn id="21" idx="0"/>
            </p:cNvCxnSpPr>
            <p:nvPr/>
          </p:nvCxnSpPr>
          <p:spPr>
            <a:xfrm flipH="1">
              <a:off x="7622001" y="3966334"/>
              <a:ext cx="447698" cy="3194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7395352-927F-43D6-A9E8-DFE640939284}"/>
                </a:ext>
              </a:extLst>
            </p:cNvPr>
            <p:cNvCxnSpPr>
              <a:stCxn id="21" idx="4"/>
              <a:endCxn id="22" idx="0"/>
            </p:cNvCxnSpPr>
            <p:nvPr/>
          </p:nvCxnSpPr>
          <p:spPr>
            <a:xfrm>
              <a:off x="7622001" y="4620229"/>
              <a:ext cx="0" cy="2161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695C6C0-9F7C-4AED-B3DB-3447555C78AC}"/>
                    </a:ext>
                  </a:extLst>
                </p:cNvPr>
                <p:cNvSpPr/>
                <p:nvPr/>
              </p:nvSpPr>
              <p:spPr>
                <a:xfrm>
                  <a:off x="6634278" y="4257129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695C6C0-9F7C-4AED-B3DB-3447555C78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4278" y="4257129"/>
                  <a:ext cx="458524" cy="33449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E4B4D6F-10FA-41C6-B24C-95A54EC694DC}"/>
                </a:ext>
              </a:extLst>
            </p:cNvPr>
            <p:cNvSpPr/>
            <p:nvPr/>
          </p:nvSpPr>
          <p:spPr>
            <a:xfrm>
              <a:off x="6623453" y="4836371"/>
              <a:ext cx="458524" cy="33449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p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5A9B2A8-DBAB-42ED-B168-C1E0EAFF42E1}"/>
                </a:ext>
              </a:extLst>
            </p:cNvPr>
            <p:cNvCxnSpPr>
              <a:cxnSpLocks/>
              <a:stCxn id="13" idx="3"/>
              <a:endCxn id="25" idx="0"/>
            </p:cNvCxnSpPr>
            <p:nvPr/>
          </p:nvCxnSpPr>
          <p:spPr>
            <a:xfrm flipH="1">
              <a:off x="6863540" y="3917349"/>
              <a:ext cx="1044046" cy="3397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EC2D90-6F82-403E-9EC7-B090356D00C6}"/>
                </a:ext>
              </a:extLst>
            </p:cNvPr>
            <p:cNvCxnSpPr>
              <a:stCxn id="25" idx="4"/>
              <a:endCxn id="26" idx="0"/>
            </p:cNvCxnSpPr>
            <p:nvPr/>
          </p:nvCxnSpPr>
          <p:spPr>
            <a:xfrm flipH="1">
              <a:off x="6852715" y="4591622"/>
              <a:ext cx="10825" cy="2447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E443F15-C911-4AB4-9E07-CA901A981A21}"/>
                    </a:ext>
                  </a:extLst>
                </p:cNvPr>
                <p:cNvSpPr/>
                <p:nvPr/>
              </p:nvSpPr>
              <p:spPr>
                <a:xfrm>
                  <a:off x="8994954" y="3637221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E443F15-C911-4AB4-9E07-CA901A981A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54" y="3637221"/>
                  <a:ext cx="458524" cy="33449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53929B4-B4C5-45D8-9A6A-A2EC24440521}"/>
                    </a:ext>
                  </a:extLst>
                </p:cNvPr>
                <p:cNvSpPr/>
                <p:nvPr/>
              </p:nvSpPr>
              <p:spPr>
                <a:xfrm>
                  <a:off x="8949127" y="2967343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53929B4-B4C5-45D8-9A6A-A2EC244405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9127" y="2967343"/>
                  <a:ext cx="458524" cy="33449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A4447F-CF6C-4879-8825-9F0AFD77A2A2}"/>
                </a:ext>
              </a:extLst>
            </p:cNvPr>
            <p:cNvCxnSpPr>
              <a:cxnSpLocks/>
              <a:stCxn id="29" idx="0"/>
              <a:endCxn id="30" idx="4"/>
            </p:cNvCxnSpPr>
            <p:nvPr/>
          </p:nvCxnSpPr>
          <p:spPr>
            <a:xfrm flipH="1" flipV="1">
              <a:off x="9178389" y="3301836"/>
              <a:ext cx="45827" cy="335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038E403-050C-44FD-9A02-CEC2AE596D55}"/>
                    </a:ext>
                  </a:extLst>
                </p:cNvPr>
                <p:cNvSpPr/>
                <p:nvPr/>
              </p:nvSpPr>
              <p:spPr>
                <a:xfrm>
                  <a:off x="9823873" y="4313614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038E403-050C-44FD-9A02-CEC2AE596D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3873" y="4313614"/>
                  <a:ext cx="458524" cy="334493"/>
                </a:xfrm>
                <a:prstGeom prst="ellipse">
                  <a:avLst/>
                </a:prstGeom>
                <a:blipFill>
                  <a:blip r:embed="rId16"/>
                  <a:stretch>
                    <a:fillRect b="-847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37783C-FAD6-44D1-A053-364614C544C1}"/>
                </a:ext>
              </a:extLst>
            </p:cNvPr>
            <p:cNvCxnSpPr>
              <a:cxnSpLocks/>
              <a:stCxn id="29" idx="5"/>
              <a:endCxn id="32" idx="0"/>
            </p:cNvCxnSpPr>
            <p:nvPr/>
          </p:nvCxnSpPr>
          <p:spPr>
            <a:xfrm>
              <a:off x="9386329" y="3922729"/>
              <a:ext cx="666806" cy="3908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70E12478-F8F9-4B52-840A-7EBED9FE164F}"/>
                    </a:ext>
                  </a:extLst>
                </p:cNvPr>
                <p:cNvSpPr/>
                <p:nvPr/>
              </p:nvSpPr>
              <p:spPr>
                <a:xfrm>
                  <a:off x="9065412" y="4285006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70E12478-F8F9-4B52-840A-7EBED9FE1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5412" y="4285006"/>
                  <a:ext cx="458524" cy="33449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AC87077-E4CE-47DF-A40E-5334C0E3814B}"/>
                </a:ext>
              </a:extLst>
            </p:cNvPr>
            <p:cNvSpPr/>
            <p:nvPr/>
          </p:nvSpPr>
          <p:spPr>
            <a:xfrm>
              <a:off x="9054587" y="4864248"/>
              <a:ext cx="458524" cy="33449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r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F82247-98EC-4A7D-8A59-3519F61956A3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9275857" y="3986712"/>
              <a:ext cx="18818" cy="2982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128F3B6-4CAF-4DD5-8F35-0263621CA6C1}"/>
                </a:ext>
              </a:extLst>
            </p:cNvPr>
            <p:cNvCxnSpPr>
              <a:stCxn id="36" idx="4"/>
              <a:endCxn id="37" idx="0"/>
            </p:cNvCxnSpPr>
            <p:nvPr/>
          </p:nvCxnSpPr>
          <p:spPr>
            <a:xfrm flipH="1">
              <a:off x="9283849" y="4619499"/>
              <a:ext cx="10825" cy="2447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A0E57A4-CCA2-45B7-9480-3790A8B454E1}"/>
                </a:ext>
              </a:extLst>
            </p:cNvPr>
            <p:cNvCxnSpPr>
              <a:cxnSpLocks/>
              <a:stCxn id="13" idx="7"/>
              <a:endCxn id="30" idx="3"/>
            </p:cNvCxnSpPr>
            <p:nvPr/>
          </p:nvCxnSpPr>
          <p:spPr>
            <a:xfrm flipV="1">
              <a:off x="8231811" y="3252851"/>
              <a:ext cx="784465" cy="4279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D893174-BB39-4335-A5A5-9691339D8839}"/>
                    </a:ext>
                  </a:extLst>
                </p:cNvPr>
                <p:cNvSpPr/>
                <p:nvPr/>
              </p:nvSpPr>
              <p:spPr>
                <a:xfrm>
                  <a:off x="10035909" y="3626245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∨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D893174-BB39-4335-A5A5-9691339D88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5909" y="3626245"/>
                  <a:ext cx="458524" cy="33449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103C627-4DA1-4442-A792-D867990FDD59}"/>
                </a:ext>
              </a:extLst>
            </p:cNvPr>
            <p:cNvCxnSpPr>
              <a:cxnSpLocks/>
              <a:stCxn id="82" idx="1"/>
              <a:endCxn id="30" idx="5"/>
            </p:cNvCxnSpPr>
            <p:nvPr/>
          </p:nvCxnSpPr>
          <p:spPr>
            <a:xfrm flipH="1" flipV="1">
              <a:off x="9340502" y="3252851"/>
              <a:ext cx="762556" cy="4223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E0F142D-8487-4BCB-9437-C939C2CD09BE}"/>
                    </a:ext>
                  </a:extLst>
                </p:cNvPr>
                <p:cNvSpPr/>
                <p:nvPr/>
              </p:nvSpPr>
              <p:spPr>
                <a:xfrm>
                  <a:off x="11277750" y="4285006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E0F142D-8487-4BCB-9437-C939C2CD09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7750" y="4285006"/>
                  <a:ext cx="458524" cy="334493"/>
                </a:xfrm>
                <a:prstGeom prst="ellipse">
                  <a:avLst/>
                </a:prstGeom>
                <a:blipFill>
                  <a:blip r:embed="rId19"/>
                  <a:stretch>
                    <a:fillRect b="-10345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75B2577-DF26-49E2-9071-C1034E6035E4}"/>
                </a:ext>
              </a:extLst>
            </p:cNvPr>
            <p:cNvCxnSpPr>
              <a:cxnSpLocks/>
              <a:stCxn id="82" idx="5"/>
            </p:cNvCxnSpPr>
            <p:nvPr/>
          </p:nvCxnSpPr>
          <p:spPr>
            <a:xfrm>
              <a:off x="10427284" y="3911753"/>
              <a:ext cx="878842" cy="3834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030664F-844F-43C9-99C7-D4AF0674B197}"/>
                </a:ext>
              </a:extLst>
            </p:cNvPr>
            <p:cNvSpPr/>
            <p:nvPr/>
          </p:nvSpPr>
          <p:spPr>
            <a:xfrm>
              <a:off x="10558619" y="4889826"/>
              <a:ext cx="458524" cy="33449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q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A2D570-DD79-40DB-B196-657F59753936}"/>
                </a:ext>
              </a:extLst>
            </p:cNvPr>
            <p:cNvCxnSpPr>
              <a:cxnSpLocks/>
              <a:stCxn id="82" idx="4"/>
              <a:endCxn id="89" idx="0"/>
            </p:cNvCxnSpPr>
            <p:nvPr/>
          </p:nvCxnSpPr>
          <p:spPr>
            <a:xfrm>
              <a:off x="10265171" y="3960738"/>
              <a:ext cx="507569" cy="3242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E00B51-9F92-4A22-B93F-0806AB161BBE}"/>
                </a:ext>
              </a:extLst>
            </p:cNvPr>
            <p:cNvCxnSpPr>
              <a:cxnSpLocks/>
              <a:stCxn id="89" idx="4"/>
              <a:endCxn id="86" idx="0"/>
            </p:cNvCxnSpPr>
            <p:nvPr/>
          </p:nvCxnSpPr>
          <p:spPr>
            <a:xfrm>
              <a:off x="10772740" y="4619498"/>
              <a:ext cx="15141" cy="2703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BF7360B7-1B0D-4B3C-BFB8-BB8A73E8DC9C}"/>
                    </a:ext>
                  </a:extLst>
                </p:cNvPr>
                <p:cNvSpPr/>
                <p:nvPr/>
              </p:nvSpPr>
              <p:spPr>
                <a:xfrm>
                  <a:off x="10543478" y="4285005"/>
                  <a:ext cx="458524" cy="334493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¬</m:t>
                        </m:r>
                      </m:oMath>
                    </m:oMathPara>
                  </a14:m>
                  <a:endParaRPr lang="en-C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BF7360B7-1B0D-4B3C-BFB8-BB8A73E8DC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3478" y="4285005"/>
                  <a:ext cx="458524" cy="33449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65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4291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Rewrite it with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∧, ∨, ¬</m:t>
                    </m:r>
                  </m:oMath>
                </a14:m>
                <a:r>
                  <a:rPr lang="en-US" dirty="0"/>
                  <a:t> using  equivalences </a:t>
                </a:r>
              </a:p>
              <a:p>
                <a:pPr marL="5715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well as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Propagate negations to variables, getting rid of double negations.  </a:t>
                </a:r>
              </a:p>
              <a:p>
                <a:r>
                  <a:rPr lang="en-US" dirty="0"/>
                  <a:t>Convert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∨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  <m:r>
                          <a:rPr lang="en-US" b="0" i="1" smtClean="0">
                            <a:latin typeface="Cambria Math"/>
                          </a:rPr>
                          <m:t>∧</m:t>
                        </m:r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  <m:r>
                          <a:rPr lang="en-US" i="1">
                            <a:latin typeface="Cambria Math"/>
                          </a:rPr>
                          <m:t>∨</m:t>
                        </m:r>
                        <m:r>
                          <a:rPr lang="en-US" i="1">
                            <a:latin typeface="Cambria Math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  <m:r>
                          <a:rPr lang="en-US" i="1">
                            <a:latin typeface="Cambria Math"/>
                          </a:rPr>
                          <m:t>∨</m:t>
                        </m:r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. 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Example: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b="0" i="1" dirty="0">
                  <a:latin typeface="Cambria Math"/>
                </a:endParaRP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≡¬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b="0" i="1" dirty="0">
                  <a:latin typeface="Cambria Math"/>
                </a:endParaRP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¬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 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Special cases:   </a:t>
                </a:r>
              </a:p>
              <a:p>
                <a:pPr lvl="1"/>
                <a:r>
                  <a:rPr lang="en-US" b="0" dirty="0">
                    <a:solidFill>
                      <a:schemeClr val="accent2"/>
                    </a:solidFill>
                  </a:rPr>
                  <a:t>An empty clause () is FALSE. 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An empty CNF is TRUE. </a:t>
                </a:r>
                <a:endParaRPr lang="en-US" b="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429199"/>
              </a:xfrm>
              <a:blipFill>
                <a:blip r:embed="rId6"/>
                <a:stretch>
                  <a:fillRect l="-1111" t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any formula to CNF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7234767-64DB-4617-82A6-1EBD02E9530F}"/>
                  </a:ext>
                </a:extLst>
              </p:cNvPr>
              <p:cNvSpPr/>
              <p:nvPr/>
            </p:nvSpPr>
            <p:spPr>
              <a:xfrm>
                <a:off x="9709114" y="4756934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7234767-64DB-4617-82A6-1EBD02E95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114" y="4756934"/>
                <a:ext cx="458524" cy="33449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B5065A-426D-44D9-89B4-0AD79FA269DE}"/>
                  </a:ext>
                </a:extLst>
              </p:cNvPr>
              <p:cNvSpPr/>
              <p:nvPr/>
            </p:nvSpPr>
            <p:spPr>
              <a:xfrm>
                <a:off x="10386231" y="4223404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B5065A-426D-44D9-89B4-0AD79FA26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231" y="4223404"/>
                <a:ext cx="458524" cy="33449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B7BCE9-6A17-4D1D-A4A1-71C620C29C0A}"/>
              </a:ext>
            </a:extLst>
          </p:cNvPr>
          <p:cNvCxnSpPr>
            <a:cxnSpLocks/>
            <a:stCxn id="5" idx="0"/>
            <a:endCxn id="6" idx="3"/>
          </p:cNvCxnSpPr>
          <p:nvPr/>
        </p:nvCxnSpPr>
        <p:spPr>
          <a:xfrm flipV="1">
            <a:off x="9938376" y="4508912"/>
            <a:ext cx="515004" cy="24802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8A7F3AC-C2D0-4A4B-83EC-46F26E90188B}"/>
                  </a:ext>
                </a:extLst>
              </p:cNvPr>
              <p:cNvSpPr/>
              <p:nvPr/>
            </p:nvSpPr>
            <p:spPr>
              <a:xfrm>
                <a:off x="10092998" y="5405034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8A7F3AC-C2D0-4A4B-83EC-46F26E9018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2998" y="5405034"/>
                <a:ext cx="458524" cy="334493"/>
              </a:xfrm>
              <a:prstGeom prst="ellipse">
                <a:avLst/>
              </a:prstGeom>
              <a:blipFill>
                <a:blip r:embed="rId9"/>
                <a:stretch>
                  <a:fillRect b="-84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885DCF-0C5F-400B-8A94-3F3F178B4342}"/>
              </a:ext>
            </a:extLst>
          </p:cNvPr>
          <p:cNvCxnSpPr>
            <a:cxnSpLocks/>
            <a:stCxn id="5" idx="5"/>
            <a:endCxn id="8" idx="0"/>
          </p:cNvCxnSpPr>
          <p:nvPr/>
        </p:nvCxnSpPr>
        <p:spPr>
          <a:xfrm>
            <a:off x="10100489" y="5042442"/>
            <a:ext cx="221771" cy="36259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0E962EC-60EB-42C6-BF17-1F5913906A04}"/>
                  </a:ext>
                </a:extLst>
              </p:cNvPr>
              <p:cNvSpPr/>
              <p:nvPr/>
            </p:nvSpPr>
            <p:spPr>
              <a:xfrm>
                <a:off x="9445333" y="5392944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0E962EC-60EB-42C6-BF17-1F5913906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333" y="5392944"/>
                <a:ext cx="458524" cy="33449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0466B52-C6F8-4F72-B8D9-903613BD298D}"/>
                  </a:ext>
                </a:extLst>
              </p:cNvPr>
              <p:cNvSpPr/>
              <p:nvPr/>
            </p:nvSpPr>
            <p:spPr>
              <a:xfrm>
                <a:off x="9434963" y="6063969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0466B52-C6F8-4F72-B8D9-903613BD29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63" y="6063969"/>
                <a:ext cx="458524" cy="334493"/>
              </a:xfrm>
              <a:prstGeom prst="ellipse">
                <a:avLst/>
              </a:prstGeom>
              <a:blipFill>
                <a:blip r:embed="rId11"/>
                <a:stretch>
                  <a:fillRect b="-84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F3CDA2-7827-4DD3-A5D6-ACC5EA388D4C}"/>
              </a:ext>
            </a:extLst>
          </p:cNvPr>
          <p:cNvCxnSpPr>
            <a:cxnSpLocks/>
            <a:stCxn id="5" idx="3"/>
            <a:endCxn id="10" idx="0"/>
          </p:cNvCxnSpPr>
          <p:nvPr/>
        </p:nvCxnSpPr>
        <p:spPr>
          <a:xfrm flipH="1">
            <a:off x="9674595" y="5042442"/>
            <a:ext cx="101668" cy="35050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09AE22-E954-4FF2-B556-60304DC67E5E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 flipH="1">
            <a:off x="9664225" y="5727437"/>
            <a:ext cx="10370" cy="3365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78C6378-3351-48E9-923B-FF3DE34DEE43}"/>
                  </a:ext>
                </a:extLst>
              </p:cNvPr>
              <p:cNvSpPr/>
              <p:nvPr/>
            </p:nvSpPr>
            <p:spPr>
              <a:xfrm>
                <a:off x="11007774" y="4737479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78C6378-3351-48E9-923B-FF3DE34DE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7774" y="4737479"/>
                <a:ext cx="458524" cy="33449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5EAD6-A7D0-4A8F-BF33-EF7FB5679BAB}"/>
              </a:ext>
            </a:extLst>
          </p:cNvPr>
          <p:cNvCxnSpPr>
            <a:cxnSpLocks/>
            <a:stCxn id="14" idx="0"/>
            <a:endCxn id="6" idx="5"/>
          </p:cNvCxnSpPr>
          <p:nvPr/>
        </p:nvCxnSpPr>
        <p:spPr>
          <a:xfrm flipH="1" flipV="1">
            <a:off x="10777606" y="4508912"/>
            <a:ext cx="459430" cy="22856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99B1978-5119-4E74-BC07-BE0545DE2C43}"/>
                  </a:ext>
                </a:extLst>
              </p:cNvPr>
              <p:cNvSpPr/>
              <p:nvPr/>
            </p:nvSpPr>
            <p:spPr>
              <a:xfrm>
                <a:off x="11500323" y="5444313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99B1978-5119-4E74-BC07-BE0545DE2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323" y="5444313"/>
                <a:ext cx="458524" cy="33449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ADA274-4798-450C-9E4B-8D49D1059552}"/>
              </a:ext>
            </a:extLst>
          </p:cNvPr>
          <p:cNvCxnSpPr>
            <a:cxnSpLocks/>
            <a:stCxn id="14" idx="5"/>
            <a:endCxn id="16" idx="0"/>
          </p:cNvCxnSpPr>
          <p:nvPr/>
        </p:nvCxnSpPr>
        <p:spPr>
          <a:xfrm>
            <a:off x="11399149" y="5022987"/>
            <a:ext cx="330436" cy="4213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D7C3166-B8F6-47EC-B64E-A1B43278AE93}"/>
              </a:ext>
            </a:extLst>
          </p:cNvPr>
          <p:cNvSpPr/>
          <p:nvPr/>
        </p:nvSpPr>
        <p:spPr>
          <a:xfrm>
            <a:off x="10859896" y="6024642"/>
            <a:ext cx="458524" cy="33449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63BAD6-BFE9-42DC-8757-EBFBCC1A0424}"/>
              </a:ext>
            </a:extLst>
          </p:cNvPr>
          <p:cNvCxnSpPr>
            <a:cxnSpLocks/>
            <a:stCxn id="14" idx="3"/>
            <a:endCxn id="21" idx="0"/>
          </p:cNvCxnSpPr>
          <p:nvPr/>
        </p:nvCxnSpPr>
        <p:spPr>
          <a:xfrm flipH="1">
            <a:off x="11074017" y="5022987"/>
            <a:ext cx="906" cy="39683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DCD5B1-ADC1-4FF1-BCBE-62B69106F37A}"/>
              </a:ext>
            </a:extLst>
          </p:cNvPr>
          <p:cNvCxnSpPr>
            <a:cxnSpLocks/>
            <a:stCxn id="21" idx="4"/>
            <a:endCxn id="18" idx="0"/>
          </p:cNvCxnSpPr>
          <p:nvPr/>
        </p:nvCxnSpPr>
        <p:spPr>
          <a:xfrm>
            <a:off x="11074017" y="5754314"/>
            <a:ext cx="15141" cy="27032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9FBBFD4-EE3E-4039-8252-EE7C6E5960A0}"/>
                  </a:ext>
                </a:extLst>
              </p:cNvPr>
              <p:cNvSpPr/>
              <p:nvPr/>
            </p:nvSpPr>
            <p:spPr>
              <a:xfrm>
                <a:off x="10844755" y="5419821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9FBBFD4-EE3E-4039-8252-EE7C6E596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755" y="5419821"/>
                <a:ext cx="458524" cy="33449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9FD5001-E5EE-4B12-9D61-9D03F7706042}"/>
                  </a:ext>
                </a:extLst>
              </p:cNvPr>
              <p:cNvSpPr/>
              <p:nvPr/>
            </p:nvSpPr>
            <p:spPr>
              <a:xfrm>
                <a:off x="5172830" y="4880506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9FD5001-E5EE-4B12-9D61-9D03F7706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830" y="4880506"/>
                <a:ext cx="458524" cy="334493"/>
              </a:xfrm>
              <a:prstGeom prst="ellipse">
                <a:avLst/>
              </a:prstGeom>
              <a:blipFill>
                <a:blip r:embed="rId15"/>
                <a:stretch>
                  <a:fillRect b="-1034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08B8903-4B3A-49D7-81A4-749059EF93FF}"/>
                  </a:ext>
                </a:extLst>
              </p:cNvPr>
              <p:cNvSpPr/>
              <p:nvPr/>
            </p:nvSpPr>
            <p:spPr>
              <a:xfrm>
                <a:off x="5655935" y="4272389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08B8903-4B3A-49D7-81A4-749059EF9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935" y="4272389"/>
                <a:ext cx="458524" cy="33449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5E4E1C-A729-4F5A-A26A-9CA288B684A5}"/>
              </a:ext>
            </a:extLst>
          </p:cNvPr>
          <p:cNvCxnSpPr>
            <a:cxnSpLocks/>
            <a:stCxn id="22" idx="0"/>
            <a:endCxn id="23" idx="3"/>
          </p:cNvCxnSpPr>
          <p:nvPr/>
        </p:nvCxnSpPr>
        <p:spPr>
          <a:xfrm flipV="1">
            <a:off x="5402092" y="4557897"/>
            <a:ext cx="320992" cy="32260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22F0017-76EC-4095-90F2-C55CA62B90B0}"/>
                  </a:ext>
                </a:extLst>
              </p:cNvPr>
              <p:cNvSpPr/>
              <p:nvPr/>
            </p:nvSpPr>
            <p:spPr>
              <a:xfrm>
                <a:off x="6096000" y="4864783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22F0017-76EC-4095-90F2-C55CA62B9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864783"/>
                <a:ext cx="458524" cy="33449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BC1358-5283-493E-9346-BBF38A086D31}"/>
              </a:ext>
            </a:extLst>
          </p:cNvPr>
          <p:cNvCxnSpPr>
            <a:cxnSpLocks/>
            <a:stCxn id="31" idx="0"/>
            <a:endCxn id="23" idx="5"/>
          </p:cNvCxnSpPr>
          <p:nvPr/>
        </p:nvCxnSpPr>
        <p:spPr>
          <a:xfrm flipH="1" flipV="1">
            <a:off x="6047310" y="4557897"/>
            <a:ext cx="277952" cy="30688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48A5F65-BEAE-4A7B-BE5A-FFB68212EE26}"/>
                  </a:ext>
                </a:extLst>
              </p:cNvPr>
              <p:cNvSpPr/>
              <p:nvPr/>
            </p:nvSpPr>
            <p:spPr>
              <a:xfrm>
                <a:off x="6579104" y="5408538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48A5F65-BEAE-4A7B-BE5A-FFB68212E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104" y="5408538"/>
                <a:ext cx="458524" cy="33449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DA3D3E-988E-4E58-94CA-0A881F8F84EC}"/>
              </a:ext>
            </a:extLst>
          </p:cNvPr>
          <p:cNvCxnSpPr>
            <a:cxnSpLocks/>
            <a:stCxn id="31" idx="5"/>
            <a:endCxn id="33" idx="1"/>
          </p:cNvCxnSpPr>
          <p:nvPr/>
        </p:nvCxnSpPr>
        <p:spPr>
          <a:xfrm>
            <a:off x="6487375" y="5150291"/>
            <a:ext cx="158878" cy="3072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BF1084-9FA3-4479-BE6A-53B506BBE511}"/>
              </a:ext>
            </a:extLst>
          </p:cNvPr>
          <p:cNvCxnSpPr>
            <a:cxnSpLocks/>
            <a:stCxn id="31" idx="3"/>
            <a:endCxn id="38" idx="0"/>
          </p:cNvCxnSpPr>
          <p:nvPr/>
        </p:nvCxnSpPr>
        <p:spPr>
          <a:xfrm flipH="1">
            <a:off x="6105229" y="5150291"/>
            <a:ext cx="57920" cy="28274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C7F277-352C-480B-9F0D-9350C817B8ED}"/>
                  </a:ext>
                </a:extLst>
              </p:cNvPr>
              <p:cNvSpPr/>
              <p:nvPr/>
            </p:nvSpPr>
            <p:spPr>
              <a:xfrm>
                <a:off x="5875967" y="5433031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C7F277-352C-480B-9F0D-9350C817B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967" y="5433031"/>
                <a:ext cx="458524" cy="334493"/>
              </a:xfrm>
              <a:prstGeom prst="ellipse">
                <a:avLst/>
              </a:prstGeom>
              <a:blipFill>
                <a:blip r:embed="rId19"/>
                <a:stretch>
                  <a:fillRect b="-84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2C680A8-7DB2-4748-A960-2A6C821AB247}"/>
                  </a:ext>
                </a:extLst>
              </p:cNvPr>
              <p:cNvSpPr/>
              <p:nvPr/>
            </p:nvSpPr>
            <p:spPr>
              <a:xfrm>
                <a:off x="7276952" y="5397615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2C680A8-7DB2-4748-A960-2A6C821AB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952" y="5397615"/>
                <a:ext cx="458524" cy="334493"/>
              </a:xfrm>
              <a:prstGeom prst="ellipse">
                <a:avLst/>
              </a:prstGeom>
              <a:blipFill>
                <a:blip r:embed="rId20"/>
                <a:stretch>
                  <a:fillRect b="-84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5FD1FB4-75AA-4BC9-A88C-1B2FF220AD90}"/>
                  </a:ext>
                </a:extLst>
              </p:cNvPr>
              <p:cNvSpPr/>
              <p:nvPr/>
            </p:nvSpPr>
            <p:spPr>
              <a:xfrm>
                <a:off x="7703554" y="4272389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5FD1FB4-75AA-4BC9-A88C-1B2FF220A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554" y="4272389"/>
                <a:ext cx="458524" cy="33449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AEC7F7B-5E7E-4ED0-8F83-C1C497504E43}"/>
              </a:ext>
            </a:extLst>
          </p:cNvPr>
          <p:cNvCxnSpPr>
            <a:cxnSpLocks/>
            <a:stCxn id="70" idx="0"/>
            <a:endCxn id="58" idx="3"/>
          </p:cNvCxnSpPr>
          <p:nvPr/>
        </p:nvCxnSpPr>
        <p:spPr>
          <a:xfrm flipV="1">
            <a:off x="7507631" y="4557897"/>
            <a:ext cx="263072" cy="26047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519114D-E697-427B-9CCE-9AFC44E8D054}"/>
                  </a:ext>
                </a:extLst>
              </p:cNvPr>
              <p:cNvSpPr/>
              <p:nvPr/>
            </p:nvSpPr>
            <p:spPr>
              <a:xfrm>
                <a:off x="8143619" y="4864783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519114D-E697-427B-9CCE-9AFC44E8D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619" y="4864783"/>
                <a:ext cx="458524" cy="334493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A16ECC-C036-4C5D-ADC3-B7CFED33F22C}"/>
              </a:ext>
            </a:extLst>
          </p:cNvPr>
          <p:cNvCxnSpPr>
            <a:cxnSpLocks/>
            <a:stCxn id="60" idx="0"/>
            <a:endCxn id="58" idx="5"/>
          </p:cNvCxnSpPr>
          <p:nvPr/>
        </p:nvCxnSpPr>
        <p:spPr>
          <a:xfrm flipH="1" flipV="1">
            <a:off x="8094929" y="4557897"/>
            <a:ext cx="277952" cy="30688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C0AF18-87AF-462B-BC5D-E62FE11D63DE}"/>
                  </a:ext>
                </a:extLst>
              </p:cNvPr>
              <p:cNvSpPr/>
              <p:nvPr/>
            </p:nvSpPr>
            <p:spPr>
              <a:xfrm>
                <a:off x="8563735" y="5409931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C0AF18-87AF-462B-BC5D-E62FE11D6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735" y="5409931"/>
                <a:ext cx="458524" cy="334493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F136A89-99FD-4DB4-868C-151903271EC6}"/>
              </a:ext>
            </a:extLst>
          </p:cNvPr>
          <p:cNvCxnSpPr>
            <a:cxnSpLocks/>
            <a:stCxn id="60" idx="5"/>
            <a:endCxn id="62" idx="1"/>
          </p:cNvCxnSpPr>
          <p:nvPr/>
        </p:nvCxnSpPr>
        <p:spPr>
          <a:xfrm>
            <a:off x="8534994" y="5150291"/>
            <a:ext cx="95890" cy="3086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4BCB9C-AE3B-4666-A389-0B64D30736C3}"/>
              </a:ext>
            </a:extLst>
          </p:cNvPr>
          <p:cNvCxnSpPr>
            <a:cxnSpLocks/>
            <a:stCxn id="60" idx="3"/>
            <a:endCxn id="65" idx="0"/>
          </p:cNvCxnSpPr>
          <p:nvPr/>
        </p:nvCxnSpPr>
        <p:spPr>
          <a:xfrm flipH="1">
            <a:off x="8152848" y="5150291"/>
            <a:ext cx="57920" cy="28274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BC9ABD3-C8E9-4A48-BD1C-BA55FB4217A0}"/>
                  </a:ext>
                </a:extLst>
              </p:cNvPr>
              <p:cNvSpPr/>
              <p:nvPr/>
            </p:nvSpPr>
            <p:spPr>
              <a:xfrm>
                <a:off x="7923586" y="5433031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BC9ABD3-C8E9-4A48-BD1C-BA55FB421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586" y="5433031"/>
                <a:ext cx="458524" cy="334493"/>
              </a:xfrm>
              <a:prstGeom prst="ellipse">
                <a:avLst/>
              </a:prstGeom>
              <a:blipFill>
                <a:blip r:embed="rId24"/>
                <a:stretch>
                  <a:fillRect b="-847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8652A73-CEC2-4F5A-9BCF-95F7A153140F}"/>
                  </a:ext>
                </a:extLst>
              </p:cNvPr>
              <p:cNvSpPr/>
              <p:nvPr/>
            </p:nvSpPr>
            <p:spPr>
              <a:xfrm>
                <a:off x="7278369" y="4818373"/>
                <a:ext cx="458524" cy="33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¬</m:t>
                      </m:r>
                    </m:oMath>
                  </m:oMathPara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8652A73-CEC2-4F5A-9BCF-95F7A15314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369" y="4818373"/>
                <a:ext cx="458524" cy="334493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403A531-2E95-474F-96A4-C27C1B9D43C2}"/>
              </a:ext>
            </a:extLst>
          </p:cNvPr>
          <p:cNvCxnSpPr>
            <a:cxnSpLocks/>
            <a:stCxn id="70" idx="4"/>
            <a:endCxn id="57" idx="0"/>
          </p:cNvCxnSpPr>
          <p:nvPr/>
        </p:nvCxnSpPr>
        <p:spPr>
          <a:xfrm flipH="1">
            <a:off x="7506214" y="5152866"/>
            <a:ext cx="1417" cy="24474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5932C86-086F-4765-9734-60A7C9768DA5}"/>
              </a:ext>
            </a:extLst>
          </p:cNvPr>
          <p:cNvSpPr/>
          <p:nvPr/>
        </p:nvSpPr>
        <p:spPr>
          <a:xfrm>
            <a:off x="5059077" y="4191640"/>
            <a:ext cx="2022248" cy="1757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5F038FA-FDB2-4C2D-B86C-8E8413093C9D}"/>
              </a:ext>
            </a:extLst>
          </p:cNvPr>
          <p:cNvSpPr/>
          <p:nvPr/>
        </p:nvSpPr>
        <p:spPr>
          <a:xfrm>
            <a:off x="7165398" y="4194686"/>
            <a:ext cx="2022248" cy="1757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A2D47C4-BDD5-42CB-B2FA-38E3A79B0E3E}"/>
              </a:ext>
            </a:extLst>
          </p:cNvPr>
          <p:cNvSpPr/>
          <p:nvPr/>
        </p:nvSpPr>
        <p:spPr>
          <a:xfrm>
            <a:off x="9296172" y="4175720"/>
            <a:ext cx="2750874" cy="24076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9B19B8-76C2-4C0F-BEE9-DE077DFD34EF}"/>
                  </a:ext>
                </a:extLst>
              </p14:cNvPr>
              <p14:cNvContentPartPr/>
              <p14:nvPr/>
            </p14:nvContentPartPr>
            <p14:xfrm>
              <a:off x="11012760" y="139428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9B19B8-76C2-4C0F-BEE9-DE077DFD34E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03400" y="13849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230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4" grpId="0" animBg="1"/>
      <p:bldP spid="16" grpId="0" animBg="1"/>
      <p:bldP spid="18" grpId="0" animBg="1"/>
      <p:bldP spid="21" grpId="0" animBg="1"/>
      <p:bldP spid="22" grpId="0" animBg="1"/>
      <p:bldP spid="23" grpId="0" animBg="1"/>
      <p:bldP spid="31" grpId="0" animBg="1"/>
      <p:bldP spid="33" grpId="0" animBg="1"/>
      <p:bldP spid="38" grpId="0" animBg="1"/>
      <p:bldP spid="57" grpId="0" animBg="1"/>
      <p:bldP spid="58" grpId="0" animBg="1"/>
      <p:bldP spid="60" grpId="0" animBg="1"/>
      <p:bldP spid="62" grpId="0" animBg="1"/>
      <p:bldP spid="65" grpId="0" animBg="1"/>
      <p:bldP spid="70" grpId="0" animBg="1"/>
      <p:bldP spid="112" grpId="0" animBg="1"/>
      <p:bldP spid="113" grpId="0" animBg="1"/>
      <p:bldP spid="1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EDEF-1E30-4CDF-94A2-A40AF21A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CNFs in resolution proofs vs. canonical CNFs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AD96B0-D6F9-478C-AA8B-B80A88E068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103024" cy="4525963"/>
              </a:xfrm>
            </p:spPr>
            <p:txBody>
              <a:bodyPr>
                <a:normAutofit fontScale="92500"/>
              </a:bodyPr>
              <a:lstStyle/>
              <a:p>
                <a:pPr lvl="1"/>
                <a:r>
                  <a:rPr lang="en-US" dirty="0"/>
                  <a:t>For proofs, get </a:t>
                </a:r>
                <a:r>
                  <a:rPr lang="en-US" dirty="0">
                    <a:solidFill>
                      <a:srgbClr val="7030A0"/>
                    </a:solidFill>
                  </a:rPr>
                  <a:t>a formula </a:t>
                </a:r>
                <a:r>
                  <a:rPr lang="en-US" dirty="0"/>
                  <a:t>(much smaller than the </a:t>
                </a:r>
                <a:r>
                  <a:rPr lang="en-US" dirty="0">
                    <a:solidFill>
                      <a:schemeClr val="accent6"/>
                    </a:solidFill>
                  </a:rPr>
                  <a:t>truth table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and want to get some information about its truth table (is it all false?) without writing the truth table out.</a:t>
                </a:r>
              </a:p>
              <a:p>
                <a:pPr lvl="2"/>
                <a:r>
                  <a:rPr lang="en-US" dirty="0"/>
                  <a:t>CNFs on which we do resolution are tiny in comparison to their truth tables, and we hope to find out if they are contradictions faster than writing their truth tables.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For canonical CNFs, get </a:t>
                </a:r>
                <a:r>
                  <a:rPr lang="en-US" dirty="0">
                    <a:solidFill>
                      <a:schemeClr val="accent6"/>
                    </a:solidFill>
                  </a:rPr>
                  <a:t>a truth table</a:t>
                </a:r>
                <a:r>
                  <a:rPr lang="en-US" dirty="0">
                    <a:solidFill>
                      <a:srgbClr val="7030A0"/>
                    </a:solidFill>
                  </a:rPr>
                  <a:t>, </a:t>
                </a:r>
                <a:r>
                  <a:rPr lang="en-US" dirty="0"/>
                  <a:t>and want a </a:t>
                </a:r>
                <a:r>
                  <a:rPr lang="en-US" dirty="0">
                    <a:solidFill>
                      <a:srgbClr val="7030A0"/>
                    </a:solidFill>
                  </a:rPr>
                  <a:t>formula </a:t>
                </a:r>
                <a:r>
                  <a:rPr lang="en-US" dirty="0"/>
                  <a:t>computing it.</a:t>
                </a:r>
              </a:p>
              <a:p>
                <a:pPr lvl="2"/>
                <a:r>
                  <a:rPr lang="en-US" dirty="0"/>
                  <a:t>We have the truth table (and so can figure out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 0 everywhere) before even starting to write a canonical CNF! </a:t>
                </a:r>
              </a:p>
              <a:p>
                <a:pPr lvl="2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 0 everywhere,  its canonical CNF has as many clauses as lines in the truth table.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AD96B0-D6F9-478C-AA8B-B80A88E068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103024" cy="4525963"/>
              </a:xfrm>
              <a:blipFill>
                <a:blip r:embed="rId4"/>
                <a:stretch>
                  <a:fillRect t="-1213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D42F81-3908-4617-B998-BE5DFD873F3C}"/>
                  </a:ext>
                </a:extLst>
              </p14:cNvPr>
              <p14:cNvContentPartPr/>
              <p14:nvPr/>
            </p14:nvContentPartPr>
            <p14:xfrm>
              <a:off x="11861640" y="6427080"/>
              <a:ext cx="4320" cy="12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D42F81-3908-4617-B998-BE5DFD873F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52280" y="6417720"/>
                <a:ext cx="23040" cy="3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54357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557C-D1A7-4201-9D05-871207F5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9B68D-D401-4528-9B30-FB90CB4A3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078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F4D8-AFB2-4D4F-A565-B709AA2A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Resolution rule revisited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44F5C-552F-4354-8CF2-877732F1A3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premises are clauses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Where C, D are both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 </m:t>
                    </m:r>
                  </m:oMath>
                </a14:m>
                <a:r>
                  <a:rPr lang="en-US" dirty="0"/>
                  <a:t>of literals, possibly empty </a:t>
                </a:r>
              </a:p>
              <a:p>
                <a:r>
                  <a:rPr lang="en-US" dirty="0"/>
                  <a:t>Now, use the following special form of the resolution rule: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544F5C-552F-4354-8CF2-877732F1A3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278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1C14EE3-06D2-4A6F-8CBD-0421CA4266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2831" y="3645024"/>
                <a:ext cx="1868833" cy="221801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𝐶</m:t>
                      </m:r>
                      <m:r>
                        <a:rPr lang="en-CA" sz="28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∨</m:t>
                      </m:r>
                      <m:r>
                        <a:rPr lang="en-CA" sz="28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CA" sz="28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   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𝐷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∨¬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𝑥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sz="2800" dirty="0"/>
                  <a:t>________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∴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𝐶</m:t>
                      </m:r>
                      <m:r>
                        <a:rPr lang="en-CA" sz="2800" i="1">
                          <a:latin typeface="Cambria Math"/>
                        </a:rPr>
                        <m:t>∨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𝐷</m:t>
                      </m:r>
                      <m:r>
                        <a:rPr lang="en-CA" sz="2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sz="28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1C14EE3-06D2-4A6F-8CBD-0421CA426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31" y="3645024"/>
                <a:ext cx="1868833" cy="2218016"/>
              </a:xfrm>
              <a:prstGeom prst="rect">
                <a:avLst/>
              </a:prstGeom>
              <a:blipFill>
                <a:blip r:embed="rId7"/>
                <a:stretch>
                  <a:fillRect l="-614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1846648-698C-429A-983E-7FE4E93A2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0014" y="3647991"/>
                <a:ext cx="2293693" cy="22180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𝑦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∨¬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𝑧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 ∨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CA" sz="28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   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𝑢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 ∨¬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CA" sz="2800" i="1" dirty="0">
                  <a:solidFill>
                    <a:srgbClr val="FF000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800" dirty="0"/>
                  <a:t>___________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∴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𝑦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∨¬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𝑧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 ∨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𝑢</m:t>
                      </m:r>
                      <m:r>
                        <a:rPr lang="en-CA" sz="2800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sz="2800" dirty="0"/>
              </a:p>
              <a:p>
                <a:pPr marL="0" indent="0">
                  <a:buNone/>
                </a:pPr>
                <a:endParaRPr lang="en-CA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1846648-698C-429A-983E-7FE4E93A2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14" y="3647991"/>
                <a:ext cx="2293693" cy="2218016"/>
              </a:xfrm>
              <a:prstGeom prst="rect">
                <a:avLst/>
              </a:prstGeom>
              <a:blipFill>
                <a:blip r:embed="rId8"/>
                <a:stretch>
                  <a:fillRect l="-5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90C2926-E1AC-4DD1-A64E-CE6EBF6580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7968" y="3654545"/>
                <a:ext cx="2293693" cy="1972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𝑦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∨</m:t>
                      </m:r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𝑤</m:t>
                      </m:r>
                      <m:r>
                        <a:rPr lang="en-US" sz="2800" i="1">
                          <a:solidFill>
                            <a:srgbClr val="00B050"/>
                          </a:solidFill>
                          <a:latin typeface="Cambria Math"/>
                        </a:rPr>
                        <m:t>∨¬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𝑧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sz="28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   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¬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𝑧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 ∨¬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𝑤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sz="28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800" dirty="0"/>
                  <a:t>__________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∴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𝑦</m:t>
                      </m:r>
                      <m:r>
                        <a:rPr lang="en-CA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∨¬</m:t>
                      </m:r>
                      <m:r>
                        <a:rPr lang="en-CA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𝑧</m:t>
                      </m:r>
                      <m:r>
                        <a:rPr lang="en-CA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CA" sz="28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90C2926-E1AC-4DD1-A64E-CE6EBF658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3654545"/>
                <a:ext cx="2293693" cy="1972815"/>
              </a:xfrm>
              <a:prstGeom prst="rect">
                <a:avLst/>
              </a:prstGeom>
              <a:blipFill>
                <a:blip r:embed="rId9"/>
                <a:stretch>
                  <a:fillRect l="-5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412200-D6D2-4B2F-8019-5F803C6147DD}"/>
              </a:ext>
            </a:extLst>
          </p:cNvPr>
          <p:cNvSpPr txBox="1">
            <a:spLocks/>
          </p:cNvSpPr>
          <p:nvPr/>
        </p:nvSpPr>
        <p:spPr>
          <a:xfrm>
            <a:off x="551384" y="5696659"/>
            <a:ext cx="109728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pPr lvl="1"/>
            <a:r>
              <a:rPr lang="en-CA" dirty="0"/>
              <a:t>Ignore the order of literals in a clause and remove duplicates. 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8CEF2D3-6390-4C35-86A1-6D45D96112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61452"/>
            <a:ext cx="1787690" cy="1340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7A80F62-5151-44E6-9D52-50DD5C2043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28248" y="3645024"/>
                <a:ext cx="2293693" cy="1972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𝑤</m:t>
                      </m:r>
                      <m:r>
                        <a:rPr lang="en-CA" sz="2800" i="1">
                          <a:solidFill>
                            <a:srgbClr val="00B05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sz="28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   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¬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𝑤</m:t>
                      </m:r>
                      <m:r>
                        <a:rPr lang="en-CA" sz="2800" i="1">
                          <a:solidFill>
                            <a:schemeClr val="accent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CA" sz="28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CA" sz="2800" dirty="0"/>
                  <a:t>__________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i="1">
                          <a:latin typeface="Cambria Math"/>
                        </a:rPr>
                        <m:t>∴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𝐹𝐴𝐿𝑆𝐸</m:t>
                      </m:r>
                      <m:r>
                        <a:rPr lang="en-CA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CA" sz="2800" dirty="0"/>
              </a:p>
              <a:p>
                <a:pPr marL="0" indent="0">
                  <a:buNone/>
                </a:pPr>
                <a:endParaRPr lang="en-CA" sz="28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7A80F62-5151-44E6-9D52-50DD5C204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48" y="3645024"/>
                <a:ext cx="2293693" cy="1972815"/>
              </a:xfrm>
              <a:prstGeom prst="rect">
                <a:avLst/>
              </a:prstGeom>
              <a:blipFill>
                <a:blip r:embed="rId11"/>
                <a:stretch>
                  <a:fillRect l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04DF5B-2972-4186-B33C-0A0C44906234}"/>
                  </a:ext>
                </a:extLst>
              </p14:cNvPr>
              <p14:cNvContentPartPr/>
              <p14:nvPr/>
            </p14:nvContentPartPr>
            <p14:xfrm>
              <a:off x="4870432" y="3795488"/>
              <a:ext cx="363960" cy="318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04DF5B-2972-4186-B33C-0A0C4490623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54592" y="3732128"/>
                <a:ext cx="39528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9F60E0-BE5C-4E5C-AE6F-3009FCD0BC47}"/>
                  </a:ext>
                </a:extLst>
              </p14:cNvPr>
              <p14:cNvContentPartPr/>
              <p14:nvPr/>
            </p14:nvContentPartPr>
            <p14:xfrm>
              <a:off x="4506472" y="4221728"/>
              <a:ext cx="573480" cy="251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9F60E0-BE5C-4E5C-AE6F-3009FCD0BC4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90632" y="4158368"/>
                <a:ext cx="604800" cy="378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840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28.6|21.4|5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7|18.5|19.1|1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3|0.7|8.6|11.2|55.2|7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|8.4|3.6|2|2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5|4.2|29|8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20.3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9.3|65.8|28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46.6|9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0.9|0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3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6.1|1|0.6|30.6|4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|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8.2|28.1|1.2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3|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24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2.9|17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9.5|51.6|11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4|9.7|20.6|9.6|5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47.4|104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25.7|79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10.1|8.1|29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4.7|2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1|25.6|13.7|2.9|12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3.5|46.6|4.4|12|20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3.7|96.1|1.1|64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5|11.9|16.3|21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7.1|33.8|8|1.5|31.1|36.8|22.1|11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9|6.9|2.2|31.5|28.6|27.1|29.8|2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|66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6|8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7.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8|5.3|6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|27.4|14.1|30.1|16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4.6|9.3|21.4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10215</Words>
  <Application>Microsoft Office PowerPoint</Application>
  <PresentationFormat>Widescreen</PresentationFormat>
  <Paragraphs>1645</Paragraphs>
  <Slides>131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6" baseType="lpstr">
      <vt:lpstr>Calibri</vt:lpstr>
      <vt:lpstr>Cambria Math</vt:lpstr>
      <vt:lpstr>Wingdings</vt:lpstr>
      <vt:lpstr>Arial</vt:lpstr>
      <vt:lpstr>Office Theme</vt:lpstr>
      <vt:lpstr>PowerPoint Presentation</vt:lpstr>
      <vt:lpstr>Special types of sentences</vt:lpstr>
      <vt:lpstr>Determining formula type</vt:lpstr>
      <vt:lpstr>PowerPoint Presentation</vt:lpstr>
      <vt:lpstr>Complexity of computation</vt:lpstr>
      <vt:lpstr>Complexity of computation</vt:lpstr>
      <vt:lpstr>Determining formula type</vt:lpstr>
      <vt:lpstr>PowerPoint Presentation</vt:lpstr>
      <vt:lpstr>The million dollar question</vt:lpstr>
      <vt:lpstr>The million dollar question</vt:lpstr>
      <vt:lpstr>Why call it a million dollar question?  There is a million dollar prize for solving it! </vt:lpstr>
      <vt:lpstr>PowerPoint Presentation</vt:lpstr>
      <vt:lpstr>PowerPoint Presentation</vt:lpstr>
      <vt:lpstr>NP-completeness:   To solve P vs NP, enough to find a way to check if formulas are satisfiable that always works (significantly) faster than truth tables!   Or show that it is impossible.   </vt:lpstr>
      <vt:lpstr>PowerPoint Presentation</vt:lpstr>
      <vt:lpstr>P vs NP:  the million dollar problem.   To show that P=NP, just need to find a smell test for satisfiability.    </vt:lpstr>
      <vt:lpstr>PowerPoint Presentation</vt:lpstr>
      <vt:lpstr>Logical equivalence</vt:lpstr>
      <vt:lpstr>Logical equivalence</vt:lpstr>
      <vt:lpstr>Smoking ban puzzle</vt:lpstr>
      <vt:lpstr>PowerPoint Presentation</vt:lpstr>
      <vt:lpstr>Smoking ban puzzle</vt:lpstr>
      <vt:lpstr>Negating a formula</vt:lpstr>
      <vt:lpstr>Double negation</vt:lpstr>
      <vt:lpstr>PowerPoint Presentation</vt:lpstr>
      <vt:lpstr>PowerPoint Presentation</vt:lpstr>
      <vt:lpstr>De Morgan’s Laws</vt:lpstr>
      <vt:lpstr>De Morgan’s laws: examples</vt:lpstr>
      <vt:lpstr>Negating “if .. then”</vt:lpstr>
      <vt:lpstr>Negation rules</vt:lpstr>
      <vt:lpstr>PowerPoint Presentation</vt:lpstr>
      <vt:lpstr>Negating long formulas. </vt:lpstr>
      <vt:lpstr>Negating long formulas. </vt:lpstr>
      <vt:lpstr>Negating long formulas. </vt:lpstr>
      <vt:lpstr>Negating long formulas. </vt:lpstr>
      <vt:lpstr>Negating long formulas. </vt:lpstr>
      <vt:lpstr>Negating long formulas. </vt:lpstr>
      <vt:lpstr>Negation rules</vt:lpstr>
      <vt:lpstr>Knights and knaves again</vt:lpstr>
      <vt:lpstr>PowerPoint Presentation</vt:lpstr>
      <vt:lpstr>Knights and knaves again</vt:lpstr>
      <vt:lpstr>Knights and knaves again</vt:lpstr>
      <vt:lpstr>Simplifying formulas</vt:lpstr>
      <vt:lpstr>Repeated operations: Associativity rule</vt:lpstr>
      <vt:lpstr>Changing the order: commutativity rule</vt:lpstr>
      <vt:lpstr>Logical equivalences </vt:lpstr>
      <vt:lpstr>Simplification with distributivity example</vt:lpstr>
      <vt:lpstr>Laws of logic can prove equivalence </vt:lpstr>
      <vt:lpstr>PowerPoint Presentation</vt:lpstr>
      <vt:lpstr>Complete set of connectives</vt:lpstr>
      <vt:lpstr>Complete set of connectives</vt:lpstr>
      <vt:lpstr>Complete set of connectives</vt:lpstr>
      <vt:lpstr>PowerPoint Presentation</vt:lpstr>
      <vt:lpstr>Ways to say A→B in English</vt:lpstr>
      <vt:lpstr>More on if… then…</vt:lpstr>
      <vt:lpstr>Contrapositive </vt:lpstr>
      <vt:lpstr>Converse and inverse </vt:lpstr>
      <vt:lpstr>Contrapositive vs. Converse </vt:lpstr>
      <vt:lpstr>PowerPoint Presentation</vt:lpstr>
      <vt:lpstr>If and only if </vt:lpstr>
      <vt:lpstr>PowerPoint Presentation</vt:lpstr>
      <vt:lpstr>Treasure hunt</vt:lpstr>
      <vt:lpstr>Treasure hunt</vt:lpstr>
      <vt:lpstr>PowerPoint Presentation</vt:lpstr>
      <vt:lpstr>Treasure hunt</vt:lpstr>
      <vt:lpstr>Treasure hunt</vt:lpstr>
      <vt:lpstr>Treasure hunt</vt:lpstr>
      <vt:lpstr>Natural deduction</vt:lpstr>
      <vt:lpstr>PowerPoint Presentation</vt:lpstr>
      <vt:lpstr>Arguments and validity </vt:lpstr>
      <vt:lpstr>Treasure hunt</vt:lpstr>
      <vt:lpstr>Arguments and validity  </vt:lpstr>
      <vt:lpstr>Arguments and validity  </vt:lpstr>
      <vt:lpstr>Natural deduction</vt:lpstr>
      <vt:lpstr>PowerPoint Presentation</vt:lpstr>
      <vt:lpstr>Rules of inference</vt:lpstr>
      <vt:lpstr>Modus ponens</vt:lpstr>
      <vt:lpstr>Modus ponens and friends        </vt:lpstr>
      <vt:lpstr>Resolution rule and friends</vt:lpstr>
      <vt:lpstr>Auxiliary rules</vt:lpstr>
      <vt:lpstr>PowerPoint Presentation</vt:lpstr>
      <vt:lpstr>Proof vs. disproof</vt:lpstr>
      <vt:lpstr>False premises</vt:lpstr>
      <vt:lpstr>PowerPoint Presentation</vt:lpstr>
      <vt:lpstr>False premises</vt:lpstr>
      <vt:lpstr>False premises</vt:lpstr>
      <vt:lpstr>Valid and invalid arguments </vt:lpstr>
      <vt:lpstr>Inconsistent statements</vt:lpstr>
      <vt:lpstr>Inconsistent statements</vt:lpstr>
      <vt:lpstr>Inconsistent premises</vt:lpstr>
      <vt:lpstr>Proof vs. disproof</vt:lpstr>
      <vt:lpstr>PowerPoint Presentation</vt:lpstr>
      <vt:lpstr>Natural deduction vs. Truth tables</vt:lpstr>
      <vt:lpstr>Automated provers</vt:lpstr>
      <vt:lpstr>Automated provers</vt:lpstr>
      <vt:lpstr>Converting any formula to CNF</vt:lpstr>
      <vt:lpstr>CNFs in resolution proofs vs. canonical CNFs</vt:lpstr>
      <vt:lpstr>PowerPoint Presentation</vt:lpstr>
      <vt:lpstr>Resolution rule revisited</vt:lpstr>
      <vt:lpstr>Finding inconsistencies: resolution refutation</vt:lpstr>
      <vt:lpstr>Resolution refutation</vt:lpstr>
      <vt:lpstr>Resolution refutation</vt:lpstr>
      <vt:lpstr>Resolution refutation</vt:lpstr>
      <vt:lpstr>Resolution refutation</vt:lpstr>
      <vt:lpstr>Resolution refutation</vt:lpstr>
      <vt:lpstr>Decision trees</vt:lpstr>
      <vt:lpstr>PowerPoint Presentation</vt:lpstr>
      <vt:lpstr> (x∨¬y∨z)∧(¬x∨¬ z)∧(y∨¬z)∧(¬y∨¬z)∧(x∨y)∧(¬x∨z)</vt:lpstr>
      <vt:lpstr> (x∨¬y∨z)∧(¬x∨¬ z)∧(y∨¬z)∧(¬y∨¬z)∧(x∨y)∧(¬x∨z)</vt:lpstr>
      <vt:lpstr> (x∨¬y∨z)∧(¬x∨¬ z)∧(y∨¬z)∧(¬y∨¬z)∧(x∨y)∧(¬x∨z)</vt:lpstr>
      <vt:lpstr>Pens puzzle</vt:lpstr>
      <vt:lpstr>PowerPoint Presentation</vt:lpstr>
      <vt:lpstr>Pens puzzle</vt:lpstr>
      <vt:lpstr>Pigeonhole Principle</vt:lpstr>
      <vt:lpstr>Pigeonhole Principle</vt:lpstr>
      <vt:lpstr>Pigeonhole Principle</vt:lpstr>
      <vt:lpstr>Resolution and Pigeons</vt:lpstr>
      <vt:lpstr>Meow-stery</vt:lpstr>
      <vt:lpstr>PowerPoint Presentation</vt:lpstr>
      <vt:lpstr>Natural deduction vs. resolution</vt:lpstr>
      <vt:lpstr>Resolution refutations  for verifying that an argument is valid</vt:lpstr>
      <vt:lpstr>PowerPoint Presentation</vt:lpstr>
      <vt:lpstr>Treasure hunt</vt:lpstr>
      <vt:lpstr>Verifying validity</vt:lpstr>
      <vt:lpstr>Verifying validity</vt:lpstr>
      <vt:lpstr>Verifying validity</vt:lpstr>
      <vt:lpstr>Verifying validity</vt:lpstr>
      <vt:lpstr>Verifying validity</vt:lpstr>
      <vt:lpstr>PowerPoint Presentation</vt:lpstr>
      <vt:lpstr>Deriving conclusions using resolution</vt:lpstr>
      <vt:lpstr>Stereotypes puzzle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1002 Unit 2</dc:title>
  <dc:creator>Antonina Kolokolova</dc:creator>
  <cp:lastModifiedBy>Antonina Kolokolova</cp:lastModifiedBy>
  <cp:revision>18</cp:revision>
  <dcterms:created xsi:type="dcterms:W3CDTF">2019-02-06T03:12:22Z</dcterms:created>
  <dcterms:modified xsi:type="dcterms:W3CDTF">2020-12-16T18:19:45Z</dcterms:modified>
</cp:coreProperties>
</file>