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69" r:id="rId2"/>
    <p:sldId id="824" r:id="rId3"/>
    <p:sldId id="789" r:id="rId4"/>
    <p:sldId id="825" r:id="rId5"/>
    <p:sldId id="827" r:id="rId6"/>
    <p:sldId id="826" r:id="rId7"/>
    <p:sldId id="828" r:id="rId8"/>
    <p:sldId id="829" r:id="rId9"/>
    <p:sldId id="832" r:id="rId10"/>
    <p:sldId id="817" r:id="rId11"/>
    <p:sldId id="784" r:id="rId12"/>
    <p:sldId id="798" r:id="rId13"/>
    <p:sldId id="830" r:id="rId14"/>
    <p:sldId id="815" r:id="rId15"/>
    <p:sldId id="800" r:id="rId16"/>
    <p:sldId id="813" r:id="rId17"/>
    <p:sldId id="793" r:id="rId18"/>
    <p:sldId id="794" r:id="rId19"/>
    <p:sldId id="795" r:id="rId20"/>
    <p:sldId id="796" r:id="rId21"/>
    <p:sldId id="803" r:id="rId22"/>
    <p:sldId id="831" r:id="rId23"/>
    <p:sldId id="807" r:id="rId24"/>
    <p:sldId id="802" r:id="rId25"/>
    <p:sldId id="814" r:id="rId26"/>
    <p:sldId id="833" r:id="rId27"/>
  </p:sldIdLst>
  <p:sldSz cx="12192000" cy="6858000"/>
  <p:notesSz cx="7315200" cy="96012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0327" autoAdjust="0"/>
  </p:normalViewPr>
  <p:slideViewPr>
    <p:cSldViewPr>
      <p:cViewPr varScale="1">
        <p:scale>
          <a:sx n="59" d="100"/>
          <a:sy n="59" d="100"/>
        </p:scale>
        <p:origin x="4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4C5B19-AEE5-4D5B-8770-F3BA67B914A3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FC8FE-A058-4C7E-9878-C9356C62AD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2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695188-19D4-4B42-A91C-DF4EC944095C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7CBE28-3F96-4D2B-AE04-4E436BF26D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53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457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142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54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139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39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061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428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668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98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97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952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12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44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85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437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1548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39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97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F346-183E-4428-83B8-C88C9AF20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93EB-0050-4AB7-8BEF-6705DD8E6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57CD4-F069-416F-AE9B-CCF95DC7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A4C3B1-3292-46B2-BC2A-140C912F0336}"/>
              </a:ext>
            </a:extLst>
          </p:cNvPr>
          <p:cNvSpPr/>
          <p:nvPr/>
        </p:nvSpPr>
        <p:spPr>
          <a:xfrm>
            <a:off x="839416" y="522388"/>
            <a:ext cx="10438184" cy="2592288"/>
          </a:xfrm>
          <a:prstGeom prst="roundRect">
            <a:avLst/>
          </a:prstGeom>
          <a:solidFill>
            <a:srgbClr val="00B05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/>
              <a:t>Unit 10</a:t>
            </a:r>
          </a:p>
          <a:p>
            <a:pPr algn="ctr"/>
            <a:r>
              <a:rPr lang="en-US" sz="4800" dirty="0"/>
              <a:t>Logic </a:t>
            </a:r>
            <a:r>
              <a:rPr lang="en-US" sz="4800"/>
              <a:t>and algorithms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97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46CE-0B5B-476E-95F7-D969191A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2DA5-EE7B-4E0A-BD39-A3D51B6C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88FEE944-C922-4802-B930-3055DB47D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How else does it all relate to programming?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6792"/>
            <a:ext cx="11582400" cy="4525963"/>
          </a:xfrm>
        </p:spPr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chemeClr val="bg1"/>
                </a:solidFill>
              </a:rPr>
              <a:t>You will be using </a:t>
            </a:r>
            <a:r>
              <a:rPr lang="en-CA" b="1" dirty="0">
                <a:solidFill>
                  <a:schemeClr val="bg1"/>
                </a:solidFill>
              </a:rPr>
              <a:t>logic </a:t>
            </a:r>
            <a:r>
              <a:rPr lang="en-CA" dirty="0">
                <a:solidFill>
                  <a:schemeClr val="bg1"/>
                </a:solidFill>
              </a:rPr>
              <a:t>to describe what a program should be doing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and  </a:t>
            </a:r>
            <a:r>
              <a:rPr lang="en-CA" b="1" dirty="0">
                <a:solidFill>
                  <a:schemeClr val="bg1"/>
                </a:solidFill>
              </a:rPr>
              <a:t>proofs, </a:t>
            </a:r>
            <a:r>
              <a:rPr lang="en-CA" dirty="0">
                <a:solidFill>
                  <a:schemeClr val="bg1"/>
                </a:solidFill>
              </a:rPr>
              <a:t>in particular </a:t>
            </a:r>
            <a:r>
              <a:rPr lang="en-CA" b="1" dirty="0">
                <a:solidFill>
                  <a:schemeClr val="bg1"/>
                </a:solidFill>
              </a:rPr>
              <a:t>induction</a:t>
            </a:r>
            <a:r>
              <a:rPr lang="en-CA" dirty="0">
                <a:solidFill>
                  <a:schemeClr val="bg1"/>
                </a:solidFill>
              </a:rPr>
              <a:t> to show that it does that correctly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And occasionally to get algorithms 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Sets, relations and especially </a:t>
            </a:r>
            <a:r>
              <a:rPr lang="en-CA" b="1" dirty="0">
                <a:solidFill>
                  <a:schemeClr val="bg1"/>
                </a:solidFill>
              </a:rPr>
              <a:t>graphs</a:t>
            </a:r>
            <a:r>
              <a:rPr lang="en-CA" dirty="0">
                <a:solidFill>
                  <a:schemeClr val="bg1"/>
                </a:solidFill>
              </a:rPr>
              <a:t> to  model problems and optimize performance.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b="1" dirty="0">
                <a:solidFill>
                  <a:schemeClr val="bg1"/>
                </a:solidFill>
              </a:rPr>
              <a:t>Recurrence</a:t>
            </a:r>
            <a:r>
              <a:rPr lang="en-CA" dirty="0">
                <a:solidFill>
                  <a:schemeClr val="bg1"/>
                </a:solidFill>
              </a:rPr>
              <a:t> relations to give a guarantee on long it takes in the worst case. 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With </a:t>
            </a:r>
            <a:r>
              <a:rPr lang="en-CA" b="1" dirty="0">
                <a:solidFill>
                  <a:schemeClr val="bg1"/>
                </a:solidFill>
              </a:rPr>
              <a:t>O-notation</a:t>
            </a:r>
            <a:r>
              <a:rPr lang="en-CA" dirty="0">
                <a:solidFill>
                  <a:schemeClr val="bg1"/>
                </a:solidFill>
              </a:rPr>
              <a:t> to talk about the time. 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And </a:t>
            </a:r>
            <a:r>
              <a:rPr lang="en-CA" b="1" dirty="0">
                <a:solidFill>
                  <a:schemeClr val="bg1"/>
                </a:solidFill>
              </a:rPr>
              <a:t>combinatorics</a:t>
            </a:r>
            <a:r>
              <a:rPr lang="en-CA" dirty="0">
                <a:solidFill>
                  <a:schemeClr val="bg1"/>
                </a:solidFill>
              </a:rPr>
              <a:t> to calculate possible options. 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and </a:t>
            </a:r>
            <a:r>
              <a:rPr lang="en-CA" b="1" dirty="0">
                <a:solidFill>
                  <a:schemeClr val="bg1"/>
                </a:solidFill>
              </a:rPr>
              <a:t>probabilities/expectation</a:t>
            </a:r>
            <a:r>
              <a:rPr lang="en-CA" dirty="0">
                <a:solidFill>
                  <a:schemeClr val="bg1"/>
                </a:solidFill>
              </a:rPr>
              <a:t> to estimate how long it might take on average.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And what is a probability of success of a randomized algorithm </a:t>
            </a:r>
          </a:p>
        </p:txBody>
      </p:sp>
    </p:spTree>
    <p:extLst>
      <p:ext uri="{BB962C8B-B14F-4D97-AF65-F5344CB8AC3E}">
        <p14:creationId xmlns:p14="http://schemas.microsoft.com/office/powerpoint/2010/main" val="349709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69" y="1226079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search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3068961"/>
            <a:ext cx="9659416" cy="305720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Given:  </a:t>
            </a:r>
          </a:p>
          <a:p>
            <a:pPr lvl="1"/>
            <a:r>
              <a:rPr lang="en-CA" dirty="0"/>
              <a:t>an array A containing n elements, </a:t>
            </a:r>
          </a:p>
          <a:p>
            <a:pPr lvl="1"/>
            <a:r>
              <a:rPr lang="en-CA" dirty="0"/>
              <a:t>and a specific item x</a:t>
            </a:r>
          </a:p>
          <a:p>
            <a:pPr lvl="1"/>
            <a:endParaRPr lang="en-CA" dirty="0"/>
          </a:p>
          <a:p>
            <a:r>
              <a:rPr lang="en-CA" dirty="0"/>
              <a:t>Goal: find the index of x in A, if x is in A.  </a:t>
            </a:r>
          </a:p>
          <a:p>
            <a:pPr lvl="1"/>
            <a:r>
              <a:rPr lang="en-CA" dirty="0"/>
              <a:t>Which box contains        ?   Box 4.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92" y="198884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72" y="195212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95212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12" y="19336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9336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95212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45" y="195212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wrapped candy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10" y="2185842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Image result for wrapped candy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30" y="2167316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66" y="2089119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67">
            <a:off x="1866921" y="1493307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result for wrapped candy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106081"/>
            <a:ext cx="721364" cy="3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Image result for wrapped candy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8" y="2128929"/>
            <a:ext cx="721364" cy="3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8" name="Picture 7" descr="Image result for wrapped candy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66" y="2144467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45" y="2089119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67">
            <a:off x="4406893" y="4182312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46" y="5451952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84" y="5517232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67">
            <a:off x="4272371" y="5609456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770286" y="2552434"/>
            <a:ext cx="622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           1            2            3            4           5                                    n-1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01FFB-9F5B-47C1-8D51-5A4D8F6EBB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95" y="3477504"/>
            <a:ext cx="532962" cy="5835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B825CD0-DE77-4407-ACAF-BB32BEC176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95" y="3629904"/>
            <a:ext cx="532962" cy="5835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4789B2-325F-4260-A112-562CB67FA3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95" y="3782304"/>
            <a:ext cx="532962" cy="5835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EA42372-8BB3-4138-BCA4-EC615CDFB8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95" y="3934704"/>
            <a:ext cx="532962" cy="5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973504"/>
            <a:ext cx="8376263" cy="5553740"/>
          </a:xfrm>
        </p:spPr>
        <p:txBody>
          <a:bodyPr>
            <a:normAutofit fontScale="92500" lnSpcReduction="10000"/>
          </a:bodyPr>
          <a:lstStyle/>
          <a:p>
            <a:r>
              <a:rPr lang="en-CA" i="1" dirty="0"/>
              <a:t>Precondition</a:t>
            </a:r>
            <a:r>
              <a:rPr lang="en-CA" dirty="0"/>
              <a:t>: A is an array containing x</a:t>
            </a:r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r>
              <a:rPr lang="en-CA" i="1" dirty="0" err="1"/>
              <a:t>Postcondition</a:t>
            </a:r>
            <a:r>
              <a:rPr lang="en-CA" dirty="0"/>
              <a:t>: Returned k such that A[k]=x </a:t>
            </a:r>
          </a:p>
          <a:p>
            <a:pPr marL="0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2111623" y="-549030"/>
            <a:ext cx="277319" cy="2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600"/>
          </a:p>
        </p:txBody>
      </p:sp>
      <p:sp>
        <p:nvSpPr>
          <p:cNvPr id="25" name="Freeform 24"/>
          <p:cNvSpPr/>
          <p:nvPr/>
        </p:nvSpPr>
        <p:spPr>
          <a:xfrm>
            <a:off x="911424" y="1484784"/>
            <a:ext cx="6237800" cy="45407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577052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Algorithm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 err="1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arraySearch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(</a:t>
            </a:r>
            <a:r>
              <a:rPr lang="en-GB" sz="2400" b="1" i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, </a:t>
            </a:r>
            <a:r>
              <a:rPr lang="en-GB" sz="2400" b="1" i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x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)‏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b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Input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array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of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n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integers, number x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b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Output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k such that A[k]=x</a:t>
            </a:r>
            <a:endParaRPr lang="en-GB" sz="2400" b="1" i="1" dirty="0">
              <a:solidFill>
                <a:srgbClr val="577052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endParaRPr lang="en-GB" sz="24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 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0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= -1</a:t>
            </a:r>
            <a:endParaRPr lang="en-GB" sz="24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endParaRPr lang="en-GB" sz="24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while 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&lt; 0 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do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if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[</a:t>
            </a:r>
            <a:r>
              <a:rPr lang="en-GB" sz="2400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] </a:t>
            </a:r>
            <a:r>
              <a:rPr lang="en-GB" sz="2400" dirty="0">
                <a:solidFill>
                  <a:srgbClr val="577052"/>
                </a:solidFill>
                <a:latin typeface="Symbol" pitchFamily="18"/>
                <a:ea typeface="Lucidasans" pitchFamily="2"/>
                <a:cs typeface="Lucidasans" pitchFamily="2"/>
              </a:rPr>
              <a:t> =  </a:t>
            </a:r>
            <a:r>
              <a:rPr lang="en-GB" sz="2400" dirty="0">
                <a:solidFill>
                  <a:srgbClr val="577052"/>
                </a:solidFill>
                <a:ea typeface="Lucidasans" pitchFamily="2"/>
                <a:cs typeface="Lucidasans" pitchFamily="2"/>
              </a:rPr>
              <a:t>x  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then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		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		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i+1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endParaRPr lang="en-GB" sz="2400" dirty="0">
              <a:solidFill>
                <a:srgbClr val="577052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return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8D209F-8ACA-48A2-A661-61D8A81CB0CA}"/>
              </a:ext>
            </a:extLst>
          </p:cNvPr>
          <p:cNvGrpSpPr/>
          <p:nvPr/>
        </p:nvGrpSpPr>
        <p:grpSpPr>
          <a:xfrm>
            <a:off x="1589206" y="86880"/>
            <a:ext cx="4392488" cy="583825"/>
            <a:chOff x="1307457" y="147871"/>
            <a:chExt cx="7020791" cy="9173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944" y="147871"/>
              <a:ext cx="974948" cy="806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509" y="280132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665" y="252501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661" y="252501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562" y="238559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349" y="238559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505" y="252501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092" y="252501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 descr="Image result for wrapped candy transpar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405" y="428393"/>
              <a:ext cx="503362" cy="19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Image result for wrapped candy transpar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458" y="414451"/>
              <a:ext cx="503362" cy="19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202" y="355601"/>
              <a:ext cx="591762" cy="22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9467">
              <a:off x="1307457" y="411697"/>
              <a:ext cx="591762" cy="22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Image result for wrapped candy transparen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661" y="368366"/>
              <a:ext cx="656324" cy="24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3" descr="Image result for wrapped candy transparen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497" y="385561"/>
              <a:ext cx="656324" cy="24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Image result for wrapped candy transpar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246" y="397255"/>
              <a:ext cx="503362" cy="19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1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092" y="355601"/>
              <a:ext cx="591762" cy="22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780338" y="755906"/>
              <a:ext cx="4663527" cy="309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00" dirty="0"/>
                <a:t>0           1            2            3            4           5                                    n-1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05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88FEE944-C922-4802-B930-3055DB47D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1556792"/>
            <a:ext cx="8527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 news about computers is that they do what you tell them to do. The bad news is that they do what you tell them to do. </a:t>
            </a:r>
          </a:p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 Nelson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0427D-976E-4455-B593-55F33CCD2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677323"/>
            <a:ext cx="1461169" cy="9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11" y="122207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Logic: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3068960"/>
            <a:ext cx="11089232" cy="3528392"/>
          </a:xfrm>
        </p:spPr>
        <p:txBody>
          <a:bodyPr>
            <a:normAutofit fontScale="92500" lnSpcReduction="10000"/>
          </a:bodyPr>
          <a:lstStyle/>
          <a:p>
            <a:r>
              <a:rPr lang="en-CA" i="1" dirty="0"/>
              <a:t>Precondition</a:t>
            </a:r>
            <a:r>
              <a:rPr lang="en-CA" dirty="0"/>
              <a:t>:  what should be true before a piece of code (or the whole algorithm) starts</a:t>
            </a:r>
          </a:p>
          <a:p>
            <a:pPr lvl="1"/>
            <a:r>
              <a:rPr lang="en-CA" dirty="0"/>
              <a:t>E.g.: A is an array of numbers and  A is not empty and  x is a number. </a:t>
            </a:r>
          </a:p>
          <a:p>
            <a:pPr lvl="1"/>
            <a:endParaRPr lang="en-CA" dirty="0"/>
          </a:p>
          <a:p>
            <a:r>
              <a:rPr lang="en-CA" i="1" dirty="0" err="1"/>
              <a:t>Postcondition</a:t>
            </a:r>
            <a:r>
              <a:rPr lang="en-CA" dirty="0"/>
              <a:t>:  what should be true after a program (piece of code) finished.  </a:t>
            </a:r>
          </a:p>
          <a:p>
            <a:pPr lvl="1"/>
            <a:r>
              <a:rPr lang="en-CA" dirty="0"/>
              <a:t>E.g.  If the program returned value k, then A[k]=x</a:t>
            </a:r>
          </a:p>
          <a:p>
            <a:pPr lvl="2"/>
            <a:r>
              <a:rPr lang="en-CA" dirty="0"/>
              <a:t>or  k=-1,  if x is not in A. 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92" y="198884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72" y="195212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95212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12" y="19336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9336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95212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45" y="195212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wrapped candy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10" y="2185842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Image result for wrapped candy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30" y="2167316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66" y="2089119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67">
            <a:off x="1866921" y="1493307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result for wrapped candy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106081"/>
            <a:ext cx="721364" cy="3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Image result for wrapped candy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8" y="2128929"/>
            <a:ext cx="721364" cy="3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8" name="Picture 7" descr="Image result for wrapped candy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66" y="2144467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45" y="2089119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D6BCE6A-2A0E-46FC-87E5-DD9A7A805CF3}"/>
              </a:ext>
            </a:extLst>
          </p:cNvPr>
          <p:cNvGrpSpPr/>
          <p:nvPr/>
        </p:nvGrpSpPr>
        <p:grpSpPr>
          <a:xfrm>
            <a:off x="9768408" y="5526236"/>
            <a:ext cx="720080" cy="720080"/>
            <a:chOff x="9768408" y="5526236"/>
            <a:chExt cx="720080" cy="720080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408" y="5526236"/>
              <a:ext cx="72008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408" y="5663229"/>
              <a:ext cx="650404" cy="297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613792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0286" y="2552434"/>
            <a:ext cx="622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           1            2            3            4           5                                    n-1 </a:t>
            </a:r>
          </a:p>
        </p:txBody>
      </p:sp>
    </p:spTree>
    <p:extLst>
      <p:ext uri="{BB962C8B-B14F-4D97-AF65-F5344CB8AC3E}">
        <p14:creationId xmlns:p14="http://schemas.microsoft.com/office/powerpoint/2010/main" val="163334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A2065828-788E-43F1-8F7E-11BF551F0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CE52E-4D2A-4114-9DCB-265F7897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Correctness of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28CE-F07F-43C5-B8E9-C532C0B6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Prove that if the program starts with precondition being true, it ends with postcondition being true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x is in the array, then the program should return its index. </a:t>
            </a:r>
          </a:p>
          <a:p>
            <a:r>
              <a:rPr lang="en-US" dirty="0">
                <a:solidFill>
                  <a:schemeClr val="bg1"/>
                </a:solidFill>
              </a:rPr>
              <a:t>If there is a loop, prove its correctness by induction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Called loop invariant </a:t>
            </a:r>
          </a:p>
          <a:p>
            <a:r>
              <a:rPr lang="en-US" dirty="0">
                <a:solidFill>
                  <a:schemeClr val="bg1"/>
                </a:solidFill>
              </a:rPr>
              <a:t>If the program is recursive, prove its correctness by strong induction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all recursive calls return correct answers, the program returns a correct answer.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3C3E64-48F7-4644-9326-1299E16B8DBE}"/>
              </a:ext>
            </a:extLst>
          </p:cNvPr>
          <p:cNvGrpSpPr/>
          <p:nvPr/>
        </p:nvGrpSpPr>
        <p:grpSpPr>
          <a:xfrm>
            <a:off x="9768408" y="5526236"/>
            <a:ext cx="720080" cy="720080"/>
            <a:chOff x="9768408" y="5526236"/>
            <a:chExt cx="720080" cy="72008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1AF59B35-74C5-40F1-B8D5-739188D59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408" y="5526236"/>
              <a:ext cx="72008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Related image">
              <a:extLst>
                <a:ext uri="{FF2B5EF4-FFF2-40B4-BE49-F238E27FC236}">
                  <a16:creationId xmlns:a16="http://schemas.microsoft.com/office/drawing/2014/main" id="{BE75E565-41DE-4E98-83E5-34A11DBE3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408" y="5663229"/>
              <a:ext cx="650404" cy="297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519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973504"/>
                <a:ext cx="10153128" cy="555374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i="1" dirty="0"/>
                  <a:t>Precondition</a:t>
                </a:r>
                <a:r>
                  <a:rPr lang="en-CA" dirty="0"/>
                  <a:t>: A is an array containing x: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CA" dirty="0"/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r>
                  <a:rPr lang="en-CA" i="1" dirty="0"/>
                  <a:t>Postcondition</a:t>
                </a:r>
                <a:r>
                  <a:rPr lang="en-CA" dirty="0"/>
                  <a:t>: Returned k such that A[k]=x: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973504"/>
                <a:ext cx="10153128" cy="5553740"/>
              </a:xfrm>
              <a:blipFill>
                <a:blip r:embed="rId6"/>
                <a:stretch>
                  <a:fillRect l="-1261" t="-2195" b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2111623" y="-549030"/>
            <a:ext cx="277319" cy="2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600"/>
          </a:p>
        </p:txBody>
      </p:sp>
      <p:sp>
        <p:nvSpPr>
          <p:cNvPr id="25" name="Freeform 24"/>
          <p:cNvSpPr/>
          <p:nvPr/>
        </p:nvSpPr>
        <p:spPr>
          <a:xfrm>
            <a:off x="911424" y="1484784"/>
            <a:ext cx="6237800" cy="45407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577052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Algorithm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 err="1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arraySearch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(</a:t>
            </a:r>
            <a:r>
              <a:rPr lang="en-GB" sz="2400" b="1" i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, </a:t>
            </a:r>
            <a:r>
              <a:rPr lang="en-GB" sz="2400" b="1" i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x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)‏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b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Input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array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of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n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integers, number x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b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Output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k such that A[k]=x</a:t>
            </a:r>
            <a:endParaRPr lang="en-GB" sz="2400" b="1" i="1" dirty="0">
              <a:solidFill>
                <a:srgbClr val="577052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endParaRPr lang="en-GB" sz="24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 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0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= -1</a:t>
            </a:r>
            <a:endParaRPr lang="en-GB" sz="24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endParaRPr lang="en-GB" sz="24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while 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&lt; 0 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do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if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[</a:t>
            </a:r>
            <a:r>
              <a:rPr lang="en-GB" sz="2400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] </a:t>
            </a:r>
            <a:r>
              <a:rPr lang="en-GB" sz="2400" dirty="0">
                <a:solidFill>
                  <a:srgbClr val="577052"/>
                </a:solidFill>
                <a:latin typeface="Symbol" pitchFamily="18"/>
                <a:ea typeface="Lucidasans" pitchFamily="2"/>
                <a:cs typeface="Lucidasans" pitchFamily="2"/>
              </a:rPr>
              <a:t> =  </a:t>
            </a:r>
            <a:r>
              <a:rPr lang="en-GB" sz="2400" dirty="0">
                <a:solidFill>
                  <a:srgbClr val="577052"/>
                </a:solidFill>
                <a:ea typeface="Lucidasans" pitchFamily="2"/>
                <a:cs typeface="Lucidasans" pitchFamily="2"/>
              </a:rPr>
              <a:t>x  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then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		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		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24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</a:t>
            </a:r>
            <a:r>
              <a:rPr lang="en-GB" sz="24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i+1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endParaRPr lang="en-GB" sz="2400" dirty="0">
              <a:solidFill>
                <a:srgbClr val="577052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24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return</a:t>
            </a:r>
            <a:r>
              <a:rPr lang="en-GB" sz="24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24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8D209F-8ACA-48A2-A661-61D8A81CB0CA}"/>
              </a:ext>
            </a:extLst>
          </p:cNvPr>
          <p:cNvGrpSpPr/>
          <p:nvPr/>
        </p:nvGrpSpPr>
        <p:grpSpPr>
          <a:xfrm>
            <a:off x="1589206" y="86880"/>
            <a:ext cx="4392488" cy="583825"/>
            <a:chOff x="1307457" y="147871"/>
            <a:chExt cx="7020791" cy="9173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944" y="147871"/>
              <a:ext cx="974948" cy="806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509" y="280132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665" y="252501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661" y="252501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562" y="238559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349" y="238559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505" y="252501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092" y="252501"/>
              <a:ext cx="655156" cy="54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 descr="Image result for wrapped candy transparen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405" y="428393"/>
              <a:ext cx="503362" cy="19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Image result for wrapped candy transparen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458" y="414451"/>
              <a:ext cx="503362" cy="19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Related im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202" y="355601"/>
              <a:ext cx="591762" cy="22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Related im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9467">
              <a:off x="1307457" y="411697"/>
              <a:ext cx="591762" cy="22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Image result for wrapped candy transparen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661" y="368366"/>
              <a:ext cx="656324" cy="24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3" descr="Image result for wrapped candy transparen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497" y="385561"/>
              <a:ext cx="656324" cy="24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Image result for wrapped candy transparen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246" y="397255"/>
              <a:ext cx="503362" cy="19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1" descr="Related im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092" y="355601"/>
              <a:ext cx="591762" cy="22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780338" y="755906"/>
              <a:ext cx="4663527" cy="309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00" dirty="0"/>
                <a:t>0           1            2            3            4           5                                    n-1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770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8248" y="260648"/>
            <a:ext cx="2736305" cy="5040560"/>
          </a:xfrm>
        </p:spPr>
        <p:txBody>
          <a:bodyPr>
            <a:normAutofit/>
          </a:bodyPr>
          <a:lstStyle/>
          <a:p>
            <a:r>
              <a:rPr lang="en-CA" i="1" dirty="0"/>
              <a:t>A = [5,10,8,7]</a:t>
            </a:r>
          </a:p>
          <a:p>
            <a:r>
              <a:rPr lang="en-CA" i="1" dirty="0"/>
              <a:t>x = 8 </a:t>
            </a:r>
          </a:p>
          <a:p>
            <a:r>
              <a:rPr lang="en-CA" i="1" dirty="0"/>
              <a:t>out = 2</a:t>
            </a:r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reeform 24"/>
              <p:cNvSpPr/>
              <p:nvPr/>
            </p:nvSpPr>
            <p:spPr>
              <a:xfrm>
                <a:off x="479376" y="222203"/>
                <a:ext cx="7243936" cy="631051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 w="9360">
                <a:solidFill>
                  <a:srgbClr val="577052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>
                  <a:lnSpc>
                    <a:spcPct val="94000"/>
                  </a:lnSpc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599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79" algn="l"/>
                    <a:tab pos="6289560" algn="l"/>
                    <a:tab pos="6738840" algn="l"/>
                    <a:tab pos="7188119" algn="l"/>
                    <a:tab pos="7637399" algn="l"/>
                    <a:tab pos="8086679" algn="l"/>
                    <a:tab pos="8535960" algn="l"/>
                    <a:tab pos="8985239" algn="l"/>
                  </a:tabLst>
                </a:pPr>
                <a:r>
                  <a:rPr lang="en-GB" sz="20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Algorithm</a:t>
                </a: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b="1" i="1" dirty="0" err="1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arraySearch</a:t>
                </a:r>
                <a:r>
                  <a:rPr lang="en-GB" sz="20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(</a:t>
                </a:r>
                <a:r>
                  <a:rPr lang="en-GB" sz="2000" b="1" i="1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</a:t>
                </a:r>
                <a:r>
                  <a:rPr lang="en-GB" sz="20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, </a:t>
                </a:r>
                <a:r>
                  <a:rPr lang="en-GB" sz="2000" b="1" i="1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x</a:t>
                </a:r>
                <a:r>
                  <a:rPr lang="en-GB" sz="20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)‏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b="1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</a:t>
                </a:r>
                <a:r>
                  <a:rPr lang="en-GB" sz="20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Input</a:t>
                </a: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array </a:t>
                </a:r>
                <a:r>
                  <a:rPr lang="en-GB" sz="20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of </a:t>
                </a:r>
                <a:r>
                  <a:rPr lang="en-GB" sz="20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n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integers, number x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b="1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</a:t>
                </a:r>
                <a:r>
                  <a:rPr lang="en-GB" sz="20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Output</a:t>
                </a: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k such that A[k]=x</a:t>
                </a:r>
                <a:endParaRPr lang="en-GB" sz="2000" b="1" i="1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20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∃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0</m:t>
                        </m:r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…</m:t>
                        </m:r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𝑛</m:t>
                        </m:r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−</m:t>
                        </m:r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1</m:t>
                        </m:r>
                      </m:e>
                    </m:d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 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𝑖</m:t>
                        </m:r>
                      </m:e>
                    </m:d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20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20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 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0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 = -1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2000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∃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0</m:t>
                        </m:r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…</m:t>
                        </m:r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𝑛</m:t>
                        </m:r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−</m:t>
                        </m:r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1</m:t>
                        </m:r>
                      </m:e>
                    </m:d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 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𝑖</m:t>
                        </m:r>
                      </m:e>
                    </m:d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𝑥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∧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0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∧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𝑜𝑢𝑡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=−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1</m:t>
                    </m:r>
                  </m:oMath>
                </a14:m>
                <a:r>
                  <a:rPr lang="en-GB" sz="2000" i="1" dirty="0">
                    <a:solidFill>
                      <a:schemeClr val="accent1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20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</a:t>
                </a:r>
                <a:r>
                  <a:rPr lang="en-GB" sz="20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while </a:t>
                </a: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 &lt; 0 </a:t>
                </a:r>
                <a:r>
                  <a:rPr lang="en-GB" sz="20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do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	</a:t>
                </a:r>
                <a:r>
                  <a:rPr lang="en-GB" sz="20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if</a:t>
                </a: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[</a:t>
                </a:r>
                <a:r>
                  <a:rPr lang="en-GB" sz="2000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] </a:t>
                </a:r>
                <a:r>
                  <a:rPr lang="en-GB" sz="2000" dirty="0">
                    <a:solidFill>
                      <a:srgbClr val="577052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 =  </a:t>
                </a:r>
                <a:r>
                  <a:rPr lang="en-GB" sz="2000" dirty="0">
                    <a:solidFill>
                      <a:srgbClr val="577052"/>
                    </a:solidFill>
                    <a:ea typeface="Lucidasans" pitchFamily="2"/>
                    <a:cs typeface="Lucidasans" pitchFamily="2"/>
                  </a:rPr>
                  <a:t>x  </a:t>
                </a:r>
                <a:r>
                  <a:rPr lang="en-GB" sz="20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then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		</a:t>
                </a:r>
                <a:r>
                  <a:rPr lang="en-GB" sz="20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 </a:t>
                </a:r>
                <a:r>
                  <a:rPr lang="en-GB" sz="20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         </a:t>
                </a:r>
                <a:r>
                  <a:rPr lang="en-GB" sz="20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20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</a:t>
                </a:r>
                <a:r>
                  <a:rPr lang="en-GB" sz="20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i+1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2000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𝑜𝑢𝑡</m:t>
                        </m:r>
                      </m:e>
                    </m:d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𝑥</m:t>
                    </m:r>
                    <m:r>
                      <a:rPr lang="en-CA" sz="20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2000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</a:t>
                </a:r>
                <a:r>
                  <a:rPr lang="en-GB" sz="20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return</a:t>
                </a:r>
                <a:r>
                  <a:rPr lang="en-GB" sz="20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20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2000" b="1" i="1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2000" dirty="0">
                    <a:solidFill>
                      <a:schemeClr val="accent1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Program returned k such that A[k]=x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2000" b="1" i="1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</p:txBody>
          </p:sp>
        </mc:Choice>
        <mc:Fallback xmlns="">
          <p:sp>
            <p:nvSpPr>
              <p:cNvPr id="25" name="Freeform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222203"/>
                <a:ext cx="7243936" cy="631051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756" t="-674"/>
                </a:stretch>
              </a:blipFill>
              <a:ln w="9360">
                <a:solidFill>
                  <a:srgbClr val="577052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859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07368" y="476672"/>
                <a:ext cx="8534334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Loop invariant: </a:t>
                </a:r>
                <a:r>
                  <a:rPr lang="en-CA" dirty="0"/>
                  <a:t>a condition that is true on each iteration of the loop</a:t>
                </a:r>
              </a:p>
              <a:p>
                <a:pPr lvl="1"/>
                <a:r>
                  <a:rPr lang="en-CA" dirty="0"/>
                  <a:t>Implied by loop precondition</a:t>
                </a:r>
              </a:p>
              <a:p>
                <a:pPr lvl="1"/>
                <a:r>
                  <a:rPr lang="en-CA" dirty="0"/>
                  <a:t>Implies the loop </a:t>
                </a:r>
                <a:r>
                  <a:rPr lang="en-CA" dirty="0" err="1"/>
                  <a:t>postcondition</a:t>
                </a:r>
                <a:endParaRPr lang="en-CA" dirty="0"/>
              </a:p>
              <a:p>
                <a:pPr lvl="1"/>
                <a:r>
                  <a:rPr lang="en-CA" dirty="0"/>
                  <a:t>Implies next loop iteration is correct </a:t>
                </a:r>
              </a:p>
              <a:p>
                <a:endParaRPr lang="en-CA" dirty="0">
                  <a:solidFill>
                    <a:schemeClr val="accent1"/>
                  </a:solidFill>
                </a:endParaRPr>
              </a:p>
              <a:p>
                <a:r>
                  <a:rPr lang="en-CA" dirty="0">
                    <a:solidFill>
                      <a:schemeClr val="accent1"/>
                    </a:solidFill>
                  </a:rPr>
                  <a:t>I</a:t>
                </a:r>
                <a:r>
                  <a:rPr lang="en-CA" i="1" dirty="0">
                    <a:solidFill>
                      <a:schemeClr val="accent1"/>
                    </a:solidFill>
                  </a:rPr>
                  <a:t>(k): 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𝑘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∧(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𝑜𝑢𝑡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∧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</m:d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∨(∃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𝑗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&gt;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 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CA" i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endParaRPr lang="en-CA" dirty="0"/>
              </a:p>
              <a:p>
                <a:r>
                  <a:rPr lang="en-CA" b="1" dirty="0"/>
                  <a:t>Guard condition</a:t>
                </a:r>
                <a:r>
                  <a:rPr lang="en-CA" dirty="0"/>
                  <a:t>:  condition in the while loop</a:t>
                </a:r>
              </a:p>
              <a:p>
                <a:pPr lvl="1"/>
                <a:r>
                  <a:rPr lang="en-CA" dirty="0"/>
                  <a:t>G= “out &lt;0”</a:t>
                </a:r>
              </a:p>
              <a:p>
                <a:pPr lvl="1"/>
                <a:endParaRPr lang="en-CA" dirty="0"/>
              </a:p>
              <a:p>
                <a:pPr marL="0" indent="0">
                  <a:buNone/>
                </a:pPr>
                <a:endParaRPr lang="en-CA" i="1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76672"/>
                <a:ext cx="8534334" cy="3600400"/>
              </a:xfrm>
              <a:prstGeom prst="rect">
                <a:avLst/>
              </a:prstGeom>
              <a:blipFill>
                <a:blip r:embed="rId6"/>
                <a:stretch>
                  <a:fillRect l="-1071" t="-3046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9264352" y="504866"/>
                <a:ext cx="2736304" cy="215655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 w="9360">
                <a:solidFill>
                  <a:srgbClr val="577052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∃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0…</m:t>
                        </m:r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𝑛</m:t>
                        </m:r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−1</m:t>
                        </m:r>
                      </m:e>
                    </m:d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 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𝑖</m:t>
                        </m:r>
                      </m:e>
                    </m:d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𝑥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∧</m:t>
                    </m:r>
                  </m:oMath>
                </a14:m>
                <a:r>
                  <a:rPr lang="en-CA" sz="1600" i="1" dirty="0">
                    <a:solidFill>
                      <a:schemeClr val="accent1"/>
                    </a:solidFill>
                    <a:latin typeface="Cambria Math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∧ 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=0∧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𝑜𝑢𝑡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=−1</m:t>
                    </m:r>
                  </m:oMath>
                </a14:m>
                <a:r>
                  <a:rPr lang="en-GB" sz="1600" i="1" dirty="0">
                    <a:solidFill>
                      <a:schemeClr val="accent1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while 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 &lt; 0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do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	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if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[</a:t>
                </a:r>
                <a:r>
                  <a:rPr lang="en-GB" sz="1600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] </a:t>
                </a:r>
                <a:r>
                  <a:rPr lang="en-GB" sz="1600" dirty="0">
                    <a:solidFill>
                      <a:srgbClr val="577052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 =  </a:t>
                </a:r>
                <a:r>
                  <a:rPr lang="en-GB" sz="1600" dirty="0">
                    <a:solidFill>
                      <a:srgbClr val="577052"/>
                    </a:solidFill>
                    <a:ea typeface="Lucidasans" pitchFamily="2"/>
                    <a:cs typeface="Lucidasans" pitchFamily="2"/>
                  </a:rPr>
                  <a:t>x 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then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		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 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   </a:t>
                </a:r>
                <a:endParaRPr lang="en-GB" sz="1600" b="1" dirty="0">
                  <a:solidFill>
                    <a:srgbClr val="000000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	</a:t>
                </a:r>
                <a:r>
                  <a:rPr lang="en-GB" sz="16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i+1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𝑜𝑢𝑡</m:t>
                        </m:r>
                      </m:e>
                    </m:d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𝑥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accent1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504866"/>
                <a:ext cx="2736304" cy="215655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665"/>
                </a:stretch>
              </a:blipFill>
              <a:ln w="9360">
                <a:solidFill>
                  <a:srgbClr val="577052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167CB0-9FD3-4D53-91DA-49C6C835FADF}"/>
                  </a:ext>
                </a:extLst>
              </p:cNvPr>
              <p:cNvSpPr txBox="1"/>
              <p:nvPr/>
            </p:nvSpPr>
            <p:spPr>
              <a:xfrm>
                <a:off x="119336" y="4221088"/>
                <a:ext cx="680397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/>
                  <a:t>   Loop is correct when: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precondition  </a:t>
                </a:r>
                <a14:m>
                  <m:oMath xmlns:m="http://schemas.openxmlformats.org/officeDocument/2006/math">
                    <m:r>
                      <a:rPr lang="en-CA" sz="2400">
                        <a:latin typeface="Cambria Math"/>
                      </a:rPr>
                      <m:t>→</m:t>
                    </m:r>
                  </m:oMath>
                </a14:m>
                <a:r>
                  <a:rPr lang="en-CA" sz="2400" dirty="0"/>
                  <a:t> I(0)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for all k,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>
                        <a:latin typeface="Cambria Math"/>
                      </a:rPr>
                      <m:t>G</m:t>
                    </m:r>
                    <m:r>
                      <a:rPr lang="en-CA" sz="2400">
                        <a:latin typeface="Cambria Math"/>
                      </a:rPr>
                      <m:t>∧</m:t>
                    </m:r>
                    <m:r>
                      <m:rPr>
                        <m:sty m:val="p"/>
                      </m:rPr>
                      <a:rPr lang="en-CA" sz="2400">
                        <a:latin typeface="Cambria Math"/>
                      </a:rPr>
                      <m:t>I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400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CA" sz="240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CA" sz="2400">
                        <a:latin typeface="Cambria Math"/>
                      </a:rPr>
                      <m:t>I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400">
                            <a:latin typeface="Cambria Math"/>
                          </a:rPr>
                          <m:t>k</m:t>
                        </m:r>
                        <m:r>
                          <a:rPr lang="en-CA" sz="240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CA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CA" sz="24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400" dirty="0"/>
                  <a:t> is the smallest number such that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/>
                      </a:rPr>
                      <m:t>¬</m:t>
                    </m:r>
                    <m:r>
                      <a:rPr lang="en-CA" sz="2400" i="1">
                        <a:latin typeface="Cambria Math"/>
                      </a:rPr>
                      <m:t>𝐺</m:t>
                    </m:r>
                    <m:r>
                      <a:rPr lang="en-CA" sz="2400" i="1">
                        <a:latin typeface="Cambria Math"/>
                      </a:rPr>
                      <m:t>, </m:t>
                    </m:r>
                  </m:oMath>
                </a14:m>
                <a:endParaRPr lang="en-CA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      then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/>
                      </a:rPr>
                      <m:t>¬</m:t>
                    </m:r>
                    <m:r>
                      <a:rPr lang="en-CA" sz="2400" i="1">
                        <a:latin typeface="Cambria Math"/>
                      </a:rPr>
                      <m:t>𝐺</m:t>
                    </m:r>
                    <m:r>
                      <a:rPr lang="en-CA" sz="2400" i="1">
                        <a:latin typeface="Cambria Math"/>
                      </a:rPr>
                      <m:t>∧</m:t>
                    </m:r>
                    <m:r>
                      <a:rPr lang="en-CA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CA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CA" sz="2400" i="1">
                        <a:latin typeface="Cambria Math"/>
                      </a:rPr>
                      <m:t>→</m:t>
                    </m:r>
                  </m:oMath>
                </a14:m>
                <a:r>
                  <a:rPr lang="en-CA" sz="2400" dirty="0"/>
                  <a:t> postcondition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167CB0-9FD3-4D53-91DA-49C6C835F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4221088"/>
                <a:ext cx="6803977" cy="2308324"/>
              </a:xfrm>
              <a:prstGeom prst="rect">
                <a:avLst/>
              </a:prstGeom>
              <a:blipFill>
                <a:blip r:embed="rId8"/>
                <a:stretch>
                  <a:fillRect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3B3F93-0B74-4420-BF35-63410DCBD432}"/>
                  </a:ext>
                </a:extLst>
              </p:cNvPr>
              <p:cNvSpPr txBox="1"/>
              <p:nvPr/>
            </p:nvSpPr>
            <p:spPr>
              <a:xfrm>
                <a:off x="7049683" y="3861048"/>
                <a:ext cx="51125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1" indent="0">
                  <a:buNone/>
                </a:pPr>
                <a:endParaRPr lang="en-CA" sz="2400" dirty="0"/>
              </a:p>
              <a:p>
                <a:r>
                  <a:rPr lang="en-CA" sz="2400" i="1" dirty="0"/>
                  <a:t> </a:t>
                </a:r>
                <a:r>
                  <a:rPr lang="en-CA" sz="2400" b="1" dirty="0"/>
                  <a:t>Termination</a:t>
                </a:r>
                <a:r>
                  <a:rPr lang="en-CA" sz="2400" dirty="0"/>
                  <a:t>: proof that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/>
                      </a:rPr>
                      <m:t>∃</m:t>
                    </m:r>
                  </m:oMath>
                </a14:m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CA" sz="24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400" dirty="0"/>
                  <a:t> such that after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CA" sz="24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CA" sz="24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400" dirty="0"/>
                  <a:t> iterations G becomes false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3B3F93-0B74-4420-BF35-63410DCBD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683" y="3861048"/>
                <a:ext cx="5112568" cy="1200329"/>
              </a:xfrm>
              <a:prstGeom prst="rect">
                <a:avLst/>
              </a:prstGeom>
              <a:blipFill>
                <a:blip r:embed="rId9"/>
                <a:stretch>
                  <a:fillRect l="-1788" r="-131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872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EB9E-93FE-403B-8F3B-86D16FF9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98D08-E0BD-466B-BE19-CC94F0DE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19672"/>
                <a:ext cx="10972800" cy="50496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Idea:  if a probability of an event is strictly greater than 0, this event can happen. </a:t>
                </a:r>
              </a:p>
              <a:p>
                <a:pPr lvl="1"/>
                <a:r>
                  <a:rPr lang="en-US" dirty="0"/>
                  <a:t>So to show that there is a scenario where it happens, show that its probability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Non-constructive existence proof.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Example:  </a:t>
                </a:r>
              </a:p>
              <a:p>
                <a:pPr lvl="1"/>
                <a:r>
                  <a:rPr lang="en-US" dirty="0"/>
                  <a:t>Expected number of heads when flipping 3 fair coins is 1.5 </a:t>
                </a:r>
              </a:p>
              <a:p>
                <a:pPr lvl="1"/>
                <a:r>
                  <a:rPr lang="en-US" dirty="0"/>
                  <a:t>So there is a way to flip 3 coins to get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1.5 heads </a:t>
                </a:r>
              </a:p>
              <a:p>
                <a:pPr lvl="1"/>
                <a:r>
                  <a:rPr lang="en-US" dirty="0"/>
                  <a:t>The number of heads is an integer.  </a:t>
                </a:r>
              </a:p>
              <a:p>
                <a:pPr lvl="1"/>
                <a:r>
                  <a:rPr lang="en-US" dirty="0"/>
                  <a:t>Therefore, there is a way to flip 3 coins to get at least 2 heads. </a:t>
                </a:r>
              </a:p>
              <a:p>
                <a:pPr lvl="2"/>
                <a:r>
                  <a:rPr lang="en-US" dirty="0"/>
                  <a:t>Tells us nothing about what this outcome might look like.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98D08-E0BD-466B-BE19-CC94F0DE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19672"/>
                <a:ext cx="10972800" cy="5049688"/>
              </a:xfrm>
              <a:blipFill>
                <a:blip r:embed="rId4"/>
                <a:stretch>
                  <a:fillRect l="-1111" t="-3140" r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ats Playing, Cat, Silhouette, Play, Kitten, Funny">
            <a:extLst>
              <a:ext uri="{FF2B5EF4-FFF2-40B4-BE49-F238E27FC236}">
                <a16:creationId xmlns:a16="http://schemas.microsoft.com/office/drawing/2014/main" id="{97C85E1B-EC58-4799-966C-D71EC243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41" y="236583"/>
            <a:ext cx="1512168" cy="11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A3B27A2-1D84-491D-9C62-B835ED0C7B4B}"/>
              </a:ext>
            </a:extLst>
          </p:cNvPr>
          <p:cNvGrpSpPr/>
          <p:nvPr/>
        </p:nvGrpSpPr>
        <p:grpSpPr>
          <a:xfrm>
            <a:off x="479376" y="295327"/>
            <a:ext cx="2309282" cy="648072"/>
            <a:chOff x="479376" y="295327"/>
            <a:chExt cx="2309282" cy="6480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1B8B15-F68D-4717-A3BC-1C156C039C92}"/>
                </a:ext>
              </a:extLst>
            </p:cNvPr>
            <p:cNvGrpSpPr/>
            <p:nvPr/>
          </p:nvGrpSpPr>
          <p:grpSpPr>
            <a:xfrm>
              <a:off x="479376" y="295327"/>
              <a:ext cx="1503536" cy="648072"/>
              <a:chOff x="3143672" y="2708920"/>
              <a:chExt cx="1503536" cy="648072"/>
            </a:xfrm>
          </p:grpSpPr>
          <p:pic>
            <p:nvPicPr>
              <p:cNvPr id="5" name="Picture 2" descr="Image result for quarter coin canada">
                <a:extLst>
                  <a:ext uri="{FF2B5EF4-FFF2-40B4-BE49-F238E27FC236}">
                    <a16:creationId xmlns:a16="http://schemas.microsoft.com/office/drawing/2014/main" id="{47A92230-0BCF-47BB-A1A6-E5E06628A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672" y="2708920"/>
                <a:ext cx="648072" cy="648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 descr="Quarter Reverse 2010.png">
                <a:extLst>
                  <a:ext uri="{FF2B5EF4-FFF2-40B4-BE49-F238E27FC236}">
                    <a16:creationId xmlns:a16="http://schemas.microsoft.com/office/drawing/2014/main" id="{C1C3B8C9-C070-465D-9175-27C672853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7768" y="2708920"/>
                <a:ext cx="639440" cy="639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Image result for quarter coin canada">
              <a:extLst>
                <a:ext uri="{FF2B5EF4-FFF2-40B4-BE49-F238E27FC236}">
                  <a16:creationId xmlns:a16="http://schemas.microsoft.com/office/drawing/2014/main" id="{FC0DFBB5-4E17-4CFF-813D-A3C3AC803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586" y="295327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980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reeform 24"/>
              <p:cNvSpPr/>
              <p:nvPr/>
            </p:nvSpPr>
            <p:spPr>
              <a:xfrm>
                <a:off x="9264352" y="188640"/>
                <a:ext cx="2736304" cy="215655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 w="9360">
                <a:solidFill>
                  <a:srgbClr val="577052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∃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0</m:t>
                        </m:r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…</m:t>
                        </m:r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𝑛</m:t>
                        </m:r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−</m:t>
                        </m:r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1</m:t>
                        </m:r>
                      </m:e>
                    </m:d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 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𝑖</m:t>
                        </m:r>
                      </m:e>
                    </m:d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𝑥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∧</m:t>
                    </m:r>
                  </m:oMath>
                </a14:m>
                <a:r>
                  <a:rPr lang="en-CA" sz="1600" i="1" dirty="0">
                    <a:solidFill>
                      <a:schemeClr val="accent1"/>
                    </a:solidFill>
                    <a:latin typeface="Cambria Math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∧ 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0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∧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𝑜𝑢𝑡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=−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1</m:t>
                    </m:r>
                  </m:oMath>
                </a14:m>
                <a:r>
                  <a:rPr lang="en-GB" sz="1600" i="1" dirty="0">
                    <a:solidFill>
                      <a:schemeClr val="accent1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while 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 &lt; 0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do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	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if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[</a:t>
                </a:r>
                <a:r>
                  <a:rPr lang="en-GB" sz="1600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] </a:t>
                </a:r>
                <a:r>
                  <a:rPr lang="en-GB" sz="1600" dirty="0">
                    <a:solidFill>
                      <a:srgbClr val="577052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 =  </a:t>
                </a:r>
                <a:r>
                  <a:rPr lang="en-GB" sz="1600" dirty="0">
                    <a:solidFill>
                      <a:srgbClr val="577052"/>
                    </a:solidFill>
                    <a:ea typeface="Lucidasans" pitchFamily="2"/>
                    <a:cs typeface="Lucidasans" pitchFamily="2"/>
                  </a:rPr>
                  <a:t>x 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then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		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 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        </a:t>
                </a:r>
                <a:r>
                  <a:rPr lang="en-GB" sz="16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i+1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14:m>
                  <m:oMath xmlns:m="http://schemas.openxmlformats.org/officeDocument/2006/math"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𝑜𝑢𝑡</m:t>
                        </m:r>
                      </m:e>
                    </m:d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𝑥</m:t>
                    </m:r>
                    <m:r>
                      <a:rPr lang="en-CA" sz="1600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accent1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</p:txBody>
          </p:sp>
        </mc:Choice>
        <mc:Fallback xmlns="">
          <p:sp>
            <p:nvSpPr>
              <p:cNvPr id="25" name="Freeform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188640"/>
                <a:ext cx="2736304" cy="215655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665"/>
                </a:stretch>
              </a:blipFill>
              <a:ln w="9360">
                <a:solidFill>
                  <a:srgbClr val="577052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5258" y="260648"/>
                <a:ext cx="11255357" cy="650902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CA" dirty="0"/>
                  <a:t>Proving the loop invariant by induction on i:</a:t>
                </a:r>
              </a:p>
              <a:p>
                <a:r>
                  <a:rPr lang="en-CA" dirty="0"/>
                  <a:t>Base case: I(0)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∃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0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…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−</m:t>
                        </m:r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1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  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𝑖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𝑥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∧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𝑖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0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∧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𝑜𝑢𝑡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=−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1</m:t>
                    </m:r>
                  </m:oMath>
                </a14:m>
                <a:endParaRPr lang="en-CA" dirty="0"/>
              </a:p>
              <a:p>
                <a:pPr marL="457200" lvl="1" indent="0">
                  <a:buNone/>
                </a:pPr>
                <a:r>
                  <a:rPr lang="en-CA" dirty="0"/>
                  <a:t>                          Implies  I(0)  </a:t>
                </a:r>
              </a:p>
              <a:p>
                <a:pPr marL="457200" lvl="1" indent="0">
                  <a:buNone/>
                </a:pPr>
                <a:endParaRPr lang="en-CA" i="1" dirty="0">
                  <a:solidFill>
                    <a:schemeClr val="accent1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0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∧(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𝑜𝑢𝑡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∧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</m:d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∨(∃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𝑗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&gt;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 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))</m:t>
                    </m:r>
                    <m:r>
                      <m:rPr>
                        <m:nor/>
                      </m:rPr>
                      <a:rPr lang="en-CA" i="1" dirty="0">
                        <a:solidFill>
                          <a:schemeClr val="accent1"/>
                        </a:solidFill>
                      </a:rPr>
                      <m:t> </m:t>
                    </m:r>
                  </m:oMath>
                </a14:m>
                <a:endParaRPr lang="en-CA" i="1" dirty="0">
                  <a:solidFill>
                    <a:schemeClr val="accent1"/>
                  </a:solidFill>
                </a:endParaRPr>
              </a:p>
              <a:p>
                <a:pPr lvl="1"/>
                <a:endParaRPr lang="en-CA" i="1" dirty="0">
                  <a:solidFill>
                    <a:schemeClr val="accent1"/>
                  </a:solidFill>
                  <a:latin typeface="Cambria Math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CA" dirty="0"/>
                  <a:t>Assume I(k): 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𝑘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∧(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𝑜𝑢𝑡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∧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</m:d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∨(∃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𝑗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&gt;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 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))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CA" dirty="0"/>
                  <a:t>Show: 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𝐺</m:t>
                    </m:r>
                    <m:r>
                      <a:rPr lang="en-CA" b="0" i="1" smtClean="0">
                        <a:latin typeface="Cambria Math"/>
                      </a:rPr>
                      <m:t>,  </m:t>
                    </m:r>
                  </m:oMath>
                </a14:m>
                <a:r>
                  <a:rPr lang="en-CA" dirty="0"/>
                  <a:t>then I(k+1): 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𝑘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</a:rPr>
                      <m:t>+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∧(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𝑜𝑢𝑡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∧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</m:d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∨(∃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𝑗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&gt;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 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))</m:t>
                    </m:r>
                  </m:oMath>
                </a14:m>
                <a:endParaRPr lang="en-CA" dirty="0"/>
              </a:p>
              <a:p>
                <a:pPr marL="742950" lvl="2" indent="-342900"/>
                <a:r>
                  <a:rPr lang="en-CA" dirty="0" err="1"/>
                  <a:t>i</a:t>
                </a:r>
                <a:r>
                  <a:rPr lang="en-CA" dirty="0"/>
                  <a:t>=k+1 because of “</a:t>
                </a:r>
                <a:r>
                  <a:rPr lang="en-CA" dirty="0" err="1"/>
                  <a:t>i</a:t>
                </a:r>
                <a:r>
                  <a:rPr lang="en-CA" dirty="0"/>
                  <a:t>=i+1” statement</a:t>
                </a:r>
              </a:p>
              <a:p>
                <a:pPr marL="742950" lvl="2" indent="-342900"/>
                <a:r>
                  <a:rPr lang="en-CA" dirty="0"/>
                  <a:t>If A[</a:t>
                </a:r>
                <a:r>
                  <a:rPr lang="en-CA" dirty="0" err="1"/>
                  <a:t>i</a:t>
                </a:r>
                <a:r>
                  <a:rPr lang="en-CA" dirty="0"/>
                  <a:t>]=x,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𝑜𝑢𝑡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</m:d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holds</a:t>
                </a:r>
              </a:p>
              <a:p>
                <a:pPr marL="742950" lvl="2" indent="-342900"/>
                <a:r>
                  <a:rPr lang="en-CA" dirty="0"/>
                  <a:t>Otherwise,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(∃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𝑗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&gt;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  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 holds. 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CA" dirty="0"/>
              </a:p>
              <a:p>
                <a:pPr marL="342900" lvl="1" indent="-342900"/>
                <a:r>
                  <a:rPr lang="en-CA" dirty="0"/>
                  <a:t>Otherwise,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¬</m:t>
                    </m:r>
                    <m:r>
                      <a:rPr lang="en-CA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CA" dirty="0"/>
                  <a:t>,  </a:t>
                </a:r>
                <a:r>
                  <a:rPr lang="en-CA" dirty="0" err="1"/>
                  <a:t>postcondition</a:t>
                </a:r>
                <a:r>
                  <a:rPr lang="en-CA" dirty="0"/>
                  <a:t> holds: </a:t>
                </a:r>
              </a:p>
              <a:p>
                <a:pPr marL="742950" lvl="2" indent="-342900"/>
                <a:r>
                  <a:rPr lang="en-CA" dirty="0"/>
                  <a:t>in this case,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𝑜𝑢𝑡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∧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</m:d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 should have been true in I(k), for </a:t>
                </a:r>
                <a:r>
                  <a:rPr lang="en-CA" dirty="0" err="1"/>
                  <a:t>i</a:t>
                </a:r>
                <a:r>
                  <a:rPr lang="en-CA" dirty="0"/>
                  <a:t>=k. </a:t>
                </a:r>
              </a:p>
              <a:p>
                <a:pPr marL="742950" lvl="2" indent="-342900"/>
                <a:r>
                  <a:rPr lang="en-CA" dirty="0"/>
                  <a:t>So A[out]=x</a:t>
                </a:r>
              </a:p>
              <a:p>
                <a:pPr marL="742950" lvl="2" indent="-342900"/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258" y="260648"/>
                <a:ext cx="11255357" cy="6509022"/>
              </a:xfrm>
              <a:blipFill>
                <a:blip r:embed="rId7"/>
                <a:stretch>
                  <a:fillRect l="-1029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585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Correctness of recursive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Freeform 3"/>
              <p:cNvSpPr/>
              <p:nvPr/>
            </p:nvSpPr>
            <p:spPr>
              <a:xfrm>
                <a:off x="659993" y="1396993"/>
                <a:ext cx="4153862" cy="447789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 w="9360">
                <a:solidFill>
                  <a:srgbClr val="577052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>
                  <a:lnSpc>
                    <a:spcPct val="94000"/>
                  </a:lnSpc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599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79" algn="l"/>
                    <a:tab pos="6289560" algn="l"/>
                    <a:tab pos="6738840" algn="l"/>
                    <a:tab pos="7188119" algn="l"/>
                    <a:tab pos="7637399" algn="l"/>
                    <a:tab pos="8086679" algn="l"/>
                    <a:tab pos="8535960" algn="l"/>
                    <a:tab pos="8985239" algn="l"/>
                  </a:tabLst>
                </a:pP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Algorithm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 err="1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arraySearch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(</a:t>
                </a:r>
                <a:r>
                  <a:rPr lang="en-GB" sz="1600" b="1" i="1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, </a:t>
                </a:r>
                <a:r>
                  <a:rPr lang="en-GB" sz="1600" b="1" i="1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x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)‏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Input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array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of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n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integers, number x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Output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k such that A[k]=x, -1 if </a:t>
                </a:r>
                <a:r>
                  <a:rPr lang="en-GB" sz="160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no such k</a:t>
                </a:r>
                <a:endParaRPr lang="en-GB" sz="1600" b="1" i="1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if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[</a:t>
                </a:r>
                <a:r>
                  <a:rPr lang="en-GB" sz="1600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0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] </a:t>
                </a:r>
                <a:r>
                  <a:rPr lang="en-GB" sz="1600" dirty="0">
                    <a:solidFill>
                      <a:srgbClr val="577052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 =  </a:t>
                </a:r>
                <a:r>
                  <a:rPr lang="en-GB" sz="1600" dirty="0">
                    <a:solidFill>
                      <a:srgbClr val="577052"/>
                    </a:solidFill>
                    <a:ea typeface="Lucidasans" pitchFamily="2"/>
                    <a:cs typeface="Lucidasans" pitchFamily="2"/>
                  </a:rPr>
                  <a:t>x 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then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     return </a:t>
                </a:r>
                <a:r>
                  <a:rPr lang="en-GB" sz="1600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0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b="1" dirty="0">
                  <a:solidFill>
                    <a:srgbClr val="000000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else if </a:t>
                </a:r>
                <a:r>
                  <a:rPr lang="en-GB" sz="1600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n &gt; 1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then 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    first 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arraySearch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(A[0..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1600" b="1" i="1">
                            <a:solidFill>
                              <a:srgbClr val="577052"/>
                            </a:solidFill>
                            <a:latin typeface="Cambria Math" panose="02040503050406030204" pitchFamily="18" charset="0"/>
                            <a:ea typeface="Lucidasans" pitchFamily="2"/>
                            <a:cs typeface="Lucidasans" pitchFamily="2"/>
                          </a:rPr>
                        </m:ctrlPr>
                      </m:fPr>
                      <m:num>
                        <m:r>
                          <a:rPr lang="en-CA" sz="1600" b="1" i="1">
                            <a:solidFill>
                              <a:srgbClr val="577052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𝒏</m:t>
                        </m:r>
                      </m:num>
                      <m:den>
                        <m:r>
                          <a:rPr lang="en-CA" sz="1600" b="1" i="1">
                            <a:solidFill>
                              <a:srgbClr val="577052"/>
                            </a:solidFill>
                            <a:latin typeface="Cambria Math"/>
                            <a:ea typeface="Lucidasans" pitchFamily="2"/>
                            <a:cs typeface="Lucidasans" pitchFamily="2"/>
                          </a:rPr>
                          <m:t>𝟐</m:t>
                        </m:r>
                      </m:den>
                    </m:f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−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𝟏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], 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𝒙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)</m:t>
                    </m:r>
                  </m:oMath>
                </a14:m>
                <a:endParaRPr lang="en-GB" sz="1600" b="1" dirty="0">
                  <a:solidFill>
                    <a:srgbClr val="000000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     second </a:t>
                </a:r>
                <a:r>
                  <a:rPr lang="en-GB" sz="1600" dirty="0">
                    <a:solidFill>
                      <a:srgbClr val="BE2D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latin typeface="Symbol" pitchFamily="18"/>
                    <a:ea typeface="Lucidasans" pitchFamily="2"/>
                    <a:cs typeface="Lucidasans" pitchFamily="2"/>
                  </a:rPr>
                  <a:t>=</a:t>
                </a:r>
                <a:r>
                  <a:rPr lang="en-GB" sz="1600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 err="1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arraySearch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(A[n/2</a:t>
                </a:r>
                <a14:m>
                  <m:oMath xmlns:m="http://schemas.openxmlformats.org/officeDocument/2006/math"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,  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𝒏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−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𝟏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], 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𝒙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)</m:t>
                    </m:r>
                  </m:oMath>
                </a14:m>
                <a:endParaRPr lang="en-GB" sz="16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    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if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second &gt; 0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then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	           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return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second+</a:t>
                </a:r>
                <a14:m>
                  <m:oMath xmlns:m="http://schemas.openxmlformats.org/officeDocument/2006/math"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𝒏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/</m:t>
                    </m:r>
                    <m:r>
                      <a:rPr lang="en-CA" sz="1600" b="1" i="1">
                        <a:solidFill>
                          <a:srgbClr val="577052"/>
                        </a:solidFill>
                        <a:latin typeface="Cambria Math"/>
                        <a:ea typeface="Lucidasans" pitchFamily="2"/>
                        <a:cs typeface="Lucidasans" pitchFamily="2"/>
                      </a:rPr>
                      <m:t>𝟐</m:t>
                    </m:r>
                  </m:oMath>
                </a14:m>
                <a:endParaRPr lang="en-GB" sz="1600" b="1" i="1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    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else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          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return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first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else</a:t>
                </a: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     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return</a:t>
                </a:r>
                <a:r>
                  <a:rPr lang="en-GB" sz="1600" dirty="0">
                    <a:solidFill>
                      <a:srgbClr val="40458C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 </a:t>
                </a:r>
                <a:r>
                  <a:rPr lang="en-GB" sz="1600" b="1" i="1" dirty="0">
                    <a:solidFill>
                      <a:srgbClr val="577052"/>
                    </a:solidFill>
                    <a:latin typeface="Times New Roman" pitchFamily="18"/>
                    <a:ea typeface="Lucidasans" pitchFamily="2"/>
                    <a:cs typeface="Lucidasans" pitchFamily="2"/>
                  </a:rPr>
                  <a:t>-1</a:t>
                </a:r>
                <a:endParaRPr lang="en-GB" sz="1600" b="1" dirty="0">
                  <a:solidFill>
                    <a:srgbClr val="000000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b="1" i="1" dirty="0">
                  <a:solidFill>
                    <a:srgbClr val="577052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  <a:p>
                <a:pPr>
                  <a:lnSpc>
                    <a:spcPct val="94000"/>
                  </a:lnSpc>
                  <a:tabLst>
                    <a:tab pos="0" algn="l"/>
                    <a:tab pos="447479" algn="l"/>
                    <a:tab pos="896759" algn="l"/>
                    <a:tab pos="1346039" algn="l"/>
                    <a:tab pos="1795320" algn="l"/>
                    <a:tab pos="2244600" algn="l"/>
                    <a:tab pos="2693880" algn="l"/>
                    <a:tab pos="3143159" algn="l"/>
                    <a:tab pos="3592440" algn="l"/>
                    <a:tab pos="4041719" algn="l"/>
                    <a:tab pos="4491000" algn="l"/>
                    <a:tab pos="4940279" algn="l"/>
                    <a:tab pos="5389560" algn="l"/>
                    <a:tab pos="5838479" algn="l"/>
                    <a:tab pos="6287759" algn="l"/>
                    <a:tab pos="6737040" algn="l"/>
                    <a:tab pos="7186319" algn="l"/>
                    <a:tab pos="7635600" algn="l"/>
                    <a:tab pos="8084879" algn="l"/>
                    <a:tab pos="8534159" algn="l"/>
                    <a:tab pos="8983440" algn="l"/>
                    <a:tab pos="8985239" algn="l"/>
                    <a:tab pos="9434159" algn="l"/>
                    <a:tab pos="9883440" algn="l"/>
                    <a:tab pos="10332719" algn="l"/>
                    <a:tab pos="10781999" algn="l"/>
                  </a:tabLst>
                </a:pPr>
                <a:endParaRPr lang="en-GB" sz="1600" dirty="0">
                  <a:solidFill>
                    <a:srgbClr val="40458C"/>
                  </a:solidFill>
                  <a:latin typeface="Times New Roman" pitchFamily="18"/>
                  <a:ea typeface="Lucidasans" pitchFamily="2"/>
                  <a:cs typeface="Lucidasans" pitchFamily="2"/>
                </a:endParaRPr>
              </a:p>
            </p:txBody>
          </p:sp>
        </mc:Choice>
        <mc:Fallback xmlns="">
          <p:sp>
            <p:nvSpPr>
              <p:cNvPr id="4" name="Freeform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93" y="1396993"/>
                <a:ext cx="4153862" cy="447789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39" t="-543"/>
                </a:stretch>
              </a:blipFill>
              <a:ln w="9360">
                <a:solidFill>
                  <a:srgbClr val="577052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824192" y="1631260"/>
            <a:ext cx="25922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err="1"/>
              <a:t>arraySearch</a:t>
            </a:r>
            <a:r>
              <a:rPr lang="en-CA" dirty="0"/>
              <a:t>([9,3,5,8] ,5)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02929" y="2697046"/>
            <a:ext cx="232082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err="1"/>
              <a:t>arraySearch</a:t>
            </a:r>
            <a:r>
              <a:rPr lang="en-CA" dirty="0"/>
              <a:t>([9,3] ,5)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39233" y="2687851"/>
            <a:ext cx="21247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err="1"/>
              <a:t>arraySearch</a:t>
            </a:r>
            <a:r>
              <a:rPr lang="en-CA" dirty="0"/>
              <a:t>([5,8] ,5)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88239" y="4274195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100" dirty="0" err="1"/>
              <a:t>arraySearch</a:t>
            </a:r>
            <a:r>
              <a:rPr lang="en-CA" sz="1400" dirty="0"/>
              <a:t>([9] ,5)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38307" y="4274195"/>
            <a:ext cx="144303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100" dirty="0" err="1"/>
              <a:t>arraySearc</a:t>
            </a:r>
            <a:r>
              <a:rPr lang="en-CA" sz="1400" dirty="0" err="1"/>
              <a:t>h</a:t>
            </a:r>
            <a:r>
              <a:rPr lang="en-CA" sz="1400" dirty="0"/>
              <a:t>([5] ,5)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81339" y="4265198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100" dirty="0" err="1"/>
              <a:t>arraySearch</a:t>
            </a:r>
            <a:r>
              <a:rPr lang="en-CA" sz="1400" dirty="0"/>
              <a:t>([8] ,5)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34968" y="4274195"/>
            <a:ext cx="13775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50" dirty="0" err="1"/>
              <a:t>arraySearch</a:t>
            </a:r>
            <a:r>
              <a:rPr lang="en-CA" sz="1400" dirty="0"/>
              <a:t>([3] ,5)</a:t>
            </a:r>
          </a:p>
        </p:txBody>
      </p:sp>
      <p:cxnSp>
        <p:nvCxnSpPr>
          <p:cNvPr id="14" name="Straight Arrow Connector 13"/>
          <p:cNvCxnSpPr>
            <a:stCxn id="9" idx="0"/>
            <a:endCxn id="6" idx="2"/>
          </p:cNvCxnSpPr>
          <p:nvPr/>
        </p:nvCxnSpPr>
        <p:spPr>
          <a:xfrm flipV="1">
            <a:off x="6508320" y="3201103"/>
            <a:ext cx="1255021" cy="1073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H="1" flipV="1">
            <a:off x="7763340" y="3201103"/>
            <a:ext cx="260422" cy="1073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7" idx="2"/>
          </p:cNvCxnSpPr>
          <p:nvPr/>
        </p:nvCxnSpPr>
        <p:spPr>
          <a:xfrm flipV="1">
            <a:off x="9459823" y="3191907"/>
            <a:ext cx="941782" cy="108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0"/>
            <a:endCxn id="7" idx="2"/>
          </p:cNvCxnSpPr>
          <p:nvPr/>
        </p:nvCxnSpPr>
        <p:spPr>
          <a:xfrm flipH="1" flipV="1">
            <a:off x="10401605" y="3191908"/>
            <a:ext cx="535818" cy="1073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0"/>
            <a:endCxn id="5" idx="2"/>
          </p:cNvCxnSpPr>
          <p:nvPr/>
        </p:nvCxnSpPr>
        <p:spPr>
          <a:xfrm flipV="1">
            <a:off x="7763340" y="2135316"/>
            <a:ext cx="1356996" cy="561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0"/>
          </p:cNvCxnSpPr>
          <p:nvPr/>
        </p:nvCxnSpPr>
        <p:spPr>
          <a:xfrm flipH="1" flipV="1">
            <a:off x="9158673" y="2135317"/>
            <a:ext cx="1242933" cy="552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47086" y="5217326"/>
            <a:ext cx="4414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Use strong induction! </a:t>
            </a:r>
          </a:p>
          <a:p>
            <a:r>
              <a:rPr lang="en-CA" dirty="0"/>
              <a:t>Assume both calls return correct value</a:t>
            </a:r>
          </a:p>
          <a:p>
            <a:r>
              <a:rPr lang="en-CA" dirty="0"/>
              <a:t>Show that the program returns correct value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51909" y="3543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5914" y="34777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4867" y="345127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565205" y="34777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7592" y="222691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79653" y="222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39" name="Straight Arrow Connector 38"/>
          <p:cNvCxnSpPr>
            <a:stCxn id="5" idx="0"/>
          </p:cNvCxnSpPr>
          <p:nvPr/>
        </p:nvCxnSpPr>
        <p:spPr>
          <a:xfrm flipV="1">
            <a:off x="9120336" y="1256886"/>
            <a:ext cx="0" cy="374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712556" y="1281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045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7DF4-AF1B-4A71-A7BA-579ACE41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E511-1781-4A69-A22C-F293267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4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7" y="655952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Running time: worst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2564904"/>
            <a:ext cx="7416824" cy="3168352"/>
          </a:xfrm>
        </p:spPr>
        <p:txBody>
          <a:bodyPr>
            <a:normAutofit/>
          </a:bodyPr>
          <a:lstStyle/>
          <a:p>
            <a:r>
              <a:rPr lang="en-CA" i="1" dirty="0"/>
              <a:t>Precondition</a:t>
            </a:r>
            <a:r>
              <a:rPr lang="en-CA" dirty="0"/>
              <a:t>: A is an array containing x</a:t>
            </a:r>
          </a:p>
          <a:p>
            <a:pPr lvl="1"/>
            <a:r>
              <a:rPr lang="en-CA" i="1" dirty="0"/>
              <a:t>Therefore, in the worst scenario need to check all n boxes A[</a:t>
            </a:r>
            <a:r>
              <a:rPr lang="en-CA" i="1" dirty="0" err="1"/>
              <a:t>i</a:t>
            </a:r>
            <a:r>
              <a:rPr lang="en-CA" i="1" dirty="0"/>
              <a:t>] </a:t>
            </a:r>
          </a:p>
          <a:p>
            <a:pPr lvl="1"/>
            <a:r>
              <a:rPr lang="en-CA" i="1" dirty="0"/>
              <a:t>Running time: O(n)</a:t>
            </a:r>
          </a:p>
          <a:p>
            <a:pPr lvl="2"/>
            <a:r>
              <a:rPr lang="en-CA" i="1" dirty="0"/>
              <a:t>Ignoring how many steps exactly are inside of the loop, as long as it is constant. </a:t>
            </a:r>
          </a:p>
          <a:p>
            <a:pPr marL="0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08" y="1422714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88" y="13860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24" y="13860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28" y="1367474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64" y="1367474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44" y="13860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61" y="13860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wrapped candy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26" y="1619716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Image result for wrapped candy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46" y="1601190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82" y="1522993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67">
            <a:off x="1775437" y="927181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result for wrapped candy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24" y="1539955"/>
            <a:ext cx="721364" cy="3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Image result for wrapped candy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04" y="1562803"/>
            <a:ext cx="721364" cy="3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8" name="Picture 7" descr="Image result for wrapped candy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2" y="1578341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61" y="1522993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24"/>
          <p:cNvSpPr/>
          <p:nvPr/>
        </p:nvSpPr>
        <p:spPr>
          <a:xfrm>
            <a:off x="8427501" y="2742502"/>
            <a:ext cx="3437490" cy="26416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577052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</a:pP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Algorithm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 err="1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arraySearch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(</a:t>
            </a:r>
            <a:r>
              <a:rPr lang="en-GB" sz="1600" b="1" i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, </a:t>
            </a:r>
            <a:r>
              <a:rPr lang="en-GB" sz="1600" b="1" i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x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)‏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b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Input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array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of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n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integers, number x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b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Output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k such that A[k]=x</a:t>
            </a:r>
            <a:endParaRPr lang="en-GB" sz="1600" b="1" i="1" dirty="0">
              <a:solidFill>
                <a:srgbClr val="577052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endParaRPr lang="en-GB" sz="16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 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0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= -1</a:t>
            </a:r>
            <a:endParaRPr lang="en-GB" sz="16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while 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&lt; 0 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do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if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[</a:t>
            </a:r>
            <a:r>
              <a:rPr lang="en-GB" sz="1600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] </a:t>
            </a:r>
            <a:r>
              <a:rPr lang="en-GB" sz="1600" dirty="0">
                <a:solidFill>
                  <a:srgbClr val="577052"/>
                </a:solidFill>
                <a:latin typeface="Symbol" pitchFamily="18"/>
                <a:ea typeface="Lucidasans" pitchFamily="2"/>
                <a:cs typeface="Lucidasans" pitchFamily="2"/>
              </a:rPr>
              <a:t> =  </a:t>
            </a:r>
            <a:r>
              <a:rPr lang="en-GB" sz="1600" dirty="0">
                <a:solidFill>
                  <a:srgbClr val="577052"/>
                </a:solidFill>
                <a:ea typeface="Lucidasans" pitchFamily="2"/>
                <a:cs typeface="Lucidasans" pitchFamily="2"/>
              </a:rPr>
              <a:t>x  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then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		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		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i+1</a:t>
            </a:r>
            <a:endParaRPr lang="en-GB" sz="1600" dirty="0">
              <a:solidFill>
                <a:srgbClr val="577052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return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9853" y="2054897"/>
            <a:ext cx="622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           1            2            3            4           5                                    n-1 </a:t>
            </a:r>
          </a:p>
        </p:txBody>
      </p:sp>
    </p:spTree>
    <p:extLst>
      <p:ext uri="{BB962C8B-B14F-4D97-AF65-F5344CB8AC3E}">
        <p14:creationId xmlns:p14="http://schemas.microsoft.com/office/powerpoint/2010/main" val="140391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7" y="655952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Running time: average 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2564904"/>
                <a:ext cx="7848872" cy="403244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i="1" dirty="0"/>
                  <a:t>Suppose there is just one x in A</a:t>
                </a:r>
              </a:p>
              <a:p>
                <a:r>
                  <a:rPr lang="en-CA" i="1" dirty="0"/>
                  <a:t>Probability of finding x in each step is 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CA" i="1" dirty="0"/>
              </a:p>
              <a:p>
                <a:endParaRPr lang="en-CA" dirty="0"/>
              </a:p>
              <a:p>
                <a:r>
                  <a:rPr lang="en-CA" i="1" dirty="0"/>
                  <a:t>Let random variable X denote the number of  loop iterations till x is found</a:t>
                </a:r>
              </a:p>
              <a:p>
                <a:r>
                  <a:rPr lang="en-CA" i="1" dirty="0"/>
                  <a:t>E(X)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CA" b="0" i="1" smtClean="0">
                        <a:latin typeface="Cambria Math"/>
                      </a:rPr>
                      <m:t>𝑖</m:t>
                    </m:r>
                    <m:r>
                      <a:rPr lang="en-CA" b="0" i="1" smtClean="0">
                        <a:latin typeface="Cambria Math"/>
                      </a:rPr>
                      <m:t>=(</m:t>
                    </m:r>
                    <m:r>
                      <a:rPr lang="en-CA" b="0" i="1" smtClean="0">
                        <a:latin typeface="Cambria Math"/>
                      </a:rPr>
                      <m:t>𝑛</m:t>
                    </m:r>
                    <m:r>
                      <a:rPr lang="en-CA" b="0" i="1" smtClean="0">
                        <a:latin typeface="Cambria Math"/>
                      </a:rPr>
                      <m:t>+</m:t>
                    </m:r>
                    <m:r>
                      <a:rPr lang="en-CA" b="0" i="1" smtClean="0">
                        <a:latin typeface="Cambria Math"/>
                      </a:rPr>
                      <m:t>1</m:t>
                    </m:r>
                    <m:r>
                      <a:rPr lang="en-CA" b="0" i="1" smtClean="0">
                        <a:latin typeface="Cambria Math"/>
                      </a:rPr>
                      <m:t>)/</m:t>
                    </m:r>
                    <m:r>
                      <a:rPr lang="en-CA" b="0" i="1" smtClean="0">
                        <a:latin typeface="Cambria Math"/>
                      </a:rPr>
                      <m:t>2</m:t>
                    </m:r>
                  </m:oMath>
                </a14:m>
                <a:endParaRPr lang="en-CA" i="1" dirty="0"/>
              </a:p>
              <a:p>
                <a:endParaRPr lang="en-CA" i="1" dirty="0"/>
              </a:p>
              <a:p>
                <a:r>
                  <a:rPr lang="en-CA" i="1" dirty="0"/>
                  <a:t>Expect to find x roughly in the middle of A </a:t>
                </a:r>
              </a:p>
              <a:p>
                <a:r>
                  <a:rPr lang="en-CA" i="1" dirty="0"/>
                  <a:t>Running time O(n)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2564904"/>
                <a:ext cx="7848872" cy="4032448"/>
              </a:xfrm>
              <a:blipFill>
                <a:blip r:embed="rId7"/>
                <a:stretch>
                  <a:fillRect l="-1321" t="-3177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08" y="1422714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88" y="13860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24" y="13860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28" y="1367474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64" y="1367474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44" y="13860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61" y="138600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wrapped candy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26" y="1619716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Image result for wrapped candy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46" y="1601190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82" y="1522993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67">
            <a:off x="1775437" y="927181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result for wrapped candy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24" y="1539955"/>
            <a:ext cx="721364" cy="3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Image result for wrapped candy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04" y="1562803"/>
            <a:ext cx="721364" cy="3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8" name="Picture 7" descr="Image result for wrapped candy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2" y="1578341"/>
            <a:ext cx="553244" cy="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61" y="1522993"/>
            <a:ext cx="650404" cy="2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89853" y="2054897"/>
            <a:ext cx="622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           1            2            3            4           5                                    n-1 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A368A5D-B6BF-41BD-80A9-D0F67006C593}"/>
              </a:ext>
            </a:extLst>
          </p:cNvPr>
          <p:cNvSpPr/>
          <p:nvPr/>
        </p:nvSpPr>
        <p:spPr>
          <a:xfrm>
            <a:off x="8427501" y="2742502"/>
            <a:ext cx="3437490" cy="26416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577052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</a:pP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Algorithm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 err="1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arraySearch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(</a:t>
            </a:r>
            <a:r>
              <a:rPr lang="en-GB" sz="1600" b="1" i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, </a:t>
            </a:r>
            <a:r>
              <a:rPr lang="en-GB" sz="1600" b="1" i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x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)‏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b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Input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array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of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n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integers, number x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b="1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Output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k such that A[k]=x</a:t>
            </a:r>
            <a:endParaRPr lang="en-GB" sz="1600" b="1" i="1" dirty="0">
              <a:solidFill>
                <a:srgbClr val="577052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endParaRPr lang="en-GB" sz="16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 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0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= -1</a:t>
            </a:r>
            <a:endParaRPr lang="en-GB" sz="1600" dirty="0">
              <a:solidFill>
                <a:srgbClr val="40458C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while 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&lt; 0 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do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if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A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[</a:t>
            </a:r>
            <a:r>
              <a:rPr lang="en-GB" sz="1600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] </a:t>
            </a:r>
            <a:r>
              <a:rPr lang="en-GB" sz="1600" dirty="0">
                <a:solidFill>
                  <a:srgbClr val="577052"/>
                </a:solidFill>
                <a:latin typeface="Symbol" pitchFamily="18"/>
                <a:ea typeface="Lucidasans" pitchFamily="2"/>
                <a:cs typeface="Lucidasans" pitchFamily="2"/>
              </a:rPr>
              <a:t> =  </a:t>
            </a:r>
            <a:r>
              <a:rPr lang="en-GB" sz="1600" dirty="0">
                <a:solidFill>
                  <a:srgbClr val="577052"/>
                </a:solidFill>
                <a:ea typeface="Lucidasans" pitchFamily="2"/>
                <a:cs typeface="Lucidasans" pitchFamily="2"/>
              </a:rPr>
              <a:t>x  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then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		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 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		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 err="1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</a:t>
            </a:r>
            <a:r>
              <a:rPr lang="en-GB" sz="1600" dirty="0">
                <a:solidFill>
                  <a:srgbClr val="BE2D00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Symbol" pitchFamily="18"/>
                <a:ea typeface="Lucidasans" pitchFamily="2"/>
                <a:cs typeface="Lucidasans" pitchFamily="2"/>
              </a:rPr>
              <a:t>=</a:t>
            </a:r>
            <a:r>
              <a:rPr lang="en-GB" sz="1600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i+1</a:t>
            </a:r>
            <a:endParaRPr lang="en-GB" sz="1600" dirty="0">
              <a:solidFill>
                <a:srgbClr val="577052"/>
              </a:solidFill>
              <a:latin typeface="Times New Roman" pitchFamily="18"/>
              <a:ea typeface="Lucidasans" pitchFamily="2"/>
              <a:cs typeface="Lucidasans" pitchFamily="2"/>
            </a:endParaRPr>
          </a:p>
          <a:p>
            <a:pPr>
              <a:lnSpc>
                <a:spcPct val="94000"/>
              </a:lnSpc>
              <a:tabLst>
                <a:tab pos="0" algn="l"/>
                <a:tab pos="44747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479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59" algn="l"/>
                <a:tab pos="8983440" algn="l"/>
                <a:tab pos="8985239" algn="l"/>
                <a:tab pos="9434159" algn="l"/>
                <a:tab pos="9883440" algn="l"/>
                <a:tab pos="10332719" algn="l"/>
                <a:tab pos="10781999" algn="l"/>
              </a:tabLst>
            </a:pP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	</a:t>
            </a:r>
            <a:r>
              <a:rPr lang="en-GB" sz="1600" b="1" dirty="0">
                <a:solidFill>
                  <a:srgbClr val="000000"/>
                </a:solidFill>
                <a:latin typeface="Times New Roman" pitchFamily="18"/>
                <a:ea typeface="Lucidasans" pitchFamily="2"/>
                <a:cs typeface="Lucidasans" pitchFamily="2"/>
              </a:rPr>
              <a:t>return</a:t>
            </a:r>
            <a:r>
              <a:rPr lang="en-GB" sz="1600" dirty="0">
                <a:solidFill>
                  <a:srgbClr val="40458C"/>
                </a:solidFill>
                <a:latin typeface="Times New Roman" pitchFamily="18"/>
                <a:ea typeface="Lucidasans" pitchFamily="2"/>
                <a:cs typeface="Lucidasans" pitchFamily="2"/>
              </a:rPr>
              <a:t> </a:t>
            </a:r>
            <a:r>
              <a:rPr lang="en-GB" sz="1600" b="1" i="1" dirty="0">
                <a:solidFill>
                  <a:srgbClr val="577052"/>
                </a:solidFill>
                <a:latin typeface="Times New Roman" pitchFamily="18"/>
                <a:ea typeface="Lucidasans" pitchFamily="2"/>
                <a:cs typeface="Lucidasans" pitchFamily="2"/>
              </a:rPr>
              <a:t>out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838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EC6-406F-48F6-B588-79822CBD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  in other courses!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2F8F-CED6-42E1-8E6F-015AED92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will see a lot of algorithm analysis and use of the concepts we developed in COMP 2002 and beyond. </a:t>
            </a:r>
          </a:p>
          <a:p>
            <a:pPr lvl="1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Logic, sets, relations and graphs  </a:t>
            </a:r>
            <a:r>
              <a:rPr lang="en-CA" dirty="0"/>
              <a:t>for specifications, modeling problems  and describing what you are doing.  </a:t>
            </a:r>
          </a:p>
          <a:p>
            <a:pPr lvl="1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Logic, induction and models of computation </a:t>
            </a:r>
            <a:r>
              <a:rPr lang="en-CA" dirty="0"/>
              <a:t>for  proving program correctness and analysis of  problem complexity.	  </a:t>
            </a:r>
          </a:p>
          <a:p>
            <a:pPr lvl="1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definitions of algorithms, counting and probability </a:t>
            </a:r>
            <a:r>
              <a:rPr lang="en-CA" dirty="0"/>
              <a:t>for algorithm performance and problem solving. </a:t>
            </a:r>
          </a:p>
          <a:p>
            <a:pPr lvl="2"/>
            <a:r>
              <a:rPr lang="en-CA" dirty="0"/>
              <a:t>With the million dollar problem rearing its head every now and then</a:t>
            </a:r>
          </a:p>
          <a:p>
            <a:endParaRPr lang="en-US" dirty="0"/>
          </a:p>
        </p:txBody>
      </p:sp>
      <p:pic>
        <p:nvPicPr>
          <p:cNvPr id="5" name="Picture 4" descr="A basket filled with fruit&#10;&#10;Description automatically generated">
            <a:extLst>
              <a:ext uri="{FF2B5EF4-FFF2-40B4-BE49-F238E27FC236}">
                <a16:creationId xmlns:a16="http://schemas.microsoft.com/office/drawing/2014/main" id="{E455310B-6209-4BDC-AE5F-61CAB14FA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" y="5854367"/>
            <a:ext cx="1050543" cy="908720"/>
          </a:xfrm>
          <a:prstGeom prst="rect">
            <a:avLst/>
          </a:prstGeom>
        </p:spPr>
      </p:pic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C07D5864-EF6B-4AC7-ABA6-E82E9527A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" y="4425074"/>
            <a:ext cx="895326" cy="898837"/>
          </a:xfrm>
          <a:prstGeom prst="rect">
            <a:avLst/>
          </a:prstGeom>
        </p:spPr>
      </p:pic>
      <p:pic>
        <p:nvPicPr>
          <p:cNvPr id="9" name="Picture 8" descr="A picture containing indoor, remote&#10;&#10;Description automatically generated">
            <a:extLst>
              <a:ext uri="{FF2B5EF4-FFF2-40B4-BE49-F238E27FC236}">
                <a16:creationId xmlns:a16="http://schemas.microsoft.com/office/drawing/2014/main" id="{505781ED-F813-4A5E-8E64-34BA2FC41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71" y="6093296"/>
            <a:ext cx="1015375" cy="764704"/>
          </a:xfrm>
          <a:prstGeom prst="rect">
            <a:avLst/>
          </a:prstGeom>
        </p:spPr>
      </p:pic>
      <p:pic>
        <p:nvPicPr>
          <p:cNvPr id="11" name="Picture 10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9BD6BA74-AE22-4476-84F9-3ECAA4693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56" y="5733256"/>
            <a:ext cx="1517480" cy="1029831"/>
          </a:xfrm>
          <a:prstGeom prst="rect">
            <a:avLst/>
          </a:prstGeom>
        </p:spPr>
      </p:pic>
      <p:pic>
        <p:nvPicPr>
          <p:cNvPr id="13" name="Picture 12" descr="A picture containing outdoor, standing&#10;&#10;Description automatically generated">
            <a:extLst>
              <a:ext uri="{FF2B5EF4-FFF2-40B4-BE49-F238E27FC236}">
                <a16:creationId xmlns:a16="http://schemas.microsoft.com/office/drawing/2014/main" id="{CE946DE7-7673-4201-BDDF-9A2EF84C3F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0" y="292894"/>
            <a:ext cx="1189932" cy="1340768"/>
          </a:xfrm>
          <a:prstGeom prst="rect">
            <a:avLst/>
          </a:prstGeom>
        </p:spPr>
      </p:pic>
      <p:pic>
        <p:nvPicPr>
          <p:cNvPr id="15" name="Picture 1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4910FCD5-1121-463A-834F-55CAC01759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18" y="6074757"/>
            <a:ext cx="775453" cy="773030"/>
          </a:xfrm>
          <a:prstGeom prst="rect">
            <a:avLst/>
          </a:prstGeom>
        </p:spPr>
      </p:pic>
      <p:pic>
        <p:nvPicPr>
          <p:cNvPr id="17" name="Picture 16" descr="A group of brown and white bird standing on a wooden surface&#10;&#10;Description automatically generated">
            <a:extLst>
              <a:ext uri="{FF2B5EF4-FFF2-40B4-BE49-F238E27FC236}">
                <a16:creationId xmlns:a16="http://schemas.microsoft.com/office/drawing/2014/main" id="{067FA5D7-ACF8-4123-A9DF-D8A3681290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9569"/>
            <a:ext cx="1141420" cy="1262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194BC0-4645-478C-8183-05E0A4751D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3" y="3554328"/>
            <a:ext cx="884014" cy="1477144"/>
          </a:xfrm>
          <a:prstGeom prst="rect">
            <a:avLst/>
          </a:prstGeom>
        </p:spPr>
      </p:pic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C8CA9968-D0E0-4344-9978-3EAA473C26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94" y="6074756"/>
            <a:ext cx="1169012" cy="737939"/>
          </a:xfrm>
          <a:prstGeom prst="rect">
            <a:avLst/>
          </a:prstGeom>
        </p:spPr>
      </p:pic>
      <p:pic>
        <p:nvPicPr>
          <p:cNvPr id="25" name="Picture 24" descr="A picture containing table, sitting, indoor, wall&#10;&#10;Description automatically generated">
            <a:extLst>
              <a:ext uri="{FF2B5EF4-FFF2-40B4-BE49-F238E27FC236}">
                <a16:creationId xmlns:a16="http://schemas.microsoft.com/office/drawing/2014/main" id="{389E55B8-085A-4CAB-9B3C-CE87A298B3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1" y="5820744"/>
            <a:ext cx="1441249" cy="9668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D090E9-632B-4D4D-A282-E388D531A4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979843"/>
            <a:ext cx="954812" cy="783244"/>
          </a:xfrm>
          <a:prstGeom prst="rect">
            <a:avLst/>
          </a:prstGeom>
        </p:spPr>
      </p:pic>
      <p:pic>
        <p:nvPicPr>
          <p:cNvPr id="30" name="Picture Placeholder 7">
            <a:extLst>
              <a:ext uri="{FF2B5EF4-FFF2-40B4-BE49-F238E27FC236}">
                <a16:creationId xmlns:a16="http://schemas.microsoft.com/office/drawing/2014/main" id="{DFD7A9D8-5853-4CBA-A545-F8B3FE9734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00" y="2647383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390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807A-69A9-494B-9660-7E1F8BB5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F5C2-41E5-45ED-8E7E-D6E6C31FC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selection puzzle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43" y="1396354"/>
            <a:ext cx="6867785" cy="5148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Imagine that your friend is a project manager, and her team consist of great programmers – if only she could get them to stop fighting among each other!  </a:t>
            </a:r>
          </a:p>
          <a:p>
            <a:pPr lvl="1"/>
            <a:r>
              <a:rPr lang="en-US" sz="2400" dirty="0"/>
              <a:t>She decides to split them in two smaller teams</a:t>
            </a:r>
          </a:p>
          <a:p>
            <a:pPr lvl="2"/>
            <a:r>
              <a:rPr lang="en-US" dirty="0"/>
              <a:t>To minimize fighting within each team.</a:t>
            </a:r>
          </a:p>
          <a:p>
            <a:pPr lvl="1"/>
            <a:r>
              <a:rPr lang="en-US" sz="2400" dirty="0"/>
              <a:t>She knows who fights with whom (the “CONFLICT relation”), but how can she do the splitting? </a:t>
            </a:r>
          </a:p>
          <a:p>
            <a:pPr lvl="2"/>
            <a:r>
              <a:rPr lang="en-US" dirty="0"/>
              <a:t>And is it possible at all to eliminate at least half the conflicts? If not, why bother…</a:t>
            </a:r>
          </a:p>
          <a:p>
            <a:pPr lvl="2"/>
            <a:endParaRPr lang="en-US" dirty="0"/>
          </a:p>
          <a:p>
            <a:r>
              <a:rPr lang="en-US" sz="2800" dirty="0"/>
              <a:t>Do you think it is possible to split any group into two teams </a:t>
            </a:r>
          </a:p>
          <a:p>
            <a:pPr lvl="1"/>
            <a:r>
              <a:rPr lang="en-US" sz="2400" dirty="0"/>
              <a:t>to eliminate all conflicts? </a:t>
            </a:r>
          </a:p>
          <a:p>
            <a:pPr lvl="1"/>
            <a:r>
              <a:rPr lang="en-US" sz="2400" dirty="0"/>
              <a:t>How about eliminating half the conflicts?</a:t>
            </a:r>
          </a:p>
          <a:p>
            <a:pPr lvl="1"/>
            <a:r>
              <a:rPr lang="en-US" sz="2400" dirty="0"/>
              <a:t>How would you do the splitting?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ats Playing, Cat, Silhouette, Play, Kitten, Funny">
            <a:extLst>
              <a:ext uri="{FF2B5EF4-FFF2-40B4-BE49-F238E27FC236}">
                <a16:creationId xmlns:a16="http://schemas.microsoft.com/office/drawing/2014/main" id="{83EBA956-773D-4F8E-BC77-2D4C36C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41" y="236583"/>
            <a:ext cx="1512168" cy="11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96B80-4B3A-4FFF-92B0-CCF3F89C97B2}"/>
              </a:ext>
            </a:extLst>
          </p:cNvPr>
          <p:cNvSpPr txBox="1">
            <a:spLocks/>
          </p:cNvSpPr>
          <p:nvPr/>
        </p:nvSpPr>
        <p:spPr>
          <a:xfrm>
            <a:off x="6960096" y="1422870"/>
            <a:ext cx="4905132" cy="52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Suppose this is the graph of the CONFLICT relation for a group.</a:t>
            </a:r>
          </a:p>
          <a:p>
            <a:pPr lvl="1"/>
            <a:r>
              <a:rPr lang="en-US" sz="2000" dirty="0"/>
              <a:t>Here, lines are double-direction arrows, since CONFLICT is symmetric.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What do you think is the best split?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1B869B-0F14-4938-B7F2-8F5E121260D0}"/>
              </a:ext>
            </a:extLst>
          </p:cNvPr>
          <p:cNvSpPr/>
          <p:nvPr/>
        </p:nvSpPr>
        <p:spPr>
          <a:xfrm>
            <a:off x="7896200" y="3861048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5312B-A097-4BB4-B7AE-947B49296D9B}"/>
              </a:ext>
            </a:extLst>
          </p:cNvPr>
          <p:cNvSpPr/>
          <p:nvPr/>
        </p:nvSpPr>
        <p:spPr>
          <a:xfrm>
            <a:off x="8976320" y="3284984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67090C-CE95-497E-8275-55A3C002FB0A}"/>
              </a:ext>
            </a:extLst>
          </p:cNvPr>
          <p:cNvSpPr/>
          <p:nvPr/>
        </p:nvSpPr>
        <p:spPr>
          <a:xfrm>
            <a:off x="10211580" y="3855571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78ABC9-8418-4E4C-81EF-59D9EF2CDA32}"/>
              </a:ext>
            </a:extLst>
          </p:cNvPr>
          <p:cNvSpPr/>
          <p:nvPr/>
        </p:nvSpPr>
        <p:spPr>
          <a:xfrm>
            <a:off x="8426745" y="4919769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BA4ABA-03A2-49F2-BB9C-AB6AC13D1C39}"/>
              </a:ext>
            </a:extLst>
          </p:cNvPr>
          <p:cNvSpPr/>
          <p:nvPr/>
        </p:nvSpPr>
        <p:spPr>
          <a:xfrm>
            <a:off x="9940317" y="4919769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31A47F-44E1-4E87-9C9E-5AF5A8029736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8256240" y="3573016"/>
            <a:ext cx="720080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FB3D4-8F68-4C51-82B8-42144C539A25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8616280" y="4143603"/>
            <a:ext cx="1595300" cy="547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B3EE65-B797-4D7C-A1AC-621C0B4EED74}"/>
              </a:ext>
            </a:extLst>
          </p:cNvPr>
          <p:cNvCxnSpPr>
            <a:cxnSpLocks/>
            <a:stCxn id="14" idx="0"/>
            <a:endCxn id="13" idx="6"/>
          </p:cNvCxnSpPr>
          <p:nvPr/>
        </p:nvCxnSpPr>
        <p:spPr>
          <a:xfrm flipH="1" flipV="1">
            <a:off x="9869524" y="3573016"/>
            <a:ext cx="788658" cy="28255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BCFD4-218D-40DC-84EF-F80CB58D3C6B}"/>
              </a:ext>
            </a:extLst>
          </p:cNvPr>
          <p:cNvCxnSpPr>
            <a:cxnSpLocks/>
            <a:stCxn id="15" idx="1"/>
            <a:endCxn id="9" idx="4"/>
          </p:cNvCxnSpPr>
          <p:nvPr/>
        </p:nvCxnSpPr>
        <p:spPr>
          <a:xfrm flipH="1" flipV="1">
            <a:off x="8256240" y="4437112"/>
            <a:ext cx="301312" cy="5670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F0812F-7906-4441-98A4-C959189E00F3}"/>
              </a:ext>
            </a:extLst>
          </p:cNvPr>
          <p:cNvCxnSpPr>
            <a:cxnSpLocks/>
            <a:stCxn id="15" idx="7"/>
            <a:endCxn id="14" idx="3"/>
          </p:cNvCxnSpPr>
          <p:nvPr/>
        </p:nvCxnSpPr>
        <p:spPr>
          <a:xfrm flipV="1">
            <a:off x="9189142" y="4347272"/>
            <a:ext cx="1153245" cy="6568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A68F4E-8AB9-498B-97A2-090993E41C8F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9319949" y="5207801"/>
            <a:ext cx="62036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48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selection puzzle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43" y="1396354"/>
            <a:ext cx="6867785" cy="514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Do you think it is possible to split any group into two teams </a:t>
            </a:r>
          </a:p>
          <a:p>
            <a:pPr lvl="1"/>
            <a:r>
              <a:rPr lang="en-US" sz="2400" dirty="0"/>
              <a:t>to eliminate all conflicts? </a:t>
            </a:r>
          </a:p>
          <a:p>
            <a:pPr lvl="1"/>
            <a:r>
              <a:rPr lang="en-US" sz="2400" dirty="0"/>
              <a:t>How about eliminating half the conflicts?</a:t>
            </a:r>
          </a:p>
          <a:p>
            <a:pPr lvl="1"/>
            <a:r>
              <a:rPr lang="en-US" sz="2400" dirty="0"/>
              <a:t>How would you do the splitting?</a:t>
            </a:r>
          </a:p>
          <a:p>
            <a:pPr lvl="1"/>
            <a:endParaRPr lang="en-US" sz="2400" dirty="0"/>
          </a:p>
          <a:p>
            <a:r>
              <a:rPr lang="en-US" sz="2800" dirty="0"/>
              <a:t>Look at the graph of the CONFLICT relation.  </a:t>
            </a:r>
          </a:p>
          <a:p>
            <a:pPr lvl="1"/>
            <a:r>
              <a:rPr lang="en-US" sz="2400" dirty="0"/>
              <a:t>Assume that CONFLICT is symmetric and anti-reflexive, and let’s draw a single line for each double-direction arrow, to keep it less messy</a:t>
            </a:r>
          </a:p>
          <a:p>
            <a:pPr lvl="2"/>
            <a:r>
              <a:rPr lang="en-US" sz="2000" dirty="0"/>
              <a:t>This kind of drawing is called an  </a:t>
            </a:r>
            <a:r>
              <a:rPr lang="en-US" sz="2000" b="1" dirty="0"/>
              <a:t>undirected graph  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ats Playing, Cat, Silhouette, Play, Kitten, Funny">
            <a:extLst>
              <a:ext uri="{FF2B5EF4-FFF2-40B4-BE49-F238E27FC236}">
                <a16:creationId xmlns:a16="http://schemas.microsoft.com/office/drawing/2014/main" id="{83EBA956-773D-4F8E-BC77-2D4C36C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41" y="236583"/>
            <a:ext cx="1512168" cy="11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96B80-4B3A-4FFF-92B0-CCF3F89C97B2}"/>
              </a:ext>
            </a:extLst>
          </p:cNvPr>
          <p:cNvSpPr txBox="1">
            <a:spLocks/>
          </p:cNvSpPr>
          <p:nvPr/>
        </p:nvSpPr>
        <p:spPr>
          <a:xfrm>
            <a:off x="6960096" y="1422870"/>
            <a:ext cx="4905132" cy="52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Suppose this is the graph of the CONFLICT relation for a group.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1B869B-0F14-4938-B7F2-8F5E121260D0}"/>
              </a:ext>
            </a:extLst>
          </p:cNvPr>
          <p:cNvSpPr/>
          <p:nvPr/>
        </p:nvSpPr>
        <p:spPr>
          <a:xfrm>
            <a:off x="7896200" y="3861048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5312B-A097-4BB4-B7AE-947B49296D9B}"/>
              </a:ext>
            </a:extLst>
          </p:cNvPr>
          <p:cNvSpPr/>
          <p:nvPr/>
        </p:nvSpPr>
        <p:spPr>
          <a:xfrm>
            <a:off x="8976320" y="3284984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67090C-CE95-497E-8275-55A3C002FB0A}"/>
              </a:ext>
            </a:extLst>
          </p:cNvPr>
          <p:cNvSpPr/>
          <p:nvPr/>
        </p:nvSpPr>
        <p:spPr>
          <a:xfrm>
            <a:off x="10211580" y="3855571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78ABC9-8418-4E4C-81EF-59D9EF2CDA32}"/>
              </a:ext>
            </a:extLst>
          </p:cNvPr>
          <p:cNvSpPr/>
          <p:nvPr/>
        </p:nvSpPr>
        <p:spPr>
          <a:xfrm>
            <a:off x="8426745" y="4919769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BA4ABA-03A2-49F2-BB9C-AB6AC13D1C39}"/>
              </a:ext>
            </a:extLst>
          </p:cNvPr>
          <p:cNvSpPr/>
          <p:nvPr/>
        </p:nvSpPr>
        <p:spPr>
          <a:xfrm>
            <a:off x="9940317" y="4919769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31A47F-44E1-4E87-9C9E-5AF5A8029736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8256240" y="3573016"/>
            <a:ext cx="720080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FB3D4-8F68-4C51-82B8-42144C539A25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8616280" y="4143603"/>
            <a:ext cx="1595300" cy="547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B3EE65-B797-4D7C-A1AC-621C0B4EED74}"/>
              </a:ext>
            </a:extLst>
          </p:cNvPr>
          <p:cNvCxnSpPr>
            <a:cxnSpLocks/>
            <a:stCxn id="14" idx="0"/>
            <a:endCxn id="13" idx="6"/>
          </p:cNvCxnSpPr>
          <p:nvPr/>
        </p:nvCxnSpPr>
        <p:spPr>
          <a:xfrm flipH="1" flipV="1">
            <a:off x="9869524" y="3573016"/>
            <a:ext cx="788658" cy="28255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BCFD4-218D-40DC-84EF-F80CB58D3C6B}"/>
              </a:ext>
            </a:extLst>
          </p:cNvPr>
          <p:cNvCxnSpPr>
            <a:cxnSpLocks/>
            <a:stCxn id="15" idx="1"/>
            <a:endCxn id="9" idx="4"/>
          </p:cNvCxnSpPr>
          <p:nvPr/>
        </p:nvCxnSpPr>
        <p:spPr>
          <a:xfrm flipH="1" flipV="1">
            <a:off x="8256240" y="4437112"/>
            <a:ext cx="301312" cy="5670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F0812F-7906-4441-98A4-C959189E00F3}"/>
              </a:ext>
            </a:extLst>
          </p:cNvPr>
          <p:cNvCxnSpPr>
            <a:cxnSpLocks/>
            <a:stCxn id="15" idx="7"/>
            <a:endCxn id="14" idx="3"/>
          </p:cNvCxnSpPr>
          <p:nvPr/>
        </p:nvCxnSpPr>
        <p:spPr>
          <a:xfrm flipV="1">
            <a:off x="9189142" y="4347272"/>
            <a:ext cx="1153245" cy="6568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A68F4E-8AB9-498B-97A2-090993E41C8F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9319949" y="5207801"/>
            <a:ext cx="62036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0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selection puzzle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43" y="1396354"/>
            <a:ext cx="6867785" cy="514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Do you think it is possible to split any group into two teams </a:t>
            </a:r>
          </a:p>
          <a:p>
            <a:pPr lvl="1"/>
            <a:r>
              <a:rPr lang="en-US" sz="2400" dirty="0"/>
              <a:t>to eliminate all conflicts? </a:t>
            </a:r>
          </a:p>
          <a:p>
            <a:pPr lvl="1"/>
            <a:endParaRPr lang="en-US" sz="2400" dirty="0"/>
          </a:p>
          <a:p>
            <a:pPr lvl="1"/>
            <a:r>
              <a:rPr lang="en-US" dirty="0"/>
              <a:t>What if we only have Al, Beth and Cora?</a:t>
            </a:r>
          </a:p>
          <a:p>
            <a:pPr lvl="1"/>
            <a:r>
              <a:rPr lang="en-US" dirty="0"/>
              <a:t>Counterexample! No way to split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ats Playing, Cat, Silhouette, Play, Kitten, Funny">
            <a:extLst>
              <a:ext uri="{FF2B5EF4-FFF2-40B4-BE49-F238E27FC236}">
                <a16:creationId xmlns:a16="http://schemas.microsoft.com/office/drawing/2014/main" id="{83EBA956-773D-4F8E-BC77-2D4C36C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41" y="236583"/>
            <a:ext cx="1512168" cy="11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96B80-4B3A-4FFF-92B0-CCF3F89C97B2}"/>
              </a:ext>
            </a:extLst>
          </p:cNvPr>
          <p:cNvSpPr txBox="1">
            <a:spLocks/>
          </p:cNvSpPr>
          <p:nvPr/>
        </p:nvSpPr>
        <p:spPr>
          <a:xfrm>
            <a:off x="6960096" y="1422870"/>
            <a:ext cx="4905132" cy="52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Graph of the CONFLICT relation  </a:t>
            </a:r>
          </a:p>
          <a:p>
            <a:pPr lvl="1"/>
            <a:r>
              <a:rPr lang="en-US" sz="2000" dirty="0"/>
              <a:t>Symmetric and anti-reflexive</a:t>
            </a:r>
          </a:p>
          <a:p>
            <a:pPr lvl="1"/>
            <a:r>
              <a:rPr lang="en-US" sz="2000" dirty="0"/>
              <a:t>Drawn as an undirected graph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561358-B6B6-4048-A28B-4C38F0E8A98D}"/>
              </a:ext>
            </a:extLst>
          </p:cNvPr>
          <p:cNvGrpSpPr/>
          <p:nvPr/>
        </p:nvGrpSpPr>
        <p:grpSpPr>
          <a:xfrm>
            <a:off x="7694849" y="2996952"/>
            <a:ext cx="3208584" cy="2210849"/>
            <a:chOff x="7896200" y="3284984"/>
            <a:chExt cx="3208584" cy="221084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1B869B-0F14-4938-B7F2-8F5E121260D0}"/>
                </a:ext>
              </a:extLst>
            </p:cNvPr>
            <p:cNvSpPr/>
            <p:nvPr/>
          </p:nvSpPr>
          <p:spPr>
            <a:xfrm>
              <a:off x="7896200" y="3861048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E5312B-A097-4BB4-B7AE-947B49296D9B}"/>
                </a:ext>
              </a:extLst>
            </p:cNvPr>
            <p:cNvSpPr/>
            <p:nvPr/>
          </p:nvSpPr>
          <p:spPr>
            <a:xfrm>
              <a:off x="8976320" y="3284984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Beth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67090C-CE95-497E-8275-55A3C002FB0A}"/>
                </a:ext>
              </a:extLst>
            </p:cNvPr>
            <p:cNvSpPr/>
            <p:nvPr/>
          </p:nvSpPr>
          <p:spPr>
            <a:xfrm>
              <a:off x="10211580" y="3855571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Cora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78ABC9-8418-4E4C-81EF-59D9EF2CDA32}"/>
                </a:ext>
              </a:extLst>
            </p:cNvPr>
            <p:cNvSpPr/>
            <p:nvPr/>
          </p:nvSpPr>
          <p:spPr>
            <a:xfrm>
              <a:off x="8426745" y="4919769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Eli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BA4ABA-03A2-49F2-BB9C-AB6AC13D1C39}"/>
                </a:ext>
              </a:extLst>
            </p:cNvPr>
            <p:cNvSpPr/>
            <p:nvPr/>
          </p:nvSpPr>
          <p:spPr>
            <a:xfrm>
              <a:off x="9940317" y="4919769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31A47F-44E1-4E87-9C9E-5AF5A8029736}"/>
                </a:ext>
              </a:extLst>
            </p:cNvPr>
            <p:cNvCxnSpPr>
              <a:cxnSpLocks/>
              <a:stCxn id="9" idx="0"/>
              <a:endCxn id="13" idx="2"/>
            </p:cNvCxnSpPr>
            <p:nvPr/>
          </p:nvCxnSpPr>
          <p:spPr>
            <a:xfrm flipV="1">
              <a:off x="8256240" y="3573016"/>
              <a:ext cx="720080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FB3D4-8F68-4C51-82B8-42144C539A25}"/>
                </a:ext>
              </a:extLst>
            </p:cNvPr>
            <p:cNvCxnSpPr>
              <a:cxnSpLocks/>
              <a:stCxn id="9" idx="6"/>
              <a:endCxn id="14" idx="2"/>
            </p:cNvCxnSpPr>
            <p:nvPr/>
          </p:nvCxnSpPr>
          <p:spPr>
            <a:xfrm flipV="1">
              <a:off x="8616280" y="4143603"/>
              <a:ext cx="1595300" cy="5477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B3EE65-B797-4D7C-A1AC-621C0B4EED74}"/>
                </a:ext>
              </a:extLst>
            </p:cNvPr>
            <p:cNvCxnSpPr>
              <a:cxnSpLocks/>
              <a:stCxn id="14" idx="0"/>
              <a:endCxn id="13" idx="6"/>
            </p:cNvCxnSpPr>
            <p:nvPr/>
          </p:nvCxnSpPr>
          <p:spPr>
            <a:xfrm flipH="1" flipV="1">
              <a:off x="9869524" y="3573016"/>
              <a:ext cx="788658" cy="28255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1BCFD4-218D-40DC-84EF-F80CB58D3C6B}"/>
                </a:ext>
              </a:extLst>
            </p:cNvPr>
            <p:cNvCxnSpPr>
              <a:cxnSpLocks/>
              <a:stCxn id="15" idx="1"/>
              <a:endCxn id="9" idx="4"/>
            </p:cNvCxnSpPr>
            <p:nvPr/>
          </p:nvCxnSpPr>
          <p:spPr>
            <a:xfrm flipH="1" flipV="1">
              <a:off x="8256240" y="4437112"/>
              <a:ext cx="301312" cy="56702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F0812F-7906-4441-98A4-C959189E00F3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9189142" y="4347272"/>
              <a:ext cx="1153245" cy="65686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A68F4E-8AB9-498B-97A2-090993E41C8F}"/>
                </a:ext>
              </a:extLst>
            </p:cNvPr>
            <p:cNvCxnSpPr>
              <a:cxnSpLocks/>
              <a:stCxn id="16" idx="2"/>
              <a:endCxn id="15" idx="6"/>
            </p:cNvCxnSpPr>
            <p:nvPr/>
          </p:nvCxnSpPr>
          <p:spPr>
            <a:xfrm flipH="1">
              <a:off x="9319949" y="5207801"/>
              <a:ext cx="62036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09B041-74DE-4B6B-A42B-7D03686DD7D9}"/>
              </a:ext>
            </a:extLst>
          </p:cNvPr>
          <p:cNvGrpSpPr/>
          <p:nvPr/>
        </p:nvGrpSpPr>
        <p:grpSpPr>
          <a:xfrm>
            <a:off x="1564087" y="4427122"/>
            <a:ext cx="3208584" cy="1152128"/>
            <a:chOff x="3420580" y="5306685"/>
            <a:chExt cx="3208584" cy="11521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062E9EE-E301-4E3D-9516-2D77D20DED90}"/>
                </a:ext>
              </a:extLst>
            </p:cNvPr>
            <p:cNvSpPr/>
            <p:nvPr/>
          </p:nvSpPr>
          <p:spPr>
            <a:xfrm>
              <a:off x="3420580" y="5882749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2BCD84F-5232-4099-B999-02B397ABF59B}"/>
                </a:ext>
              </a:extLst>
            </p:cNvPr>
            <p:cNvSpPr/>
            <p:nvPr/>
          </p:nvSpPr>
          <p:spPr>
            <a:xfrm>
              <a:off x="4500700" y="5306685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Beth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63445E1-B29D-4B64-8D62-2605D07461EA}"/>
                </a:ext>
              </a:extLst>
            </p:cNvPr>
            <p:cNvSpPr/>
            <p:nvPr/>
          </p:nvSpPr>
          <p:spPr>
            <a:xfrm>
              <a:off x="5735960" y="5877272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Cora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B05AB4-8FDA-4C7C-AA99-914D25D7BFED}"/>
                </a:ext>
              </a:extLst>
            </p:cNvPr>
            <p:cNvCxnSpPr>
              <a:cxnSpLocks/>
              <a:stCxn id="33" idx="0"/>
              <a:endCxn id="34" idx="2"/>
            </p:cNvCxnSpPr>
            <p:nvPr/>
          </p:nvCxnSpPr>
          <p:spPr>
            <a:xfrm flipV="1">
              <a:off x="3780620" y="5594717"/>
              <a:ext cx="720080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47A47F6-A91C-44C1-A013-84242DC235E2}"/>
                </a:ext>
              </a:extLst>
            </p:cNvPr>
            <p:cNvCxnSpPr>
              <a:cxnSpLocks/>
              <a:stCxn id="33" idx="6"/>
              <a:endCxn id="35" idx="2"/>
            </p:cNvCxnSpPr>
            <p:nvPr/>
          </p:nvCxnSpPr>
          <p:spPr>
            <a:xfrm flipV="1">
              <a:off x="4140660" y="6165304"/>
              <a:ext cx="1595300" cy="5477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E2646D8-08C0-44C1-8D10-67AA7EA2CD68}"/>
                </a:ext>
              </a:extLst>
            </p:cNvPr>
            <p:cNvCxnSpPr>
              <a:cxnSpLocks/>
              <a:stCxn id="35" idx="0"/>
              <a:endCxn id="34" idx="6"/>
            </p:cNvCxnSpPr>
            <p:nvPr/>
          </p:nvCxnSpPr>
          <p:spPr>
            <a:xfrm flipH="1" flipV="1">
              <a:off x="5393904" y="5594717"/>
              <a:ext cx="788658" cy="28255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8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selection puzzle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43" y="1396354"/>
            <a:ext cx="7140847" cy="514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Do you think it is possible to split any group </a:t>
            </a:r>
          </a:p>
          <a:p>
            <a:pPr marL="0" indent="0">
              <a:buNone/>
            </a:pPr>
            <a:r>
              <a:rPr lang="en-US" sz="2800" dirty="0"/>
              <a:t>into two teams </a:t>
            </a:r>
          </a:p>
          <a:p>
            <a:pPr lvl="1"/>
            <a:r>
              <a:rPr lang="en-US" sz="2400" dirty="0"/>
              <a:t>How about eliminating half the conflicts?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In terms of the CONFLICT graph:</a:t>
            </a:r>
          </a:p>
          <a:p>
            <a:pPr lvl="1"/>
            <a:r>
              <a:rPr lang="en-US" sz="2400" dirty="0"/>
              <a:t>Is there a way to split vertices into two groups so  that at least half of the edges go between groups?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ats Playing, Cat, Silhouette, Play, Kitten, Funny">
            <a:extLst>
              <a:ext uri="{FF2B5EF4-FFF2-40B4-BE49-F238E27FC236}">
                <a16:creationId xmlns:a16="http://schemas.microsoft.com/office/drawing/2014/main" id="{83EBA956-773D-4F8E-BC77-2D4C36C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41" y="236583"/>
            <a:ext cx="1512168" cy="11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96B80-4B3A-4FFF-92B0-CCF3F89C97B2}"/>
              </a:ext>
            </a:extLst>
          </p:cNvPr>
          <p:cNvSpPr txBox="1">
            <a:spLocks/>
          </p:cNvSpPr>
          <p:nvPr/>
        </p:nvSpPr>
        <p:spPr>
          <a:xfrm>
            <a:off x="6960096" y="1422870"/>
            <a:ext cx="4905132" cy="52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Graph of the CONFLICT relation  </a:t>
            </a:r>
          </a:p>
          <a:p>
            <a:pPr lvl="1"/>
            <a:r>
              <a:rPr lang="en-US" sz="2000" dirty="0"/>
              <a:t>Symmetric and anti-reflexive</a:t>
            </a:r>
          </a:p>
          <a:p>
            <a:pPr lvl="1"/>
            <a:r>
              <a:rPr lang="en-US" sz="2000" dirty="0"/>
              <a:t>Drawn as an undirected graph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561358-B6B6-4048-A28B-4C38F0E8A98D}"/>
              </a:ext>
            </a:extLst>
          </p:cNvPr>
          <p:cNvGrpSpPr/>
          <p:nvPr/>
        </p:nvGrpSpPr>
        <p:grpSpPr>
          <a:xfrm>
            <a:off x="7694849" y="2996952"/>
            <a:ext cx="3208584" cy="2210849"/>
            <a:chOff x="7896200" y="3284984"/>
            <a:chExt cx="3208584" cy="221084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1B869B-0F14-4938-B7F2-8F5E121260D0}"/>
                </a:ext>
              </a:extLst>
            </p:cNvPr>
            <p:cNvSpPr/>
            <p:nvPr/>
          </p:nvSpPr>
          <p:spPr>
            <a:xfrm>
              <a:off x="7896200" y="3861048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E5312B-A097-4BB4-B7AE-947B49296D9B}"/>
                </a:ext>
              </a:extLst>
            </p:cNvPr>
            <p:cNvSpPr/>
            <p:nvPr/>
          </p:nvSpPr>
          <p:spPr>
            <a:xfrm>
              <a:off x="8976320" y="3284984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Beth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67090C-CE95-497E-8275-55A3C002FB0A}"/>
                </a:ext>
              </a:extLst>
            </p:cNvPr>
            <p:cNvSpPr/>
            <p:nvPr/>
          </p:nvSpPr>
          <p:spPr>
            <a:xfrm>
              <a:off x="10211580" y="3855571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Cora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78ABC9-8418-4E4C-81EF-59D9EF2CDA32}"/>
                </a:ext>
              </a:extLst>
            </p:cNvPr>
            <p:cNvSpPr/>
            <p:nvPr/>
          </p:nvSpPr>
          <p:spPr>
            <a:xfrm>
              <a:off x="8426745" y="4919769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Eli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BA4ABA-03A2-49F2-BB9C-AB6AC13D1C39}"/>
                </a:ext>
              </a:extLst>
            </p:cNvPr>
            <p:cNvSpPr/>
            <p:nvPr/>
          </p:nvSpPr>
          <p:spPr>
            <a:xfrm>
              <a:off x="9940317" y="4919769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31A47F-44E1-4E87-9C9E-5AF5A8029736}"/>
                </a:ext>
              </a:extLst>
            </p:cNvPr>
            <p:cNvCxnSpPr>
              <a:cxnSpLocks/>
              <a:stCxn id="9" idx="0"/>
              <a:endCxn id="13" idx="2"/>
            </p:cNvCxnSpPr>
            <p:nvPr/>
          </p:nvCxnSpPr>
          <p:spPr>
            <a:xfrm flipV="1">
              <a:off x="8256240" y="3573016"/>
              <a:ext cx="720080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FB3D4-8F68-4C51-82B8-42144C539A25}"/>
                </a:ext>
              </a:extLst>
            </p:cNvPr>
            <p:cNvCxnSpPr>
              <a:cxnSpLocks/>
              <a:stCxn id="9" idx="6"/>
              <a:endCxn id="14" idx="2"/>
            </p:cNvCxnSpPr>
            <p:nvPr/>
          </p:nvCxnSpPr>
          <p:spPr>
            <a:xfrm flipV="1">
              <a:off x="8616280" y="4143603"/>
              <a:ext cx="1595300" cy="5477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B3EE65-B797-4D7C-A1AC-621C0B4EED74}"/>
                </a:ext>
              </a:extLst>
            </p:cNvPr>
            <p:cNvCxnSpPr>
              <a:cxnSpLocks/>
              <a:stCxn id="14" idx="0"/>
              <a:endCxn id="13" idx="6"/>
            </p:cNvCxnSpPr>
            <p:nvPr/>
          </p:nvCxnSpPr>
          <p:spPr>
            <a:xfrm flipH="1" flipV="1">
              <a:off x="9869524" y="3573016"/>
              <a:ext cx="788658" cy="28255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1BCFD4-218D-40DC-84EF-F80CB58D3C6B}"/>
                </a:ext>
              </a:extLst>
            </p:cNvPr>
            <p:cNvCxnSpPr>
              <a:cxnSpLocks/>
              <a:stCxn id="15" idx="1"/>
              <a:endCxn id="9" idx="4"/>
            </p:cNvCxnSpPr>
            <p:nvPr/>
          </p:nvCxnSpPr>
          <p:spPr>
            <a:xfrm flipH="1" flipV="1">
              <a:off x="8256240" y="4437112"/>
              <a:ext cx="301312" cy="56702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F0812F-7906-4441-98A4-C959189E00F3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9189142" y="4347272"/>
              <a:ext cx="1153245" cy="65686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A68F4E-8AB9-498B-97A2-090993E41C8F}"/>
                </a:ext>
              </a:extLst>
            </p:cNvPr>
            <p:cNvCxnSpPr>
              <a:cxnSpLocks/>
              <a:stCxn id="16" idx="2"/>
              <a:endCxn id="15" idx="6"/>
            </p:cNvCxnSpPr>
            <p:nvPr/>
          </p:nvCxnSpPr>
          <p:spPr>
            <a:xfrm flipH="1">
              <a:off x="9319949" y="5207801"/>
              <a:ext cx="62036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78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selection puzzle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91343" y="1396354"/>
                <a:ext cx="7140847" cy="51489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Is there a way to split vertices into two groups so  that at least half of the edges go between groups? </a:t>
                </a:r>
              </a:p>
              <a:p>
                <a:pPr lvl="1"/>
                <a:r>
                  <a:rPr lang="en-US" sz="2400" dirty="0"/>
                  <a:t>Suppose that the probability of every person to be on Team Orange vs. Team Green is ½. </a:t>
                </a:r>
                <a:endParaRPr lang="en-US" sz="2000" dirty="0"/>
              </a:p>
              <a:p>
                <a:pPr lvl="1"/>
                <a:r>
                  <a:rPr lang="en-US" sz="2400" dirty="0"/>
                  <a:t>Then the probability for each edge (conflict) to be between people assigned to different teams is:   ½ </a:t>
                </a:r>
              </a:p>
              <a:p>
                <a:pPr lvl="1"/>
                <a:r>
                  <a:rPr lang="en-US" sz="2400" dirty="0"/>
                  <a:t>Expected number of edges to go between different </a:t>
                </a:r>
                <a:r>
                  <a:rPr lang="en-US" sz="2400" dirty="0" err="1"/>
                  <a:t>colours</a:t>
                </a:r>
                <a:r>
                  <a:rPr lang="en-US" sz="2400" dirty="0"/>
                  <a:t>:  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total number of edges. </a:t>
                </a:r>
              </a:p>
              <a:p>
                <a:pPr lvl="1"/>
                <a:r>
                  <a:rPr lang="en-US" sz="2400" dirty="0"/>
                  <a:t>Therefore,  there exists a way to split any group into two teams so that at least half of the conflicts are between people on different teams! 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3" y="1396354"/>
                <a:ext cx="7140847" cy="5148907"/>
              </a:xfrm>
              <a:prstGeom prst="rect">
                <a:avLst/>
              </a:prstGeom>
              <a:blipFill>
                <a:blip r:embed="rId6"/>
                <a:stretch>
                  <a:fillRect l="-1536" t="-1065" r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ats Playing, Cat, Silhouette, Play, Kitten, Funny">
            <a:extLst>
              <a:ext uri="{FF2B5EF4-FFF2-40B4-BE49-F238E27FC236}">
                <a16:creationId xmlns:a16="http://schemas.microsoft.com/office/drawing/2014/main" id="{83EBA956-773D-4F8E-BC77-2D4C36C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41" y="236583"/>
            <a:ext cx="1512168" cy="11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96B80-4B3A-4FFF-92B0-CCF3F89C97B2}"/>
              </a:ext>
            </a:extLst>
          </p:cNvPr>
          <p:cNvSpPr txBox="1">
            <a:spLocks/>
          </p:cNvSpPr>
          <p:nvPr/>
        </p:nvSpPr>
        <p:spPr>
          <a:xfrm>
            <a:off x="6960096" y="1422870"/>
            <a:ext cx="4905132" cy="52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Graph of the CONFLICT relation  </a:t>
            </a:r>
          </a:p>
          <a:p>
            <a:pPr lvl="1"/>
            <a:r>
              <a:rPr lang="en-US" sz="2000" dirty="0"/>
              <a:t>Symmetric and anti-reflexive</a:t>
            </a:r>
          </a:p>
          <a:p>
            <a:pPr lvl="1"/>
            <a:r>
              <a:rPr lang="en-US" sz="2000" dirty="0"/>
              <a:t>Drawn as an undirected graph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1B869B-0F14-4938-B7F2-8F5E121260D0}"/>
              </a:ext>
            </a:extLst>
          </p:cNvPr>
          <p:cNvSpPr/>
          <p:nvPr/>
        </p:nvSpPr>
        <p:spPr>
          <a:xfrm>
            <a:off x="7694849" y="3573016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5312B-A097-4BB4-B7AE-947B49296D9B}"/>
              </a:ext>
            </a:extLst>
          </p:cNvPr>
          <p:cNvSpPr/>
          <p:nvPr/>
        </p:nvSpPr>
        <p:spPr>
          <a:xfrm>
            <a:off x="8774969" y="2996952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67090C-CE95-497E-8275-55A3C002FB0A}"/>
              </a:ext>
            </a:extLst>
          </p:cNvPr>
          <p:cNvSpPr/>
          <p:nvPr/>
        </p:nvSpPr>
        <p:spPr>
          <a:xfrm>
            <a:off x="10010229" y="3567539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78ABC9-8418-4E4C-81EF-59D9EF2CDA32}"/>
              </a:ext>
            </a:extLst>
          </p:cNvPr>
          <p:cNvSpPr/>
          <p:nvPr/>
        </p:nvSpPr>
        <p:spPr>
          <a:xfrm>
            <a:off x="8225394" y="4631737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BA4ABA-03A2-49F2-BB9C-AB6AC13D1C39}"/>
              </a:ext>
            </a:extLst>
          </p:cNvPr>
          <p:cNvSpPr/>
          <p:nvPr/>
        </p:nvSpPr>
        <p:spPr>
          <a:xfrm>
            <a:off x="9738966" y="4631737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31A47F-44E1-4E87-9C9E-5AF5A8029736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8054889" y="3284984"/>
            <a:ext cx="720080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FB3D4-8F68-4C51-82B8-42144C539A25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8414929" y="3855571"/>
            <a:ext cx="1595300" cy="547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B3EE65-B797-4D7C-A1AC-621C0B4EED74}"/>
              </a:ext>
            </a:extLst>
          </p:cNvPr>
          <p:cNvCxnSpPr>
            <a:cxnSpLocks/>
            <a:stCxn id="14" idx="0"/>
            <a:endCxn id="13" idx="6"/>
          </p:cNvCxnSpPr>
          <p:nvPr/>
        </p:nvCxnSpPr>
        <p:spPr>
          <a:xfrm flipH="1" flipV="1">
            <a:off x="9668173" y="3284984"/>
            <a:ext cx="788658" cy="28255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BCFD4-218D-40DC-84EF-F80CB58D3C6B}"/>
              </a:ext>
            </a:extLst>
          </p:cNvPr>
          <p:cNvCxnSpPr>
            <a:cxnSpLocks/>
            <a:stCxn id="15" idx="1"/>
            <a:endCxn id="9" idx="4"/>
          </p:cNvCxnSpPr>
          <p:nvPr/>
        </p:nvCxnSpPr>
        <p:spPr>
          <a:xfrm flipH="1" flipV="1">
            <a:off x="8054889" y="4149080"/>
            <a:ext cx="301312" cy="5670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F0812F-7906-4441-98A4-C959189E00F3}"/>
              </a:ext>
            </a:extLst>
          </p:cNvPr>
          <p:cNvCxnSpPr>
            <a:cxnSpLocks/>
            <a:stCxn id="15" idx="7"/>
            <a:endCxn id="14" idx="3"/>
          </p:cNvCxnSpPr>
          <p:nvPr/>
        </p:nvCxnSpPr>
        <p:spPr>
          <a:xfrm flipV="1">
            <a:off x="8987791" y="4059240"/>
            <a:ext cx="1153245" cy="6568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A68F4E-8AB9-498B-97A2-090993E41C8F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9118598" y="4919769"/>
            <a:ext cx="62036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316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selection puzzle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43" y="1396354"/>
            <a:ext cx="7140847" cy="5148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There exists a way to split any group into two teams so that at least half of the conflicts are between people on different teams</a:t>
            </a:r>
          </a:p>
          <a:p>
            <a:endParaRPr lang="en-US" sz="2800" dirty="0"/>
          </a:p>
          <a:p>
            <a:r>
              <a:rPr lang="en-US" sz="2800" dirty="0"/>
              <a:t>But how would we do this split? </a:t>
            </a:r>
            <a:endParaRPr lang="en-US" sz="2400" dirty="0"/>
          </a:p>
          <a:p>
            <a:pPr lvl="1"/>
            <a:r>
              <a:rPr lang="en-US" sz="2400" dirty="0"/>
              <a:t>Let’s do something random!  </a:t>
            </a:r>
          </a:p>
          <a:p>
            <a:pPr lvl="1"/>
            <a:r>
              <a:rPr lang="en-US" sz="2400" dirty="0"/>
              <a:t>Just assign each person to team Green or team Orange at random with probability ½ </a:t>
            </a:r>
          </a:p>
          <a:p>
            <a:pPr lvl="1"/>
            <a:endParaRPr lang="en-US" sz="2400" dirty="0"/>
          </a:p>
          <a:p>
            <a:r>
              <a:rPr lang="en-US" sz="2800" dirty="0"/>
              <a:t>So this proof not only tells us that such a split exists, but also gives a (randomized) algorithm that finds it. </a:t>
            </a:r>
          </a:p>
          <a:p>
            <a:pPr lvl="1"/>
            <a:r>
              <a:rPr lang="en-US" sz="2000" dirty="0"/>
              <a:t>Can prove that it finds it with decent probability </a:t>
            </a:r>
          </a:p>
          <a:p>
            <a:pPr lvl="1"/>
            <a:r>
              <a:rPr lang="en-US" sz="2000" dirty="0"/>
              <a:t>Can be even made deterministic (that is, it is possible to make the choices without randomness). 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ats Playing, Cat, Silhouette, Play, Kitten, Funny">
            <a:extLst>
              <a:ext uri="{FF2B5EF4-FFF2-40B4-BE49-F238E27FC236}">
                <a16:creationId xmlns:a16="http://schemas.microsoft.com/office/drawing/2014/main" id="{83EBA956-773D-4F8E-BC77-2D4C36C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41" y="236583"/>
            <a:ext cx="1512168" cy="11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96B80-4B3A-4FFF-92B0-CCF3F89C97B2}"/>
              </a:ext>
            </a:extLst>
          </p:cNvPr>
          <p:cNvSpPr txBox="1">
            <a:spLocks/>
          </p:cNvSpPr>
          <p:nvPr/>
        </p:nvSpPr>
        <p:spPr>
          <a:xfrm>
            <a:off x="6960096" y="1422870"/>
            <a:ext cx="4905132" cy="52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Graph of the CONFLICT relation  </a:t>
            </a:r>
          </a:p>
          <a:p>
            <a:pPr lvl="1"/>
            <a:r>
              <a:rPr lang="en-US" sz="2000" dirty="0"/>
              <a:t>Symmetric and anti-reflexive</a:t>
            </a:r>
          </a:p>
          <a:p>
            <a:pPr lvl="1"/>
            <a:r>
              <a:rPr lang="en-US" sz="2000" dirty="0"/>
              <a:t>Drawn as an undirected graph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1B869B-0F14-4938-B7F2-8F5E121260D0}"/>
              </a:ext>
            </a:extLst>
          </p:cNvPr>
          <p:cNvSpPr/>
          <p:nvPr/>
        </p:nvSpPr>
        <p:spPr>
          <a:xfrm>
            <a:off x="7694849" y="3573016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5312B-A097-4BB4-B7AE-947B49296D9B}"/>
              </a:ext>
            </a:extLst>
          </p:cNvPr>
          <p:cNvSpPr/>
          <p:nvPr/>
        </p:nvSpPr>
        <p:spPr>
          <a:xfrm>
            <a:off x="8774969" y="2996952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67090C-CE95-497E-8275-55A3C002FB0A}"/>
              </a:ext>
            </a:extLst>
          </p:cNvPr>
          <p:cNvSpPr/>
          <p:nvPr/>
        </p:nvSpPr>
        <p:spPr>
          <a:xfrm>
            <a:off x="10010229" y="3567539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78ABC9-8418-4E4C-81EF-59D9EF2CDA32}"/>
              </a:ext>
            </a:extLst>
          </p:cNvPr>
          <p:cNvSpPr/>
          <p:nvPr/>
        </p:nvSpPr>
        <p:spPr>
          <a:xfrm>
            <a:off x="8225394" y="4631737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BA4ABA-03A2-49F2-BB9C-AB6AC13D1C39}"/>
              </a:ext>
            </a:extLst>
          </p:cNvPr>
          <p:cNvSpPr/>
          <p:nvPr/>
        </p:nvSpPr>
        <p:spPr>
          <a:xfrm>
            <a:off x="9738966" y="4631737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31A47F-44E1-4E87-9C9E-5AF5A8029736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8054889" y="3284984"/>
            <a:ext cx="720080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FB3D4-8F68-4C51-82B8-42144C539A25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8414929" y="3855571"/>
            <a:ext cx="1595300" cy="547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B3EE65-B797-4D7C-A1AC-621C0B4EED74}"/>
              </a:ext>
            </a:extLst>
          </p:cNvPr>
          <p:cNvCxnSpPr>
            <a:cxnSpLocks/>
            <a:stCxn id="14" idx="0"/>
            <a:endCxn id="13" idx="6"/>
          </p:cNvCxnSpPr>
          <p:nvPr/>
        </p:nvCxnSpPr>
        <p:spPr>
          <a:xfrm flipH="1" flipV="1">
            <a:off x="9668173" y="3284984"/>
            <a:ext cx="788658" cy="28255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BCFD4-218D-40DC-84EF-F80CB58D3C6B}"/>
              </a:ext>
            </a:extLst>
          </p:cNvPr>
          <p:cNvCxnSpPr>
            <a:cxnSpLocks/>
            <a:stCxn id="15" idx="1"/>
            <a:endCxn id="9" idx="4"/>
          </p:cNvCxnSpPr>
          <p:nvPr/>
        </p:nvCxnSpPr>
        <p:spPr>
          <a:xfrm flipH="1" flipV="1">
            <a:off x="8054889" y="4149080"/>
            <a:ext cx="301312" cy="5670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F0812F-7906-4441-98A4-C959189E00F3}"/>
              </a:ext>
            </a:extLst>
          </p:cNvPr>
          <p:cNvCxnSpPr>
            <a:cxnSpLocks/>
            <a:stCxn id="15" idx="7"/>
            <a:endCxn id="14" idx="3"/>
          </p:cNvCxnSpPr>
          <p:nvPr/>
        </p:nvCxnSpPr>
        <p:spPr>
          <a:xfrm flipV="1">
            <a:off x="8987791" y="4059240"/>
            <a:ext cx="1153245" cy="6568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A68F4E-8AB9-498B-97A2-090993E41C8F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9118598" y="4919769"/>
            <a:ext cx="62036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4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get.pxhere.com/photo/money-paper-material-washington-cash-united-states-american-background-currency-dollar-lincoln-us-buy-five-ten-jackson-grant-banknote-purchase-fifty-twenty-one-hundred-money-handling-1214870.jpg">
            <a:extLst>
              <a:ext uri="{FF2B5EF4-FFF2-40B4-BE49-F238E27FC236}">
                <a16:creationId xmlns:a16="http://schemas.microsoft.com/office/drawing/2014/main" id="{A8726177-C84F-4269-B9AF-0A4DB731D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0" b="4247"/>
          <a:stretch/>
        </p:blipFill>
        <p:spPr bwMode="auto">
          <a:xfrm>
            <a:off x="6505" y="-180369"/>
            <a:ext cx="13578254" cy="76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1574108" cy="1272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selection puzzle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43" y="1396354"/>
            <a:ext cx="7425969" cy="5734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This algorithm finds a split with at least half of the edges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But not necessarily the split across maximum possible number of conflicts.  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Is there a similarly fast algorithm to find the  best split? 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If such an algorithm exists, then P=NP,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And can check if a formula is a tautology just as fast!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ats Playing, Cat, Silhouette, Play, Kitten, Funny">
            <a:extLst>
              <a:ext uri="{FF2B5EF4-FFF2-40B4-BE49-F238E27FC236}">
                <a16:creationId xmlns:a16="http://schemas.microsoft.com/office/drawing/2014/main" id="{83EBA956-773D-4F8E-BC77-2D4C36C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7626"/>
            <a:ext cx="1684107" cy="12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31B869B-0F14-4938-B7F2-8F5E121260D0}"/>
              </a:ext>
            </a:extLst>
          </p:cNvPr>
          <p:cNvSpPr/>
          <p:nvPr/>
        </p:nvSpPr>
        <p:spPr>
          <a:xfrm>
            <a:off x="7694849" y="3573015"/>
            <a:ext cx="759540" cy="641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5312B-A097-4BB4-B7AE-947B49296D9B}"/>
              </a:ext>
            </a:extLst>
          </p:cNvPr>
          <p:cNvSpPr/>
          <p:nvPr/>
        </p:nvSpPr>
        <p:spPr>
          <a:xfrm>
            <a:off x="8774968" y="2996951"/>
            <a:ext cx="942151" cy="641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67090C-CE95-497E-8275-55A3C002FB0A}"/>
              </a:ext>
            </a:extLst>
          </p:cNvPr>
          <p:cNvSpPr/>
          <p:nvPr/>
        </p:nvSpPr>
        <p:spPr>
          <a:xfrm>
            <a:off x="10010228" y="3567538"/>
            <a:ext cx="942151" cy="641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78ABC9-8418-4E4C-81EF-59D9EF2CDA32}"/>
              </a:ext>
            </a:extLst>
          </p:cNvPr>
          <p:cNvSpPr/>
          <p:nvPr/>
        </p:nvSpPr>
        <p:spPr>
          <a:xfrm>
            <a:off x="8225393" y="4631736"/>
            <a:ext cx="942151" cy="641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BA4ABA-03A2-49F2-BB9C-AB6AC13D1C39}"/>
              </a:ext>
            </a:extLst>
          </p:cNvPr>
          <p:cNvSpPr/>
          <p:nvPr/>
        </p:nvSpPr>
        <p:spPr>
          <a:xfrm>
            <a:off x="9738965" y="4631736"/>
            <a:ext cx="942151" cy="641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31A47F-44E1-4E87-9C9E-5AF5A8029736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8074619" y="3317734"/>
            <a:ext cx="700349" cy="25528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FB3D4-8F68-4C51-82B8-42144C539A25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8454389" y="3888321"/>
            <a:ext cx="1555839" cy="547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B3EE65-B797-4D7C-A1AC-621C0B4EED74}"/>
              </a:ext>
            </a:extLst>
          </p:cNvPr>
          <p:cNvCxnSpPr>
            <a:cxnSpLocks/>
            <a:stCxn id="14" idx="0"/>
            <a:endCxn id="13" idx="6"/>
          </p:cNvCxnSpPr>
          <p:nvPr/>
        </p:nvCxnSpPr>
        <p:spPr>
          <a:xfrm flipH="1" flipV="1">
            <a:off x="9717119" y="3317734"/>
            <a:ext cx="764185" cy="2498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BCFD4-218D-40DC-84EF-F80CB58D3C6B}"/>
              </a:ext>
            </a:extLst>
          </p:cNvPr>
          <p:cNvCxnSpPr>
            <a:cxnSpLocks/>
            <a:stCxn id="15" idx="1"/>
            <a:endCxn id="9" idx="4"/>
          </p:cNvCxnSpPr>
          <p:nvPr/>
        </p:nvCxnSpPr>
        <p:spPr>
          <a:xfrm flipH="1" flipV="1">
            <a:off x="8074619" y="4214580"/>
            <a:ext cx="288749" cy="51111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F0812F-7906-4441-98A4-C959189E00F3}"/>
              </a:ext>
            </a:extLst>
          </p:cNvPr>
          <p:cNvCxnSpPr>
            <a:cxnSpLocks/>
            <a:stCxn id="15" idx="7"/>
            <a:endCxn id="14" idx="3"/>
          </p:cNvCxnSpPr>
          <p:nvPr/>
        </p:nvCxnSpPr>
        <p:spPr>
          <a:xfrm flipV="1">
            <a:off x="9029569" y="4115148"/>
            <a:ext cx="1118634" cy="61054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A68F4E-8AB9-498B-97A2-090993E41C8F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9167544" y="4952519"/>
            <a:ext cx="5714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" descr="Apples, Basket Full, Set, Crop, Food, Fruit, Autumn">
            <a:extLst>
              <a:ext uri="{FF2B5EF4-FFF2-40B4-BE49-F238E27FC236}">
                <a16:creationId xmlns:a16="http://schemas.microsoft.com/office/drawing/2014/main" id="{6698A107-503F-4224-8EBD-03DDBF3CD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6399" b="1"/>
          <a:stretch/>
        </p:blipFill>
        <p:spPr bwMode="auto">
          <a:xfrm>
            <a:off x="9526256" y="0"/>
            <a:ext cx="2665744" cy="2770123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s://cdn.pixabay.com/photo/2013/07/12/18/08/dog-153063_1280.png">
            <a:extLst>
              <a:ext uri="{FF2B5EF4-FFF2-40B4-BE49-F238E27FC236}">
                <a16:creationId xmlns:a16="http://schemas.microsoft.com/office/drawing/2014/main" id="{020718D2-B539-43B7-B4A1-4C6D1786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81" y="6661351"/>
            <a:ext cx="2034456" cy="22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s://cdn.pixabay.com/photo/2013/07/12/18/08/dog-153063_1280.png">
            <a:extLst>
              <a:ext uri="{FF2B5EF4-FFF2-40B4-BE49-F238E27FC236}">
                <a16:creationId xmlns:a16="http://schemas.microsoft.com/office/drawing/2014/main" id="{E4A4F057-4804-448D-B07C-FD134699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891" y="3404722"/>
            <a:ext cx="1296144" cy="14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A255EFB-933D-4026-92AE-CF6A78A446BF}"/>
              </a:ext>
            </a:extLst>
          </p:cNvPr>
          <p:cNvSpPr/>
          <p:nvPr/>
        </p:nvSpPr>
        <p:spPr>
          <a:xfrm>
            <a:off x="557561" y="5442020"/>
            <a:ext cx="992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pattFill prst="pct40">
                  <a:fgClr>
                    <a:schemeClr val="accent1">
                      <a:satMod val="280000"/>
                      <a:tint val="100000"/>
                    </a:schemeClr>
                  </a:fgClr>
                  <a:bgClr>
                    <a:schemeClr val="bg1"/>
                  </a:bgClr>
                </a:patt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That’s a million-dollar question!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3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8.4|113.2|4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|5.7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1|2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15.5|30.8|1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40.7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|2.2|4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14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2485</Words>
  <Application>Microsoft Office PowerPoint</Application>
  <PresentationFormat>Widescreen</PresentationFormat>
  <Paragraphs>473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 New Roman</vt:lpstr>
      <vt:lpstr>Calibri</vt:lpstr>
      <vt:lpstr>Symbol</vt:lpstr>
      <vt:lpstr>Cambria Math</vt:lpstr>
      <vt:lpstr>Arial</vt:lpstr>
      <vt:lpstr>Office Theme</vt:lpstr>
      <vt:lpstr>PowerPoint Presentation</vt:lpstr>
      <vt:lpstr>Probabilistic method</vt:lpstr>
      <vt:lpstr>Team selection puzzle</vt:lpstr>
      <vt:lpstr>Team selection puzzle</vt:lpstr>
      <vt:lpstr>Team selection puzzle</vt:lpstr>
      <vt:lpstr>Team selection puzzle</vt:lpstr>
      <vt:lpstr>Team selection puzzle</vt:lpstr>
      <vt:lpstr>Team selection puzzle</vt:lpstr>
      <vt:lpstr>Team selection puzzle</vt:lpstr>
      <vt:lpstr>PowerPoint Presentation</vt:lpstr>
      <vt:lpstr>How else does it all relate to programming?</vt:lpstr>
      <vt:lpstr>Example: search in an array</vt:lpstr>
      <vt:lpstr>PowerPoint Presentation</vt:lpstr>
      <vt:lpstr>PowerPoint Presentation</vt:lpstr>
      <vt:lpstr>Logic: specifications</vt:lpstr>
      <vt:lpstr>Correctness of algorithms</vt:lpstr>
      <vt:lpstr>PowerPoint Presentation</vt:lpstr>
      <vt:lpstr>PowerPoint Presentation</vt:lpstr>
      <vt:lpstr>PowerPoint Presentation</vt:lpstr>
      <vt:lpstr>PowerPoint Presentation</vt:lpstr>
      <vt:lpstr>Correctness of recursive programs</vt:lpstr>
      <vt:lpstr>PowerPoint Presentation</vt:lpstr>
      <vt:lpstr>Running time: worst case </vt:lpstr>
      <vt:lpstr>Running time: average case </vt:lpstr>
      <vt:lpstr>More to come  in other courses!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1002 Unit 10</dc:title>
  <dc:creator>Antonina Kolokolova</dc:creator>
  <cp:lastModifiedBy>Antonina Kolokolova</cp:lastModifiedBy>
  <cp:revision>240</cp:revision>
  <dcterms:created xsi:type="dcterms:W3CDTF">2019-07-27T03:39:01Z</dcterms:created>
  <dcterms:modified xsi:type="dcterms:W3CDTF">2020-12-16T22:41:03Z</dcterms:modified>
</cp:coreProperties>
</file>