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6.xml" ContentType="application/vnd.openxmlformats-officedocument.presentationml.notesSlide+xml"/>
  <Override PartName="/ppt/tags/tag21.xml" ContentType="application/vnd.openxmlformats-officedocument.presentationml.tags+xml"/>
  <Override PartName="/ppt/notesSlides/notesSlide17.xml" ContentType="application/vnd.openxmlformats-officedocument.presentationml.notesSlide+xml"/>
  <Override PartName="/ppt/tags/tag2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23.xml" ContentType="application/vnd.openxmlformats-officedocument.presentationml.tags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25.xml" ContentType="application/vnd.openxmlformats-officedocument.presentationml.tags+xml"/>
  <Override PartName="/ppt/notesSlides/notesSlide25.xml" ContentType="application/vnd.openxmlformats-officedocument.presentationml.notesSlide+xml"/>
  <Override PartName="/ppt/tags/tag26.xml" ContentType="application/vnd.openxmlformats-officedocument.presentationml.tags+xml"/>
  <Override PartName="/ppt/notesSlides/notesSlide26.xml" ContentType="application/vnd.openxmlformats-officedocument.presentationml.notesSlide+xml"/>
  <Override PartName="/ppt/tags/tag27.xml" ContentType="application/vnd.openxmlformats-officedocument.presentationml.tags+xml"/>
  <Override PartName="/ppt/notesSlides/notesSlide27.xml" ContentType="application/vnd.openxmlformats-officedocument.presentationml.notesSlide+xml"/>
  <Override PartName="/ppt/tags/tag28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29.xml" ContentType="application/vnd.openxmlformats-officedocument.presentationml.tags+xml"/>
  <Override PartName="/ppt/notesSlides/notesSlide36.xml" ContentType="application/vnd.openxmlformats-officedocument.presentationml.notesSlide+xml"/>
  <Override PartName="/ppt/tags/tag30.xml" ContentType="application/vnd.openxmlformats-officedocument.presentationml.tags+xml"/>
  <Override PartName="/ppt/notesSlides/notesSlide37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38.xml" ContentType="application/vnd.openxmlformats-officedocument.presentationml.notesSlide+xml"/>
  <Override PartName="/ppt/tags/tag34.xml" ContentType="application/vnd.openxmlformats-officedocument.presentationml.tags+xml"/>
  <Override PartName="/ppt/notesSlides/notesSlide39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5"/>
  </p:notesMasterIdLst>
  <p:handoutMasterIdLst>
    <p:handoutMasterId r:id="rId106"/>
  </p:handoutMasterIdLst>
  <p:sldIdLst>
    <p:sldId id="547" r:id="rId2"/>
    <p:sldId id="298" r:id="rId3"/>
    <p:sldId id="307" r:id="rId4"/>
    <p:sldId id="283" r:id="rId5"/>
    <p:sldId id="427" r:id="rId6"/>
    <p:sldId id="428" r:id="rId7"/>
    <p:sldId id="300" r:id="rId8"/>
    <p:sldId id="301" r:id="rId9"/>
    <p:sldId id="302" r:id="rId10"/>
    <p:sldId id="303" r:id="rId11"/>
    <p:sldId id="305" r:id="rId12"/>
    <p:sldId id="306" r:id="rId13"/>
    <p:sldId id="429" r:id="rId14"/>
    <p:sldId id="297" r:id="rId15"/>
    <p:sldId id="534" r:id="rId16"/>
    <p:sldId id="545" r:id="rId17"/>
    <p:sldId id="473" r:id="rId18"/>
    <p:sldId id="546" r:id="rId19"/>
    <p:sldId id="388" r:id="rId20"/>
    <p:sldId id="414" r:id="rId21"/>
    <p:sldId id="411" r:id="rId22"/>
    <p:sldId id="410" r:id="rId23"/>
    <p:sldId id="412" r:id="rId24"/>
    <p:sldId id="413" r:id="rId25"/>
    <p:sldId id="548" r:id="rId26"/>
    <p:sldId id="419" r:id="rId27"/>
    <p:sldId id="551" r:id="rId28"/>
    <p:sldId id="552" r:id="rId29"/>
    <p:sldId id="415" r:id="rId30"/>
    <p:sldId id="416" r:id="rId31"/>
    <p:sldId id="395" r:id="rId32"/>
    <p:sldId id="549" r:id="rId33"/>
    <p:sldId id="291" r:id="rId34"/>
    <p:sldId id="404" r:id="rId35"/>
    <p:sldId id="556" r:id="rId36"/>
    <p:sldId id="557" r:id="rId37"/>
    <p:sldId id="558" r:id="rId38"/>
    <p:sldId id="559" r:id="rId39"/>
    <p:sldId id="553" r:id="rId40"/>
    <p:sldId id="560" r:id="rId41"/>
    <p:sldId id="396" r:id="rId42"/>
    <p:sldId id="405" r:id="rId43"/>
    <p:sldId id="406" r:id="rId44"/>
    <p:sldId id="554" r:id="rId45"/>
    <p:sldId id="418" r:id="rId46"/>
    <p:sldId id="561" r:id="rId47"/>
    <p:sldId id="420" r:id="rId48"/>
    <p:sldId id="555" r:id="rId49"/>
    <p:sldId id="423" r:id="rId50"/>
    <p:sldId id="422" r:id="rId51"/>
    <p:sldId id="435" r:id="rId52"/>
    <p:sldId id="436" r:id="rId53"/>
    <p:sldId id="426" r:id="rId54"/>
    <p:sldId id="562" r:id="rId55"/>
    <p:sldId id="563" r:id="rId56"/>
    <p:sldId id="564" r:id="rId57"/>
    <p:sldId id="550" r:id="rId58"/>
    <p:sldId id="431" r:id="rId59"/>
    <p:sldId id="434" r:id="rId60"/>
    <p:sldId id="438" r:id="rId61"/>
    <p:sldId id="439" r:id="rId62"/>
    <p:sldId id="437" r:id="rId63"/>
    <p:sldId id="441" r:id="rId64"/>
    <p:sldId id="440" r:id="rId65"/>
    <p:sldId id="565" r:id="rId66"/>
    <p:sldId id="569" r:id="rId67"/>
    <p:sldId id="446" r:id="rId68"/>
    <p:sldId id="448" r:id="rId69"/>
    <p:sldId id="450" r:id="rId70"/>
    <p:sldId id="460" r:id="rId71"/>
    <p:sldId id="461" r:id="rId72"/>
    <p:sldId id="462" r:id="rId73"/>
    <p:sldId id="463" r:id="rId74"/>
    <p:sldId id="451" r:id="rId75"/>
    <p:sldId id="567" r:id="rId76"/>
    <p:sldId id="444" r:id="rId77"/>
    <p:sldId id="445" r:id="rId78"/>
    <p:sldId id="465" r:id="rId79"/>
    <p:sldId id="443" r:id="rId80"/>
    <p:sldId id="568" r:id="rId81"/>
    <p:sldId id="529" r:id="rId82"/>
    <p:sldId id="570" r:id="rId83"/>
    <p:sldId id="571" r:id="rId84"/>
    <p:sldId id="572" r:id="rId85"/>
    <p:sldId id="573" r:id="rId86"/>
    <p:sldId id="574" r:id="rId87"/>
    <p:sldId id="575" r:id="rId88"/>
    <p:sldId id="566" r:id="rId89"/>
    <p:sldId id="532" r:id="rId90"/>
    <p:sldId id="530" r:id="rId91"/>
    <p:sldId id="533" r:id="rId92"/>
    <p:sldId id="513" r:id="rId93"/>
    <p:sldId id="576" r:id="rId94"/>
    <p:sldId id="535" r:id="rId95"/>
    <p:sldId id="536" r:id="rId96"/>
    <p:sldId id="579" r:id="rId97"/>
    <p:sldId id="538" r:id="rId98"/>
    <p:sldId id="509" r:id="rId99"/>
    <p:sldId id="539" r:id="rId100"/>
    <p:sldId id="580" r:id="rId101"/>
    <p:sldId id="542" r:id="rId102"/>
    <p:sldId id="581" r:id="rId103"/>
    <p:sldId id="578" r:id="rId104"/>
  </p:sldIdLst>
  <p:sldSz cx="12192000" cy="6858000"/>
  <p:notesSz cx="7315200" cy="9601200"/>
  <p:embeddedFontLst>
    <p:embeddedFont>
      <p:font typeface="Calibri" panose="020F0502020204030204" pitchFamily="34" charset="0"/>
      <p:regular r:id="rId107"/>
      <p:bold r:id="rId108"/>
      <p:italic r:id="rId109"/>
      <p:boldItalic r:id="rId110"/>
    </p:embeddedFont>
    <p:embeddedFont>
      <p:font typeface="Cambria Math" panose="02040503050406030204" pitchFamily="18" charset="0"/>
      <p:regular r:id="rId1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3" autoAdjust="0"/>
    <p:restoredTop sz="90327" autoAdjust="0"/>
  </p:normalViewPr>
  <p:slideViewPr>
    <p:cSldViewPr>
      <p:cViewPr varScale="1">
        <p:scale>
          <a:sx n="77" d="100"/>
          <a:sy n="77" d="100"/>
        </p:scale>
        <p:origin x="96" y="2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0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font" Target="fonts/font1.fntdata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font" Target="fonts/font2.fntdata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handoutMaster" Target="handoutMasters/handoutMaster1.xml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font" Target="fonts/font3.fntdata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font" Target="fonts/font4.fntdata"/><Relationship Id="rId115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24C5B19-AEE5-4D5B-8770-F3BA67B914A3}" type="datetimeFigureOut">
              <a:rPr lang="en-CA" smtClean="0"/>
              <a:pPr/>
              <a:t>2020-12-01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BAFC8FE-A058-4C7E-9878-C9356C62AD8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1240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7695188-19D4-4B42-A91C-DF4EC944095C}" type="datetimeFigureOut">
              <a:rPr lang="en-CA" smtClean="0"/>
              <a:pPr/>
              <a:t>2020-12-01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87CBE28-3F96-4D2B-AE04-4E436BF26DA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2885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6832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37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1107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38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72999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41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21564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42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43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55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20218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62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27779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63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30576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64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51942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66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96079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67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31764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69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7032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70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93839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71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76534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72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29786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73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30583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76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01465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79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97847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82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47211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83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7056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73332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84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70524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85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97548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86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39613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87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99053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90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29490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91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82992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92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50484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94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41857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97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8430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99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7257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6111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5919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31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34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6494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2287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8560-AC65-4E8F-AC8B-2576C31D3D52}" type="datetimeFigureOut">
              <a:rPr lang="en-CA" smtClean="0"/>
              <a:pPr/>
              <a:t>2020-12-01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8560-AC65-4E8F-AC8B-2576C31D3D52}" type="datetimeFigureOut">
              <a:rPr lang="en-CA" smtClean="0"/>
              <a:pPr/>
              <a:t>2020-12-01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8560-AC65-4E8F-AC8B-2576C31D3D52}" type="datetimeFigureOut">
              <a:rPr lang="en-CA" smtClean="0"/>
              <a:pPr/>
              <a:t>2020-12-01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149" y="1684742"/>
            <a:ext cx="4904790" cy="433376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page title</a:t>
            </a:r>
            <a:endParaRPr lang="en-ZA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6"/>
            <a:ext cx="5472000" cy="468043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05287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64B33BB-8F3A-42CE-BBDA-D08AA3266737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282692" y="432000"/>
            <a:ext cx="5511800" cy="5760000"/>
          </a:xfrm>
          <a:custGeom>
            <a:avLst/>
            <a:gdLst>
              <a:gd name="connsiteX0" fmla="*/ 193823 w 5511800"/>
              <a:gd name="connsiteY0" fmla="*/ 0 h 5760000"/>
              <a:gd name="connsiteX1" fmla="*/ 5511800 w 5511800"/>
              <a:gd name="connsiteY1" fmla="*/ 0 h 5760000"/>
              <a:gd name="connsiteX2" fmla="*/ 5511800 w 5511800"/>
              <a:gd name="connsiteY2" fmla="*/ 5760000 h 5760000"/>
              <a:gd name="connsiteX3" fmla="*/ 193823 w 5511800"/>
              <a:gd name="connsiteY3" fmla="*/ 5760000 h 5760000"/>
              <a:gd name="connsiteX4" fmla="*/ 3937 w 5511800"/>
              <a:gd name="connsiteY4" fmla="*/ 5605239 h 5760000"/>
              <a:gd name="connsiteX5" fmla="*/ 0 w 5511800"/>
              <a:gd name="connsiteY5" fmla="*/ 5566186 h 5760000"/>
              <a:gd name="connsiteX6" fmla="*/ 0 w 5511800"/>
              <a:gd name="connsiteY6" fmla="*/ 193814 h 5760000"/>
              <a:gd name="connsiteX7" fmla="*/ 3937 w 5511800"/>
              <a:gd name="connsiteY7" fmla="*/ 154762 h 5760000"/>
              <a:gd name="connsiteX8" fmla="*/ 193823 w 5511800"/>
              <a:gd name="connsiteY8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1800" h="5760000">
                <a:moveTo>
                  <a:pt x="193823" y="0"/>
                </a:moveTo>
                <a:lnTo>
                  <a:pt x="5511800" y="0"/>
                </a:lnTo>
                <a:lnTo>
                  <a:pt x="5511800" y="5760000"/>
                </a:lnTo>
                <a:lnTo>
                  <a:pt x="193823" y="5760000"/>
                </a:lnTo>
                <a:cubicBezTo>
                  <a:pt x="100158" y="5760000"/>
                  <a:pt x="22011" y="5693561"/>
                  <a:pt x="3937" y="5605239"/>
                </a:cubicBezTo>
                <a:lnTo>
                  <a:pt x="0" y="5566186"/>
                </a:lnTo>
                <a:lnTo>
                  <a:pt x="0" y="193814"/>
                </a:lnTo>
                <a:lnTo>
                  <a:pt x="3937" y="154762"/>
                </a:lnTo>
                <a:cubicBezTo>
                  <a:pt x="22011" y="66440"/>
                  <a:pt x="100158" y="0"/>
                  <a:pt x="193823" y="0"/>
                </a:cubicBezTo>
                <a:close/>
              </a:path>
            </a:pathLst>
          </a:custGeom>
        </p:spPr>
        <p:txBody>
          <a:bodyPr wrap="square" tIns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page title</a:t>
            </a:r>
            <a:endParaRPr lang="en-ZA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6"/>
            <a:ext cx="5472000" cy="468043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01011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12170" y="2376298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page title</a:t>
            </a:r>
            <a:endParaRPr lang="en-ZA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6"/>
            <a:ext cx="5472000" cy="468043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1317B12-44C8-4227-9EB8-973D2226E63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8812420" y="1176148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AD2255F-36DA-4BDE-B54D-F94F14B68B6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812419" y="3552739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1577421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8560-AC65-4E8F-AC8B-2576C31D3D52}" type="datetimeFigureOut">
              <a:rPr lang="en-CA" smtClean="0"/>
              <a:pPr/>
              <a:t>2020-12-01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8560-AC65-4E8F-AC8B-2576C31D3D52}" type="datetimeFigureOut">
              <a:rPr lang="en-CA" smtClean="0"/>
              <a:pPr/>
              <a:t>2020-12-01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8560-AC65-4E8F-AC8B-2576C31D3D52}" type="datetimeFigureOut">
              <a:rPr lang="en-CA" smtClean="0"/>
              <a:pPr/>
              <a:t>2020-12-01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8560-AC65-4E8F-AC8B-2576C31D3D52}" type="datetimeFigureOut">
              <a:rPr lang="en-CA" smtClean="0"/>
              <a:pPr/>
              <a:t>2020-12-01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8560-AC65-4E8F-AC8B-2576C31D3D52}" type="datetimeFigureOut">
              <a:rPr lang="en-CA" smtClean="0"/>
              <a:pPr/>
              <a:t>2020-12-01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8560-AC65-4E8F-AC8B-2576C31D3D52}" type="datetimeFigureOut">
              <a:rPr lang="en-CA" smtClean="0"/>
              <a:pPr/>
              <a:t>2020-12-01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8560-AC65-4E8F-AC8B-2576C31D3D52}" type="datetimeFigureOut">
              <a:rPr lang="en-CA" smtClean="0"/>
              <a:pPr/>
              <a:t>2020-12-01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8560-AC65-4E8F-AC8B-2576C31D3D52}" type="datetimeFigureOut">
              <a:rPr lang="en-CA" smtClean="0"/>
              <a:pPr/>
              <a:t>2020-12-01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E8560-AC65-4E8F-AC8B-2576C31D3D52}" type="datetimeFigureOut">
              <a:rPr lang="en-CA" smtClean="0"/>
              <a:pPr/>
              <a:t>2020-12-01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6" Type="http://schemas.openxmlformats.org/officeDocument/2006/relationships/image" Target="../media/image261.png"/><Relationship Id="rId5" Type="http://schemas.openxmlformats.org/officeDocument/2006/relationships/image" Target="../media/image251.png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5" Type="http://schemas.openxmlformats.org/officeDocument/2006/relationships/image" Target="../media/image272.png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6" Type="http://schemas.openxmlformats.org/officeDocument/2006/relationships/image" Target="../media/image261.png"/><Relationship Id="rId5" Type="http://schemas.openxmlformats.org/officeDocument/2006/relationships/image" Target="../media/image282.pn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jpe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NULL"/><Relationship Id="rId11" Type="http://schemas.openxmlformats.org/officeDocument/2006/relationships/image" Target="../media/image18.png"/><Relationship Id="rId5" Type="http://schemas.openxmlformats.org/officeDocument/2006/relationships/image" Target="NULL"/><Relationship Id="rId10" Type="http://schemas.openxmlformats.org/officeDocument/2006/relationships/image" Target="../media/image17.png"/><Relationship Id="rId9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NULL"/><Relationship Id="rId10" Type="http://schemas.openxmlformats.org/officeDocument/2006/relationships/image" Target="../media/image14.png"/><Relationship Id="rId9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NUL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3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5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5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5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5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NUL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5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NULL"/><Relationship Id="rId11" Type="http://schemas.openxmlformats.org/officeDocument/2006/relationships/image" Target="../media/image22.png"/><Relationship Id="rId10" Type="http://schemas.openxmlformats.org/officeDocument/2006/relationships/image" Target="NULL"/><Relationship Id="rId9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NULL"/><Relationship Id="rId5" Type="http://schemas.openxmlformats.org/officeDocument/2006/relationships/image" Target="NUL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NULL"/><Relationship Id="rId5" Type="http://schemas.openxmlformats.org/officeDocument/2006/relationships/image" Target="NUL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7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NULL"/><Relationship Id="rId11" Type="http://schemas.openxmlformats.org/officeDocument/2006/relationships/image" Target="../media/image32.png"/><Relationship Id="rId5" Type="http://schemas.openxmlformats.org/officeDocument/2006/relationships/image" Target="NULL"/><Relationship Id="rId10" Type="http://schemas.openxmlformats.org/officeDocument/2006/relationships/image" Target="NULL"/><Relationship Id="rId9" Type="http://schemas.openxmlformats.org/officeDocument/2006/relationships/image" Target="NUL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NULL"/><Relationship Id="rId11" Type="http://schemas.openxmlformats.org/officeDocument/2006/relationships/image" Target="../media/image33.png"/><Relationship Id="rId5" Type="http://schemas.openxmlformats.org/officeDocument/2006/relationships/image" Target="NULL"/><Relationship Id="rId10" Type="http://schemas.openxmlformats.org/officeDocument/2006/relationships/image" Target="NULL"/><Relationship Id="rId9" Type="http://schemas.openxmlformats.org/officeDocument/2006/relationships/image" Target="NUL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7" Type="http://schemas.openxmlformats.org/officeDocument/2006/relationships/image" Target="NULL"/><Relationship Id="rId1" Type="http://schemas.openxmlformats.org/officeDocument/2006/relationships/slideLayout" Target="../slideLayouts/slideLayout4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NULL"/><Relationship Id="rId1" Type="http://schemas.openxmlformats.org/officeDocument/2006/relationships/slideLayout" Target="../slideLayouts/slideLayout4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33.png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7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NULL"/><Relationship Id="rId5" Type="http://schemas.openxmlformats.org/officeDocument/2006/relationships/image" Target="NUL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33.png"/><Relationship Id="rId7" Type="http://schemas.openxmlformats.org/officeDocument/2006/relationships/image" Target="NULL"/><Relationship Id="rId1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9" Type="http://schemas.openxmlformats.org/officeDocument/2006/relationships/image" Target="NUL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notesSlide" Target="../notesSlides/notesSlide16.xml"/><Relationship Id="rId7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NULL"/><Relationship Id="rId11" Type="http://schemas.openxmlformats.org/officeDocument/2006/relationships/image" Target="../media/image33.png"/><Relationship Id="rId10" Type="http://schemas.openxmlformats.org/officeDocument/2006/relationships/image" Target="NULL"/><Relationship Id="rId9" Type="http://schemas.openxmlformats.org/officeDocument/2006/relationships/image" Target="NUL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notesSlide" Target="../notesSlides/notesSlide17.xm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NULL"/><Relationship Id="rId11" Type="http://schemas.openxmlformats.org/officeDocument/2006/relationships/image" Target="NULL"/><Relationship Id="rId10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../media/image33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notesSlide" Target="../notesSlides/notesSlide18.xml"/><Relationship Id="rId21" Type="http://schemas.openxmlformats.org/officeDocument/2006/relationships/image" Target="../media/image33.png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slideLayout" Target="../slideLayouts/slideLayout2.xm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tags" Target="../tags/tag22.xml"/><Relationship Id="rId6" Type="http://schemas.openxmlformats.org/officeDocument/2006/relationships/image" Target="NULL"/><Relationship Id="rId11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NULL"/><Relationship Id="rId10" Type="http://schemas.openxmlformats.org/officeDocument/2006/relationships/image" Target="../media/image36.png"/><Relationship Id="rId9" Type="http://schemas.openxmlformats.org/officeDocument/2006/relationships/image" Target="../media/image35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image" Target="NULL"/><Relationship Id="rId5" Type="http://schemas.openxmlformats.org/officeDocument/2006/relationships/image" Target="NUL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NULL"/><Relationship Id="rId10" Type="http://schemas.openxmlformats.org/officeDocument/2006/relationships/image" Target="NULL"/><Relationship Id="rId9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9" Type="http://schemas.openxmlformats.org/officeDocument/2006/relationships/image" Target="NUL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9" Type="http://schemas.openxmlformats.org/officeDocument/2006/relationships/image" Target="NUL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9" Type="http://schemas.openxmlformats.org/officeDocument/2006/relationships/image" Target="NUL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25.xm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NULL"/><Relationship Id="rId11" Type="http://schemas.openxmlformats.org/officeDocument/2006/relationships/image" Target="NULL"/><Relationship Id="rId10" Type="http://schemas.openxmlformats.org/officeDocument/2006/relationships/image" Target="NULL"/><Relationship Id="rId9" Type="http://schemas.openxmlformats.org/officeDocument/2006/relationships/image" Target="../media/image30.png"/></Relationships>
</file>

<file path=ppt/slides/_rels/slide74.xml.rels><?xml version="1.0" encoding="UTF-8" standalone="yes"?>
<Relationships xmlns="http://schemas.openxmlformats.org/package/2006/relationships"><Relationship Id="rId7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notesSlide" Target="../notesSlides/notesSlide26.xml"/><Relationship Id="rId7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image" Target="NULL"/><Relationship Id="rId10" Type="http://schemas.openxmlformats.org/officeDocument/2006/relationships/image" Target="../media/image33.png"/><Relationship Id="rId9" Type="http://schemas.openxmlformats.org/officeDocument/2006/relationships/image" Target="NUL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notesSlide" Target="../notesSlides/notesSlide27.xm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6" Type="http://schemas.openxmlformats.org/officeDocument/2006/relationships/image" Target="NULL"/><Relationship Id="rId11" Type="http://schemas.openxmlformats.org/officeDocument/2006/relationships/image" Target="NULL"/><Relationship Id="rId10" Type="http://schemas.openxmlformats.org/officeDocument/2006/relationships/image" Target="NULL"/><Relationship Id="rId9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1.png"/><Relationship Id="rId13" Type="http://schemas.openxmlformats.org/officeDocument/2006/relationships/image" Target="../media/image9.png"/><Relationship Id="rId18" Type="http://schemas.openxmlformats.org/officeDocument/2006/relationships/image" Target="../media/image140.png"/><Relationship Id="rId3" Type="http://schemas.openxmlformats.org/officeDocument/2006/relationships/notesSlide" Target="../notesSlides/notesSlide28.xml"/><Relationship Id="rId21" Type="http://schemas.openxmlformats.org/officeDocument/2006/relationships/image" Target="../media/image171.png"/><Relationship Id="rId7" Type="http://schemas.openxmlformats.org/officeDocument/2006/relationships/image" Target="../media/image38.jpeg"/><Relationship Id="rId12" Type="http://schemas.openxmlformats.org/officeDocument/2006/relationships/image" Target="../media/image81.png"/><Relationship Id="rId17" Type="http://schemas.openxmlformats.org/officeDocument/2006/relationships/image" Target="../media/image130.png"/><Relationship Id="rId25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0.png"/><Relationship Id="rId20" Type="http://schemas.openxmlformats.org/officeDocument/2006/relationships/image" Target="../media/image161.png"/><Relationship Id="rId1" Type="http://schemas.openxmlformats.org/officeDocument/2006/relationships/tags" Target="../tags/tag28.xml"/><Relationship Id="rId6" Type="http://schemas.openxmlformats.org/officeDocument/2006/relationships/image" Target="../media/image23.png"/><Relationship Id="rId11" Type="http://schemas.openxmlformats.org/officeDocument/2006/relationships/image" Target="../media/image7.png"/><Relationship Id="rId24" Type="http://schemas.openxmlformats.org/officeDocument/2006/relationships/image" Target="../media/image201.png"/><Relationship Id="rId15" Type="http://schemas.openxmlformats.org/officeDocument/2006/relationships/image" Target="../media/image11.png"/><Relationship Id="rId23" Type="http://schemas.openxmlformats.org/officeDocument/2006/relationships/image" Target="../media/image191.png"/><Relationship Id="rId10" Type="http://schemas.openxmlformats.org/officeDocument/2006/relationships/image" Target="../media/image611.png"/><Relationship Id="rId19" Type="http://schemas.openxmlformats.org/officeDocument/2006/relationships/image" Target="../media/image150.png"/><Relationship Id="rId9" Type="http://schemas.openxmlformats.org/officeDocument/2006/relationships/image" Target="../media/image510.png"/><Relationship Id="rId14" Type="http://schemas.openxmlformats.org/officeDocument/2006/relationships/image" Target="../media/image10.png"/><Relationship Id="rId22" Type="http://schemas.openxmlformats.org/officeDocument/2006/relationships/image" Target="../media/image181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1.png"/><Relationship Id="rId13" Type="http://schemas.openxmlformats.org/officeDocument/2006/relationships/image" Target="../media/image11.png"/><Relationship Id="rId18" Type="http://schemas.openxmlformats.org/officeDocument/2006/relationships/image" Target="../media/image161.png"/><Relationship Id="rId26" Type="http://schemas.openxmlformats.org/officeDocument/2006/relationships/image" Target="../media/image241.png"/><Relationship Id="rId3" Type="http://schemas.openxmlformats.org/officeDocument/2006/relationships/image" Target="../media/image38.jpeg"/><Relationship Id="rId21" Type="http://schemas.openxmlformats.org/officeDocument/2006/relationships/image" Target="../media/image191.png"/><Relationship Id="rId7" Type="http://schemas.openxmlformats.org/officeDocument/2006/relationships/image" Target="../media/image510.png"/><Relationship Id="rId12" Type="http://schemas.openxmlformats.org/officeDocument/2006/relationships/image" Target="../media/image10.png"/><Relationship Id="rId17" Type="http://schemas.openxmlformats.org/officeDocument/2006/relationships/image" Target="../media/image150.png"/><Relationship Id="rId25" Type="http://schemas.openxmlformats.org/officeDocument/2006/relationships/image" Target="../media/image230.png"/><Relationship Id="rId33" Type="http://schemas.openxmlformats.org/officeDocument/2006/relationships/image" Target="../media/image311.pn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140.png"/><Relationship Id="rId20" Type="http://schemas.openxmlformats.org/officeDocument/2006/relationships/image" Target="../media/image181.png"/><Relationship Id="rId29" Type="http://schemas.openxmlformats.org/officeDocument/2006/relationships/image" Target="../media/image2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1.png"/><Relationship Id="rId11" Type="http://schemas.openxmlformats.org/officeDocument/2006/relationships/image" Target="../media/image9.png"/><Relationship Id="rId24" Type="http://schemas.openxmlformats.org/officeDocument/2006/relationships/image" Target="../media/image220.png"/><Relationship Id="rId32" Type="http://schemas.openxmlformats.org/officeDocument/2006/relationships/image" Target="../media/image301.png"/><Relationship Id="rId15" Type="http://schemas.openxmlformats.org/officeDocument/2006/relationships/image" Target="../media/image130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1.png"/><Relationship Id="rId19" Type="http://schemas.openxmlformats.org/officeDocument/2006/relationships/image" Target="../media/image171.png"/><Relationship Id="rId31" Type="http://schemas.openxmlformats.org/officeDocument/2006/relationships/image" Target="../media/image291.png"/><Relationship Id="rId9" Type="http://schemas.openxmlformats.org/officeDocument/2006/relationships/image" Target="../media/image7.png"/><Relationship Id="rId14" Type="http://schemas.openxmlformats.org/officeDocument/2006/relationships/image" Target="../media/image120.png"/><Relationship Id="rId22" Type="http://schemas.openxmlformats.org/officeDocument/2006/relationships/image" Target="../media/image201.png"/><Relationship Id="rId27" Type="http://schemas.openxmlformats.org/officeDocument/2006/relationships/image" Target="../media/image25.png"/><Relationship Id="rId30" Type="http://schemas.openxmlformats.org/officeDocument/2006/relationships/image" Target="../media/image281.png"/></Relationships>
</file>

<file path=ppt/slides/_rels/slide8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150.png"/><Relationship Id="rId26" Type="http://schemas.openxmlformats.org/officeDocument/2006/relationships/image" Target="../media/image330.png"/><Relationship Id="rId21" Type="http://schemas.openxmlformats.org/officeDocument/2006/relationships/image" Target="../media/image181.png"/><Relationship Id="rId34" Type="http://schemas.openxmlformats.org/officeDocument/2006/relationships/image" Target="../media/image360.png"/><Relationship Id="rId7" Type="http://schemas.openxmlformats.org/officeDocument/2006/relationships/image" Target="../media/image411.png"/><Relationship Id="rId12" Type="http://schemas.openxmlformats.org/officeDocument/2006/relationships/image" Target="../media/image9.png"/><Relationship Id="rId17" Type="http://schemas.openxmlformats.org/officeDocument/2006/relationships/image" Target="../media/image140.png"/><Relationship Id="rId25" Type="http://schemas.openxmlformats.org/officeDocument/2006/relationships/image" Target="../media/image230.png"/><Relationship Id="rId33" Type="http://schemas.openxmlformats.org/officeDocument/2006/relationships/image" Target="../media/image311.png"/><Relationship Id="rId38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130.png"/><Relationship Id="rId20" Type="http://schemas.openxmlformats.org/officeDocument/2006/relationships/image" Target="../media/image171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81.png"/><Relationship Id="rId24" Type="http://schemas.openxmlformats.org/officeDocument/2006/relationships/image" Target="../media/image21.png"/><Relationship Id="rId32" Type="http://schemas.openxmlformats.org/officeDocument/2006/relationships/image" Target="../media/image301.png"/><Relationship Id="rId37" Type="http://schemas.openxmlformats.org/officeDocument/2006/relationships/image" Target="../media/image390.png"/><Relationship Id="rId5" Type="http://schemas.openxmlformats.org/officeDocument/2006/relationships/image" Target="../media/image320.png"/><Relationship Id="rId15" Type="http://schemas.openxmlformats.org/officeDocument/2006/relationships/image" Target="../media/image120.png"/><Relationship Id="rId23" Type="http://schemas.openxmlformats.org/officeDocument/2006/relationships/image" Target="../media/image201.png"/><Relationship Id="rId28" Type="http://schemas.openxmlformats.org/officeDocument/2006/relationships/image" Target="../media/image25.png"/><Relationship Id="rId36" Type="http://schemas.openxmlformats.org/officeDocument/2006/relationships/image" Target="../media/image38.png"/><Relationship Id="rId10" Type="http://schemas.openxmlformats.org/officeDocument/2006/relationships/image" Target="../media/image7.png"/><Relationship Id="rId19" Type="http://schemas.openxmlformats.org/officeDocument/2006/relationships/image" Target="../media/image161.png"/><Relationship Id="rId31" Type="http://schemas.openxmlformats.org/officeDocument/2006/relationships/image" Target="../media/image350.png"/><Relationship Id="rId9" Type="http://schemas.openxmlformats.org/officeDocument/2006/relationships/image" Target="../media/image611.png"/><Relationship Id="rId14" Type="http://schemas.openxmlformats.org/officeDocument/2006/relationships/image" Target="../media/image11.png"/><Relationship Id="rId22" Type="http://schemas.openxmlformats.org/officeDocument/2006/relationships/image" Target="../media/image191.png"/><Relationship Id="rId27" Type="http://schemas.openxmlformats.org/officeDocument/2006/relationships/image" Target="../media/image241.png"/><Relationship Id="rId30" Type="http://schemas.openxmlformats.org/officeDocument/2006/relationships/image" Target="../media/image340.png"/><Relationship Id="rId35" Type="http://schemas.openxmlformats.org/officeDocument/2006/relationships/image" Target="../media/image37.png"/><Relationship Id="rId8" Type="http://schemas.openxmlformats.org/officeDocument/2006/relationships/image" Target="../media/image510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1.png"/><Relationship Id="rId13" Type="http://schemas.openxmlformats.org/officeDocument/2006/relationships/image" Target="../media/image11.png"/><Relationship Id="rId18" Type="http://schemas.openxmlformats.org/officeDocument/2006/relationships/image" Target="../media/image161.png"/><Relationship Id="rId26" Type="http://schemas.openxmlformats.org/officeDocument/2006/relationships/image" Target="../media/image43.png"/><Relationship Id="rId3" Type="http://schemas.openxmlformats.org/officeDocument/2006/relationships/image" Target="../media/image38.jpeg"/><Relationship Id="rId21" Type="http://schemas.openxmlformats.org/officeDocument/2006/relationships/image" Target="../media/image191.png"/><Relationship Id="rId7" Type="http://schemas.openxmlformats.org/officeDocument/2006/relationships/image" Target="../media/image510.png"/><Relationship Id="rId12" Type="http://schemas.openxmlformats.org/officeDocument/2006/relationships/image" Target="../media/image10.png"/><Relationship Id="rId17" Type="http://schemas.openxmlformats.org/officeDocument/2006/relationships/image" Target="../media/image150.png"/><Relationship Id="rId25" Type="http://schemas.openxmlformats.org/officeDocument/2006/relationships/image" Target="../media/image42.png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140.png"/><Relationship Id="rId20" Type="http://schemas.openxmlformats.org/officeDocument/2006/relationships/image" Target="../media/image181.png"/><Relationship Id="rId29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1.png"/><Relationship Id="rId11" Type="http://schemas.openxmlformats.org/officeDocument/2006/relationships/image" Target="../media/image9.png"/><Relationship Id="rId24" Type="http://schemas.openxmlformats.org/officeDocument/2006/relationships/image" Target="../media/image410.png"/><Relationship Id="rId32" Type="http://schemas.openxmlformats.org/officeDocument/2006/relationships/image" Target="../media/image49.png"/><Relationship Id="rId15" Type="http://schemas.openxmlformats.org/officeDocument/2006/relationships/image" Target="../media/image130.png"/><Relationship Id="rId23" Type="http://schemas.openxmlformats.org/officeDocument/2006/relationships/image" Target="../media/image21.png"/><Relationship Id="rId28" Type="http://schemas.openxmlformats.org/officeDocument/2006/relationships/image" Target="../media/image45.png"/><Relationship Id="rId10" Type="http://schemas.openxmlformats.org/officeDocument/2006/relationships/image" Target="../media/image81.png"/><Relationship Id="rId19" Type="http://schemas.openxmlformats.org/officeDocument/2006/relationships/image" Target="../media/image171.png"/><Relationship Id="rId31" Type="http://schemas.openxmlformats.org/officeDocument/2006/relationships/image" Target="../media/image48.png"/><Relationship Id="rId9" Type="http://schemas.openxmlformats.org/officeDocument/2006/relationships/image" Target="../media/image7.png"/><Relationship Id="rId14" Type="http://schemas.openxmlformats.org/officeDocument/2006/relationships/image" Target="../media/image120.png"/><Relationship Id="rId22" Type="http://schemas.openxmlformats.org/officeDocument/2006/relationships/image" Target="../media/image201.png"/><Relationship Id="rId27" Type="http://schemas.openxmlformats.org/officeDocument/2006/relationships/image" Target="../media/image44.png"/><Relationship Id="rId30" Type="http://schemas.openxmlformats.org/officeDocument/2006/relationships/image" Target="../media/image47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26" Type="http://schemas.openxmlformats.org/officeDocument/2006/relationships/image" Target="../media/image70.png"/><Relationship Id="rId3" Type="http://schemas.openxmlformats.org/officeDocument/2006/relationships/image" Target="../media/image38.jpeg"/><Relationship Id="rId21" Type="http://schemas.openxmlformats.org/officeDocument/2006/relationships/image" Target="../media/image65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5" Type="http://schemas.openxmlformats.org/officeDocument/2006/relationships/image" Target="../media/image69.png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60.png"/><Relationship Id="rId20" Type="http://schemas.openxmlformats.org/officeDocument/2006/relationships/image" Target="../media/image64.png"/><Relationship Id="rId29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1.png"/><Relationship Id="rId11" Type="http://schemas.openxmlformats.org/officeDocument/2006/relationships/image" Target="../media/image55.png"/><Relationship Id="rId24" Type="http://schemas.openxmlformats.org/officeDocument/2006/relationships/image" Target="../media/image68.png"/><Relationship Id="rId32" Type="http://schemas.openxmlformats.org/officeDocument/2006/relationships/image" Target="../media/image76.png"/><Relationship Id="rId15" Type="http://schemas.openxmlformats.org/officeDocument/2006/relationships/image" Target="../media/image59.png"/><Relationship Id="rId23" Type="http://schemas.openxmlformats.org/officeDocument/2006/relationships/image" Target="../media/image67.png"/><Relationship Id="rId28" Type="http://schemas.openxmlformats.org/officeDocument/2006/relationships/image" Target="../media/image72.png"/><Relationship Id="rId10" Type="http://schemas.openxmlformats.org/officeDocument/2006/relationships/image" Target="../media/image54.png"/><Relationship Id="rId19" Type="http://schemas.openxmlformats.org/officeDocument/2006/relationships/image" Target="../media/image63.png"/><Relationship Id="rId31" Type="http://schemas.openxmlformats.org/officeDocument/2006/relationships/image" Target="../media/image75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Relationship Id="rId22" Type="http://schemas.openxmlformats.org/officeDocument/2006/relationships/image" Target="../media/image66.png"/><Relationship Id="rId27" Type="http://schemas.openxmlformats.org/officeDocument/2006/relationships/image" Target="../media/image71.png"/><Relationship Id="rId30" Type="http://schemas.openxmlformats.org/officeDocument/2006/relationships/image" Target="../media/image74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png"/><Relationship Id="rId13" Type="http://schemas.openxmlformats.org/officeDocument/2006/relationships/image" Target="../media/image650.png"/><Relationship Id="rId18" Type="http://schemas.openxmlformats.org/officeDocument/2006/relationships/image" Target="../media/image700.png"/><Relationship Id="rId3" Type="http://schemas.openxmlformats.org/officeDocument/2006/relationships/image" Target="../media/image38.jpeg"/><Relationship Id="rId7" Type="http://schemas.openxmlformats.org/officeDocument/2006/relationships/image" Target="../media/image590.png"/><Relationship Id="rId12" Type="http://schemas.openxmlformats.org/officeDocument/2006/relationships/image" Target="../media/image640.png"/><Relationship Id="rId17" Type="http://schemas.openxmlformats.org/officeDocument/2006/relationships/image" Target="../media/image690.png"/><Relationship Id="rId2" Type="http://schemas.openxmlformats.org/officeDocument/2006/relationships/notesSlide" Target="../notesSlides/notesSlide33.xml"/><Relationship Id="rId16" Type="http://schemas.openxmlformats.org/officeDocument/2006/relationships/image" Target="../media/image6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0.png"/><Relationship Id="rId11" Type="http://schemas.openxmlformats.org/officeDocument/2006/relationships/image" Target="../media/image630.png"/><Relationship Id="rId15" Type="http://schemas.openxmlformats.org/officeDocument/2006/relationships/image" Target="../media/image670.png"/><Relationship Id="rId10" Type="http://schemas.openxmlformats.org/officeDocument/2006/relationships/image" Target="../media/image620.png"/><Relationship Id="rId19" Type="http://schemas.openxmlformats.org/officeDocument/2006/relationships/image" Target="../media/image710.png"/><Relationship Id="rId9" Type="http://schemas.openxmlformats.org/officeDocument/2006/relationships/image" Target="../media/image610.png"/><Relationship Id="rId14" Type="http://schemas.openxmlformats.org/officeDocument/2006/relationships/image" Target="../media/image660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9.jpeg"/><Relationship Id="rId4" Type="http://schemas.openxmlformats.org/officeDocument/2006/relationships/image" Target="../media/image7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00.png"/><Relationship Id="rId5" Type="http://schemas.openxmlformats.org/officeDocument/2006/relationships/image" Target="../media/image740.pn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0.png"/><Relationship Id="rId5" Type="http://schemas.openxmlformats.org/officeDocument/2006/relationships/image" Target="../media/image6000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8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39.jpe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6" Type="http://schemas.openxmlformats.org/officeDocument/2006/relationships/image" Target="../media/image511.png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5" Type="http://schemas.openxmlformats.org/officeDocument/2006/relationships/image" Target="../media/image77.png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5" Type="http://schemas.openxmlformats.org/officeDocument/2006/relationships/image" Target="../media/image3.png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2.png"/><Relationship Id="rId13" Type="http://schemas.openxmlformats.org/officeDocument/2006/relationships/image" Target="../media/image85.png"/><Relationship Id="rId18" Type="http://schemas.openxmlformats.org/officeDocument/2006/relationships/image" Target="../media/image90.png"/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9.jpeg"/><Relationship Id="rId12" Type="http://schemas.openxmlformats.org/officeDocument/2006/relationships/image" Target="../media/image840.png"/><Relationship Id="rId17" Type="http://schemas.openxmlformats.org/officeDocument/2006/relationships/image" Target="../media/image8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8.png"/><Relationship Id="rId1" Type="http://schemas.openxmlformats.org/officeDocument/2006/relationships/tags" Target="../tags/tag33.xml"/><Relationship Id="rId6" Type="http://schemas.openxmlformats.org/officeDocument/2006/relationships/image" Target="../media/image412.png"/><Relationship Id="rId11" Type="http://schemas.openxmlformats.org/officeDocument/2006/relationships/image" Target="../media/image100.png"/><Relationship Id="rId15" Type="http://schemas.openxmlformats.org/officeDocument/2006/relationships/image" Target="../media/image87.png"/><Relationship Id="rId10" Type="http://schemas.openxmlformats.org/officeDocument/2006/relationships/image" Target="../media/image91.png"/><Relationship Id="rId9" Type="http://schemas.openxmlformats.org/officeDocument/2006/relationships/image" Target="../media/image83.png"/><Relationship Id="rId14" Type="http://schemas.openxmlformats.org/officeDocument/2006/relationships/image" Target="../media/image86.png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0.png"/><Relationship Id="rId13" Type="http://schemas.openxmlformats.org/officeDocument/2006/relationships/image" Target="../media/image280.png"/><Relationship Id="rId7" Type="http://schemas.openxmlformats.org/officeDocument/2006/relationships/image" Target="../media/image2200.png"/><Relationship Id="rId12" Type="http://schemas.openxmlformats.org/officeDocument/2006/relationships/image" Target="../media/image270.png"/><Relationship Id="rId16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1.png"/><Relationship Id="rId11" Type="http://schemas.openxmlformats.org/officeDocument/2006/relationships/image" Target="../media/image260.png"/><Relationship Id="rId5" Type="http://schemas.openxmlformats.org/officeDocument/2006/relationships/image" Target="../media/image9.jpeg"/><Relationship Id="rId15" Type="http://schemas.openxmlformats.org/officeDocument/2006/relationships/image" Target="../media/image300.png"/><Relationship Id="rId10" Type="http://schemas.openxmlformats.org/officeDocument/2006/relationships/image" Target="../media/image250.png"/><Relationship Id="rId4" Type="http://schemas.openxmlformats.org/officeDocument/2006/relationships/image" Target="../media/image121.png"/><Relationship Id="rId9" Type="http://schemas.openxmlformats.org/officeDocument/2006/relationships/image" Target="../media/image240.png"/><Relationship Id="rId14" Type="http://schemas.openxmlformats.org/officeDocument/2006/relationships/image" Target="../media/image290.png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13" Type="http://schemas.openxmlformats.org/officeDocument/2006/relationships/image" Target="../media/image202.png"/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9.jpeg"/><Relationship Id="rId12" Type="http://schemas.openxmlformats.org/officeDocument/2006/relationships/image" Target="../media/image19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1.png"/><Relationship Id="rId1" Type="http://schemas.openxmlformats.org/officeDocument/2006/relationships/tags" Target="../tags/tag34.xml"/><Relationship Id="rId6" Type="http://schemas.openxmlformats.org/officeDocument/2006/relationships/image" Target="../media/image141.png"/><Relationship Id="rId11" Type="http://schemas.openxmlformats.org/officeDocument/2006/relationships/image" Target="../media/image182.png"/><Relationship Id="rId15" Type="http://schemas.openxmlformats.org/officeDocument/2006/relationships/image" Target="../media/image221.png"/><Relationship Id="rId10" Type="http://schemas.openxmlformats.org/officeDocument/2006/relationships/image" Target="../media/image172.png"/><Relationship Id="rId9" Type="http://schemas.openxmlformats.org/officeDocument/2006/relationships/image" Target="../media/image162.png"/><Relationship Id="rId14" Type="http://schemas.openxmlformats.org/officeDocument/2006/relationships/image" Target="../media/image2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8F346-183E-4428-83B8-C88C9AF208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0193EB-0050-4AB7-8BEF-6705DD8E68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F57CD4-F069-416F-AE9B-CCF95DC73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FA4C3B1-3292-46B2-BC2A-140C912F0336}"/>
              </a:ext>
            </a:extLst>
          </p:cNvPr>
          <p:cNvSpPr/>
          <p:nvPr/>
        </p:nvSpPr>
        <p:spPr>
          <a:xfrm>
            <a:off x="839416" y="764704"/>
            <a:ext cx="10438184" cy="2592288"/>
          </a:xfrm>
          <a:prstGeom prst="roundRect">
            <a:avLst/>
          </a:prstGeom>
          <a:solidFill>
            <a:srgbClr val="00B050">
              <a:alpha val="9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Unit 1</a:t>
            </a:r>
          </a:p>
          <a:p>
            <a:pPr algn="ctr"/>
            <a:r>
              <a:rPr lang="en-US" sz="6000" dirty="0"/>
              <a:t>Intro to propositional logic</a:t>
            </a:r>
          </a:p>
        </p:txBody>
      </p:sp>
    </p:spTree>
    <p:extLst>
      <p:ext uri="{BB962C8B-B14F-4D97-AF65-F5344CB8AC3E}">
        <p14:creationId xmlns:p14="http://schemas.microsoft.com/office/powerpoint/2010/main" val="1319902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Card puzzle</a:t>
            </a:r>
            <a:endParaRPr lang="en-Z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933" y="4926990"/>
            <a:ext cx="10056731" cy="1350253"/>
          </a:xfrm>
        </p:spPr>
        <p:txBody>
          <a:bodyPr/>
          <a:lstStyle/>
          <a:p>
            <a:pPr marL="266700" lvl="1" indent="0">
              <a:buNone/>
            </a:pPr>
            <a:r>
              <a:rPr lang="en-CA" sz="2800" dirty="0"/>
              <a:t>- All cards where J is visible</a:t>
            </a:r>
          </a:p>
          <a:p>
            <a:pPr marL="266700" lvl="1" indent="0">
              <a:buNone/>
            </a:pPr>
            <a:r>
              <a:rPr lang="en-CA" sz="2800" dirty="0"/>
              <a:t>- And all cards with numbers other than 5 visible.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10</a:t>
            </a:fld>
            <a:endParaRPr lang="en-ZA" dirty="0"/>
          </a:p>
        </p:txBody>
      </p:sp>
      <p:sp>
        <p:nvSpPr>
          <p:cNvPr id="18" name="Rounded Rectangle 17"/>
          <p:cNvSpPr/>
          <p:nvPr/>
        </p:nvSpPr>
        <p:spPr>
          <a:xfrm>
            <a:off x="2711992" y="2724418"/>
            <a:ext cx="1440160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dirty="0"/>
              <a:t>B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472632" y="2724418"/>
            <a:ext cx="1440160" cy="1800200"/>
          </a:xfrm>
          <a:prstGeom prst="roundRect">
            <a:avLst/>
          </a:prstGeom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dirty="0"/>
              <a:t>J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600424" y="2724418"/>
            <a:ext cx="1440160" cy="1800200"/>
          </a:xfrm>
          <a:prstGeom prst="roundRect">
            <a:avLst/>
          </a:prstGeom>
          <a:solidFill>
            <a:srgbClr val="92D05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dirty="0"/>
              <a:t>2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728216" y="2724418"/>
            <a:ext cx="1440160" cy="18002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dirty="0"/>
              <a:t>5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77B94D1-B2FA-4697-AE4A-724EFDA78E53}"/>
              </a:ext>
            </a:extLst>
          </p:cNvPr>
          <p:cNvSpPr txBox="1">
            <a:spLocks/>
          </p:cNvSpPr>
          <p:nvPr/>
        </p:nvSpPr>
        <p:spPr>
          <a:xfrm>
            <a:off x="539933" y="1465196"/>
            <a:ext cx="10249988" cy="9250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800"/>
              <a:t>Which cards do we need to flip to verify this: </a:t>
            </a:r>
          </a:p>
          <a:p>
            <a:pPr lvl="1"/>
            <a:r>
              <a:rPr lang="en-CA" sz="2400"/>
              <a:t>- If a card has a J then it has a 5 on the other side 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27690251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C415F-0292-442F-9254-7BC837294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Canonical DNF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3834E0-7C2D-44AB-BA8C-4C050BB7F0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Let’s try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which outputs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when </a:t>
                </a:r>
              </a:p>
              <a:p>
                <a:pPr marL="0" indent="0">
                  <a:buNone/>
                </a:pPr>
                <a:r>
                  <a:rPr lang="en-US" dirty="0"/>
                  <a:t>     either 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 </m:t>
                    </m:r>
                  </m:oMath>
                </a14:m>
                <a:r>
                  <a:rPr lang="en-US" dirty="0"/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A: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",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=1"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Check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outputs 1: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</m:t>
                    </m:r>
                  </m:oMath>
                </a14:m>
                <a:r>
                  <a:rPr lang="en-US" dirty="0"/>
                  <a:t> as well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Corresponds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Now, state that at least one of these cases happens: </a:t>
                </a:r>
              </a:p>
              <a:p>
                <a:pPr marL="0" indent="0">
                  <a:buNone/>
                </a:pPr>
                <a:r>
                  <a:rPr lang="en-US" dirty="0"/>
                  <a:t>             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b="1" dirty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This is the canonical DNF for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above. 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3834E0-7C2D-44AB-BA8C-4C050BB7F0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1278" t="-2695" b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3">
                <a:extLst>
                  <a:ext uri="{FF2B5EF4-FFF2-40B4-BE49-F238E27FC236}">
                    <a16:creationId xmlns:a16="http://schemas.microsoft.com/office/drawing/2014/main" id="{40CEF262-89C7-4228-8221-3270A9F89D80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9768408" y="1417639"/>
              <a:ext cx="2016224" cy="16957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023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90236">
                      <a:extLst>
                        <a:ext uri="{9D8B030D-6E8A-4147-A177-3AD203B41FA5}">
                          <a16:colId xmlns:a16="http://schemas.microsoft.com/office/drawing/2014/main" val="1975005464"/>
                        </a:ext>
                      </a:extLst>
                    </a:gridCol>
                    <a:gridCol w="1235752">
                      <a:extLst>
                        <a:ext uri="{9D8B030D-6E8A-4147-A177-3AD203B41FA5}">
                          <a16:colId xmlns:a16="http://schemas.microsoft.com/office/drawing/2014/main" val="1078433052"/>
                        </a:ext>
                      </a:extLst>
                    </a:gridCol>
                  </a:tblGrid>
                  <a:tr h="30121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CA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CA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CA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1843"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00B05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00B05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600" b="0" i="1" dirty="0">
                              <a:solidFill>
                                <a:srgbClr val="00B05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1843"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00B05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600" b="0" i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1843"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00B05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600" b="0" i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54581"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C00000"/>
                              </a:solidFill>
                            </a:rPr>
                            <a:t>0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600" b="0" i="1" dirty="0">
                              <a:solidFill>
                                <a:srgbClr val="00B05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3">
                <a:extLst>
                  <a:ext uri="{FF2B5EF4-FFF2-40B4-BE49-F238E27FC236}">
                    <a16:creationId xmlns:a16="http://schemas.microsoft.com/office/drawing/2014/main" id="{40CEF262-89C7-4228-8221-3270A9F89D8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055116315"/>
                  </p:ext>
                </p:extLst>
              </p:nvPr>
            </p:nvGraphicFramePr>
            <p:xfrm>
              <a:off x="9768408" y="1417639"/>
              <a:ext cx="2016224" cy="16957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023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90236">
                      <a:extLst>
                        <a:ext uri="{9D8B030D-6E8A-4147-A177-3AD203B41FA5}">
                          <a16:colId xmlns:a16="http://schemas.microsoft.com/office/drawing/2014/main" val="1975005464"/>
                        </a:ext>
                      </a:extLst>
                    </a:gridCol>
                    <a:gridCol w="1235752">
                      <a:extLst>
                        <a:ext uri="{9D8B030D-6E8A-4147-A177-3AD203B41FA5}">
                          <a16:colId xmlns:a16="http://schemas.microsoft.com/office/drawing/2014/main" val="1078433052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563" t="-1818" r="-425000" b="-42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0000" t="-1818" r="-318462" b="-42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64039" t="-1818" r="-1970" b="-425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00B05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00B05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600" b="0" i="1" dirty="0">
                              <a:solidFill>
                                <a:srgbClr val="00B05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00B05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600" b="0" i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00B05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600" b="0" i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54581"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C00000"/>
                              </a:solidFill>
                            </a:rPr>
                            <a:t>0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600" b="0" i="1" dirty="0">
                              <a:solidFill>
                                <a:srgbClr val="00B05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60782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C415F-0292-442F-9254-7BC837294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Canonical CNF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3834E0-7C2D-44AB-BA8C-4C050BB7F0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To construct a canonical CNF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Take every falsifying assignment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Say,  A = False, B = True, C=False. </a:t>
                </a:r>
              </a:p>
              <a:p>
                <a:pPr lvl="1"/>
                <a:r>
                  <a:rPr lang="en-US" dirty="0"/>
                  <a:t>Write a formula which is true only on this assignment: 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¬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∧</m:t>
                    </m:r>
                    <m:r>
                      <a:rPr lang="en-US" i="1">
                        <a:latin typeface="Cambria Math"/>
                      </a:rPr>
                      <m:t>𝐵</m:t>
                    </m:r>
                    <m:r>
                      <a:rPr lang="en-US" i="1">
                        <a:latin typeface="Cambria Math"/>
                      </a:rPr>
                      <m:t>∧¬</m:t>
                    </m:r>
                    <m:r>
                      <a:rPr lang="en-US" i="1">
                        <a:latin typeface="Cambria Math"/>
                      </a:rPr>
                      <m:t>𝐶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To say that this assignment does not happen, say that at least one of the variables takes the opposite value of what it has in this assignment: 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∨¬</m:t>
                    </m:r>
                    <m:r>
                      <a:rPr lang="en-US" i="1">
                        <a:latin typeface="Cambria Math"/>
                      </a:rPr>
                      <m:t>𝐵</m:t>
                    </m:r>
                    <m:r>
                      <a:rPr lang="en-US" i="1">
                        <a:latin typeface="Cambria Math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Take an AND of these clauses for all falsifying assignments</a:t>
                </a:r>
              </a:p>
              <a:p>
                <a:pPr lvl="2"/>
                <a:r>
                  <a:rPr lang="en-US" dirty="0"/>
                  <a:t>“First bad thing does not happen, and second bad thing does not happen…”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3834E0-7C2D-44AB-BA8C-4C050BB7F0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1111" t="-1617" b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97867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C415F-0292-442F-9254-7BC837294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Canonical CNF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3834E0-7C2D-44AB-BA8C-4C050BB7F0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5069159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Let’s try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which outputs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when </a:t>
                </a:r>
              </a:p>
              <a:p>
                <a:pPr marL="0" indent="0">
                  <a:buNone/>
                </a:pPr>
                <a:r>
                  <a:rPr lang="en-US" dirty="0"/>
                  <a:t>     either 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 </m:t>
                    </m:r>
                  </m:oMath>
                </a14:m>
                <a:r>
                  <a:rPr lang="en-US" dirty="0"/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A: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",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=1"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First, look at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outputs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0</a:t>
                </a:r>
                <a:r>
                  <a:rPr lang="en-US" dirty="0"/>
                  <a:t>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=0,</m:t>
                    </m:r>
                  </m:oMath>
                </a14:m>
                <a:r>
                  <a:rPr lang="en-US" dirty="0"/>
                  <a:t> as well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Corresponds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State that they do </a:t>
                </a:r>
                <a:r>
                  <a:rPr lang="en-US" i="1" dirty="0">
                    <a:solidFill>
                      <a:schemeClr val="accent6">
                        <a:lumMod val="75000"/>
                      </a:schemeClr>
                    </a:solidFill>
                  </a:rPr>
                  <a:t>not</a:t>
                </a:r>
                <a:r>
                  <a:rPr lang="en-US" dirty="0"/>
                  <a:t> happen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 does </a:t>
                </a:r>
                <a:r>
                  <a:rPr lang="en-US" b="0" dirty="0">
                    <a:solidFill>
                      <a:schemeClr val="accent6">
                        <a:lumMod val="75000"/>
                      </a:schemeClr>
                    </a:solidFill>
                  </a:rPr>
                  <a:t>not</a:t>
                </a:r>
                <a:r>
                  <a:rPr lang="en-US" b="0" dirty="0"/>
                  <a:t> happen: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 does </a:t>
                </a:r>
                <a:r>
                  <a:rPr lang="en-US" b="0" dirty="0">
                    <a:solidFill>
                      <a:schemeClr val="accent6">
                        <a:lumMod val="75000"/>
                      </a:schemeClr>
                    </a:solidFill>
                  </a:rPr>
                  <a:t>not</a:t>
                </a:r>
                <a:r>
                  <a:rPr lang="en-US" b="0" dirty="0"/>
                  <a:t> happen: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Finally, say that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both</a:t>
                </a:r>
                <a:r>
                  <a:rPr lang="en-US" dirty="0"/>
                  <a:t> do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not</a:t>
                </a:r>
                <a:r>
                  <a:rPr lang="en-US" dirty="0"/>
                  <a:t> happen: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</m:oMath>
                </a14:m>
                <a:endParaRPr lang="en-US" b="1" dirty="0"/>
              </a:p>
              <a:p>
                <a:pPr lvl="1"/>
                <a:r>
                  <a:rPr lang="en-US" dirty="0"/>
                  <a:t>This is our canonical CNF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3834E0-7C2D-44AB-BA8C-4C050BB7F0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5069159"/>
              </a:xfrm>
              <a:blipFill>
                <a:blip r:embed="rId5"/>
                <a:stretch>
                  <a:fillRect l="-1111" t="-3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3">
                <a:extLst>
                  <a:ext uri="{FF2B5EF4-FFF2-40B4-BE49-F238E27FC236}">
                    <a16:creationId xmlns:a16="http://schemas.microsoft.com/office/drawing/2014/main" id="{40CEF262-89C7-4228-8221-3270A9F89D80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9768408" y="1417639"/>
              <a:ext cx="2016224" cy="16957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023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90236">
                      <a:extLst>
                        <a:ext uri="{9D8B030D-6E8A-4147-A177-3AD203B41FA5}">
                          <a16:colId xmlns:a16="http://schemas.microsoft.com/office/drawing/2014/main" val="1975005464"/>
                        </a:ext>
                      </a:extLst>
                    </a:gridCol>
                    <a:gridCol w="1235752">
                      <a:extLst>
                        <a:ext uri="{9D8B030D-6E8A-4147-A177-3AD203B41FA5}">
                          <a16:colId xmlns:a16="http://schemas.microsoft.com/office/drawing/2014/main" val="1078433052"/>
                        </a:ext>
                      </a:extLst>
                    </a:gridCol>
                  </a:tblGrid>
                  <a:tr h="30121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CA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CA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CA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1843"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00B05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00B05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600" b="0" i="1" dirty="0">
                              <a:solidFill>
                                <a:srgbClr val="00B05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1843"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00B05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600" b="0" i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1843"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00B05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600" b="0" i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54581"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C00000"/>
                              </a:solidFill>
                            </a:rPr>
                            <a:t>0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600" b="0" i="1" dirty="0">
                              <a:solidFill>
                                <a:srgbClr val="00B05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3">
                <a:extLst>
                  <a:ext uri="{FF2B5EF4-FFF2-40B4-BE49-F238E27FC236}">
                    <a16:creationId xmlns:a16="http://schemas.microsoft.com/office/drawing/2014/main" id="{40CEF262-89C7-4228-8221-3270A9F89D80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9768408" y="1417639"/>
              <a:ext cx="2016224" cy="16957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023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90236">
                      <a:extLst>
                        <a:ext uri="{9D8B030D-6E8A-4147-A177-3AD203B41FA5}">
                          <a16:colId xmlns:a16="http://schemas.microsoft.com/office/drawing/2014/main" val="1975005464"/>
                        </a:ext>
                      </a:extLst>
                    </a:gridCol>
                    <a:gridCol w="1235752">
                      <a:extLst>
                        <a:ext uri="{9D8B030D-6E8A-4147-A177-3AD203B41FA5}">
                          <a16:colId xmlns:a16="http://schemas.microsoft.com/office/drawing/2014/main" val="1078433052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563" t="-1818" r="-425000" b="-42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0000" t="-1818" r="-318462" b="-42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64039" t="-1818" r="-1970" b="-425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00B05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00B05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600" b="0" i="1" dirty="0">
                              <a:solidFill>
                                <a:srgbClr val="00B05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00B05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600" b="0" i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00B05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600" b="0" i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54581"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C00000"/>
                              </a:solidFill>
                            </a:rPr>
                            <a:t>0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600" b="0" i="1" dirty="0">
                              <a:solidFill>
                                <a:srgbClr val="00B05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1203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D9FAB-702B-44F0-8B11-1F81AA834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EB8B9-B9FF-4868-9547-02EF8E403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74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“If … Then” in Logic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238751" y="983935"/>
            <a:ext cx="7200799" cy="360000"/>
          </a:xfrm>
        </p:spPr>
        <p:txBody>
          <a:bodyPr>
            <a:noAutofit/>
          </a:bodyPr>
          <a:lstStyle/>
          <a:p>
            <a:r>
              <a:rPr lang="en-CA" sz="2000" dirty="0"/>
              <a:t>The sentence in this puzzle has a logical structure: </a:t>
            </a:r>
          </a:p>
          <a:p>
            <a:pPr algn="ctr"/>
            <a:endParaRPr lang="en-CA" sz="2000" dirty="0"/>
          </a:p>
          <a:p>
            <a:r>
              <a:rPr lang="en-CA" sz="2000" b="1" dirty="0"/>
              <a:t>	</a:t>
            </a:r>
            <a:r>
              <a:rPr lang="en-CA" sz="2400" b="1" dirty="0"/>
              <a:t>“if A then B”    </a:t>
            </a:r>
          </a:p>
          <a:p>
            <a:pPr algn="ctr"/>
            <a:endParaRPr lang="en-CA" sz="2000" dirty="0"/>
          </a:p>
          <a:p>
            <a:pPr algn="ctr"/>
            <a:endParaRPr lang="en-CA" sz="2000" dirty="0"/>
          </a:p>
          <a:p>
            <a:r>
              <a:rPr lang="en-CA" sz="2000" dirty="0"/>
              <a:t>What circumstances make this true? </a:t>
            </a:r>
          </a:p>
          <a:p>
            <a:endParaRPr lang="en-CA" sz="2000" dirty="0"/>
          </a:p>
          <a:p>
            <a:pPr lvl="1"/>
            <a:r>
              <a:rPr lang="en-CA" sz="2000" dirty="0"/>
              <a:t>A is true and B is true</a:t>
            </a:r>
          </a:p>
          <a:p>
            <a:pPr lvl="1"/>
            <a:endParaRPr lang="en-CA" sz="2000" dirty="0"/>
          </a:p>
          <a:p>
            <a:pPr lvl="1"/>
            <a:r>
              <a:rPr lang="en-CA" sz="2000" dirty="0"/>
              <a:t>A is true and B is false</a:t>
            </a:r>
          </a:p>
          <a:p>
            <a:pPr lvl="1"/>
            <a:endParaRPr lang="en-CA" sz="2000" dirty="0"/>
          </a:p>
          <a:p>
            <a:pPr lvl="1"/>
            <a:r>
              <a:rPr lang="en-CA" sz="2000" dirty="0"/>
              <a:t>A is false and B is true</a:t>
            </a:r>
          </a:p>
          <a:p>
            <a:pPr lvl="1"/>
            <a:endParaRPr lang="en-CA" sz="2000" dirty="0"/>
          </a:p>
          <a:p>
            <a:pPr lvl="1"/>
            <a:r>
              <a:rPr lang="en-CA" sz="2000" dirty="0"/>
              <a:t>A is false and B is false</a:t>
            </a:r>
            <a:endParaRPr lang="en-CA" sz="1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11</a:t>
            </a:fld>
            <a:endParaRPr lang="en-ZA" dirty="0"/>
          </a:p>
        </p:txBody>
      </p:sp>
      <p:grpSp>
        <p:nvGrpSpPr>
          <p:cNvPr id="11" name="Group 10"/>
          <p:cNvGrpSpPr/>
          <p:nvPr/>
        </p:nvGrpSpPr>
        <p:grpSpPr>
          <a:xfrm>
            <a:off x="5839150" y="1483152"/>
            <a:ext cx="3312368" cy="1152128"/>
            <a:chOff x="4427984" y="2132856"/>
            <a:chExt cx="3312368" cy="1152128"/>
          </a:xfrm>
        </p:grpSpPr>
        <p:sp>
          <p:nvSpPr>
            <p:cNvPr id="12" name="Rounded Rectangle 11"/>
            <p:cNvSpPr/>
            <p:nvPr/>
          </p:nvSpPr>
          <p:spPr>
            <a:xfrm>
              <a:off x="4427984" y="2132856"/>
              <a:ext cx="864096" cy="108012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4800" dirty="0"/>
                <a:t>J</a:t>
              </a: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5580112" y="2564904"/>
              <a:ext cx="936104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876256" y="2132856"/>
              <a:ext cx="864096" cy="1152128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4800" dirty="0"/>
                <a:t>5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904000" y="3584046"/>
            <a:ext cx="1008112" cy="691176"/>
            <a:chOff x="4499992" y="3933056"/>
            <a:chExt cx="1008112" cy="691176"/>
          </a:xfrm>
        </p:grpSpPr>
        <p:sp>
          <p:nvSpPr>
            <p:cNvPr id="36" name="Rounded Rectangle 35"/>
            <p:cNvSpPr/>
            <p:nvPr/>
          </p:nvSpPr>
          <p:spPr>
            <a:xfrm>
              <a:off x="4499992" y="3933056"/>
              <a:ext cx="504056" cy="675076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4800" dirty="0"/>
                <a:t>J</a:t>
              </a: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5004048" y="3933056"/>
              <a:ext cx="504056" cy="691176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4800" dirty="0"/>
                <a:t>5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840104" y="4304125"/>
            <a:ext cx="1008112" cy="675077"/>
            <a:chOff x="5436096" y="4653135"/>
            <a:chExt cx="1008112" cy="675077"/>
          </a:xfrm>
        </p:grpSpPr>
        <p:sp>
          <p:nvSpPr>
            <p:cNvPr id="39" name="Rounded Rectangle 38"/>
            <p:cNvSpPr/>
            <p:nvPr/>
          </p:nvSpPr>
          <p:spPr>
            <a:xfrm>
              <a:off x="5436096" y="4653136"/>
              <a:ext cx="504056" cy="675076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4800" dirty="0"/>
                <a:t>J</a:t>
              </a: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5940152" y="4653135"/>
              <a:ext cx="504056" cy="670491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4800" dirty="0"/>
                <a:t>2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904000" y="5096214"/>
            <a:ext cx="1008112" cy="675076"/>
            <a:chOff x="4499992" y="5445224"/>
            <a:chExt cx="1008112" cy="675076"/>
          </a:xfrm>
        </p:grpSpPr>
        <p:sp>
          <p:nvSpPr>
            <p:cNvPr id="42" name="Rounded Rectangle 41"/>
            <p:cNvSpPr/>
            <p:nvPr/>
          </p:nvSpPr>
          <p:spPr>
            <a:xfrm>
              <a:off x="4499992" y="5445224"/>
              <a:ext cx="504056" cy="675076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4800" dirty="0"/>
                <a:t>B</a:t>
              </a: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5004048" y="5445224"/>
              <a:ext cx="504056" cy="675076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4800" dirty="0"/>
                <a:t>5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912112" y="5833914"/>
            <a:ext cx="1008112" cy="675076"/>
            <a:chOff x="5508104" y="6182924"/>
            <a:chExt cx="1008112" cy="675076"/>
          </a:xfrm>
        </p:grpSpPr>
        <p:sp>
          <p:nvSpPr>
            <p:cNvPr id="45" name="Rounded Rectangle 44"/>
            <p:cNvSpPr/>
            <p:nvPr/>
          </p:nvSpPr>
          <p:spPr>
            <a:xfrm>
              <a:off x="5508104" y="6182924"/>
              <a:ext cx="504056" cy="675076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4800" dirty="0"/>
                <a:t>B</a:t>
              </a: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6012160" y="6182924"/>
              <a:ext cx="504056" cy="675076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4800" dirty="0"/>
                <a:t>2</a:t>
              </a:r>
            </a:p>
          </p:txBody>
        </p:sp>
      </p:grpSp>
      <p:pic>
        <p:nvPicPr>
          <p:cNvPr id="47" name="Picture 3" descr="C:\Users\kol\AppData\Local\Microsoft\Windows\Temporary Internet Files\Content.IE5\LNFITA2W\MC90044132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2312" y="3512038"/>
            <a:ext cx="648072" cy="648072"/>
          </a:xfrm>
          <a:prstGeom prst="rect">
            <a:avLst/>
          </a:prstGeom>
          <a:noFill/>
        </p:spPr>
      </p:pic>
      <p:pic>
        <p:nvPicPr>
          <p:cNvPr id="48" name="Picture 5" descr="C:\Users\kol\AppData\Local\Microsoft\Windows\Temporary Internet Files\Content.IE5\NKSVFXLD\MC900441321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12312" y="4351338"/>
            <a:ext cx="576064" cy="576064"/>
          </a:xfrm>
          <a:prstGeom prst="rect">
            <a:avLst/>
          </a:prstGeom>
          <a:noFill/>
        </p:spPr>
      </p:pic>
      <p:pic>
        <p:nvPicPr>
          <p:cNvPr id="49" name="Picture 3" descr="C:\Users\kol\AppData\Local\Microsoft\Windows\Temporary Internet Files\Content.IE5\LNFITA2W\MC90044132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84320" y="5860918"/>
            <a:ext cx="648072" cy="648072"/>
          </a:xfrm>
          <a:prstGeom prst="rect">
            <a:avLst/>
          </a:prstGeom>
          <a:noFill/>
        </p:spPr>
      </p:pic>
      <p:pic>
        <p:nvPicPr>
          <p:cNvPr id="50" name="Picture 3" descr="C:\Users\kol\AppData\Local\Microsoft\Windows\Temporary Internet Files\Content.IE5\LNFITA2W\MC90044132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84320" y="5024206"/>
            <a:ext cx="648072" cy="648072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525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If A then B</a:t>
            </a:r>
            <a:endParaRPr lang="en-Z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999" y="1684741"/>
            <a:ext cx="11442675" cy="4911502"/>
          </a:xfrm>
        </p:spPr>
        <p:txBody>
          <a:bodyPr>
            <a:normAutofit/>
          </a:bodyPr>
          <a:lstStyle/>
          <a:p>
            <a:r>
              <a:rPr lang="en-CA" sz="3200" dirty="0"/>
              <a:t>S</a:t>
            </a:r>
            <a:r>
              <a:rPr lang="en-CA" sz="2800" dirty="0"/>
              <a:t>ometimes people  think that “if ... then” goes both ways...</a:t>
            </a:r>
          </a:p>
          <a:p>
            <a:pPr lvl="1"/>
            <a:r>
              <a:rPr lang="en-CA" sz="2400" dirty="0"/>
              <a:t>But usually it doesn’t!</a:t>
            </a:r>
          </a:p>
          <a:p>
            <a:pPr marL="0" indent="0">
              <a:buNone/>
            </a:pPr>
            <a:endParaRPr lang="en-CA" sz="2800" dirty="0"/>
          </a:p>
          <a:p>
            <a:r>
              <a:rPr lang="en-CA" sz="2800" dirty="0"/>
              <a:t>If you live in NL, you must pay HST tax.  </a:t>
            </a:r>
          </a:p>
          <a:p>
            <a:pPr lvl="1"/>
            <a:r>
              <a:rPr lang="en-CA" sz="2400" dirty="0"/>
              <a:t>John  lives in BC. </a:t>
            </a:r>
          </a:p>
          <a:p>
            <a:pPr lvl="1"/>
            <a:r>
              <a:rPr lang="en-CA" sz="2400" dirty="0"/>
              <a:t>Does John pay HST? </a:t>
            </a:r>
          </a:p>
          <a:p>
            <a:pPr lvl="1"/>
            <a:endParaRPr lang="en-CA" sz="2800" dirty="0"/>
          </a:p>
          <a:p>
            <a:r>
              <a:rPr lang="en-CA" sz="2800" dirty="0"/>
              <a:t>A politician says: “ If I am elected I will build a regional transit system”</a:t>
            </a:r>
          </a:p>
          <a:p>
            <a:pPr lvl="1"/>
            <a:r>
              <a:rPr lang="en-CA" sz="2400" dirty="0"/>
              <a:t>When  would you say that she did not deliver on her promise? </a:t>
            </a:r>
          </a:p>
          <a:p>
            <a:pPr lvl="1"/>
            <a:r>
              <a:rPr lang="en-CA" sz="2400" dirty="0"/>
              <a:t>Would you hold her accountable if she is not elected? </a:t>
            </a:r>
          </a:p>
          <a:p>
            <a:pPr lvl="1"/>
            <a:endParaRPr lang="en-CA" sz="2400" dirty="0"/>
          </a:p>
          <a:p>
            <a:pPr marL="0" indent="0">
              <a:buNone/>
            </a:pPr>
            <a:endParaRPr lang="en-CA" sz="2800" dirty="0"/>
          </a:p>
          <a:p>
            <a:pPr lvl="1"/>
            <a:endParaRPr lang="en-CA" sz="3200" dirty="0"/>
          </a:p>
          <a:p>
            <a:pPr lvl="1"/>
            <a:endParaRPr lang="en-CA" sz="3200" dirty="0"/>
          </a:p>
          <a:p>
            <a:pPr lvl="1"/>
            <a:endParaRPr lang="en-CA" sz="3200" dirty="0"/>
          </a:p>
          <a:p>
            <a:pPr lvl="1"/>
            <a:endParaRPr lang="en-CA" sz="2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12</a:t>
            </a:fld>
            <a:endParaRPr lang="en-ZA" dirty="0"/>
          </a:p>
        </p:txBody>
      </p:sp>
      <p:grpSp>
        <p:nvGrpSpPr>
          <p:cNvPr id="10" name="Group 9"/>
          <p:cNvGrpSpPr/>
          <p:nvPr/>
        </p:nvGrpSpPr>
        <p:grpSpPr>
          <a:xfrm>
            <a:off x="10666641" y="261757"/>
            <a:ext cx="1008112" cy="675076"/>
            <a:chOff x="4499992" y="3933056"/>
            <a:chExt cx="1008112" cy="675076"/>
          </a:xfrm>
        </p:grpSpPr>
        <p:sp>
          <p:nvSpPr>
            <p:cNvPr id="11" name="Rounded Rectangle 10"/>
            <p:cNvSpPr/>
            <p:nvPr/>
          </p:nvSpPr>
          <p:spPr>
            <a:xfrm>
              <a:off x="4499992" y="3933056"/>
              <a:ext cx="504056" cy="675076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4800" dirty="0"/>
                <a:t>J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004048" y="3933056"/>
              <a:ext cx="504056" cy="675076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4800" dirty="0"/>
                <a:t>5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F3C7A9EA-25D7-4FBE-A61E-4485ABC35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4716" y="2712992"/>
            <a:ext cx="3039497" cy="143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715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6221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FEA01CFE-4F0B-CC44-BFE2-2E561B199D1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821" y="4654476"/>
            <a:ext cx="2724357" cy="177152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280624" cy="432000"/>
          </a:xfrm>
        </p:spPr>
        <p:txBody>
          <a:bodyPr>
            <a:normAutofit fontScale="90000"/>
          </a:bodyPr>
          <a:lstStyle/>
          <a:p>
            <a:r>
              <a:rPr lang="en-CA" dirty="0"/>
              <a:t>Why not just use English?</a:t>
            </a:r>
            <a:endParaRPr lang="en-ZA" dirty="0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07FF37F8-D747-444C-8664-2DF836965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76147"/>
            <a:ext cx="7832546" cy="5101095"/>
          </a:xfrm>
        </p:spPr>
        <p:txBody>
          <a:bodyPr>
            <a:normAutofit lnSpcReduction="10000"/>
          </a:bodyPr>
          <a:lstStyle/>
          <a:p>
            <a:r>
              <a:rPr lang="en-CA" sz="2800" dirty="0"/>
              <a:t>Natural languages are ambiguous.  </a:t>
            </a:r>
          </a:p>
          <a:p>
            <a:r>
              <a:rPr lang="en-CA" sz="2800" dirty="0"/>
              <a:t>For example, the word “any” can have different meanings depending on the context:</a:t>
            </a:r>
          </a:p>
          <a:p>
            <a:endParaRPr lang="en-CA" sz="2800" dirty="0"/>
          </a:p>
          <a:p>
            <a:r>
              <a:rPr lang="en-CA" sz="2800" dirty="0"/>
              <a:t>Any = some</a:t>
            </a:r>
          </a:p>
          <a:p>
            <a:pPr lvl="1"/>
            <a:r>
              <a:rPr lang="en-CA" sz="2400" dirty="0"/>
              <a:t>Can I solve  </a:t>
            </a:r>
            <a:r>
              <a:rPr lang="en-CA" sz="2400" b="1" dirty="0">
                <a:solidFill>
                  <a:srgbClr val="FF0000"/>
                </a:solidFill>
              </a:rPr>
              <a:t>any</a:t>
            </a:r>
            <a:r>
              <a:rPr lang="en-CA" sz="2400" dirty="0"/>
              <a:t> puzzle? </a:t>
            </a:r>
          </a:p>
          <a:p>
            <a:pPr lvl="1"/>
            <a:r>
              <a:rPr lang="en-CA" sz="2400" dirty="0"/>
              <a:t>Can I solve </a:t>
            </a:r>
            <a:r>
              <a:rPr lang="en-CA" sz="2400" b="1" dirty="0">
                <a:solidFill>
                  <a:srgbClr val="FF0000"/>
                </a:solidFill>
              </a:rPr>
              <a:t>some (even one)</a:t>
            </a:r>
            <a:r>
              <a:rPr lang="en-CA" sz="2400" dirty="0"/>
              <a:t> puzzle? </a:t>
            </a:r>
          </a:p>
          <a:p>
            <a:pPr lvl="1"/>
            <a:endParaRPr lang="en-CA" sz="2400" dirty="0"/>
          </a:p>
          <a:p>
            <a:r>
              <a:rPr lang="en-CA" sz="2800" dirty="0"/>
              <a:t>Any = all </a:t>
            </a:r>
          </a:p>
          <a:p>
            <a:pPr lvl="1"/>
            <a:r>
              <a:rPr lang="en-CA" sz="2400" b="1" dirty="0">
                <a:solidFill>
                  <a:schemeClr val="accent3">
                    <a:lumMod val="50000"/>
                  </a:schemeClr>
                </a:solidFill>
              </a:rPr>
              <a:t>Any</a:t>
            </a:r>
            <a:r>
              <a:rPr lang="en-CA" sz="2400" dirty="0"/>
              <a:t> student knows this. </a:t>
            </a:r>
          </a:p>
          <a:p>
            <a:pPr lvl="1"/>
            <a:r>
              <a:rPr lang="en-CA" sz="2400" b="1" dirty="0">
                <a:solidFill>
                  <a:schemeClr val="accent3">
                    <a:lumMod val="50000"/>
                  </a:schemeClr>
                </a:solidFill>
              </a:rPr>
              <a:t>Every</a:t>
            </a:r>
            <a:r>
              <a:rPr lang="en-CA" sz="2400" dirty="0">
                <a:solidFill>
                  <a:schemeClr val="accent3"/>
                </a:solidFill>
              </a:rPr>
              <a:t> </a:t>
            </a:r>
            <a:r>
              <a:rPr lang="en-CA" sz="2400" dirty="0"/>
              <a:t>student knows this.</a:t>
            </a:r>
          </a:p>
          <a:p>
            <a:pPr marL="266700" lvl="1" indent="0">
              <a:buNone/>
            </a:pPr>
            <a:endParaRPr lang="en-CA" sz="2400" dirty="0"/>
          </a:p>
          <a:p>
            <a:pPr marL="266700" lvl="1" indent="0">
              <a:buNone/>
            </a:pPr>
            <a:endParaRPr lang="en-CA" sz="2400" dirty="0"/>
          </a:p>
          <a:p>
            <a:endParaRPr lang="en-ZA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14</a:t>
            </a:fld>
            <a:endParaRPr lang="en-ZA" dirty="0"/>
          </a:p>
        </p:txBody>
      </p:sp>
      <p:pic>
        <p:nvPicPr>
          <p:cNvPr id="1028" name="Picture 4" descr="Cake, Piece Of Cake, Piece Of Pie, Dessert, Delicious">
            <a:extLst>
              <a:ext uri="{FF2B5EF4-FFF2-40B4-BE49-F238E27FC236}">
                <a16:creationId xmlns:a16="http://schemas.microsoft.com/office/drawing/2014/main" id="{D150AA75-C11A-40A0-925A-27B595A94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381" y="2300315"/>
            <a:ext cx="2448619" cy="225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35A855-F187-47CC-9C2C-8BC6081ECFFE}"/>
              </a:ext>
            </a:extLst>
          </p:cNvPr>
          <p:cNvSpPr txBox="1"/>
          <p:nvPr/>
        </p:nvSpPr>
        <p:spPr>
          <a:xfrm>
            <a:off x="7095479" y="4689627"/>
            <a:ext cx="49948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b="1" dirty="0">
                <a:solidFill>
                  <a:srgbClr val="00B050"/>
                </a:solidFill>
              </a:rPr>
              <a:t>Any </a:t>
            </a:r>
            <a:r>
              <a:rPr lang="en-CA" sz="2400" dirty="0"/>
              <a:t>student can get an 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dirty="0"/>
              <a:t>Would </a:t>
            </a:r>
            <a:r>
              <a:rPr lang="en-CA" sz="2400" b="1" dirty="0">
                <a:solidFill>
                  <a:srgbClr val="FF0000"/>
                </a:solidFill>
              </a:rPr>
              <a:t>any </a:t>
            </a:r>
            <a:r>
              <a:rPr lang="en-CA" sz="2400" dirty="0"/>
              <a:t>student get  an A?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854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1CDF3-EFF2-42F0-91B5-324910DC1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Logic?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B6E3A-3DD2-4DA3-8AEA-B55F31A36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124704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4100" dirty="0"/>
              <a:t>Very informally, a logic system has the following parts: </a:t>
            </a:r>
          </a:p>
          <a:p>
            <a:pPr lvl="1"/>
            <a:r>
              <a:rPr lang="en-US" sz="3700" dirty="0"/>
              <a:t>A </a:t>
            </a:r>
            <a:r>
              <a:rPr lang="en-US" sz="3700" b="1" dirty="0"/>
              <a:t>language (syntax)</a:t>
            </a:r>
            <a:r>
              <a:rPr lang="en-US" sz="3700" dirty="0"/>
              <a:t>: what symbols are allowed, and how to combine them into correctly built statements</a:t>
            </a:r>
          </a:p>
          <a:p>
            <a:pPr lvl="1"/>
            <a:r>
              <a:rPr lang="en-US" sz="3700" dirty="0"/>
              <a:t>The </a:t>
            </a:r>
            <a:r>
              <a:rPr lang="en-US" sz="3700" b="1" dirty="0"/>
              <a:t>meaning (semantics)</a:t>
            </a:r>
            <a:r>
              <a:rPr lang="en-US" sz="3700" dirty="0"/>
              <a:t>:  what are possible values of symbols (here, true and false), and how they combine to give values to statements. </a:t>
            </a:r>
          </a:p>
          <a:p>
            <a:pPr lvl="1"/>
            <a:r>
              <a:rPr lang="en-US" sz="3700" dirty="0"/>
              <a:t>The </a:t>
            </a:r>
            <a:r>
              <a:rPr lang="en-US" sz="3700" b="1" dirty="0"/>
              <a:t>reasoning (rules of inference)</a:t>
            </a:r>
            <a:r>
              <a:rPr lang="en-US" sz="3700" dirty="0"/>
              <a:t>:  rules for deriving new statements: constructing arguments and proofs </a:t>
            </a:r>
            <a:r>
              <a:rPr lang="en-US" sz="3000" dirty="0"/>
              <a:t> </a:t>
            </a:r>
            <a:endParaRPr lang="en-CA" sz="3000" dirty="0"/>
          </a:p>
          <a:p>
            <a:pPr lvl="2"/>
            <a:endParaRPr lang="en-CA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0C81F02-5D1B-476E-92E8-C2F4481CB4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309" y="0"/>
            <a:ext cx="1787690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82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C56B4-B3CC-4232-B78B-1308460E9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is ancient!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F8F26-BA14-460D-AE75-97323BBE8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Already known in Babylon, 11 century BC</a:t>
            </a:r>
          </a:p>
          <a:p>
            <a:pPr lvl="1"/>
            <a:r>
              <a:rPr lang="en-US" dirty="0" err="1"/>
              <a:t>Esagil</a:t>
            </a:r>
            <a:r>
              <a:rPr lang="en-US" dirty="0"/>
              <a:t>-kin-</a:t>
            </a:r>
            <a:r>
              <a:rPr lang="en-US" dirty="0" err="1"/>
              <a:t>apli’s</a:t>
            </a:r>
            <a:r>
              <a:rPr lang="en-US" dirty="0"/>
              <a:t>  “</a:t>
            </a:r>
            <a:r>
              <a:rPr lang="en-US" dirty="0" err="1"/>
              <a:t>Sakikkū</a:t>
            </a:r>
            <a:r>
              <a:rPr lang="en-US" dirty="0"/>
              <a:t>” (“Symptoms”) </a:t>
            </a:r>
          </a:p>
          <a:p>
            <a:r>
              <a:rPr lang="en-US" dirty="0"/>
              <a:t>Several schools of logic in India in 6</a:t>
            </a:r>
            <a:r>
              <a:rPr lang="en-US" baseline="30000" dirty="0"/>
              <a:t>th</a:t>
            </a:r>
            <a:r>
              <a:rPr lang="en-US" dirty="0"/>
              <a:t> – 5</a:t>
            </a:r>
            <a:r>
              <a:rPr lang="en-US" baseline="30000" dirty="0"/>
              <a:t>th</a:t>
            </a:r>
            <a:r>
              <a:rPr lang="en-US" dirty="0"/>
              <a:t> century BC</a:t>
            </a:r>
          </a:p>
          <a:p>
            <a:r>
              <a:rPr lang="en-US" dirty="0"/>
              <a:t>Mohism in China </a:t>
            </a:r>
          </a:p>
          <a:p>
            <a:pPr lvl="1"/>
            <a:r>
              <a:rPr lang="en-US" dirty="0"/>
              <a:t>And then politics interfered… </a:t>
            </a:r>
          </a:p>
          <a:p>
            <a:r>
              <a:rPr lang="en-US" dirty="0"/>
              <a:t>Aristotle, </a:t>
            </a:r>
            <a:r>
              <a:rPr lang="en-US" dirty="0" err="1"/>
              <a:t>etc</a:t>
            </a:r>
            <a:r>
              <a:rPr lang="en-US" dirty="0"/>
              <a:t> in ancient Greece</a:t>
            </a:r>
          </a:p>
          <a:p>
            <a:pPr lvl="1"/>
            <a:r>
              <a:rPr lang="en-US" dirty="0"/>
              <a:t>This is considered the origin of western formal logic.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5CC884F-5B0A-44B3-8DFA-52F26F6E053C}"/>
              </a:ext>
            </a:extLst>
          </p:cNvPr>
          <p:cNvSpPr/>
          <p:nvPr/>
        </p:nvSpPr>
        <p:spPr>
          <a:xfrm>
            <a:off x="1055440" y="5661248"/>
            <a:ext cx="1052696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Soon after humans started to make sense of the world,  they started inventing the rules of logic.</a:t>
            </a:r>
          </a:p>
        </p:txBody>
      </p:sp>
      <p:pic>
        <p:nvPicPr>
          <p:cNvPr id="1026" name="Picture 2" descr="Fig. 1 CBS 12580 obverse">
            <a:extLst>
              <a:ext uri="{FF2B5EF4-FFF2-40B4-BE49-F238E27FC236}">
                <a16:creationId xmlns:a16="http://schemas.microsoft.com/office/drawing/2014/main" id="{07C0FAA2-3D9E-4CD1-842D-805CA8358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44624"/>
            <a:ext cx="3024336" cy="216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430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D2A68-2732-43FF-BF2B-8D423854E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Shapes and colours puzzle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6186F-9415-4729-B822-0782129A9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781127"/>
          </a:xfrm>
        </p:spPr>
        <p:txBody>
          <a:bodyPr>
            <a:normAutofit fontScale="47500" lnSpcReduction="20000"/>
          </a:bodyPr>
          <a:lstStyle/>
          <a:p>
            <a:pPr>
              <a:defRPr/>
            </a:pPr>
            <a:r>
              <a:rPr lang="en-CA" sz="5100" dirty="0"/>
              <a:t>I like one of the shapes.</a:t>
            </a:r>
          </a:p>
          <a:p>
            <a:pPr>
              <a:defRPr/>
            </a:pPr>
            <a:r>
              <a:rPr lang="en-CA" sz="5100" dirty="0"/>
              <a:t> </a:t>
            </a:r>
          </a:p>
          <a:p>
            <a:pPr marL="4000500" lvl="8" indent="-342900"/>
            <a:r>
              <a:rPr lang="en-CA" sz="5100" dirty="0"/>
              <a:t>I like one of the colours.</a:t>
            </a:r>
          </a:p>
          <a:p>
            <a:pPr>
              <a:defRPr/>
            </a:pPr>
            <a:endParaRPr lang="en-CA" sz="5100" dirty="0"/>
          </a:p>
          <a:p>
            <a:pPr>
              <a:defRPr/>
            </a:pPr>
            <a:endParaRPr lang="en-CA" sz="5100" dirty="0"/>
          </a:p>
          <a:p>
            <a:pPr>
              <a:defRPr/>
            </a:pPr>
            <a:endParaRPr lang="en-CA" sz="5100" dirty="0"/>
          </a:p>
          <a:p>
            <a:pPr>
              <a:defRPr/>
            </a:pPr>
            <a:r>
              <a:rPr lang="en-CA" sz="5100" dirty="0"/>
              <a:t>I like a figure if it has my favourite shape or my favourite colour.   </a:t>
            </a:r>
          </a:p>
          <a:p>
            <a:pPr>
              <a:defRPr/>
            </a:pPr>
            <a:endParaRPr lang="en-CA" sz="5100" dirty="0"/>
          </a:p>
          <a:p>
            <a:pPr>
              <a:defRPr/>
            </a:pPr>
            <a:endParaRPr lang="en-CA" sz="5100" dirty="0"/>
          </a:p>
          <a:p>
            <a:pPr marL="0" indent="0">
              <a:buNone/>
              <a:defRPr/>
            </a:pPr>
            <a:endParaRPr lang="en-CA" sz="5100" dirty="0"/>
          </a:p>
          <a:p>
            <a:pPr>
              <a:defRPr/>
            </a:pPr>
            <a:endParaRPr lang="en-CA" sz="5100" dirty="0"/>
          </a:p>
          <a:p>
            <a:pPr>
              <a:defRPr/>
            </a:pPr>
            <a:r>
              <a:rPr lang="en-CA" sz="5100" dirty="0"/>
              <a:t>I like           .  What can you say about the rest?  </a:t>
            </a:r>
          </a:p>
          <a:p>
            <a:endParaRPr lang="en-US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01CDA511-99E6-4499-9BC6-7A336B98CF09}"/>
              </a:ext>
            </a:extLst>
          </p:cNvPr>
          <p:cNvSpPr/>
          <p:nvPr/>
        </p:nvSpPr>
        <p:spPr>
          <a:xfrm>
            <a:off x="3287688" y="4293860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1E5DB228-08BD-4D67-A9C4-4F72A5E63D86}"/>
              </a:ext>
            </a:extLst>
          </p:cNvPr>
          <p:cNvSpPr/>
          <p:nvPr/>
        </p:nvSpPr>
        <p:spPr>
          <a:xfrm>
            <a:off x="5015880" y="4293860"/>
            <a:ext cx="1060704" cy="9144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B234E1B-C4C0-4AD0-8125-B18037AA1C6A}"/>
              </a:ext>
            </a:extLst>
          </p:cNvPr>
          <p:cNvSpPr/>
          <p:nvPr/>
        </p:nvSpPr>
        <p:spPr>
          <a:xfrm>
            <a:off x="6600056" y="4344164"/>
            <a:ext cx="864096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A620541-BB54-491D-9FC1-C226302D8086}"/>
              </a:ext>
            </a:extLst>
          </p:cNvPr>
          <p:cNvSpPr/>
          <p:nvPr/>
        </p:nvSpPr>
        <p:spPr>
          <a:xfrm>
            <a:off x="7968208" y="4344164"/>
            <a:ext cx="864096" cy="86409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39148DD8-51BE-4F2A-BBE9-B6B7B6DF7939}"/>
              </a:ext>
            </a:extLst>
          </p:cNvPr>
          <p:cNvSpPr/>
          <p:nvPr/>
        </p:nvSpPr>
        <p:spPr>
          <a:xfrm>
            <a:off x="1271464" y="2060848"/>
            <a:ext cx="576064" cy="648072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B6E46F7-C92A-495E-BC68-795AC6A32C68}"/>
              </a:ext>
            </a:extLst>
          </p:cNvPr>
          <p:cNvSpPr/>
          <p:nvPr/>
        </p:nvSpPr>
        <p:spPr>
          <a:xfrm>
            <a:off x="2351584" y="2132856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4860475D-C3C7-4B6D-A9E4-789B6ABF1556}"/>
              </a:ext>
            </a:extLst>
          </p:cNvPr>
          <p:cNvSpPr/>
          <p:nvPr/>
        </p:nvSpPr>
        <p:spPr>
          <a:xfrm>
            <a:off x="4943872" y="2861361"/>
            <a:ext cx="936104" cy="43204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B08207FE-8FCE-4E9F-B84A-FD526A4F03F6}"/>
              </a:ext>
            </a:extLst>
          </p:cNvPr>
          <p:cNvSpPr/>
          <p:nvPr/>
        </p:nvSpPr>
        <p:spPr>
          <a:xfrm>
            <a:off x="6384032" y="2933369"/>
            <a:ext cx="936104" cy="432048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3FA8B454-C53C-409B-95DE-240ECE7009E8}"/>
              </a:ext>
            </a:extLst>
          </p:cNvPr>
          <p:cNvSpPr/>
          <p:nvPr/>
        </p:nvSpPr>
        <p:spPr>
          <a:xfrm>
            <a:off x="1703512" y="5517232"/>
            <a:ext cx="532428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7120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4630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427782"/>
            <a:ext cx="1115616" cy="836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Language of logic: propositions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1366500" cy="4983161"/>
          </a:xfrm>
        </p:spPr>
        <p:txBody>
          <a:bodyPr>
            <a:normAutofit fontScale="92500" lnSpcReduction="10000"/>
          </a:bodyPr>
          <a:lstStyle/>
          <a:p>
            <a:r>
              <a:rPr lang="en-CA" b="1" dirty="0"/>
              <a:t>Proposition</a:t>
            </a:r>
            <a:r>
              <a:rPr lang="en-CA" dirty="0"/>
              <a:t>: A sentence stating a fact that can be </a:t>
            </a:r>
            <a:r>
              <a:rPr lang="en-CA" i="1" dirty="0"/>
              <a:t>true</a:t>
            </a:r>
            <a:r>
              <a:rPr lang="en-CA" dirty="0"/>
              <a:t> or </a:t>
            </a:r>
            <a:r>
              <a:rPr lang="en-CA" i="1" dirty="0"/>
              <a:t>false.</a:t>
            </a:r>
          </a:p>
          <a:p>
            <a:pPr lvl="1"/>
            <a:r>
              <a:rPr lang="en-CA" dirty="0"/>
              <a:t>“Ice is colder than water”</a:t>
            </a:r>
          </a:p>
          <a:p>
            <a:pPr lvl="1"/>
            <a:r>
              <a:rPr lang="en-CA" dirty="0"/>
              <a:t>“MUN is a university” </a:t>
            </a:r>
          </a:p>
          <a:p>
            <a:pPr lvl="1"/>
            <a:r>
              <a:rPr lang="en-CA" dirty="0"/>
              <a:t>“2+2=7”  </a:t>
            </a:r>
          </a:p>
          <a:p>
            <a:pPr lvl="1"/>
            <a:r>
              <a:rPr lang="en-CA" dirty="0">
                <a:solidFill>
                  <a:srgbClr val="FF0000"/>
                </a:solidFill>
              </a:rPr>
              <a:t>But not “Hi!” or “what is x?” or “Open this book!”  </a:t>
            </a:r>
          </a:p>
          <a:p>
            <a:pPr lvl="1"/>
            <a:endParaRPr lang="en-CA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r>
              <a:rPr lang="en-CA" dirty="0">
                <a:solidFill>
                  <a:srgbClr val="7030A0"/>
                </a:solidFill>
              </a:rPr>
              <a:t>When we say “proposition”, we usually mean a sentence stating a single fact, rather than a “compound proposition” such as “Sky is blue and snow is white”.</a:t>
            </a:r>
          </a:p>
          <a:p>
            <a:pPr marL="457200" lvl="1" indent="0">
              <a:buNone/>
            </a:pPr>
            <a:r>
              <a:rPr lang="en-CA" dirty="0">
                <a:solidFill>
                  <a:srgbClr val="7030A0"/>
                </a:solidFill>
              </a:rPr>
              <a:t>   </a:t>
            </a:r>
          </a:p>
          <a:p>
            <a:pPr marL="457200" lvl="1" indent="0">
              <a:buNone/>
            </a:pPr>
            <a:r>
              <a:rPr lang="en-CA" dirty="0"/>
              <a:t>For the first two weeks, we will study the logic which operates with propositions and their combinations:  </a:t>
            </a:r>
            <a:r>
              <a:rPr lang="en-CA" b="1" dirty="0"/>
              <a:t>propositional logic</a:t>
            </a:r>
            <a:r>
              <a:rPr lang="en-CA" dirty="0"/>
              <a:t>. </a:t>
            </a:r>
          </a:p>
          <a:p>
            <a:pPr marL="457200" lvl="1" indent="0">
              <a:buNone/>
            </a:pPr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538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52FD3342-E198-5348-9EE9-579E8FFF9DD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7" y="864000"/>
            <a:ext cx="5343627" cy="350164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Logic is Everywhere!</a:t>
            </a:r>
            <a:endParaRPr lang="en-Z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79151"/>
            <a:ext cx="5472000" cy="3600000"/>
          </a:xfrm>
        </p:spPr>
        <p:txBody>
          <a:bodyPr>
            <a:normAutofit fontScale="92500" lnSpcReduction="20000"/>
          </a:bodyPr>
          <a:lstStyle/>
          <a:p>
            <a:r>
              <a:rPr lang="en-CA" sz="2800" dirty="0"/>
              <a:t>In the computer systems that reason and make decisions</a:t>
            </a:r>
          </a:p>
          <a:p>
            <a:r>
              <a:rPr lang="en-CA" sz="2800" dirty="0"/>
              <a:t>In the hardware circuits on which these systems are in built</a:t>
            </a:r>
          </a:p>
          <a:p>
            <a:r>
              <a:rPr lang="en-CA" sz="2800" dirty="0"/>
              <a:t>In the specifications describing precisely what these systems should and should not do </a:t>
            </a:r>
          </a:p>
          <a:p>
            <a:r>
              <a:rPr lang="en-CA" sz="2800" dirty="0"/>
              <a:t>In proofs that they are secure</a:t>
            </a:r>
          </a:p>
          <a:p>
            <a:r>
              <a:rPr lang="en-CA" sz="2800" dirty="0"/>
              <a:t>In the communication protocols                                  on which Internet runs…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94723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427782"/>
            <a:ext cx="1115616" cy="836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Propositional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1018838" cy="498316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CA" b="1" dirty="0"/>
                  <a:t>Propositional variables: </a:t>
                </a:r>
              </a:p>
              <a:p>
                <a:pPr lvl="1"/>
                <a:r>
                  <a:rPr lang="en-CA" dirty="0"/>
                  <a:t>A, B, C ( or p, q, r)</a:t>
                </a:r>
              </a:p>
              <a:p>
                <a:pPr lvl="1"/>
                <a:r>
                  <a:rPr lang="en-CA" dirty="0"/>
                  <a:t>Variables that stand for propositions, and  evaluate to TRUE or FALSE depending whether the corresponding proposition is true or false. </a:t>
                </a:r>
              </a:p>
              <a:p>
                <a:pPr marL="457200" lvl="1" indent="0">
                  <a:buNone/>
                </a:pPr>
                <a:endParaRPr lang="en-CA" dirty="0"/>
              </a:p>
              <a:p>
                <a:pPr marL="457200" lvl="1" indent="0">
                  <a:buNone/>
                </a:pPr>
                <a:r>
                  <a:rPr lang="en-CA" dirty="0"/>
                  <a:t>Similar to arithmetic variables:</a:t>
                </a:r>
              </a:p>
              <a:p>
                <a:pPr lvl="1"/>
                <a:r>
                  <a:rPr lang="en-CA" dirty="0"/>
                  <a:t> If you weight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dirty="0"/>
                  <a:t> kg on Earth, then you weight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/6</m:t>
                    </m:r>
                  </m:oMath>
                </a14:m>
                <a:r>
                  <a:rPr lang="en-CA" dirty="0"/>
                  <a:t> kg on the Moon.  </a:t>
                </a:r>
              </a:p>
              <a:p>
                <a:pPr lvl="2"/>
                <a:r>
                  <a:rPr lang="en-CA" dirty="0"/>
                  <a:t>Here, the arithmetic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dirty="0"/>
                  <a:t> stands for your weight on Earth in kg.  </a:t>
                </a:r>
              </a:p>
              <a:p>
                <a:pPr lvl="2"/>
                <a:r>
                  <a:rPr lang="en-CA" dirty="0"/>
                  <a:t>If you weight 60kg, then the value of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60</m:t>
                    </m:r>
                  </m:oMath>
                </a14:m>
                <a:endParaRPr lang="en-CA" dirty="0"/>
              </a:p>
              <a:p>
                <a:pPr lvl="2"/>
                <a:r>
                  <a:rPr lang="en-CA" sz="2800" dirty="0"/>
                  <a:t>In this case,  arithmetic expression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/6</m:t>
                    </m:r>
                  </m:oMath>
                </a14:m>
                <a:r>
                  <a:rPr lang="en-CA" sz="2800" dirty="0"/>
                  <a:t> evaluates to 10: </a:t>
                </a:r>
              </a:p>
              <a:p>
                <a:pPr lvl="3"/>
                <a:r>
                  <a:rPr lang="en-CA" sz="2400" dirty="0"/>
                  <a:t>you weight 10kg on the Moon.</a:t>
                </a:r>
              </a:p>
              <a:p>
                <a:pPr marL="457200" lvl="1" indent="0">
                  <a:buNone/>
                </a:pPr>
                <a:endParaRPr lang="en-CA" dirty="0"/>
              </a:p>
              <a:p>
                <a:pPr marL="457200" lvl="1" indent="0">
                  <a:buNone/>
                </a:pPr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1018838" cy="4983161"/>
              </a:xfrm>
              <a:blipFill>
                <a:blip r:embed="rId6"/>
                <a:stretch>
                  <a:fillRect l="-1272" t="-2570" b="-1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picture containing blue, sitting, plate, table&#10;&#10;Description automatically generated">
            <a:extLst>
              <a:ext uri="{FF2B5EF4-FFF2-40B4-BE49-F238E27FC236}">
                <a16:creationId xmlns:a16="http://schemas.microsoft.com/office/drawing/2014/main" id="{BC262CE5-B7EE-4310-8247-405A4CAF610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9" y="4750916"/>
            <a:ext cx="1412776" cy="1412776"/>
          </a:xfrm>
          <a:prstGeom prst="rect">
            <a:avLst/>
          </a:prstGeom>
        </p:spPr>
      </p:pic>
      <p:pic>
        <p:nvPicPr>
          <p:cNvPr id="9" name="Picture 8" descr="A view of the earth from space&#10;&#10;Description automatically generated">
            <a:extLst>
              <a:ext uri="{FF2B5EF4-FFF2-40B4-BE49-F238E27FC236}">
                <a16:creationId xmlns:a16="http://schemas.microsoft.com/office/drawing/2014/main" id="{138A048A-7F9D-4304-BEEC-DEBAA68462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254" y="4750916"/>
            <a:ext cx="1484784" cy="14847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1634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0CB70-8C5F-4B35-852D-7264F0ECF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Language of logic: connectives</a:t>
            </a:r>
            <a:endParaRPr lang="en-US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5A7D5F5A-3E4E-4E89-BAA5-EE5905CA4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427782"/>
            <a:ext cx="1115616" cy="8367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3">
                <a:extLst>
                  <a:ext uri="{FF2B5EF4-FFF2-40B4-BE49-F238E27FC236}">
                    <a16:creationId xmlns:a16="http://schemas.microsoft.com/office/drawing/2014/main" id="{26D472E7-12F2-45DD-872C-271AC6360EEE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609600" y="1410667"/>
              <a:ext cx="10972800" cy="517239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2210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922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35848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905193">
                    <a:tc>
                      <a:txBody>
                        <a:bodyPr/>
                        <a:lstStyle/>
                        <a:p>
                          <a:r>
                            <a:rPr lang="en-CA" sz="3200" dirty="0"/>
                            <a:t>Pronunciation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3200" dirty="0"/>
                            <a:t>Notation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3200" dirty="0"/>
                            <a:t>Meaning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05193">
                    <a:tc>
                      <a:txBody>
                        <a:bodyPr/>
                        <a:lstStyle/>
                        <a:p>
                          <a:r>
                            <a:rPr lang="en-CA" sz="3200" dirty="0"/>
                            <a:t>Not A </a:t>
                          </a:r>
                        </a:p>
                        <a:p>
                          <a:r>
                            <a:rPr lang="en-CA" sz="3200" dirty="0"/>
                            <a:t>(negation)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3200" dirty="0"/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CA" sz="3200" b="0" i="1" smtClean="0">
                                  <a:latin typeface="Cambria Math"/>
                                </a:rPr>
                                <m:t>¬ </m:t>
                              </m:r>
                            </m:oMath>
                          </a14:m>
                          <a:r>
                            <a:rPr lang="en-CA" sz="3200" dirty="0"/>
                            <a:t>A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3200" dirty="0">
                              <a:solidFill>
                                <a:srgbClr val="00B050"/>
                              </a:solidFill>
                            </a:rPr>
                            <a:t>Opposite</a:t>
                          </a:r>
                          <a:r>
                            <a:rPr lang="en-CA" sz="3200" baseline="0" dirty="0"/>
                            <a:t> of A is true, </a:t>
                          </a:r>
                          <a14:m>
                            <m:oMath xmlns:m="http://schemas.openxmlformats.org/officeDocument/2006/math">
                              <m:r>
                                <a:rPr lang="en-CA" sz="3200" b="0" i="1" smtClean="0">
                                  <a:latin typeface="Cambria Math"/>
                                </a:rPr>
                                <m:t>¬</m:t>
                              </m:r>
                            </m:oMath>
                          </a14:m>
                          <a:r>
                            <a:rPr lang="en-CA" sz="3200" dirty="0"/>
                            <a:t>A  is </a:t>
                          </a:r>
                          <a:r>
                            <a:rPr lang="en-CA" sz="3200" baseline="0" dirty="0"/>
                            <a:t>true when A is false  </a:t>
                          </a:r>
                          <a:endParaRPr lang="en-CA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03224855"/>
                      </a:ext>
                    </a:extLst>
                  </a:tr>
                  <a:tr h="905193">
                    <a:tc>
                      <a:txBody>
                        <a:bodyPr/>
                        <a:lstStyle/>
                        <a:p>
                          <a:r>
                            <a:rPr lang="en-CA" sz="3200" dirty="0"/>
                            <a:t>A  and </a:t>
                          </a:r>
                          <a:r>
                            <a:rPr lang="en-CA" sz="3200" baseline="0" dirty="0"/>
                            <a:t> B (conjunction)</a:t>
                          </a:r>
                          <a:endParaRPr lang="en-CA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3200" dirty="0"/>
                            <a:t>A  </a:t>
                          </a:r>
                          <a14:m>
                            <m:oMath xmlns:m="http://schemas.openxmlformats.org/officeDocument/2006/math">
                              <m:r>
                                <a:rPr lang="en-CA" sz="3200" b="0" i="1" smtClean="0">
                                  <a:latin typeface="Cambria Math"/>
                                </a:rPr>
                                <m:t>∧</m:t>
                              </m:r>
                            </m:oMath>
                          </a14:m>
                          <a:r>
                            <a:rPr lang="en-CA" sz="3200" dirty="0"/>
                            <a:t> B 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3200" dirty="0"/>
                            <a:t>True</a:t>
                          </a:r>
                          <a:r>
                            <a:rPr lang="en-CA" sz="3200" baseline="0" dirty="0"/>
                            <a:t> if </a:t>
                          </a:r>
                          <a:r>
                            <a:rPr lang="en-CA" sz="3200" baseline="0" dirty="0">
                              <a:solidFill>
                                <a:srgbClr val="00B050"/>
                              </a:solidFill>
                            </a:rPr>
                            <a:t>b</a:t>
                          </a:r>
                          <a:r>
                            <a:rPr lang="en-CA" sz="3200" dirty="0">
                              <a:solidFill>
                                <a:srgbClr val="00B050"/>
                              </a:solidFill>
                            </a:rPr>
                            <a:t>oth</a:t>
                          </a:r>
                          <a:r>
                            <a:rPr lang="en-CA" sz="3200" dirty="0"/>
                            <a:t> A </a:t>
                          </a:r>
                          <a:r>
                            <a:rPr lang="en-CA" sz="3200" dirty="0">
                              <a:solidFill>
                                <a:srgbClr val="00B050"/>
                              </a:solidFill>
                            </a:rPr>
                            <a:t>and</a:t>
                          </a:r>
                          <a:r>
                            <a:rPr lang="en-CA" sz="3200" dirty="0"/>
                            <a:t> B are true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05193">
                    <a:tc>
                      <a:txBody>
                        <a:bodyPr/>
                        <a:lstStyle/>
                        <a:p>
                          <a:r>
                            <a:rPr lang="en-CA" sz="3200" dirty="0"/>
                            <a:t>A or B (disjunction)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3200" dirty="0"/>
                            <a:t>A  </a:t>
                          </a:r>
                          <a14:m>
                            <m:oMath xmlns:m="http://schemas.openxmlformats.org/officeDocument/2006/math">
                              <m:r>
                                <a:rPr lang="en-CA" sz="3200" b="0" i="1" smtClean="0">
                                  <a:latin typeface="Cambria Math"/>
                                </a:rPr>
                                <m:t>∨</m:t>
                              </m:r>
                            </m:oMath>
                          </a14:m>
                          <a:r>
                            <a:rPr lang="en-CA" sz="3200" dirty="0"/>
                            <a:t> 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3200" dirty="0"/>
                            <a:t>True</a:t>
                          </a:r>
                          <a:r>
                            <a:rPr lang="en-CA" sz="3200" baseline="0" dirty="0"/>
                            <a:t> if </a:t>
                          </a:r>
                          <a:r>
                            <a:rPr lang="en-CA" sz="3200" baseline="0" dirty="0">
                              <a:solidFill>
                                <a:srgbClr val="00B050"/>
                              </a:solidFill>
                            </a:rPr>
                            <a:t>e</a:t>
                          </a:r>
                          <a:r>
                            <a:rPr lang="en-CA" sz="3200" dirty="0">
                              <a:solidFill>
                                <a:srgbClr val="00B050"/>
                              </a:solidFill>
                            </a:rPr>
                            <a:t>ither</a:t>
                          </a:r>
                          <a:r>
                            <a:rPr lang="en-CA" sz="3200" baseline="0" dirty="0"/>
                            <a:t> A </a:t>
                          </a:r>
                          <a:r>
                            <a:rPr lang="en-CA" sz="3200" baseline="0" dirty="0">
                              <a:solidFill>
                                <a:srgbClr val="00B050"/>
                              </a:solidFill>
                            </a:rPr>
                            <a:t>or</a:t>
                          </a:r>
                          <a:r>
                            <a:rPr lang="en-CA" sz="3200" baseline="0" dirty="0"/>
                            <a:t> B are true </a:t>
                          </a:r>
                        </a:p>
                        <a:p>
                          <a:r>
                            <a:rPr lang="en-CA" sz="3200" baseline="0" dirty="0">
                              <a:solidFill>
                                <a:srgbClr val="00B050"/>
                              </a:solidFill>
                            </a:rPr>
                            <a:t>(or both</a:t>
                          </a:r>
                          <a:r>
                            <a:rPr lang="en-CA" sz="3200" baseline="0" dirty="0"/>
                            <a:t>)</a:t>
                          </a:r>
                          <a:endParaRPr lang="en-CA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905193">
                    <a:tc>
                      <a:txBody>
                        <a:bodyPr/>
                        <a:lstStyle/>
                        <a:p>
                          <a:r>
                            <a:rPr lang="en-CA" sz="3200" dirty="0"/>
                            <a:t>If</a:t>
                          </a:r>
                          <a:r>
                            <a:rPr lang="en-CA" sz="3200" baseline="0" dirty="0"/>
                            <a:t> A then B (implication) </a:t>
                          </a:r>
                          <a:endParaRPr lang="en-CA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3200" dirty="0"/>
                            <a:t>A  </a:t>
                          </a:r>
                          <a14:m>
                            <m:oMath xmlns:m="http://schemas.openxmlformats.org/officeDocument/2006/math">
                              <m:r>
                                <a:rPr lang="en-CA" sz="3200" b="0" i="1" smtClean="0">
                                  <a:latin typeface="Cambria Math"/>
                                </a:rPr>
                                <m:t>→</m:t>
                              </m:r>
                            </m:oMath>
                          </a14:m>
                          <a:r>
                            <a:rPr lang="en-CA" sz="3200" dirty="0"/>
                            <a:t> B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3200" dirty="0"/>
                            <a:t>True whenever</a:t>
                          </a:r>
                          <a:r>
                            <a:rPr lang="en-CA" sz="3200" baseline="0" dirty="0"/>
                            <a:t> </a:t>
                          </a:r>
                          <a:r>
                            <a:rPr lang="en-CA" sz="3200" baseline="0" dirty="0">
                              <a:solidFill>
                                <a:srgbClr val="00B050"/>
                              </a:solidFill>
                            </a:rPr>
                            <a:t>i</a:t>
                          </a:r>
                          <a:r>
                            <a:rPr lang="en-CA" sz="3200" dirty="0">
                              <a:solidFill>
                                <a:srgbClr val="00B050"/>
                              </a:solidFill>
                            </a:rPr>
                            <a:t>f</a:t>
                          </a:r>
                          <a:r>
                            <a:rPr lang="en-CA" sz="3200" dirty="0"/>
                            <a:t> A is true, </a:t>
                          </a:r>
                          <a:r>
                            <a:rPr lang="en-CA" sz="3200" dirty="0">
                              <a:solidFill>
                                <a:srgbClr val="00B050"/>
                              </a:solidFill>
                            </a:rPr>
                            <a:t>then</a:t>
                          </a:r>
                          <a:r>
                            <a:rPr lang="en-CA" sz="3200" dirty="0"/>
                            <a:t> B is</a:t>
                          </a:r>
                          <a:r>
                            <a:rPr lang="en-CA" sz="3200" baseline="0" dirty="0"/>
                            <a:t> also</a:t>
                          </a:r>
                          <a:r>
                            <a:rPr lang="en-CA" sz="3200" dirty="0"/>
                            <a:t> true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3">
                <a:extLst>
                  <a:ext uri="{FF2B5EF4-FFF2-40B4-BE49-F238E27FC236}">
                    <a16:creationId xmlns:a16="http://schemas.microsoft.com/office/drawing/2014/main" id="{26D472E7-12F2-45DD-872C-271AC6360EE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524409964"/>
                  </p:ext>
                </p:extLst>
              </p:nvPr>
            </p:nvGraphicFramePr>
            <p:xfrm>
              <a:off x="609600" y="1410667"/>
              <a:ext cx="10972800" cy="517239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2210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922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35848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905193">
                    <a:tc>
                      <a:txBody>
                        <a:bodyPr/>
                        <a:lstStyle/>
                        <a:p>
                          <a:r>
                            <a:rPr lang="en-CA" sz="3200" dirty="0"/>
                            <a:t>Pronunciation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3200" dirty="0"/>
                            <a:t>Notation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3200" dirty="0"/>
                            <a:t>Meaning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066800">
                    <a:tc>
                      <a:txBody>
                        <a:bodyPr/>
                        <a:lstStyle/>
                        <a:p>
                          <a:r>
                            <a:rPr lang="en-CA" sz="3200" dirty="0"/>
                            <a:t>Not A </a:t>
                          </a:r>
                        </a:p>
                        <a:p>
                          <a:r>
                            <a:rPr lang="en-CA" sz="3200" dirty="0"/>
                            <a:t>(negation)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58163" t="-92571" r="-356463" b="-318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72771" t="-92571" r="-479" b="-318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03224855"/>
                      </a:ext>
                    </a:extLst>
                  </a:tr>
                  <a:tr h="1066800">
                    <a:tc>
                      <a:txBody>
                        <a:bodyPr/>
                        <a:lstStyle/>
                        <a:p>
                          <a:r>
                            <a:rPr lang="en-CA" sz="3200" dirty="0"/>
                            <a:t>A  and </a:t>
                          </a:r>
                          <a:r>
                            <a:rPr lang="en-CA" sz="3200" baseline="0" dirty="0"/>
                            <a:t> B (conjunction)</a:t>
                          </a:r>
                          <a:endParaRPr lang="en-CA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58163" t="-192571" r="-356463" b="-218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sz="3200" dirty="0"/>
                            <a:t>True</a:t>
                          </a:r>
                          <a:r>
                            <a:rPr lang="en-CA" sz="3200" baseline="0" dirty="0"/>
                            <a:t> if </a:t>
                          </a:r>
                          <a:r>
                            <a:rPr lang="en-CA" sz="3200" baseline="0" dirty="0">
                              <a:solidFill>
                                <a:srgbClr val="00B050"/>
                              </a:solidFill>
                            </a:rPr>
                            <a:t>b</a:t>
                          </a:r>
                          <a:r>
                            <a:rPr lang="en-CA" sz="3200" dirty="0">
                              <a:solidFill>
                                <a:srgbClr val="00B050"/>
                              </a:solidFill>
                            </a:rPr>
                            <a:t>oth</a:t>
                          </a:r>
                          <a:r>
                            <a:rPr lang="en-CA" sz="3200" dirty="0"/>
                            <a:t> A </a:t>
                          </a:r>
                          <a:r>
                            <a:rPr lang="en-CA" sz="3200" dirty="0">
                              <a:solidFill>
                                <a:srgbClr val="00B050"/>
                              </a:solidFill>
                            </a:rPr>
                            <a:t>and</a:t>
                          </a:r>
                          <a:r>
                            <a:rPr lang="en-CA" sz="3200" dirty="0"/>
                            <a:t> B are true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066800">
                    <a:tc>
                      <a:txBody>
                        <a:bodyPr/>
                        <a:lstStyle/>
                        <a:p>
                          <a:r>
                            <a:rPr lang="en-CA" sz="3200" dirty="0"/>
                            <a:t>A or B (disjunction)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58163" t="-292571" r="-356463" b="-118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sz="3200" dirty="0"/>
                            <a:t>True</a:t>
                          </a:r>
                          <a:r>
                            <a:rPr lang="en-CA" sz="3200" baseline="0" dirty="0"/>
                            <a:t> if </a:t>
                          </a:r>
                          <a:r>
                            <a:rPr lang="en-CA" sz="3200" baseline="0" dirty="0">
                              <a:solidFill>
                                <a:srgbClr val="00B050"/>
                              </a:solidFill>
                            </a:rPr>
                            <a:t>e</a:t>
                          </a:r>
                          <a:r>
                            <a:rPr lang="en-CA" sz="3200" dirty="0">
                              <a:solidFill>
                                <a:srgbClr val="00B050"/>
                              </a:solidFill>
                            </a:rPr>
                            <a:t>ither</a:t>
                          </a:r>
                          <a:r>
                            <a:rPr lang="en-CA" sz="3200" baseline="0" dirty="0"/>
                            <a:t> A </a:t>
                          </a:r>
                          <a:r>
                            <a:rPr lang="en-CA" sz="3200" baseline="0" dirty="0">
                              <a:solidFill>
                                <a:srgbClr val="00B050"/>
                              </a:solidFill>
                            </a:rPr>
                            <a:t>or</a:t>
                          </a:r>
                          <a:r>
                            <a:rPr lang="en-CA" sz="3200" baseline="0" dirty="0"/>
                            <a:t> B are true </a:t>
                          </a:r>
                        </a:p>
                        <a:p>
                          <a:r>
                            <a:rPr lang="en-CA" sz="3200" baseline="0" dirty="0">
                              <a:solidFill>
                                <a:srgbClr val="00B050"/>
                              </a:solidFill>
                            </a:rPr>
                            <a:t>(or both</a:t>
                          </a:r>
                          <a:r>
                            <a:rPr lang="en-CA" sz="3200" baseline="0" dirty="0"/>
                            <a:t>)</a:t>
                          </a:r>
                          <a:endParaRPr lang="en-CA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066800">
                    <a:tc>
                      <a:txBody>
                        <a:bodyPr/>
                        <a:lstStyle/>
                        <a:p>
                          <a:r>
                            <a:rPr lang="en-CA" sz="3200" dirty="0"/>
                            <a:t>If</a:t>
                          </a:r>
                          <a:r>
                            <a:rPr lang="en-CA" sz="3200" baseline="0" dirty="0"/>
                            <a:t> A then B (implication) </a:t>
                          </a:r>
                          <a:endParaRPr lang="en-CA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58163" t="-392571" r="-356463" b="-18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sz="3200" dirty="0"/>
                            <a:t>True whenever</a:t>
                          </a:r>
                          <a:r>
                            <a:rPr lang="en-CA" sz="3200" baseline="0" dirty="0"/>
                            <a:t> </a:t>
                          </a:r>
                          <a:r>
                            <a:rPr lang="en-CA" sz="3200" baseline="0" dirty="0">
                              <a:solidFill>
                                <a:srgbClr val="00B050"/>
                              </a:solidFill>
                            </a:rPr>
                            <a:t>i</a:t>
                          </a:r>
                          <a:r>
                            <a:rPr lang="en-CA" sz="3200" dirty="0">
                              <a:solidFill>
                                <a:srgbClr val="00B050"/>
                              </a:solidFill>
                            </a:rPr>
                            <a:t>f</a:t>
                          </a:r>
                          <a:r>
                            <a:rPr lang="en-CA" sz="3200" dirty="0"/>
                            <a:t> A is true, </a:t>
                          </a:r>
                          <a:r>
                            <a:rPr lang="en-CA" sz="3200" dirty="0">
                              <a:solidFill>
                                <a:srgbClr val="00B050"/>
                              </a:solidFill>
                            </a:rPr>
                            <a:t>then</a:t>
                          </a:r>
                          <a:r>
                            <a:rPr lang="en-CA" sz="3200" dirty="0"/>
                            <a:t> B is</a:t>
                          </a:r>
                          <a:r>
                            <a:rPr lang="en-CA" sz="3200" baseline="0" dirty="0"/>
                            <a:t> also</a:t>
                          </a:r>
                          <a:r>
                            <a:rPr lang="en-CA" sz="3200" dirty="0"/>
                            <a:t> true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13925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0CB70-8C5F-4B35-852D-7264F0ECF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Language of logic: connectives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14D64-4884-40D8-9868-6A1E2DCF1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685507"/>
            <a:ext cx="5342384" cy="220537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CA" dirty="0"/>
              <a:t>A:  “It is sunny” </a:t>
            </a:r>
          </a:p>
          <a:p>
            <a:pPr>
              <a:defRPr/>
            </a:pPr>
            <a:r>
              <a:rPr lang="en-CA" dirty="0"/>
              <a:t>B:  “it is cold”</a:t>
            </a:r>
          </a:p>
          <a:p>
            <a:pPr marL="457200" lvl="1" indent="0">
              <a:buNone/>
              <a:defRPr/>
            </a:pPr>
            <a:endParaRPr lang="en-CA" sz="3200" dirty="0"/>
          </a:p>
          <a:p>
            <a:endParaRPr lang="en-US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5A7D5F5A-3E4E-4E89-BAA5-EE5905CA4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427782"/>
            <a:ext cx="1115616" cy="8367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3">
                <a:extLst>
                  <a:ext uri="{FF2B5EF4-FFF2-40B4-BE49-F238E27FC236}">
                    <a16:creationId xmlns:a16="http://schemas.microsoft.com/office/drawing/2014/main" id="{26D472E7-12F2-45DD-872C-271AC6360EEE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839416" y="1417638"/>
              <a:ext cx="10972800" cy="26642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8614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28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35848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32859"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Pronunciation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Notation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Meaning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32859"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Not A (negation)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CA" sz="2400" b="0" i="1" smtClean="0">
                                  <a:latin typeface="Cambria Math"/>
                                </a:rPr>
                                <m:t>¬ </m:t>
                              </m:r>
                            </m:oMath>
                          </a14:m>
                          <a:r>
                            <a:rPr lang="en-CA" sz="2400" dirty="0"/>
                            <a:t>A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Opposite</a:t>
                          </a:r>
                          <a:r>
                            <a:rPr lang="en-CA" sz="2400" baseline="0" dirty="0"/>
                            <a:t> of A is true, </a:t>
                          </a:r>
                          <a14:m>
                            <m:oMath xmlns:m="http://schemas.openxmlformats.org/officeDocument/2006/math">
                              <m:r>
                                <a:rPr lang="en-CA" sz="2400" b="0" i="1" smtClean="0">
                                  <a:latin typeface="Cambria Math"/>
                                </a:rPr>
                                <m:t>¬</m:t>
                              </m:r>
                            </m:oMath>
                          </a14:m>
                          <a:r>
                            <a:rPr lang="en-CA" sz="2400" dirty="0"/>
                            <a:t>A  is </a:t>
                          </a:r>
                          <a:r>
                            <a:rPr lang="en-CA" sz="2400" baseline="0" dirty="0"/>
                            <a:t>true when A is false  </a:t>
                          </a:r>
                          <a:endParaRPr lang="en-CA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03224855"/>
                      </a:ext>
                    </a:extLst>
                  </a:tr>
                  <a:tr h="532859"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A  and </a:t>
                          </a:r>
                          <a:r>
                            <a:rPr lang="en-CA" sz="2400" baseline="0" dirty="0"/>
                            <a:t> B (conjunction)</a:t>
                          </a:r>
                          <a:endParaRPr lang="en-CA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A  </a:t>
                          </a:r>
                          <a14:m>
                            <m:oMath xmlns:m="http://schemas.openxmlformats.org/officeDocument/2006/math">
                              <m:r>
                                <a:rPr lang="en-CA" sz="2400" b="0" i="1" smtClean="0">
                                  <a:latin typeface="Cambria Math"/>
                                </a:rPr>
                                <m:t>∧</m:t>
                              </m:r>
                            </m:oMath>
                          </a14:m>
                          <a:r>
                            <a:rPr lang="en-CA" sz="2400" dirty="0"/>
                            <a:t> B 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True</a:t>
                          </a:r>
                          <a:r>
                            <a:rPr lang="en-CA" sz="2400" baseline="0" dirty="0"/>
                            <a:t> if b</a:t>
                          </a:r>
                          <a:r>
                            <a:rPr lang="en-CA" sz="2400" dirty="0"/>
                            <a:t>oth A and B are true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32859"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A or B (disjunction)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A  </a:t>
                          </a:r>
                          <a14:m>
                            <m:oMath xmlns:m="http://schemas.openxmlformats.org/officeDocument/2006/math">
                              <m:r>
                                <a:rPr lang="en-CA" sz="2400" b="0" i="1" smtClean="0">
                                  <a:latin typeface="Cambria Math"/>
                                </a:rPr>
                                <m:t>∨</m:t>
                              </m:r>
                            </m:oMath>
                          </a14:m>
                          <a:r>
                            <a:rPr lang="en-CA" sz="2400" dirty="0"/>
                            <a:t> 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True</a:t>
                          </a:r>
                          <a:r>
                            <a:rPr lang="en-CA" sz="2400" baseline="0" dirty="0"/>
                            <a:t> if e</a:t>
                          </a:r>
                          <a:r>
                            <a:rPr lang="en-CA" sz="2400" dirty="0"/>
                            <a:t>ither</a:t>
                          </a:r>
                          <a:r>
                            <a:rPr lang="en-CA" sz="2400" baseline="0" dirty="0"/>
                            <a:t> A or B are true (or both)</a:t>
                          </a:r>
                          <a:endParaRPr lang="en-CA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32859"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If</a:t>
                          </a:r>
                          <a:r>
                            <a:rPr lang="en-CA" sz="2400" baseline="0" dirty="0"/>
                            <a:t> A then B (implication) </a:t>
                          </a:r>
                          <a:endParaRPr lang="en-CA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A  </a:t>
                          </a:r>
                          <a14:m>
                            <m:oMath xmlns:m="http://schemas.openxmlformats.org/officeDocument/2006/math">
                              <m:r>
                                <a:rPr lang="en-CA" sz="2400" b="0" i="1" smtClean="0">
                                  <a:latin typeface="Cambria Math"/>
                                </a:rPr>
                                <m:t>→</m:t>
                              </m:r>
                            </m:oMath>
                          </a14:m>
                          <a:r>
                            <a:rPr lang="en-CA" sz="2400" dirty="0"/>
                            <a:t> B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True whenever</a:t>
                          </a:r>
                          <a:r>
                            <a:rPr lang="en-CA" sz="2400" baseline="0" dirty="0"/>
                            <a:t> i</a:t>
                          </a:r>
                          <a:r>
                            <a:rPr lang="en-CA" sz="2400" dirty="0"/>
                            <a:t>f A is true, then B is</a:t>
                          </a:r>
                          <a:r>
                            <a:rPr lang="en-CA" sz="2400" baseline="0" dirty="0"/>
                            <a:t> also</a:t>
                          </a:r>
                          <a:r>
                            <a:rPr lang="en-CA" sz="2400" dirty="0"/>
                            <a:t> true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3">
                <a:extLst>
                  <a:ext uri="{FF2B5EF4-FFF2-40B4-BE49-F238E27FC236}">
                    <a16:creationId xmlns:a16="http://schemas.microsoft.com/office/drawing/2014/main" id="{26D472E7-12F2-45DD-872C-271AC6360EE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175403899"/>
                  </p:ext>
                </p:extLst>
              </p:nvPr>
            </p:nvGraphicFramePr>
            <p:xfrm>
              <a:off x="839416" y="1417638"/>
              <a:ext cx="10972800" cy="26642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8614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28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35848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32859"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Pronunciation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Notation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Meaning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32859"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Not A (negation)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23932" t="-109195" r="-447863" b="-3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72605" t="-109195" r="-383" b="-3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03224855"/>
                      </a:ext>
                    </a:extLst>
                  </a:tr>
                  <a:tr h="532859"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A  and </a:t>
                          </a:r>
                          <a:r>
                            <a:rPr lang="en-CA" sz="2400" baseline="0" dirty="0"/>
                            <a:t> B (conjunction)</a:t>
                          </a:r>
                          <a:endParaRPr lang="en-CA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23932" t="-206818" r="-447863" b="-2102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True</a:t>
                          </a:r>
                          <a:r>
                            <a:rPr lang="en-CA" sz="2400" baseline="0" dirty="0"/>
                            <a:t> if b</a:t>
                          </a:r>
                          <a:r>
                            <a:rPr lang="en-CA" sz="2400" dirty="0"/>
                            <a:t>oth A and B are true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32859"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A or B (disjunction)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23932" t="-310345" r="-447863" b="-112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True</a:t>
                          </a:r>
                          <a:r>
                            <a:rPr lang="en-CA" sz="2400" baseline="0" dirty="0"/>
                            <a:t> if e</a:t>
                          </a:r>
                          <a:r>
                            <a:rPr lang="en-CA" sz="2400" dirty="0"/>
                            <a:t>ither</a:t>
                          </a:r>
                          <a:r>
                            <a:rPr lang="en-CA" sz="2400" baseline="0" dirty="0"/>
                            <a:t> A or B are true (or both)</a:t>
                          </a:r>
                          <a:endParaRPr lang="en-CA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32859"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If</a:t>
                          </a:r>
                          <a:r>
                            <a:rPr lang="en-CA" sz="2400" baseline="0" dirty="0"/>
                            <a:t> A then B (implication) </a:t>
                          </a:r>
                          <a:endParaRPr lang="en-CA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23932" t="-405682" r="-447863" b="-11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True whenever</a:t>
                          </a:r>
                          <a:r>
                            <a:rPr lang="en-CA" sz="2400" baseline="0" dirty="0"/>
                            <a:t> i</a:t>
                          </a:r>
                          <a:r>
                            <a:rPr lang="en-CA" sz="2400" dirty="0"/>
                            <a:t>f A is true, then B is</a:t>
                          </a:r>
                          <a:r>
                            <a:rPr lang="en-CA" sz="2400" baseline="0" dirty="0"/>
                            <a:t> also</a:t>
                          </a:r>
                          <a:r>
                            <a:rPr lang="en-CA" sz="2400" dirty="0"/>
                            <a:t> true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FE902A25-4ACE-4175-913B-5D6C81F3E5D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15880" y="4285848"/>
                <a:ext cx="6998568" cy="22053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r>
                      <a:rPr lang="en-CA" sz="3200" i="1">
                        <a:latin typeface="Cambria Math"/>
                      </a:rPr>
                      <m:t>¬ </m:t>
                    </m:r>
                  </m:oMath>
                </a14:m>
                <a:r>
                  <a:rPr lang="en-CA" sz="3200" dirty="0"/>
                  <a:t>A:     It is </a:t>
                </a:r>
                <a:r>
                  <a:rPr lang="en-CA" sz="3200" dirty="0">
                    <a:solidFill>
                      <a:srgbClr val="00B050"/>
                    </a:solidFill>
                  </a:rPr>
                  <a:t>not</a:t>
                </a:r>
                <a:r>
                  <a:rPr lang="en-CA" sz="3200" dirty="0"/>
                  <a:t> sunny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CA" sz="3200" dirty="0"/>
                  <a:t>A </a:t>
                </a:r>
                <a14:m>
                  <m:oMath xmlns:m="http://schemas.openxmlformats.org/officeDocument/2006/math">
                    <m:r>
                      <a:rPr lang="en-CA" sz="3200" i="1">
                        <a:latin typeface="Cambria Math"/>
                      </a:rPr>
                      <m:t>∧</m:t>
                    </m:r>
                  </m:oMath>
                </a14:m>
                <a:r>
                  <a:rPr lang="en-CA" sz="3200" dirty="0"/>
                  <a:t> B:  It is sunny </a:t>
                </a:r>
                <a:r>
                  <a:rPr lang="en-CA" sz="3200" dirty="0">
                    <a:solidFill>
                      <a:srgbClr val="00B050"/>
                    </a:solidFill>
                  </a:rPr>
                  <a:t>and</a:t>
                </a:r>
                <a:r>
                  <a:rPr lang="en-CA" sz="3200" dirty="0"/>
                  <a:t> cold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CA" sz="3200" dirty="0"/>
                  <a:t>A </a:t>
                </a:r>
                <a14:m>
                  <m:oMath xmlns:m="http://schemas.openxmlformats.org/officeDocument/2006/math">
                    <m:r>
                      <a:rPr lang="en-CA" sz="3200" i="1">
                        <a:latin typeface="Cambria Math"/>
                      </a:rPr>
                      <m:t>∨</m:t>
                    </m:r>
                  </m:oMath>
                </a14:m>
                <a:r>
                  <a:rPr lang="en-CA" sz="3200" dirty="0"/>
                  <a:t> B:  It is sunny </a:t>
                </a:r>
                <a:r>
                  <a:rPr lang="en-CA" sz="3200" dirty="0">
                    <a:solidFill>
                      <a:srgbClr val="00B050"/>
                    </a:solidFill>
                  </a:rPr>
                  <a:t>or</a:t>
                </a:r>
                <a:r>
                  <a:rPr lang="en-CA" sz="3200" dirty="0"/>
                  <a:t> cold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CA" sz="3200" dirty="0"/>
                  <a:t>A </a:t>
                </a:r>
                <a14:m>
                  <m:oMath xmlns:m="http://schemas.openxmlformats.org/officeDocument/2006/math">
                    <m:r>
                      <a:rPr lang="en-CA" sz="3200" i="1">
                        <a:latin typeface="Cambria Math"/>
                      </a:rPr>
                      <m:t>→</m:t>
                    </m:r>
                  </m:oMath>
                </a14:m>
                <a:r>
                  <a:rPr lang="en-CA" sz="3200" dirty="0"/>
                  <a:t> B: </a:t>
                </a:r>
                <a:r>
                  <a:rPr lang="en-CA" sz="3200" dirty="0">
                    <a:solidFill>
                      <a:srgbClr val="00B050"/>
                    </a:solidFill>
                  </a:rPr>
                  <a:t>If</a:t>
                </a:r>
                <a:r>
                  <a:rPr lang="en-CA" sz="3200" dirty="0"/>
                  <a:t> it is sunny, </a:t>
                </a:r>
                <a:r>
                  <a:rPr lang="en-CA" sz="3200" dirty="0">
                    <a:solidFill>
                      <a:srgbClr val="00B050"/>
                    </a:solidFill>
                  </a:rPr>
                  <a:t>then </a:t>
                </a:r>
                <a:r>
                  <a:rPr lang="en-CA" sz="3200" dirty="0"/>
                  <a:t>it is cold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FE902A25-4ACE-4175-913B-5D6C81F3E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880" y="4285848"/>
                <a:ext cx="6998568" cy="2205372"/>
              </a:xfrm>
              <a:prstGeom prst="rect">
                <a:avLst/>
              </a:prstGeom>
              <a:blipFill>
                <a:blip r:embed="rId6"/>
                <a:stretch>
                  <a:fillRect t="-5525" b="-6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Sun, Orange, Heat, Summer, Warm, Happy">
            <a:extLst>
              <a:ext uri="{FF2B5EF4-FFF2-40B4-BE49-F238E27FC236}">
                <a16:creationId xmlns:a16="http://schemas.microsoft.com/office/drawing/2014/main" id="{920FDB51-9BBC-463E-A2BE-8C238F601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93" y="4803666"/>
            <a:ext cx="549754" cy="51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old, Thermometer, Weather, Temperature, Measure">
            <a:extLst>
              <a:ext uri="{FF2B5EF4-FFF2-40B4-BE49-F238E27FC236}">
                <a16:creationId xmlns:a16="http://schemas.microsoft.com/office/drawing/2014/main" id="{9986E742-DBE7-463C-8999-5DF221D66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47694" y="5407241"/>
            <a:ext cx="224298" cy="44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1369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3C173-CBE3-4320-9DF4-4E1B30B46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logic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B16F68-1D69-4EDB-AD93-5A31763DC0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1582400" cy="4525963"/>
              </a:xfrm>
            </p:spPr>
            <p:txBody>
              <a:bodyPr>
                <a:noAutofit/>
              </a:bodyPr>
              <a:lstStyle/>
              <a:p>
                <a:pPr>
                  <a:defRPr/>
                </a:pPr>
                <a:r>
                  <a:rPr lang="en-CA" sz="2800" dirty="0"/>
                  <a:t>In arithmetic you build formulas out of numbers, variables and operations </a:t>
                </a:r>
              </a:p>
              <a:p>
                <a:pPr lvl="1"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+3∗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CA" sz="2400" dirty="0"/>
              </a:p>
              <a:p>
                <a:pPr>
                  <a:defRPr/>
                </a:pPr>
                <a:r>
                  <a:rPr lang="en-CA" sz="2800" dirty="0"/>
                  <a:t>In logic we build formulas out of propositions, TRUE, FALSE and connectives.</a:t>
                </a:r>
              </a:p>
              <a:p>
                <a:pPr>
                  <a:defRPr/>
                </a:pPr>
                <a:endParaRPr lang="en-CA" sz="2800" dirty="0"/>
              </a:p>
              <a:p>
                <a:pPr lvl="1">
                  <a:buFont typeface="Wingdings" panose="05000000000000000000" pitchFamily="2" charset="2"/>
                  <a:buChar char="§"/>
                  <a:defRPr/>
                </a:pPr>
                <a:r>
                  <a:rPr lang="en-CA" sz="2400" dirty="0"/>
                  <a:t>The simplest formulas are propositions, propositional variables, TRUE and FALSE:  </a:t>
                </a:r>
              </a:p>
              <a:p>
                <a:pPr marL="457200" lvl="1" indent="0">
                  <a:buNone/>
                  <a:defRPr/>
                </a:pPr>
                <a:r>
                  <a:rPr lang="en-CA" sz="2400" b="0" dirty="0"/>
                  <a:t>			</a:t>
                </a:r>
                <a:r>
                  <a:rPr lang="en-CA" sz="2400" dirty="0"/>
                  <a:t>“sky is blue”</a:t>
                </a:r>
                <a:r>
                  <a:rPr lang="en-CA" sz="2400" b="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CA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𝑇𝑅𝑈𝐸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𝐹𝐴𝐿𝑆𝐸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CA" sz="2400" dirty="0"/>
              </a:p>
              <a:p>
                <a:pPr marL="457200" lvl="1" indent="0">
                  <a:buNone/>
                  <a:defRPr/>
                </a:pPr>
                <a:endParaRPr lang="en-CA" sz="2400" dirty="0"/>
              </a:p>
              <a:p>
                <a:pPr lvl="1">
                  <a:buFont typeface="Wingdings" panose="05000000000000000000" pitchFamily="2" charset="2"/>
                  <a:buChar char="§"/>
                  <a:defRPr/>
                </a:pPr>
                <a:r>
                  <a:rPr lang="en-CA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 are logic formulas, then so are </a:t>
                </a:r>
              </a:p>
              <a:p>
                <a:pPr marL="914400" lvl="2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        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        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B16F68-1D69-4EDB-AD93-5A31763DC0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1582400" cy="4525963"/>
              </a:xfrm>
              <a:blipFill>
                <a:blip r:embed="rId4"/>
                <a:stretch>
                  <a:fillRect l="-947" t="-1348" r="-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C5DDBE8-A840-4DA4-B39D-D6C792AFA9D3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8832304" y="4077072"/>
              <a:ext cx="3105568" cy="25693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4296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6259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94737"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Connective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Notation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4737"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A  and </a:t>
                          </a:r>
                          <a:r>
                            <a:rPr lang="en-CA" sz="2400" baseline="0" dirty="0"/>
                            <a:t> B</a:t>
                          </a:r>
                          <a:endParaRPr lang="en-CA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A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</m:oMath>
                          </a14:m>
                          <a:r>
                            <a:rPr lang="en-CA" sz="2400" dirty="0"/>
                            <a:t> B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26617"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A or B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A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∨</m:t>
                              </m:r>
                            </m:oMath>
                          </a14:m>
                          <a:r>
                            <a:rPr lang="en-CA" sz="2400" dirty="0"/>
                            <a:t> B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26617"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If</a:t>
                          </a:r>
                          <a:r>
                            <a:rPr lang="en-CA" sz="2400" baseline="0" dirty="0"/>
                            <a:t> A then B </a:t>
                          </a:r>
                          <a:endParaRPr lang="en-CA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A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</m:oMath>
                          </a14:m>
                          <a:r>
                            <a:rPr lang="en-CA" sz="2400" dirty="0"/>
                            <a:t> B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26617"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Not A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</m:oMath>
                          </a14:m>
                          <a:r>
                            <a:rPr lang="en-CA" sz="2400" dirty="0"/>
                            <a:t>A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C5DDBE8-A840-4DA4-B39D-D6C792AFA9D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243215145"/>
                  </p:ext>
                </p:extLst>
              </p:nvPr>
            </p:nvGraphicFramePr>
            <p:xfrm>
              <a:off x="8832304" y="4077072"/>
              <a:ext cx="3105568" cy="25693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4296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6259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94737"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Connective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Notation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4737"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A  and </a:t>
                          </a:r>
                          <a:r>
                            <a:rPr lang="en-CA" sz="2400" baseline="0" dirty="0"/>
                            <a:t> B</a:t>
                          </a:r>
                          <a:endParaRPr lang="en-CA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12448" t="-107317" r="-1660" b="-3304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26617"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A or B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12448" t="-195402" r="-1660" b="-2114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26617"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If</a:t>
                          </a:r>
                          <a:r>
                            <a:rPr lang="en-CA" sz="2400" baseline="0" dirty="0"/>
                            <a:t> A then B </a:t>
                          </a:r>
                          <a:endParaRPr lang="en-CA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12448" t="-298837" r="-1660" b="-1139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26617"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Not A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12448" t="-394253" r="-1660" b="-126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98789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3C173-CBE3-4320-9DF4-4E1B30B46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Translating logic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B16F68-1D69-4EDB-AD93-5A31763DC0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599" y="1600201"/>
                <a:ext cx="11619119" cy="4525963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defRPr/>
                </a:pPr>
                <a:r>
                  <a:rPr lang="en-CA" sz="3000" dirty="0"/>
                  <a:t>Let  </a:t>
                </a:r>
                <a:r>
                  <a:rPr lang="en-CA" sz="3400" dirty="0"/>
                  <a:t>A be “It is sunny” ,  B be “it is cold”,  C  be “It’s snowing”</a:t>
                </a:r>
                <a:r>
                  <a:rPr lang="en-CA" sz="3600" dirty="0"/>
                  <a:t> </a:t>
                </a:r>
              </a:p>
              <a:p>
                <a:pPr marL="0" indent="0">
                  <a:buNone/>
                </a:pPr>
                <a:endParaRPr lang="en-CA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3200" i="1">
                        <a:latin typeface="Cambria Math"/>
                      </a:rPr>
                      <m:t>𝐵</m:t>
                    </m:r>
                    <m:r>
                      <a:rPr lang="en-CA" sz="3200" i="1">
                        <a:latin typeface="Cambria Math"/>
                      </a:rPr>
                      <m:t>∧ </m:t>
                    </m:r>
                    <m:r>
                      <a:rPr lang="en-CA" sz="3200" i="1">
                        <a:latin typeface="Cambria Math"/>
                      </a:rPr>
                      <m:t>𝐶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CA" sz="3200" i="1">
                        <a:latin typeface="Cambria Math"/>
                      </a:rPr>
                      <m:t>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3200" i="1">
                        <a:latin typeface="Cambria Math"/>
                      </a:rPr>
                      <m:t>¬</m:t>
                    </m:r>
                    <m:r>
                      <a:rPr lang="en-CA" sz="3200" i="1">
                        <a:latin typeface="Cambria Math"/>
                      </a:rPr>
                      <m:t>𝐴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CA" sz="3200" i="1">
                        <a:latin typeface="Cambria Math"/>
                      </a:rPr>
                      <m:t> </m:t>
                    </m:r>
                  </m:oMath>
                </a14:m>
                <a:r>
                  <a:rPr lang="en-CA" sz="3200" dirty="0"/>
                  <a:t>   </a:t>
                </a:r>
              </a:p>
              <a:p>
                <a:pPr marL="1257300" lvl="2" indent="-342900">
                  <a:buFont typeface="Wingdings" pitchFamily="2" charset="2"/>
                  <a:buChar char="§"/>
                </a:pPr>
                <a:r>
                  <a:rPr lang="en-CA" sz="3200" dirty="0"/>
                  <a:t>If it is cold and snowing, then it is not sunny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CA" sz="320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CA" sz="3200" i="1">
                        <a:latin typeface="Cambria Math"/>
                      </a:rPr>
                      <m:t>𝐵</m:t>
                    </m:r>
                    <m:r>
                      <a:rPr lang="en-CA" sz="3200" i="1">
                        <a:latin typeface="Cambria Math"/>
                      </a:rPr>
                      <m:t>→</m:t>
                    </m:r>
                    <m:d>
                      <m:dPr>
                        <m:ctrlPr>
                          <a:rPr lang="en-CA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3200" i="1">
                            <a:latin typeface="Cambria Math"/>
                          </a:rPr>
                          <m:t>𝐶</m:t>
                        </m:r>
                        <m:r>
                          <a:rPr lang="en-CA" sz="3200" i="1">
                            <a:latin typeface="Cambria Math"/>
                          </a:rPr>
                          <m:t>∨</m:t>
                        </m:r>
                        <m:r>
                          <a:rPr lang="en-CA" sz="3200" i="1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CA" sz="3200" i="1">
                        <a:latin typeface="Cambria Math"/>
                      </a:rPr>
                      <m:t> </m:t>
                    </m:r>
                  </m:oMath>
                </a14:m>
                <a:r>
                  <a:rPr lang="en-CA" sz="3200" dirty="0"/>
                  <a:t> </a:t>
                </a:r>
              </a:p>
              <a:p>
                <a:pPr marL="1257300" lvl="2" indent="-342900">
                  <a:buFont typeface="Wingdings" pitchFamily="2" charset="2"/>
                  <a:buChar char="§"/>
                </a:pPr>
                <a:r>
                  <a:rPr lang="en-CA" sz="3200" dirty="0"/>
                  <a:t>If it is cold, then it is  snowing or sunny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CA" sz="320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((</m:t>
                    </m:r>
                    <m:r>
                      <a:rPr lang="en-CA" sz="3200" i="1">
                        <a:latin typeface="Cambria Math"/>
                      </a:rPr>
                      <m:t>¬</m:t>
                    </m:r>
                    <m:r>
                      <a:rPr lang="en-CA" sz="3200" i="1">
                        <a:latin typeface="Cambria Math"/>
                      </a:rPr>
                      <m:t>𝐴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CA" sz="3200" i="1">
                        <a:latin typeface="Cambria Math"/>
                      </a:rPr>
                      <m:t>∧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3200" i="1">
                        <a:latin typeface="Cambria Math"/>
                      </a:rPr>
                      <m:t>𝐴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CA" sz="3200" i="1">
                        <a:latin typeface="Cambria Math"/>
                      </a:rPr>
                      <m:t> →</m:t>
                    </m:r>
                    <m:r>
                      <a:rPr lang="en-CA" sz="3200" i="1">
                        <a:latin typeface="Cambria Math"/>
                      </a:rPr>
                      <m:t>𝐶</m:t>
                    </m:r>
                  </m:oMath>
                </a14:m>
                <a:endParaRPr lang="en-CA" sz="3200" dirty="0"/>
              </a:p>
              <a:p>
                <a:pPr marL="1257300" lvl="2" indent="-342900">
                  <a:buFont typeface="Wingdings" pitchFamily="2" charset="2"/>
                  <a:buChar char="§"/>
                </a:pPr>
                <a:r>
                  <a:rPr lang="en-CA" sz="3200" dirty="0"/>
                  <a:t>If it is not sunny, </a:t>
                </a:r>
                <a:r>
                  <a:rPr lang="en-CA" sz="3200"/>
                  <a:t>and also sunny</a:t>
                </a:r>
                <a:r>
                  <a:rPr lang="en-CA" sz="3200" dirty="0"/>
                  <a:t>, then it is snowing.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B16F68-1D69-4EDB-AD93-5A31763DC0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1600201"/>
                <a:ext cx="11619119" cy="4525963"/>
              </a:xfrm>
              <a:blipFill>
                <a:blip r:embed="rId5"/>
                <a:stretch>
                  <a:fillRect l="-787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C5DDBE8-A840-4DA4-B39D-D6C792AFA9D3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8616280" y="2564904"/>
              <a:ext cx="3105568" cy="286612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4296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6259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51888"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Connective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Notation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51888"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A  and </a:t>
                          </a:r>
                          <a:r>
                            <a:rPr lang="en-CA" sz="2400" baseline="0" dirty="0"/>
                            <a:t> B</a:t>
                          </a:r>
                          <a:endParaRPr lang="en-CA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A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</m:oMath>
                          </a14:m>
                          <a:r>
                            <a:rPr lang="en-CA" sz="2400" dirty="0"/>
                            <a:t> B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87451"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A or B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A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∨</m:t>
                              </m:r>
                            </m:oMath>
                          </a14:m>
                          <a:r>
                            <a:rPr lang="en-CA" sz="2400" dirty="0"/>
                            <a:t> B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87451"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If</a:t>
                          </a:r>
                          <a:r>
                            <a:rPr lang="en-CA" sz="2400" baseline="0" dirty="0"/>
                            <a:t> A then B </a:t>
                          </a:r>
                          <a:endParaRPr lang="en-CA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A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</m:oMath>
                          </a14:m>
                          <a:r>
                            <a:rPr lang="en-CA" sz="2400" dirty="0"/>
                            <a:t> B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87451"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Not A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</m:oMath>
                          </a14:m>
                          <a:r>
                            <a:rPr lang="en-CA" sz="2400" dirty="0"/>
                            <a:t>A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C5DDBE8-A840-4DA4-B39D-D6C792AFA9D3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8616280" y="2564904"/>
              <a:ext cx="3105568" cy="286612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4296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6259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51888"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Connective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Notation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51888"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A  and </a:t>
                          </a:r>
                          <a:r>
                            <a:rPr lang="en-CA" sz="2400" baseline="0" dirty="0"/>
                            <a:t> B</a:t>
                          </a:r>
                          <a:endParaRPr lang="en-CA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12917" t="-108889" r="-2083" b="-3244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87451"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A or B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12917" t="-193814" r="-2083" b="-2010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87451"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If</a:t>
                          </a:r>
                          <a:r>
                            <a:rPr lang="en-CA" sz="2400" baseline="0" dirty="0"/>
                            <a:t> A then B </a:t>
                          </a:r>
                          <a:endParaRPr lang="en-CA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12917" t="-296875" r="-2083" b="-103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87451"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Not A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12917" t="-392784" r="-2083" b="-20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 descr="Sun, Orange, Heat, Summer, Warm, Happy">
            <a:extLst>
              <a:ext uri="{FF2B5EF4-FFF2-40B4-BE49-F238E27FC236}">
                <a16:creationId xmlns:a16="http://schemas.microsoft.com/office/drawing/2014/main" id="{F741DB33-B62B-4D39-9C50-90182AAB6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184" y="1244655"/>
            <a:ext cx="549754" cy="51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old, Thermometer, Weather, Temperature, Measure">
            <a:extLst>
              <a:ext uri="{FF2B5EF4-FFF2-40B4-BE49-F238E27FC236}">
                <a16:creationId xmlns:a16="http://schemas.microsoft.com/office/drawing/2014/main" id="{67353B22-FCA8-4E4B-A1BE-0CEE89D8C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35960" y="1244655"/>
            <a:ext cx="224298" cy="44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old, Snow, Snowflake, Weather, Winter, Ice, Symmetry">
            <a:extLst>
              <a:ext uri="{FF2B5EF4-FFF2-40B4-BE49-F238E27FC236}">
                <a16:creationId xmlns:a16="http://schemas.microsoft.com/office/drawing/2014/main" id="{FF2220DB-38B3-4603-8CC5-E4B6CD441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555" y="1283916"/>
            <a:ext cx="432048" cy="37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FE58FB72-06B6-4A8C-927A-2F1AFF6D0B04}"/>
              </a:ext>
            </a:extLst>
          </p:cNvPr>
          <p:cNvGrpSpPr/>
          <p:nvPr/>
        </p:nvGrpSpPr>
        <p:grpSpPr>
          <a:xfrm>
            <a:off x="4223792" y="2387655"/>
            <a:ext cx="4087473" cy="510081"/>
            <a:chOff x="4223792" y="2387655"/>
            <a:chExt cx="4087473" cy="51008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3AFE88A-A75E-4BE5-9E14-3064C0A861B0}"/>
                </a:ext>
              </a:extLst>
            </p:cNvPr>
            <p:cNvSpPr txBox="1"/>
            <p:nvPr/>
          </p:nvSpPr>
          <p:spPr>
            <a:xfrm>
              <a:off x="6436782" y="2455017"/>
              <a:ext cx="7937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/>
                <a:t>THEN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9F50CF7-C410-4410-8126-7C2B5ED75994}"/>
                </a:ext>
              </a:extLst>
            </p:cNvPr>
            <p:cNvSpPr txBox="1"/>
            <p:nvPr/>
          </p:nvSpPr>
          <p:spPr>
            <a:xfrm>
              <a:off x="5080710" y="2455017"/>
              <a:ext cx="6886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/>
                <a:t>AND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D711712-9EF6-4191-9B1B-79926E866A28}"/>
                </a:ext>
              </a:extLst>
            </p:cNvPr>
            <p:cNvSpPr txBox="1"/>
            <p:nvPr/>
          </p:nvSpPr>
          <p:spPr>
            <a:xfrm>
              <a:off x="4223792" y="2455017"/>
              <a:ext cx="3686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/>
                <a:t>IF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153F718-CE3A-48C3-87D4-E3A145643605}"/>
                </a:ext>
              </a:extLst>
            </p:cNvPr>
            <p:cNvSpPr txBox="1"/>
            <p:nvPr/>
          </p:nvSpPr>
          <p:spPr>
            <a:xfrm>
              <a:off x="4394579" y="2455017"/>
              <a:ext cx="3934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/>
                <a:t>  (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5F3E5E4-9E24-4229-9E0A-66D081D6D391}"/>
                </a:ext>
              </a:extLst>
            </p:cNvPr>
            <p:cNvSpPr txBox="1"/>
            <p:nvPr/>
          </p:nvSpPr>
          <p:spPr>
            <a:xfrm>
              <a:off x="6194779" y="2455017"/>
              <a:ext cx="3934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/>
                <a:t>)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D811871-FDF4-4606-BDED-FE5CC475894B}"/>
                </a:ext>
              </a:extLst>
            </p:cNvPr>
            <p:cNvSpPr txBox="1"/>
            <p:nvPr/>
          </p:nvSpPr>
          <p:spPr>
            <a:xfrm>
              <a:off x="7154570" y="2455017"/>
              <a:ext cx="8136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/>
                <a:t>NOT</a:t>
              </a:r>
            </a:p>
          </p:txBody>
        </p:sp>
        <p:pic>
          <p:nvPicPr>
            <p:cNvPr id="18" name="Picture 2" descr="Cold, Thermometer, Weather, Temperature, Measure">
              <a:extLst>
                <a:ext uri="{FF2B5EF4-FFF2-40B4-BE49-F238E27FC236}">
                  <a16:creationId xmlns:a16="http://schemas.microsoft.com/office/drawing/2014/main" id="{C3D03CA7-AA1A-426D-A9E6-79D8610D37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766866" y="2387655"/>
              <a:ext cx="253440" cy="448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Cold, Snow, Snowflake, Weather, Winter, Ice, Symmetry">
              <a:extLst>
                <a:ext uri="{FF2B5EF4-FFF2-40B4-BE49-F238E27FC236}">
                  <a16:creationId xmlns:a16="http://schemas.microsoft.com/office/drawing/2014/main" id="{3F360D14-CCDA-46DF-8DD0-46A6439B7E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0631" y="2423423"/>
              <a:ext cx="488183" cy="377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 descr="Sun, Orange, Heat, Summer, Warm, Happy">
              <a:extLst>
                <a:ext uri="{FF2B5EF4-FFF2-40B4-BE49-F238E27FC236}">
                  <a16:creationId xmlns:a16="http://schemas.microsoft.com/office/drawing/2014/main" id="{19D0EE5D-7848-42B1-BB8C-DEFFCFB785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0083" y="2387655"/>
              <a:ext cx="621182" cy="510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D5F05A3-21ED-4D72-81F0-AF7FD4360654}"/>
              </a:ext>
            </a:extLst>
          </p:cNvPr>
          <p:cNvGrpSpPr/>
          <p:nvPr/>
        </p:nvGrpSpPr>
        <p:grpSpPr>
          <a:xfrm>
            <a:off x="3765811" y="3581005"/>
            <a:ext cx="4164596" cy="510081"/>
            <a:chOff x="3765811" y="3581005"/>
            <a:chExt cx="4164596" cy="51008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67B9E82-BF07-46E7-B21A-4CEA4864E2DC}"/>
                </a:ext>
              </a:extLst>
            </p:cNvPr>
            <p:cNvSpPr txBox="1"/>
            <p:nvPr/>
          </p:nvSpPr>
          <p:spPr>
            <a:xfrm>
              <a:off x="4701915" y="3633785"/>
              <a:ext cx="7024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THEN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F41CC75-901C-42D7-95D3-41016FDBACA1}"/>
                </a:ext>
              </a:extLst>
            </p:cNvPr>
            <p:cNvSpPr txBox="1"/>
            <p:nvPr/>
          </p:nvSpPr>
          <p:spPr>
            <a:xfrm>
              <a:off x="6502115" y="3633785"/>
              <a:ext cx="461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OR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F7FDB08-677E-4421-B9F4-AA3B0F501F06}"/>
                </a:ext>
              </a:extLst>
            </p:cNvPr>
            <p:cNvSpPr txBox="1"/>
            <p:nvPr/>
          </p:nvSpPr>
          <p:spPr>
            <a:xfrm>
              <a:off x="3765811" y="3633785"/>
              <a:ext cx="3481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/>
                <a:t>IF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7F9DE2A-8F98-4447-A661-4E46E9E077CB}"/>
                </a:ext>
              </a:extLst>
            </p:cNvPr>
            <p:cNvSpPr txBox="1"/>
            <p:nvPr/>
          </p:nvSpPr>
          <p:spPr>
            <a:xfrm>
              <a:off x="5494003" y="3633785"/>
              <a:ext cx="3481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/>
                <a:t>(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E5D0171-91F2-4D17-BC1C-F3951C1F68B9}"/>
                </a:ext>
              </a:extLst>
            </p:cNvPr>
            <p:cNvSpPr txBox="1"/>
            <p:nvPr/>
          </p:nvSpPr>
          <p:spPr>
            <a:xfrm>
              <a:off x="7582235" y="3633785"/>
              <a:ext cx="3481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/>
                <a:t>)</a:t>
              </a:r>
            </a:p>
          </p:txBody>
        </p:sp>
        <p:pic>
          <p:nvPicPr>
            <p:cNvPr id="32" name="Picture 2" descr="Cold, Thermometer, Weather, Temperature, Measure">
              <a:extLst>
                <a:ext uri="{FF2B5EF4-FFF2-40B4-BE49-F238E27FC236}">
                  <a16:creationId xmlns:a16="http://schemas.microsoft.com/office/drawing/2014/main" id="{970AB5E8-25D4-48F4-8DB4-70C82C96D2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325110" y="3585056"/>
              <a:ext cx="224298" cy="448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77768B0-20CF-444A-B18D-2F56983F3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848109" y="3623616"/>
              <a:ext cx="438150" cy="371475"/>
            </a:xfrm>
            <a:prstGeom prst="rect">
              <a:avLst/>
            </a:prstGeom>
          </p:spPr>
        </p:pic>
        <p:pic>
          <p:nvPicPr>
            <p:cNvPr id="35" name="Picture 34" descr="Sun, Orange, Heat, Summer, Warm, Happy">
              <a:extLst>
                <a:ext uri="{FF2B5EF4-FFF2-40B4-BE49-F238E27FC236}">
                  <a16:creationId xmlns:a16="http://schemas.microsoft.com/office/drawing/2014/main" id="{D95F5ACC-4B78-4E95-A95B-C2EDA1941F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7470" y="3581005"/>
              <a:ext cx="549754" cy="510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31636B5-0CD4-42C4-B01E-D23C2B82C8E7}"/>
              </a:ext>
            </a:extLst>
          </p:cNvPr>
          <p:cNvGrpSpPr/>
          <p:nvPr/>
        </p:nvGrpSpPr>
        <p:grpSpPr>
          <a:xfrm>
            <a:off x="4270183" y="4807151"/>
            <a:ext cx="4158820" cy="510082"/>
            <a:chOff x="4270183" y="4807151"/>
            <a:chExt cx="4158820" cy="510082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C7352CD-4266-48C4-AD66-396F44F59173}"/>
                </a:ext>
              </a:extLst>
            </p:cNvPr>
            <p:cNvSpPr txBox="1"/>
            <p:nvPr/>
          </p:nvSpPr>
          <p:spPr>
            <a:xfrm>
              <a:off x="7294519" y="4877527"/>
              <a:ext cx="7024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THEN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F30C462-1C89-4E26-ADC3-25D9B0C77E64}"/>
                </a:ext>
              </a:extLst>
            </p:cNvPr>
            <p:cNvSpPr txBox="1"/>
            <p:nvPr/>
          </p:nvSpPr>
          <p:spPr>
            <a:xfrm>
              <a:off x="5782351" y="4877527"/>
              <a:ext cx="6094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AND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9CDF817-63DA-43DC-8867-9AF408272D61}"/>
                </a:ext>
              </a:extLst>
            </p:cNvPr>
            <p:cNvSpPr txBox="1"/>
            <p:nvPr/>
          </p:nvSpPr>
          <p:spPr>
            <a:xfrm>
              <a:off x="4270183" y="4877527"/>
              <a:ext cx="3481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/>
                <a:t>IF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3651C5F-E6E8-47A6-A311-B9E0588FF47A}"/>
                </a:ext>
              </a:extLst>
            </p:cNvPr>
            <p:cNvSpPr txBox="1"/>
            <p:nvPr/>
          </p:nvSpPr>
          <p:spPr>
            <a:xfrm>
              <a:off x="4486207" y="4877527"/>
              <a:ext cx="3481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/>
                <a:t>(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29FC419-1F50-4929-B8D5-4CC6CE51FEFD}"/>
                </a:ext>
              </a:extLst>
            </p:cNvPr>
            <p:cNvSpPr txBox="1"/>
            <p:nvPr/>
          </p:nvSpPr>
          <p:spPr>
            <a:xfrm>
              <a:off x="6934479" y="4877527"/>
              <a:ext cx="3481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/>
                <a:t>)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4924095-3F3A-4091-9B8F-57C5426F63AC}"/>
                </a:ext>
              </a:extLst>
            </p:cNvPr>
            <p:cNvSpPr txBox="1"/>
            <p:nvPr/>
          </p:nvSpPr>
          <p:spPr>
            <a:xfrm>
              <a:off x="4702231" y="4877527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/>
                <a:t>NOT</a:t>
              </a:r>
            </a:p>
          </p:txBody>
        </p:sp>
        <p:pic>
          <p:nvPicPr>
            <p:cNvPr id="48" name="Picture 47" descr="Sun, Orange, Heat, Summer, Warm, Happy">
              <a:extLst>
                <a:ext uri="{FF2B5EF4-FFF2-40B4-BE49-F238E27FC236}">
                  <a16:creationId xmlns:a16="http://schemas.microsoft.com/office/drawing/2014/main" id="{754A3DFE-B040-491F-9A08-B9BC38F9BD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3596" y="4807151"/>
              <a:ext cx="549754" cy="510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8" descr="Sun, Orange, Heat, Summer, Warm, Happy">
              <a:extLst>
                <a:ext uri="{FF2B5EF4-FFF2-40B4-BE49-F238E27FC236}">
                  <a16:creationId xmlns:a16="http://schemas.microsoft.com/office/drawing/2014/main" id="{F4DD660B-820D-4398-9D5B-4E848F0A17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2567" y="4807152"/>
              <a:ext cx="549754" cy="510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2" descr="Cold, Snow, Snowflake, Weather, Winter, Ice, Symmetry">
              <a:extLst>
                <a:ext uri="{FF2B5EF4-FFF2-40B4-BE49-F238E27FC236}">
                  <a16:creationId xmlns:a16="http://schemas.microsoft.com/office/drawing/2014/main" id="{DF1E9787-3C58-4C43-97E2-2B4D31DEDE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6955" y="4863332"/>
              <a:ext cx="432048" cy="377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55563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243AD-04D4-4537-AABB-17FBC40C2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F2F3A-4A0B-4BA6-A0C7-7B9113D86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41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4BD2E-3F70-4AAB-9269-FD0FE5A53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783069"/>
            <a:ext cx="5630416" cy="4810546"/>
          </a:xfrm>
        </p:spPr>
        <p:txBody>
          <a:bodyPr>
            <a:normAutofit/>
          </a:bodyPr>
          <a:lstStyle/>
          <a:p>
            <a:r>
              <a:rPr lang="en-US" dirty="0"/>
              <a:t>We now know how to write logic sentences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But what do they actually mean? </a:t>
            </a:r>
          </a:p>
        </p:txBody>
      </p:sp>
      <p:pic>
        <p:nvPicPr>
          <p:cNvPr id="4" name="Picture 2" descr="Justitia, Goddess, Goddess Of Justice, Goddess Of Truth">
            <a:extLst>
              <a:ext uri="{FF2B5EF4-FFF2-40B4-BE49-F238E27FC236}">
                <a16:creationId xmlns:a16="http://schemas.microsoft.com/office/drawing/2014/main" id="{D48F752C-EC87-4D05-B697-2EC629A847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t="1872" r="38752" b="1872"/>
          <a:stretch/>
        </p:blipFill>
        <p:spPr bwMode="auto">
          <a:xfrm>
            <a:off x="7464637" y="1130942"/>
            <a:ext cx="448056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3842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BD41F-A95B-4DBA-906A-E710F03C8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257799"/>
          </a:xfrm>
        </p:spPr>
        <p:txBody>
          <a:bodyPr>
            <a:normAutofit fontScale="70000" lnSpcReduction="20000"/>
          </a:bodyPr>
          <a:lstStyle/>
          <a:p>
            <a:r>
              <a:rPr lang="en-CA" sz="4500" dirty="0"/>
              <a:t>A sentence can be </a:t>
            </a:r>
            <a:r>
              <a:rPr lang="en-CA" sz="4500" dirty="0">
                <a:solidFill>
                  <a:srgbClr val="00B050"/>
                </a:solidFill>
              </a:rPr>
              <a:t>true </a:t>
            </a:r>
            <a:r>
              <a:rPr lang="en-CA" sz="4500" dirty="0"/>
              <a:t>or </a:t>
            </a:r>
            <a:r>
              <a:rPr lang="en-CA" sz="4500" dirty="0">
                <a:solidFill>
                  <a:srgbClr val="FF0000"/>
                </a:solidFill>
              </a:rPr>
              <a:t>false</a:t>
            </a:r>
            <a:r>
              <a:rPr lang="en-CA" sz="4500" dirty="0"/>
              <a:t> when the values of all its propositions are known.</a:t>
            </a:r>
          </a:p>
          <a:p>
            <a:pPr lvl="1"/>
            <a:r>
              <a:rPr lang="en-CA" sz="4100" dirty="0"/>
              <a:t>To know whether it is sunny and cold outside, need to know both whether it is sunny, and whether it is cold. </a:t>
            </a:r>
          </a:p>
          <a:p>
            <a:pPr lvl="1"/>
            <a:endParaRPr lang="en-CA" sz="3800" dirty="0"/>
          </a:p>
          <a:p>
            <a:r>
              <a:rPr lang="en-CA" sz="4500" b="1" dirty="0"/>
              <a:t>Truth assignment:  </a:t>
            </a:r>
            <a:r>
              <a:rPr lang="en-CA" sz="4500" dirty="0"/>
              <a:t>setting all propositional variables to either true or false. </a:t>
            </a:r>
          </a:p>
          <a:p>
            <a:pPr lvl="1"/>
            <a:r>
              <a:rPr lang="en-CA" sz="4500" dirty="0">
                <a:solidFill>
                  <a:srgbClr val="00B050"/>
                </a:solidFill>
              </a:rPr>
              <a:t>Is it sunny? – Yes!              A=true </a:t>
            </a:r>
          </a:p>
          <a:p>
            <a:pPr lvl="1"/>
            <a:r>
              <a:rPr lang="en-CA" sz="4500" dirty="0">
                <a:solidFill>
                  <a:srgbClr val="FF0000"/>
                </a:solidFill>
              </a:rPr>
              <a:t>Is it cold? – No! </a:t>
            </a:r>
            <a:r>
              <a:rPr lang="en-CA" sz="4500" dirty="0"/>
              <a:t>,                </a:t>
            </a:r>
            <a:r>
              <a:rPr lang="en-CA" sz="4500" dirty="0">
                <a:solidFill>
                  <a:srgbClr val="FF0000"/>
                </a:solidFill>
              </a:rPr>
              <a:t>B=false</a:t>
            </a:r>
            <a:r>
              <a:rPr lang="en-CA" sz="4500" dirty="0">
                <a:solidFill>
                  <a:srgbClr val="00B050"/>
                </a:solidFill>
              </a:rPr>
              <a:t> </a:t>
            </a:r>
          </a:p>
          <a:p>
            <a:pPr lvl="1"/>
            <a:r>
              <a:rPr lang="en-CA" sz="4500" dirty="0">
                <a:solidFill>
                  <a:srgbClr val="00B050"/>
                </a:solidFill>
              </a:rPr>
              <a:t>Is it snowing? – Yes!          C= true</a:t>
            </a:r>
          </a:p>
          <a:p>
            <a:pPr lvl="1"/>
            <a:r>
              <a:rPr lang="en-CA" sz="4500" dirty="0"/>
              <a:t>Truth assignment:   </a:t>
            </a:r>
            <a:r>
              <a:rPr lang="en-CA" sz="4500" dirty="0">
                <a:solidFill>
                  <a:srgbClr val="00B050"/>
                </a:solidFill>
              </a:rPr>
              <a:t>A=true         </a:t>
            </a:r>
            <a:r>
              <a:rPr lang="en-CA" sz="4500" dirty="0"/>
              <a:t>,  </a:t>
            </a:r>
            <a:r>
              <a:rPr lang="en-CA" sz="4500" dirty="0">
                <a:solidFill>
                  <a:srgbClr val="FF0000"/>
                </a:solidFill>
              </a:rPr>
              <a:t>B=false </a:t>
            </a:r>
            <a:r>
              <a:rPr lang="en-CA" sz="4500" dirty="0"/>
              <a:t>    , </a:t>
            </a:r>
            <a:r>
              <a:rPr lang="en-CA" sz="4500" dirty="0">
                <a:solidFill>
                  <a:srgbClr val="00B050"/>
                </a:solidFill>
              </a:rPr>
              <a:t>C= true</a:t>
            </a:r>
          </a:p>
          <a:p>
            <a:pPr lvl="1"/>
            <a:endParaRPr lang="en-CA" sz="3800" dirty="0"/>
          </a:p>
          <a:p>
            <a:pPr lvl="1"/>
            <a:endParaRPr lang="en-CA" sz="3800" dirty="0"/>
          </a:p>
          <a:p>
            <a:endParaRPr lang="en-US" dirty="0"/>
          </a:p>
        </p:txBody>
      </p:sp>
      <p:pic>
        <p:nvPicPr>
          <p:cNvPr id="1026" name="Picture 2" descr="Hot, Temperature, Thermometer, Weather">
            <a:extLst>
              <a:ext uri="{FF2B5EF4-FFF2-40B4-BE49-F238E27FC236}">
                <a16:creationId xmlns:a16="http://schemas.microsoft.com/office/drawing/2014/main" id="{4544995E-A366-4051-A7BB-922DDA969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0" y="5805264"/>
            <a:ext cx="279191" cy="55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FB2C20-041D-4285-A9C7-EFC24EB81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truth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BCF53D5-E015-4331-A763-F68027A869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427782"/>
            <a:ext cx="1115616" cy="836712"/>
          </a:xfrm>
          <a:prstGeom prst="rect">
            <a:avLst/>
          </a:prstGeom>
        </p:spPr>
      </p:pic>
      <p:pic>
        <p:nvPicPr>
          <p:cNvPr id="5" name="Picture 4" descr="Sun, Orange, Heat, Summer, Warm, Happy">
            <a:extLst>
              <a:ext uri="{FF2B5EF4-FFF2-40B4-BE49-F238E27FC236}">
                <a16:creationId xmlns:a16="http://schemas.microsoft.com/office/drawing/2014/main" id="{BF703DCA-91F8-4D7E-84C5-8A5ED7A9D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017" y="5926053"/>
            <a:ext cx="549754" cy="51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old, Snow, Snowflake, Weather, Winter, Ice, Symmetry">
            <a:extLst>
              <a:ext uri="{FF2B5EF4-FFF2-40B4-BE49-F238E27FC236}">
                <a16:creationId xmlns:a16="http://schemas.microsoft.com/office/drawing/2014/main" id="{3493DDBB-816B-41FB-BD3B-E64824CD1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416" y="5926053"/>
            <a:ext cx="432048" cy="37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Sun, Orange, Heat, Summer, Warm, Happy">
            <a:extLst>
              <a:ext uri="{FF2B5EF4-FFF2-40B4-BE49-F238E27FC236}">
                <a16:creationId xmlns:a16="http://schemas.microsoft.com/office/drawing/2014/main" id="{479D07B9-02D8-4DDB-8CBF-9B7E5136B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6" y="4437112"/>
            <a:ext cx="549754" cy="51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ot, Temperature, Thermometer, Weather">
            <a:extLst>
              <a:ext uri="{FF2B5EF4-FFF2-40B4-BE49-F238E27FC236}">
                <a16:creationId xmlns:a16="http://schemas.microsoft.com/office/drawing/2014/main" id="{E060768A-EE48-425F-9659-B6AFC616D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281" y="4781363"/>
            <a:ext cx="279191" cy="55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old, Snow, Snowflake, Weather, Winter, Ice, Symmetry">
            <a:extLst>
              <a:ext uri="{FF2B5EF4-FFF2-40B4-BE49-F238E27FC236}">
                <a16:creationId xmlns:a16="http://schemas.microsoft.com/office/drawing/2014/main" id="{D7BC9D34-A35D-47BE-98BC-DDA88C721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546" y="5428204"/>
            <a:ext cx="432048" cy="37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Justitia, Goddess, Goddess Of Justice, Goddess Of Truth">
            <a:extLst>
              <a:ext uri="{FF2B5EF4-FFF2-40B4-BE49-F238E27FC236}">
                <a16:creationId xmlns:a16="http://schemas.microsoft.com/office/drawing/2014/main" id="{ED7B9E67-1F6B-4D4D-814E-569F6CF7E9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08"/>
          <a:stretch/>
        </p:blipFill>
        <p:spPr bwMode="auto">
          <a:xfrm>
            <a:off x="1559496" y="67309"/>
            <a:ext cx="1296144" cy="135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6167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5BD41F-A95B-4DBA-906A-E710F03C8C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5257799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CA" sz="4500" b="1" dirty="0"/>
                  <a:t>Satisfying assignment </a:t>
                </a:r>
                <a:r>
                  <a:rPr lang="en-CA" sz="4500" dirty="0"/>
                  <a:t>for a sentence:  assignment to propositions that makes this sentence true. </a:t>
                </a:r>
              </a:p>
              <a:p>
                <a:pPr lvl="1"/>
                <a:r>
                  <a:rPr lang="en-CA" sz="4500" dirty="0"/>
                  <a:t> Otherwise, </a:t>
                </a:r>
                <a:r>
                  <a:rPr lang="en-CA" sz="4500" b="1" dirty="0"/>
                  <a:t>falsifying </a:t>
                </a:r>
                <a:r>
                  <a:rPr lang="en-CA" sz="4500" dirty="0"/>
                  <a:t>assignment.</a:t>
                </a:r>
              </a:p>
              <a:p>
                <a:pPr lvl="1"/>
                <a:endParaRPr lang="en-CA" sz="4500" b="1" dirty="0"/>
              </a:p>
              <a:p>
                <a:pPr lvl="1"/>
                <a:r>
                  <a:rPr lang="en-CA" sz="4500" dirty="0"/>
                  <a:t>Truth assignment </a:t>
                </a:r>
                <a:r>
                  <a:rPr lang="en-CA" sz="4500" dirty="0">
                    <a:solidFill>
                      <a:srgbClr val="00B050"/>
                    </a:solidFill>
                  </a:rPr>
                  <a:t>A=true, B=true   </a:t>
                </a:r>
                <a:r>
                  <a:rPr lang="en-CA" sz="4500" b="1" dirty="0">
                    <a:solidFill>
                      <a:srgbClr val="00B050"/>
                    </a:solidFill>
                  </a:rPr>
                  <a:t>satisfies</a:t>
                </a:r>
                <a:r>
                  <a:rPr lang="en-CA" sz="4500" dirty="0">
                    <a:solidFill>
                      <a:srgbClr val="00B050"/>
                    </a:solidFill>
                  </a:rPr>
                  <a:t> </a:t>
                </a:r>
                <a:r>
                  <a:rPr lang="en-CA" sz="4500" dirty="0"/>
                  <a:t>A </a:t>
                </a:r>
                <a14:m>
                  <m:oMath xmlns:m="http://schemas.openxmlformats.org/officeDocument/2006/math">
                    <m:r>
                      <a:rPr lang="en-CA" sz="4500" i="1">
                        <a:latin typeface="Cambria Math"/>
                      </a:rPr>
                      <m:t>∧</m:t>
                    </m:r>
                  </m:oMath>
                </a14:m>
                <a:r>
                  <a:rPr lang="en-CA" sz="4500" dirty="0"/>
                  <a:t> B  </a:t>
                </a:r>
              </a:p>
              <a:p>
                <a:pPr lvl="2"/>
                <a:r>
                  <a:rPr lang="en-CA" sz="4100" dirty="0"/>
                  <a:t>Is it both sunny and cold? – </a:t>
                </a:r>
                <a:r>
                  <a:rPr lang="en-CA" sz="4100" dirty="0">
                    <a:solidFill>
                      <a:srgbClr val="00B050"/>
                    </a:solidFill>
                  </a:rPr>
                  <a:t>Yes! </a:t>
                </a:r>
              </a:p>
              <a:p>
                <a:pPr lvl="2"/>
                <a:endParaRPr lang="en-CA" sz="4100" dirty="0"/>
              </a:p>
              <a:p>
                <a:pPr lvl="1"/>
                <a:r>
                  <a:rPr lang="en-CA" sz="4500" dirty="0"/>
                  <a:t>Truth assignment </a:t>
                </a:r>
                <a:r>
                  <a:rPr lang="en-CA" sz="4500" dirty="0">
                    <a:solidFill>
                      <a:srgbClr val="00B050"/>
                    </a:solidFill>
                  </a:rPr>
                  <a:t>A=true, </a:t>
                </a:r>
                <a:r>
                  <a:rPr lang="en-CA" sz="4500" dirty="0">
                    <a:solidFill>
                      <a:srgbClr val="FF0000"/>
                    </a:solidFill>
                  </a:rPr>
                  <a:t>B=false   </a:t>
                </a:r>
                <a:r>
                  <a:rPr lang="en-CA" sz="4500" b="1" dirty="0">
                    <a:solidFill>
                      <a:srgbClr val="FF0000"/>
                    </a:solidFill>
                  </a:rPr>
                  <a:t>falsifies</a:t>
                </a:r>
                <a:r>
                  <a:rPr lang="en-CA" sz="4500" dirty="0"/>
                  <a:t> A </a:t>
                </a:r>
                <a14:m>
                  <m:oMath xmlns:m="http://schemas.openxmlformats.org/officeDocument/2006/math">
                    <m:r>
                      <a:rPr lang="en-CA" sz="4500" i="1">
                        <a:latin typeface="Cambria Math"/>
                      </a:rPr>
                      <m:t>∧</m:t>
                    </m:r>
                  </m:oMath>
                </a14:m>
                <a:r>
                  <a:rPr lang="en-CA" sz="4500" dirty="0"/>
                  <a:t> B</a:t>
                </a:r>
              </a:p>
              <a:p>
                <a:pPr lvl="2"/>
                <a:r>
                  <a:rPr lang="en-CA" sz="4100" dirty="0"/>
                  <a:t>Is it both sunny and cold? – No!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5BD41F-A95B-4DBA-906A-E710F03C8C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5257799"/>
              </a:xfrm>
              <a:blipFill>
                <a:blip r:embed="rId5"/>
                <a:stretch>
                  <a:fillRect l="-1667" t="-3944" r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ot, Temperature, Thermometer, Weather">
            <a:extLst>
              <a:ext uri="{FF2B5EF4-FFF2-40B4-BE49-F238E27FC236}">
                <a16:creationId xmlns:a16="http://schemas.microsoft.com/office/drawing/2014/main" id="{4544995E-A366-4051-A7BB-922DDA969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5877272"/>
            <a:ext cx="279191" cy="55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FB2C20-041D-4285-A9C7-EFC24EB81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truth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BCF53D5-E015-4331-A763-F68027A8697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427782"/>
            <a:ext cx="1115616" cy="836712"/>
          </a:xfrm>
          <a:prstGeom prst="rect">
            <a:avLst/>
          </a:prstGeom>
        </p:spPr>
      </p:pic>
      <p:pic>
        <p:nvPicPr>
          <p:cNvPr id="11" name="Picture 2" descr="Cold, Thermometer, Weather, Temperature, Measure">
            <a:extLst>
              <a:ext uri="{FF2B5EF4-FFF2-40B4-BE49-F238E27FC236}">
                <a16:creationId xmlns:a16="http://schemas.microsoft.com/office/drawing/2014/main" id="{7F9FC2FD-AD74-4865-A2E1-BA5219A0B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0256" y="4293096"/>
            <a:ext cx="279191" cy="55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Justitia, Goddess, Goddess Of Justice, Goddess Of Truth">
            <a:extLst>
              <a:ext uri="{FF2B5EF4-FFF2-40B4-BE49-F238E27FC236}">
                <a16:creationId xmlns:a16="http://schemas.microsoft.com/office/drawing/2014/main" id="{4ABFA24B-EEA5-45AF-A948-00BE41C520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08"/>
          <a:stretch/>
        </p:blipFill>
        <p:spPr bwMode="auto">
          <a:xfrm>
            <a:off x="1559496" y="67309"/>
            <a:ext cx="1296144" cy="135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Sun, Orange, Heat, Summer, Warm, Happy">
            <a:extLst>
              <a:ext uri="{FF2B5EF4-FFF2-40B4-BE49-F238E27FC236}">
                <a16:creationId xmlns:a16="http://schemas.microsoft.com/office/drawing/2014/main" id="{5606DF66-D152-41ED-AD33-283D81247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4317246"/>
            <a:ext cx="549754" cy="51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Sun, Orange, Heat, Summer, Warm, Happy">
            <a:extLst>
              <a:ext uri="{FF2B5EF4-FFF2-40B4-BE49-F238E27FC236}">
                <a16:creationId xmlns:a16="http://schemas.microsoft.com/office/drawing/2014/main" id="{7310E5A4-B34C-4B23-B6AE-402D6F803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526" y="5949117"/>
            <a:ext cx="549754" cy="51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2290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5BD41F-A95B-4DBA-906A-E710F03C8C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5257799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CA" sz="4500" dirty="0"/>
                  <a:t>Truth assignment </a:t>
                </a:r>
                <a:r>
                  <a:rPr lang="en-CA" sz="4500" dirty="0">
                    <a:solidFill>
                      <a:srgbClr val="00B050"/>
                    </a:solidFill>
                  </a:rPr>
                  <a:t>A=true, </a:t>
                </a:r>
                <a:r>
                  <a:rPr lang="en-CA" sz="4500" dirty="0">
                    <a:solidFill>
                      <a:srgbClr val="FF0000"/>
                    </a:solidFill>
                  </a:rPr>
                  <a:t>B=false   </a:t>
                </a:r>
                <a:r>
                  <a:rPr lang="en-CA" sz="4500" b="1" dirty="0">
                    <a:solidFill>
                      <a:srgbClr val="FF0000"/>
                    </a:solidFill>
                  </a:rPr>
                  <a:t>falsifies</a:t>
                </a:r>
                <a:r>
                  <a:rPr lang="en-CA" sz="4500" dirty="0"/>
                  <a:t> A </a:t>
                </a:r>
                <a14:m>
                  <m:oMath xmlns:m="http://schemas.openxmlformats.org/officeDocument/2006/math">
                    <m:r>
                      <a:rPr lang="en-CA" sz="4500" i="1">
                        <a:latin typeface="Cambria Math"/>
                      </a:rPr>
                      <m:t>∧</m:t>
                    </m:r>
                  </m:oMath>
                </a14:m>
                <a:r>
                  <a:rPr lang="en-CA" sz="4500" dirty="0"/>
                  <a:t> B</a:t>
                </a:r>
              </a:p>
              <a:p>
                <a:pPr lvl="1"/>
                <a:r>
                  <a:rPr lang="en-CA" sz="4500" dirty="0"/>
                  <a:t>Is it both sunny and cold? – </a:t>
                </a:r>
                <a:r>
                  <a:rPr lang="en-CA" sz="4500" dirty="0">
                    <a:solidFill>
                      <a:srgbClr val="FF0000"/>
                    </a:solidFill>
                  </a:rPr>
                  <a:t>No!</a:t>
                </a:r>
                <a:r>
                  <a:rPr lang="en-CA" sz="4500" dirty="0"/>
                  <a:t> Because it is not cold. </a:t>
                </a:r>
              </a:p>
              <a:p>
                <a:pPr lvl="1"/>
                <a:r>
                  <a:rPr lang="en-CA" sz="4500" dirty="0"/>
                  <a:t>The only way to </a:t>
                </a:r>
                <a:r>
                  <a:rPr lang="en-CA" sz="4500" dirty="0">
                    <a:solidFill>
                      <a:srgbClr val="00B050"/>
                    </a:solidFill>
                  </a:rPr>
                  <a:t>satisfy</a:t>
                </a:r>
                <a:r>
                  <a:rPr lang="en-CA" sz="4500" dirty="0"/>
                  <a:t> </a:t>
                </a:r>
                <a14:m>
                  <m:oMath xmlns:m="http://schemas.openxmlformats.org/officeDocument/2006/math">
                    <m:r>
                      <a:rPr lang="en-US" sz="45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5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45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5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4500" dirty="0"/>
                  <a:t>is for both A and B to be true.  </a:t>
                </a:r>
              </a:p>
              <a:p>
                <a:pPr lvl="1"/>
                <a:endParaRPr lang="en-CA" sz="4500" dirty="0"/>
              </a:p>
              <a:p>
                <a:r>
                  <a:rPr lang="en-CA" sz="4900" dirty="0"/>
                  <a:t>But </a:t>
                </a:r>
                <a:r>
                  <a:rPr lang="en-CA" sz="4900" dirty="0">
                    <a:solidFill>
                      <a:srgbClr val="00B050"/>
                    </a:solidFill>
                  </a:rPr>
                  <a:t>A=true, </a:t>
                </a:r>
                <a:r>
                  <a:rPr lang="en-CA" sz="4900" dirty="0">
                    <a:solidFill>
                      <a:srgbClr val="FF0000"/>
                    </a:solidFill>
                  </a:rPr>
                  <a:t>B=false  </a:t>
                </a:r>
                <a:r>
                  <a:rPr lang="en-CA" sz="4900" dirty="0">
                    <a:solidFill>
                      <a:srgbClr val="00B050"/>
                    </a:solidFill>
                  </a:rPr>
                  <a:t>satisfies</a:t>
                </a:r>
                <a:r>
                  <a:rPr lang="en-CA" sz="4900" dirty="0"/>
                  <a:t> </a:t>
                </a:r>
                <a14:m>
                  <m:oMath xmlns:m="http://schemas.openxmlformats.org/officeDocument/2006/math">
                    <m:r>
                      <a:rPr lang="en-US" sz="49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9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49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9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CA" sz="4900" dirty="0"/>
              </a:p>
              <a:p>
                <a:pPr lvl="1"/>
                <a:r>
                  <a:rPr lang="en-CA" sz="4500" dirty="0"/>
                  <a:t>Is it either sunny or cold? – </a:t>
                </a:r>
                <a:r>
                  <a:rPr lang="en-CA" sz="4500" dirty="0">
                    <a:solidFill>
                      <a:srgbClr val="00B050"/>
                    </a:solidFill>
                  </a:rPr>
                  <a:t>Yes!</a:t>
                </a:r>
                <a:r>
                  <a:rPr lang="en-CA" sz="4500" dirty="0"/>
                  <a:t> Because it is sunny. </a:t>
                </a:r>
              </a:p>
              <a:p>
                <a:pPr lvl="1"/>
                <a:r>
                  <a:rPr lang="en-CA" sz="4500" dirty="0"/>
                  <a:t>The only way to </a:t>
                </a:r>
                <a:r>
                  <a:rPr lang="en-CA" sz="4500" dirty="0">
                    <a:solidFill>
                      <a:srgbClr val="FF0000"/>
                    </a:solidFill>
                  </a:rPr>
                  <a:t>falsify</a:t>
                </a:r>
                <a:r>
                  <a:rPr lang="en-CA" sz="4500" dirty="0"/>
                  <a:t> </a:t>
                </a:r>
                <a14:m>
                  <m:oMath xmlns:m="http://schemas.openxmlformats.org/officeDocument/2006/math">
                    <m:r>
                      <a:rPr lang="en-US" sz="45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5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45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5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4500" dirty="0"/>
                  <a:t>is for both </a:t>
                </a:r>
                <a14:m>
                  <m:oMath xmlns:m="http://schemas.openxmlformats.org/officeDocument/2006/math">
                    <m:r>
                      <a:rPr lang="en-US" sz="45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CA" sz="4500" dirty="0"/>
                  <a:t> and </a:t>
                </a:r>
                <a14:m>
                  <m:oMath xmlns:m="http://schemas.openxmlformats.org/officeDocument/2006/math">
                    <m:r>
                      <a:rPr lang="en-US" sz="45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5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4500" dirty="0"/>
                  <a:t>to be </a:t>
                </a:r>
                <a:r>
                  <a:rPr lang="en-CA" sz="4500" dirty="0">
                    <a:solidFill>
                      <a:srgbClr val="FF0000"/>
                    </a:solidFill>
                  </a:rPr>
                  <a:t>false.</a:t>
                </a:r>
              </a:p>
              <a:p>
                <a:pPr lvl="1"/>
                <a:endParaRPr lang="en-CA" sz="4500" dirty="0">
                  <a:solidFill>
                    <a:srgbClr val="FF0000"/>
                  </a:solidFill>
                </a:endParaRPr>
              </a:p>
              <a:p>
                <a:pPr lvl="1"/>
                <a:endParaRPr lang="en-CA" sz="4500" dirty="0"/>
              </a:p>
              <a:p>
                <a:pPr lvl="2"/>
                <a:endParaRPr lang="en-CA" sz="4100" dirty="0"/>
              </a:p>
              <a:p>
                <a:pPr lvl="2"/>
                <a:endParaRPr lang="en-CA" sz="41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5BD41F-A95B-4DBA-906A-E710F03C8C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5257799"/>
              </a:xfrm>
              <a:blipFill>
                <a:blip r:embed="rId5"/>
                <a:stretch>
                  <a:fillRect l="-1667" t="-3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24FB2C20-041D-4285-A9C7-EFC24EB81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Truth value of a sentence</a:t>
            </a:r>
            <a:endParaRPr lang="en-US" dirty="0"/>
          </a:p>
        </p:txBody>
      </p:sp>
      <p:pic>
        <p:nvPicPr>
          <p:cNvPr id="4" name="Picture 2" descr="Justitia, Goddess, Goddess Of Justice, Goddess Of Truth">
            <a:extLst>
              <a:ext uri="{FF2B5EF4-FFF2-40B4-BE49-F238E27FC236}">
                <a16:creationId xmlns:a16="http://schemas.microsoft.com/office/drawing/2014/main" id="{A871F1BF-774E-48E8-A0CA-8AA5AB40D4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08"/>
          <a:stretch/>
        </p:blipFill>
        <p:spPr bwMode="auto">
          <a:xfrm>
            <a:off x="1559496" y="67309"/>
            <a:ext cx="1296144" cy="135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873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 txBox="1">
            <a:spLocks/>
          </p:cNvSpPr>
          <p:nvPr/>
        </p:nvSpPr>
        <p:spPr>
          <a:xfrm>
            <a:off x="449178" y="432001"/>
            <a:ext cx="6681537" cy="5760000"/>
          </a:xfrm>
          <a:prstGeom prst="rect">
            <a:avLst/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800" dirty="0">
                <a:solidFill>
                  <a:schemeClr val="bg1"/>
                </a:solidFill>
              </a:rPr>
              <a:t>      Do we ourselves think logically?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6CDA85C-88C0-6444-B1E8-D661956A20E8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5" b="10815"/>
          <a:stretch>
            <a:fillRect/>
          </a:stretch>
        </p:blipFill>
        <p:spPr>
          <a:xfrm>
            <a:off x="6282692" y="432001"/>
            <a:ext cx="5511800" cy="5718587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176196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5BD41F-A95B-4DBA-906A-E710F03C8C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4709119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CA" sz="4900" dirty="0"/>
                  <a:t>Note: the “or”  we use in  logic, </a:t>
                </a:r>
                <a14:m>
                  <m:oMath xmlns:m="http://schemas.openxmlformats.org/officeDocument/2006/math">
                    <m:r>
                      <a:rPr lang="en-US" sz="4900" i="1">
                        <a:latin typeface="Cambria Math" panose="02040503050406030204" pitchFamily="18" charset="0"/>
                      </a:rPr>
                      <m:t>∨, </m:t>
                    </m:r>
                  </m:oMath>
                </a14:m>
                <a:r>
                  <a:rPr lang="en-CA" sz="4900" dirty="0"/>
                  <a:t> is not exclusive.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CA" sz="4800" dirty="0">
                        <a:solidFill>
                          <a:srgbClr val="00B050"/>
                        </a:solidFill>
                      </a:rPr>
                      <m:t>A</m:t>
                    </m:r>
                    <m:r>
                      <m:rPr>
                        <m:nor/>
                      </m:rPr>
                      <a:rPr lang="en-CA" sz="4800" dirty="0">
                        <a:solidFill>
                          <a:srgbClr val="00B050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en-CA" sz="4800" dirty="0">
                        <a:solidFill>
                          <a:srgbClr val="00B050"/>
                        </a:solidFill>
                      </a:rPr>
                      <m:t>true</m:t>
                    </m:r>
                    <m:r>
                      <m:rPr>
                        <m:nor/>
                      </m:rPr>
                      <a:rPr lang="en-CA" sz="4800" dirty="0">
                        <a:solidFill>
                          <a:srgbClr val="00B050"/>
                        </a:solidFill>
                      </a:rPr>
                      <m:t>, </m:t>
                    </m:r>
                    <m:r>
                      <m:rPr>
                        <m:nor/>
                      </m:rPr>
                      <a:rPr lang="en-CA" sz="4800" dirty="0">
                        <a:solidFill>
                          <a:srgbClr val="00B050"/>
                        </a:solidFill>
                      </a:rPr>
                      <m:t>B</m:t>
                    </m:r>
                    <m:r>
                      <m:rPr>
                        <m:nor/>
                      </m:rPr>
                      <a:rPr lang="en-CA" sz="4800" dirty="0">
                        <a:solidFill>
                          <a:srgbClr val="00B050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en-US" sz="4800" b="0" i="0" dirty="0" smtClean="0">
                        <a:solidFill>
                          <a:srgbClr val="00B050"/>
                        </a:solidFill>
                      </a:rPr>
                      <m:t>true</m:t>
                    </m:r>
                    <m:r>
                      <m:rPr>
                        <m:nor/>
                      </m:rPr>
                      <a:rPr lang="en-US" sz="4800" b="0" i="0" dirty="0" smtClean="0">
                        <a:solidFill>
                          <a:srgbClr val="00B050"/>
                        </a:solidFill>
                      </a:rPr>
                      <m:t> </m:t>
                    </m:r>
                  </m:oMath>
                </a14:m>
                <a:r>
                  <a:rPr lang="en-CA" sz="4500" dirty="0"/>
                  <a:t> assignment </a:t>
                </a:r>
                <a:r>
                  <a:rPr lang="en-CA" sz="4500" dirty="0">
                    <a:solidFill>
                      <a:srgbClr val="00B050"/>
                    </a:solidFill>
                  </a:rPr>
                  <a:t>satisfies </a:t>
                </a:r>
                <a14:m>
                  <m:oMath xmlns:m="http://schemas.openxmlformats.org/officeDocument/2006/math">
                    <m:r>
                      <a:rPr lang="en-US" sz="45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500" i="1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45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CA" sz="4500" dirty="0"/>
                  <a:t> </a:t>
                </a:r>
              </a:p>
              <a:p>
                <a:pPr lvl="1"/>
                <a:endParaRPr lang="en-CA" sz="4500" dirty="0"/>
              </a:p>
              <a:p>
                <a:pPr lvl="1"/>
                <a:r>
                  <a:rPr lang="en-CA" sz="4500" dirty="0"/>
                  <a:t>Is it cold </a:t>
                </a:r>
                <a:r>
                  <a:rPr lang="en-CA" sz="4500" dirty="0">
                    <a:solidFill>
                      <a:srgbClr val="0070C0"/>
                    </a:solidFill>
                  </a:rPr>
                  <a:t>or</a:t>
                </a:r>
                <a:r>
                  <a:rPr lang="en-CA" sz="4500" dirty="0"/>
                  <a:t> snowing outside (and so I need a jacket)? </a:t>
                </a:r>
              </a:p>
              <a:p>
                <a:pPr lvl="2"/>
                <a:r>
                  <a:rPr lang="en-CA" sz="4100" dirty="0">
                    <a:solidFill>
                      <a:srgbClr val="00B050"/>
                    </a:solidFill>
                  </a:rPr>
                  <a:t>Yes, </a:t>
                </a:r>
                <a:r>
                  <a:rPr lang="en-CA" sz="4100" dirty="0"/>
                  <a:t>it is actually both cold and snowing outside, so you definitely need a jacket! </a:t>
                </a:r>
              </a:p>
              <a:p>
                <a:pPr marL="914400" lvl="2" indent="0">
                  <a:buNone/>
                </a:pPr>
                <a:endParaRPr lang="en-CA" sz="4100" dirty="0"/>
              </a:p>
              <a:p>
                <a:pPr lvl="2"/>
                <a:endParaRPr lang="en-CA" sz="41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5BD41F-A95B-4DBA-906A-E710F03C8C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4709119"/>
              </a:xfrm>
              <a:blipFill>
                <a:blip r:embed="rId5"/>
                <a:stretch>
                  <a:fillRect l="-2111" t="-5440" r="-833" b="-4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24FB2C20-041D-4285-A9C7-EFC24EB81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Truth of  “or”</a:t>
            </a:r>
            <a:endParaRPr lang="en-US" dirty="0"/>
          </a:p>
        </p:txBody>
      </p:sp>
      <p:pic>
        <p:nvPicPr>
          <p:cNvPr id="4" name="Picture 2" descr="Justitia, Goddess, Goddess Of Justice, Goddess Of Truth">
            <a:extLst>
              <a:ext uri="{FF2B5EF4-FFF2-40B4-BE49-F238E27FC236}">
                <a16:creationId xmlns:a16="http://schemas.microsoft.com/office/drawing/2014/main" id="{3E164886-70D6-4554-9E32-7000F9011F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08"/>
          <a:stretch/>
        </p:blipFill>
        <p:spPr bwMode="auto">
          <a:xfrm>
            <a:off x="1559496" y="67309"/>
            <a:ext cx="1296144" cy="135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2135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When is “if ... then” true?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257800"/>
          </a:xfrm>
        </p:spPr>
        <p:txBody>
          <a:bodyPr>
            <a:normAutofit fontScale="77500" lnSpcReduction="20000"/>
          </a:bodyPr>
          <a:lstStyle/>
          <a:p>
            <a:r>
              <a:rPr lang="en-CA" dirty="0"/>
              <a:t>Recall the cards puzzle:  If there is J on one side, then there is 5 on the other</a:t>
            </a:r>
          </a:p>
          <a:p>
            <a:pPr algn="ctr">
              <a:buNone/>
            </a:pPr>
            <a:endParaRPr lang="en-CA" dirty="0"/>
          </a:p>
          <a:p>
            <a:pPr>
              <a:buNone/>
            </a:pPr>
            <a:r>
              <a:rPr lang="en-CA" sz="4100" b="1" dirty="0"/>
              <a:t>               “if A then B”    </a:t>
            </a:r>
          </a:p>
          <a:p>
            <a:pPr algn="ctr">
              <a:buNone/>
            </a:pPr>
            <a:endParaRPr lang="en-CA" dirty="0"/>
          </a:p>
          <a:p>
            <a:r>
              <a:rPr lang="en-CA" sz="3300" dirty="0"/>
              <a:t>What circumstances (truth assignments) make this true? </a:t>
            </a:r>
          </a:p>
          <a:p>
            <a:pPr marL="0" indent="0">
              <a:buNone/>
            </a:pPr>
            <a:endParaRPr lang="en-CA" sz="3300" dirty="0"/>
          </a:p>
          <a:p>
            <a:pPr lvl="1"/>
            <a:r>
              <a:rPr lang="en-CA" sz="3300" dirty="0"/>
              <a:t>A is true and B is true</a:t>
            </a:r>
          </a:p>
          <a:p>
            <a:pPr lvl="1"/>
            <a:endParaRPr lang="en-CA" sz="3300" dirty="0"/>
          </a:p>
          <a:p>
            <a:pPr lvl="1"/>
            <a:r>
              <a:rPr lang="en-CA" sz="3300" dirty="0"/>
              <a:t>A is true and B is false</a:t>
            </a:r>
          </a:p>
          <a:p>
            <a:pPr lvl="1"/>
            <a:endParaRPr lang="en-CA" sz="3300" dirty="0"/>
          </a:p>
          <a:p>
            <a:pPr lvl="1"/>
            <a:r>
              <a:rPr lang="en-CA" sz="3300" dirty="0"/>
              <a:t>A is false and B is true</a:t>
            </a:r>
          </a:p>
          <a:p>
            <a:pPr lvl="1"/>
            <a:endParaRPr lang="en-CA" sz="3300" dirty="0"/>
          </a:p>
          <a:p>
            <a:pPr lvl="1"/>
            <a:r>
              <a:rPr lang="en-CA" sz="3300" dirty="0"/>
              <a:t>A is false and B is false</a:t>
            </a:r>
          </a:p>
          <a:p>
            <a:endParaRPr lang="en-CA" dirty="0"/>
          </a:p>
          <a:p>
            <a:endParaRPr lang="en-CA" dirty="0"/>
          </a:p>
          <a:p>
            <a:pPr>
              <a:buNone/>
            </a:pPr>
            <a:endParaRPr lang="en-CA" dirty="0"/>
          </a:p>
        </p:txBody>
      </p:sp>
      <p:grpSp>
        <p:nvGrpSpPr>
          <p:cNvPr id="8" name="Group 54"/>
          <p:cNvGrpSpPr/>
          <p:nvPr/>
        </p:nvGrpSpPr>
        <p:grpSpPr>
          <a:xfrm>
            <a:off x="5951984" y="2132856"/>
            <a:ext cx="3312368" cy="1152128"/>
            <a:chOff x="4427984" y="2132856"/>
            <a:chExt cx="3312368" cy="1152128"/>
          </a:xfrm>
        </p:grpSpPr>
        <p:sp>
          <p:nvSpPr>
            <p:cNvPr id="4" name="Rounded Rectangle 3"/>
            <p:cNvSpPr/>
            <p:nvPr/>
          </p:nvSpPr>
          <p:spPr>
            <a:xfrm>
              <a:off x="4427984" y="2132856"/>
              <a:ext cx="864096" cy="108012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4800" dirty="0"/>
                <a:t>J</a:t>
              </a:r>
            </a:p>
          </p:txBody>
        </p:sp>
        <p:sp>
          <p:nvSpPr>
            <p:cNvPr id="5" name="Right Arrow 4"/>
            <p:cNvSpPr/>
            <p:nvPr/>
          </p:nvSpPr>
          <p:spPr>
            <a:xfrm>
              <a:off x="5580112" y="2564904"/>
              <a:ext cx="936104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876256" y="2132856"/>
              <a:ext cx="864096" cy="1152128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4800" dirty="0"/>
                <a:t>5</a:t>
              </a:r>
            </a:p>
          </p:txBody>
        </p:sp>
      </p:grpSp>
      <p:grpSp>
        <p:nvGrpSpPr>
          <p:cNvPr id="10" name="Group 44"/>
          <p:cNvGrpSpPr/>
          <p:nvPr/>
        </p:nvGrpSpPr>
        <p:grpSpPr>
          <a:xfrm>
            <a:off x="6023992" y="3933056"/>
            <a:ext cx="1008112" cy="675076"/>
            <a:chOff x="4499992" y="3933056"/>
            <a:chExt cx="1008112" cy="675076"/>
          </a:xfrm>
        </p:grpSpPr>
        <p:sp>
          <p:nvSpPr>
            <p:cNvPr id="7" name="Rounded Rectangle 6"/>
            <p:cNvSpPr/>
            <p:nvPr/>
          </p:nvSpPr>
          <p:spPr>
            <a:xfrm>
              <a:off x="4499992" y="3933056"/>
              <a:ext cx="504056" cy="675076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4800" dirty="0"/>
                <a:t>J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004048" y="3933056"/>
              <a:ext cx="504056" cy="648072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4800" dirty="0"/>
                <a:t>5</a:t>
              </a:r>
            </a:p>
          </p:txBody>
        </p:sp>
      </p:grpSp>
      <p:grpSp>
        <p:nvGrpSpPr>
          <p:cNvPr id="11" name="Group 45"/>
          <p:cNvGrpSpPr/>
          <p:nvPr/>
        </p:nvGrpSpPr>
        <p:grpSpPr>
          <a:xfrm>
            <a:off x="6960096" y="4653136"/>
            <a:ext cx="1008112" cy="675076"/>
            <a:chOff x="5436096" y="4653136"/>
            <a:chExt cx="1008112" cy="675076"/>
          </a:xfrm>
        </p:grpSpPr>
        <p:sp>
          <p:nvSpPr>
            <p:cNvPr id="28" name="Rounded Rectangle 27"/>
            <p:cNvSpPr/>
            <p:nvPr/>
          </p:nvSpPr>
          <p:spPr>
            <a:xfrm>
              <a:off x="5436096" y="4653136"/>
              <a:ext cx="504056" cy="675076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4800" dirty="0"/>
                <a:t>J</a:t>
              </a: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5940152" y="4653136"/>
              <a:ext cx="504056" cy="648072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4800" dirty="0"/>
                <a:t>2</a:t>
              </a:r>
            </a:p>
          </p:txBody>
        </p:sp>
      </p:grpSp>
      <p:grpSp>
        <p:nvGrpSpPr>
          <p:cNvPr id="12" name="Group 46"/>
          <p:cNvGrpSpPr/>
          <p:nvPr/>
        </p:nvGrpSpPr>
        <p:grpSpPr>
          <a:xfrm>
            <a:off x="6023992" y="5445224"/>
            <a:ext cx="1008112" cy="675076"/>
            <a:chOff x="4499992" y="5445224"/>
            <a:chExt cx="1008112" cy="675076"/>
          </a:xfrm>
        </p:grpSpPr>
        <p:sp>
          <p:nvSpPr>
            <p:cNvPr id="32" name="Rounded Rectangle 31"/>
            <p:cNvSpPr/>
            <p:nvPr/>
          </p:nvSpPr>
          <p:spPr>
            <a:xfrm>
              <a:off x="4499992" y="5445224"/>
              <a:ext cx="504056" cy="675076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4800" dirty="0"/>
                <a:t>K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5004048" y="5445224"/>
              <a:ext cx="504056" cy="648072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4800" dirty="0"/>
                <a:t>5</a:t>
              </a:r>
            </a:p>
          </p:txBody>
        </p:sp>
      </p:grpSp>
      <p:grpSp>
        <p:nvGrpSpPr>
          <p:cNvPr id="13" name="Group 47"/>
          <p:cNvGrpSpPr/>
          <p:nvPr/>
        </p:nvGrpSpPr>
        <p:grpSpPr>
          <a:xfrm>
            <a:off x="7032104" y="6165304"/>
            <a:ext cx="1008112" cy="692696"/>
            <a:chOff x="5508104" y="6165304"/>
            <a:chExt cx="1008112" cy="692696"/>
          </a:xfrm>
        </p:grpSpPr>
        <p:sp>
          <p:nvSpPr>
            <p:cNvPr id="35" name="Rounded Rectangle 34"/>
            <p:cNvSpPr/>
            <p:nvPr/>
          </p:nvSpPr>
          <p:spPr>
            <a:xfrm>
              <a:off x="5508104" y="6182924"/>
              <a:ext cx="504056" cy="675076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4800" dirty="0"/>
                <a:t>K</a:t>
              </a: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6012160" y="6165304"/>
              <a:ext cx="504056" cy="692696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4800" dirty="0"/>
                <a:t>2</a:t>
              </a:r>
            </a:p>
          </p:txBody>
        </p:sp>
      </p:grpSp>
      <p:pic>
        <p:nvPicPr>
          <p:cNvPr id="2051" name="Picture 3" descr="C:\Users\kol\AppData\Local\Microsoft\Windows\Temporary Internet Files\Content.IE5\LNFITA2W\MC900441322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32304" y="3861048"/>
            <a:ext cx="648072" cy="648072"/>
          </a:xfrm>
          <a:prstGeom prst="rect">
            <a:avLst/>
          </a:prstGeom>
          <a:noFill/>
        </p:spPr>
      </p:pic>
      <p:pic>
        <p:nvPicPr>
          <p:cNvPr id="2053" name="Picture 5" descr="C:\Users\kol\AppData\Local\Microsoft\Windows\Temporary Internet Files\Content.IE5\NKSVFXLD\MC900441321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72264" y="4725144"/>
            <a:ext cx="576064" cy="576064"/>
          </a:xfrm>
          <a:prstGeom prst="rect">
            <a:avLst/>
          </a:prstGeom>
          <a:noFill/>
        </p:spPr>
      </p:pic>
      <p:pic>
        <p:nvPicPr>
          <p:cNvPr id="53" name="Picture 3" descr="C:\Users\kol\AppData\Local\Microsoft\Windows\Temporary Internet Files\Content.IE5\LNFITA2W\MC900441322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04312" y="6209928"/>
            <a:ext cx="648072" cy="648072"/>
          </a:xfrm>
          <a:prstGeom prst="rect">
            <a:avLst/>
          </a:prstGeom>
          <a:noFill/>
        </p:spPr>
      </p:pic>
      <p:pic>
        <p:nvPicPr>
          <p:cNvPr id="54" name="Picture 3" descr="C:\Users\kol\AppData\Local\Microsoft\Windows\Temporary Internet Files\Content.IE5\LNFITA2W\MC900441322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04312" y="5373216"/>
            <a:ext cx="648072" cy="648072"/>
          </a:xfrm>
          <a:prstGeom prst="rect">
            <a:avLst/>
          </a:prstGeom>
          <a:noFill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2EEA031-8749-4AC0-B9FC-9B1D46479A65}"/>
              </a:ext>
            </a:extLst>
          </p:cNvPr>
          <p:cNvSpPr txBox="1"/>
          <p:nvPr/>
        </p:nvSpPr>
        <p:spPr>
          <a:xfrm flipH="1">
            <a:off x="9863275" y="4740804"/>
            <a:ext cx="2114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Falsifying</a:t>
            </a:r>
            <a:r>
              <a:rPr lang="en-US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50C276-B8D5-4486-ACBB-C12AF57BA27F}"/>
              </a:ext>
            </a:extLst>
          </p:cNvPr>
          <p:cNvSpPr txBox="1"/>
          <p:nvPr/>
        </p:nvSpPr>
        <p:spPr>
          <a:xfrm flipH="1">
            <a:off x="9827919" y="5436513"/>
            <a:ext cx="2114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Satisfying</a:t>
            </a:r>
            <a:r>
              <a:rPr lang="en-US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1C15985-D53B-47CA-A9C2-5DF6C9AB5187}"/>
              </a:ext>
            </a:extLst>
          </p:cNvPr>
          <p:cNvSpPr txBox="1"/>
          <p:nvPr/>
        </p:nvSpPr>
        <p:spPr>
          <a:xfrm flipH="1">
            <a:off x="9827919" y="6219264"/>
            <a:ext cx="2114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Satisfying</a:t>
            </a:r>
            <a:r>
              <a:rPr lang="en-US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45C655D-26EA-4623-8305-1CEDB6EA34C5}"/>
              </a:ext>
            </a:extLst>
          </p:cNvPr>
          <p:cNvSpPr txBox="1"/>
          <p:nvPr/>
        </p:nvSpPr>
        <p:spPr>
          <a:xfrm flipH="1">
            <a:off x="9815087" y="4023357"/>
            <a:ext cx="2114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Satisfying</a:t>
            </a:r>
            <a:r>
              <a:rPr lang="en-US" dirty="0">
                <a:solidFill>
                  <a:srgbClr val="00B050"/>
                </a:solidFill>
              </a:rPr>
              <a:t> </a:t>
            </a:r>
          </a:p>
        </p:txBody>
      </p:sp>
      <p:pic>
        <p:nvPicPr>
          <p:cNvPr id="29" name="Picture 2" descr="Justitia, Goddess, Goddess Of Justice, Goddess Of Truth">
            <a:extLst>
              <a:ext uri="{FF2B5EF4-FFF2-40B4-BE49-F238E27FC236}">
                <a16:creationId xmlns:a16="http://schemas.microsoft.com/office/drawing/2014/main" id="{A1F2F5DE-0784-47E0-A56F-93D44D748A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08"/>
          <a:stretch/>
        </p:blipFill>
        <p:spPr bwMode="auto">
          <a:xfrm>
            <a:off x="1559496" y="67309"/>
            <a:ext cx="1296144" cy="135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741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/>
      <p:bldP spid="26" grpId="0"/>
      <p:bldP spid="2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DEA5E-D3B8-44CD-B032-C248ECF03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5439F-6EF6-4497-842B-EA99A0FD3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347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6CDA85C-88C0-6444-B1E8-D661956A20E8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" b="1648"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Twins Puzzle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07FF37F8-D747-444C-8664-2DF836965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427657"/>
            <a:ext cx="5014295" cy="4728343"/>
          </a:xfrm>
        </p:spPr>
        <p:txBody>
          <a:bodyPr>
            <a:normAutofit lnSpcReduction="10000"/>
          </a:bodyPr>
          <a:lstStyle/>
          <a:p>
            <a:r>
              <a:rPr lang="en-CA" sz="2400" dirty="0"/>
              <a:t>There are two identical twin brothers, Dave and Jim. </a:t>
            </a:r>
            <a:br>
              <a:rPr lang="en-CA" sz="2400" dirty="0"/>
            </a:br>
            <a:endParaRPr lang="en-CA" sz="2400" dirty="0"/>
          </a:p>
          <a:p>
            <a:r>
              <a:rPr lang="en-CA" sz="2400" dirty="0"/>
              <a:t>One of them always lies; another always tells the truth. </a:t>
            </a:r>
            <a:br>
              <a:rPr lang="en-CA" sz="2400" dirty="0"/>
            </a:br>
            <a:endParaRPr lang="en-CA" sz="2400" dirty="0"/>
          </a:p>
          <a:p>
            <a:r>
              <a:rPr lang="en-CA" sz="2400" dirty="0"/>
              <a:t>Suppose you see one of them and you want to find out his name. </a:t>
            </a:r>
            <a:br>
              <a:rPr lang="en-CA" sz="2400" dirty="0"/>
            </a:br>
            <a:endParaRPr lang="en-CA" sz="2400" dirty="0"/>
          </a:p>
          <a:p>
            <a:r>
              <a:rPr lang="en-CA" sz="2400" dirty="0"/>
              <a:t>How can you learn if you met Dave or Jim by asking just one short yes-no question? You don’t know which one of them is the liar.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33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407016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Twins puzzle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454952" cy="5069160"/>
          </a:xfrm>
        </p:spPr>
        <p:txBody>
          <a:bodyPr>
            <a:normAutofit/>
          </a:bodyPr>
          <a:lstStyle/>
          <a:p>
            <a:r>
              <a:rPr lang="en-CA" sz="2800" dirty="0"/>
              <a:t>Let us look at how different questions get answered in all possible scenarios. </a:t>
            </a:r>
          </a:p>
          <a:p>
            <a:r>
              <a:rPr lang="en-CA" sz="2800" dirty="0"/>
              <a:t>You could be talking to Jim (or not), and Jim could be the liar (or not)</a:t>
            </a:r>
          </a:p>
          <a:p>
            <a:pPr lvl="1"/>
            <a:r>
              <a:rPr lang="en-CA" sz="2400" dirty="0"/>
              <a:t>Gives us 4 possible scenarios. </a:t>
            </a:r>
          </a:p>
          <a:p>
            <a:endParaRPr lang="en-CA" sz="2800" dirty="0"/>
          </a:p>
          <a:p>
            <a:endParaRPr lang="en-CA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03281" y="4218732"/>
          <a:ext cx="109728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3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6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33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3245">
                <a:tc>
                  <a:txBody>
                    <a:bodyPr/>
                    <a:lstStyle/>
                    <a:p>
                      <a:r>
                        <a:rPr lang="en-CA" sz="2400" dirty="0"/>
                        <a:t>This</a:t>
                      </a:r>
                      <a:r>
                        <a:rPr lang="en-CA" sz="2400" baseline="0" dirty="0"/>
                        <a:t> is Jim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Jim is a liar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Question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245">
                <a:tc>
                  <a:txBody>
                    <a:bodyPr/>
                    <a:lstStyle/>
                    <a:p>
                      <a:r>
                        <a:rPr lang="en-CA" sz="2400" b="1" dirty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b="1" dirty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Answer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245">
                <a:tc>
                  <a:txBody>
                    <a:bodyPr/>
                    <a:lstStyle/>
                    <a:p>
                      <a:r>
                        <a:rPr lang="en-CA" sz="2400" b="1" dirty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b="1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Answer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245">
                <a:tc>
                  <a:txBody>
                    <a:bodyPr/>
                    <a:lstStyle/>
                    <a:p>
                      <a:r>
                        <a:rPr lang="en-CA" sz="2400" b="1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b="1" dirty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Answer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245">
                <a:tc>
                  <a:txBody>
                    <a:bodyPr/>
                    <a:lstStyle/>
                    <a:p>
                      <a:r>
                        <a:rPr lang="en-CA" sz="2400" b="1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b="1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Answer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2" name="Picture Placeholder 7">
            <a:extLst>
              <a:ext uri="{FF2B5EF4-FFF2-40B4-BE49-F238E27FC236}">
                <a16:creationId xmlns:a16="http://schemas.microsoft.com/office/drawing/2014/main" id="{528FA509-0234-413B-8BAC-AE132B9E31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" b="1648"/>
          <a:stretch>
            <a:fillRect/>
          </a:stretch>
        </p:blipFill>
        <p:spPr>
          <a:xfrm>
            <a:off x="9696400" y="353268"/>
            <a:ext cx="1091612" cy="1140768"/>
          </a:xfrm>
          <a:custGeom>
            <a:avLst/>
            <a:gdLst>
              <a:gd name="connsiteX0" fmla="*/ 193823 w 5511800"/>
              <a:gd name="connsiteY0" fmla="*/ 0 h 5760000"/>
              <a:gd name="connsiteX1" fmla="*/ 5511800 w 5511800"/>
              <a:gd name="connsiteY1" fmla="*/ 0 h 5760000"/>
              <a:gd name="connsiteX2" fmla="*/ 5511800 w 5511800"/>
              <a:gd name="connsiteY2" fmla="*/ 5760000 h 5760000"/>
              <a:gd name="connsiteX3" fmla="*/ 193823 w 5511800"/>
              <a:gd name="connsiteY3" fmla="*/ 5760000 h 5760000"/>
              <a:gd name="connsiteX4" fmla="*/ 3937 w 5511800"/>
              <a:gd name="connsiteY4" fmla="*/ 5605239 h 5760000"/>
              <a:gd name="connsiteX5" fmla="*/ 0 w 5511800"/>
              <a:gd name="connsiteY5" fmla="*/ 5566186 h 5760000"/>
              <a:gd name="connsiteX6" fmla="*/ 0 w 5511800"/>
              <a:gd name="connsiteY6" fmla="*/ 193814 h 5760000"/>
              <a:gd name="connsiteX7" fmla="*/ 3937 w 5511800"/>
              <a:gd name="connsiteY7" fmla="*/ 154762 h 5760000"/>
              <a:gd name="connsiteX8" fmla="*/ 193823 w 5511800"/>
              <a:gd name="connsiteY8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1800" h="5760000">
                <a:moveTo>
                  <a:pt x="193823" y="0"/>
                </a:moveTo>
                <a:lnTo>
                  <a:pt x="5511800" y="0"/>
                </a:lnTo>
                <a:lnTo>
                  <a:pt x="5511800" y="5760000"/>
                </a:lnTo>
                <a:lnTo>
                  <a:pt x="193823" y="5760000"/>
                </a:lnTo>
                <a:cubicBezTo>
                  <a:pt x="100158" y="5760000"/>
                  <a:pt x="22011" y="5693561"/>
                  <a:pt x="3937" y="5605239"/>
                </a:cubicBezTo>
                <a:lnTo>
                  <a:pt x="0" y="5566186"/>
                </a:lnTo>
                <a:lnTo>
                  <a:pt x="0" y="193814"/>
                </a:lnTo>
                <a:lnTo>
                  <a:pt x="3937" y="154762"/>
                </a:lnTo>
                <a:cubicBezTo>
                  <a:pt x="22011" y="66440"/>
                  <a:pt x="100158" y="0"/>
                  <a:pt x="19382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501128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Twins puzzle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454952" cy="5069160"/>
          </a:xfrm>
        </p:spPr>
        <p:txBody>
          <a:bodyPr>
            <a:normAutofit/>
          </a:bodyPr>
          <a:lstStyle/>
          <a:p>
            <a:r>
              <a:rPr lang="en-CA" sz="2800" dirty="0"/>
              <a:t>Suppose you ask directly “Are you Jim?” </a:t>
            </a:r>
          </a:p>
          <a:p>
            <a:pPr lvl="1"/>
            <a:r>
              <a:rPr lang="en-CA" sz="2400" dirty="0"/>
              <a:t>In this case both Jim and Dave can say “yes” and can say “no”.</a:t>
            </a:r>
          </a:p>
          <a:p>
            <a:pPr lvl="1"/>
            <a:r>
              <a:rPr lang="en-CA" sz="2400" dirty="0"/>
              <a:t>So you cannot find out who you are talking to,  but you do learn something:</a:t>
            </a:r>
          </a:p>
          <a:p>
            <a:pPr lvl="1"/>
            <a:r>
              <a:rPr lang="en-CA" sz="2400" dirty="0"/>
              <a:t>If the answer is “Yes”, then Dave is the liar</a:t>
            </a:r>
          </a:p>
          <a:p>
            <a:endParaRPr lang="en-CA" sz="2800" dirty="0"/>
          </a:p>
          <a:p>
            <a:endParaRPr lang="en-CA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03281" y="4218732"/>
          <a:ext cx="109728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3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6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33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3245">
                <a:tc>
                  <a:txBody>
                    <a:bodyPr/>
                    <a:lstStyle/>
                    <a:p>
                      <a:r>
                        <a:rPr lang="en-CA" sz="2400" dirty="0"/>
                        <a:t>This</a:t>
                      </a:r>
                      <a:r>
                        <a:rPr lang="en-CA" sz="2400" baseline="0" dirty="0"/>
                        <a:t> is Jim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Jim is a liar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Are you Jim?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245">
                <a:tc>
                  <a:txBody>
                    <a:bodyPr/>
                    <a:lstStyle/>
                    <a:p>
                      <a:r>
                        <a:rPr lang="en-CA" sz="2400" b="1" dirty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b="1" dirty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245">
                <a:tc>
                  <a:txBody>
                    <a:bodyPr/>
                    <a:lstStyle/>
                    <a:p>
                      <a:r>
                        <a:rPr lang="en-CA" sz="2400" b="1" dirty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b="1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245">
                <a:tc>
                  <a:txBody>
                    <a:bodyPr/>
                    <a:lstStyle/>
                    <a:p>
                      <a:r>
                        <a:rPr lang="en-CA" sz="2400" b="1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b="1" dirty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245">
                <a:tc>
                  <a:txBody>
                    <a:bodyPr/>
                    <a:lstStyle/>
                    <a:p>
                      <a:r>
                        <a:rPr lang="en-CA" sz="2400" b="1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b="1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2" name="Picture Placeholder 7">
            <a:extLst>
              <a:ext uri="{FF2B5EF4-FFF2-40B4-BE49-F238E27FC236}">
                <a16:creationId xmlns:a16="http://schemas.microsoft.com/office/drawing/2014/main" id="{528FA509-0234-413B-8BAC-AE132B9E31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" b="1648"/>
          <a:stretch>
            <a:fillRect/>
          </a:stretch>
        </p:blipFill>
        <p:spPr>
          <a:xfrm>
            <a:off x="9696400" y="353268"/>
            <a:ext cx="1091612" cy="1140768"/>
          </a:xfrm>
          <a:custGeom>
            <a:avLst/>
            <a:gdLst>
              <a:gd name="connsiteX0" fmla="*/ 193823 w 5511800"/>
              <a:gd name="connsiteY0" fmla="*/ 0 h 5760000"/>
              <a:gd name="connsiteX1" fmla="*/ 5511800 w 5511800"/>
              <a:gd name="connsiteY1" fmla="*/ 0 h 5760000"/>
              <a:gd name="connsiteX2" fmla="*/ 5511800 w 5511800"/>
              <a:gd name="connsiteY2" fmla="*/ 5760000 h 5760000"/>
              <a:gd name="connsiteX3" fmla="*/ 193823 w 5511800"/>
              <a:gd name="connsiteY3" fmla="*/ 5760000 h 5760000"/>
              <a:gd name="connsiteX4" fmla="*/ 3937 w 5511800"/>
              <a:gd name="connsiteY4" fmla="*/ 5605239 h 5760000"/>
              <a:gd name="connsiteX5" fmla="*/ 0 w 5511800"/>
              <a:gd name="connsiteY5" fmla="*/ 5566186 h 5760000"/>
              <a:gd name="connsiteX6" fmla="*/ 0 w 5511800"/>
              <a:gd name="connsiteY6" fmla="*/ 193814 h 5760000"/>
              <a:gd name="connsiteX7" fmla="*/ 3937 w 5511800"/>
              <a:gd name="connsiteY7" fmla="*/ 154762 h 5760000"/>
              <a:gd name="connsiteX8" fmla="*/ 193823 w 5511800"/>
              <a:gd name="connsiteY8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1800" h="5760000">
                <a:moveTo>
                  <a:pt x="193823" y="0"/>
                </a:moveTo>
                <a:lnTo>
                  <a:pt x="5511800" y="0"/>
                </a:lnTo>
                <a:lnTo>
                  <a:pt x="5511800" y="5760000"/>
                </a:lnTo>
                <a:lnTo>
                  <a:pt x="193823" y="5760000"/>
                </a:lnTo>
                <a:cubicBezTo>
                  <a:pt x="100158" y="5760000"/>
                  <a:pt x="22011" y="5693561"/>
                  <a:pt x="3937" y="5605239"/>
                </a:cubicBezTo>
                <a:lnTo>
                  <a:pt x="0" y="5566186"/>
                </a:lnTo>
                <a:lnTo>
                  <a:pt x="0" y="193814"/>
                </a:lnTo>
                <a:lnTo>
                  <a:pt x="3937" y="154762"/>
                </a:lnTo>
                <a:cubicBezTo>
                  <a:pt x="22011" y="66440"/>
                  <a:pt x="100158" y="0"/>
                  <a:pt x="193823" y="0"/>
                </a:cubicBez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897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Twins puzzle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454952" cy="5069160"/>
          </a:xfrm>
        </p:spPr>
        <p:txBody>
          <a:bodyPr>
            <a:normAutofit/>
          </a:bodyPr>
          <a:lstStyle/>
          <a:p>
            <a:r>
              <a:rPr lang="en-CA" sz="2800" dirty="0"/>
              <a:t>Suppose you ask “Is 2+2=4?” </a:t>
            </a:r>
          </a:p>
          <a:p>
            <a:pPr lvl="1"/>
            <a:r>
              <a:rPr lang="en-CA" sz="2400" dirty="0"/>
              <a:t>Again both Jim and Dave can say “yes” and can say “no”, so you cannot find out who you are talking to</a:t>
            </a:r>
          </a:p>
          <a:p>
            <a:pPr lvl="1"/>
            <a:r>
              <a:rPr lang="en-CA" sz="2400" dirty="0"/>
              <a:t>But again you do learn something:  if the answer is “No”, then you are talking to the liar</a:t>
            </a:r>
          </a:p>
          <a:p>
            <a:endParaRPr lang="en-CA" sz="2800" dirty="0"/>
          </a:p>
          <a:p>
            <a:endParaRPr lang="en-CA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03281" y="4218732"/>
          <a:ext cx="109728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3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6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33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3245">
                <a:tc>
                  <a:txBody>
                    <a:bodyPr/>
                    <a:lstStyle/>
                    <a:p>
                      <a:r>
                        <a:rPr lang="en-CA" sz="2400" dirty="0"/>
                        <a:t>This</a:t>
                      </a:r>
                      <a:r>
                        <a:rPr lang="en-CA" sz="2400" baseline="0" dirty="0"/>
                        <a:t> is Jim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Jim is a liar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Is 2+2=4?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245">
                <a:tc>
                  <a:txBody>
                    <a:bodyPr/>
                    <a:lstStyle/>
                    <a:p>
                      <a:r>
                        <a:rPr lang="en-CA" sz="2400" b="1" dirty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b="1" dirty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245">
                <a:tc>
                  <a:txBody>
                    <a:bodyPr/>
                    <a:lstStyle/>
                    <a:p>
                      <a:r>
                        <a:rPr lang="en-CA" sz="2400" b="1" dirty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b="1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245">
                <a:tc>
                  <a:txBody>
                    <a:bodyPr/>
                    <a:lstStyle/>
                    <a:p>
                      <a:r>
                        <a:rPr lang="en-CA" sz="2400" b="1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b="1" dirty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245">
                <a:tc>
                  <a:txBody>
                    <a:bodyPr/>
                    <a:lstStyle/>
                    <a:p>
                      <a:r>
                        <a:rPr lang="en-CA" sz="2400" b="1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b="1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2" name="Picture Placeholder 7">
            <a:extLst>
              <a:ext uri="{FF2B5EF4-FFF2-40B4-BE49-F238E27FC236}">
                <a16:creationId xmlns:a16="http://schemas.microsoft.com/office/drawing/2014/main" id="{528FA509-0234-413B-8BAC-AE132B9E31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" b="1648"/>
          <a:stretch>
            <a:fillRect/>
          </a:stretch>
        </p:blipFill>
        <p:spPr>
          <a:xfrm>
            <a:off x="9696400" y="353268"/>
            <a:ext cx="1091612" cy="1140768"/>
          </a:xfrm>
          <a:custGeom>
            <a:avLst/>
            <a:gdLst>
              <a:gd name="connsiteX0" fmla="*/ 193823 w 5511800"/>
              <a:gd name="connsiteY0" fmla="*/ 0 h 5760000"/>
              <a:gd name="connsiteX1" fmla="*/ 5511800 w 5511800"/>
              <a:gd name="connsiteY1" fmla="*/ 0 h 5760000"/>
              <a:gd name="connsiteX2" fmla="*/ 5511800 w 5511800"/>
              <a:gd name="connsiteY2" fmla="*/ 5760000 h 5760000"/>
              <a:gd name="connsiteX3" fmla="*/ 193823 w 5511800"/>
              <a:gd name="connsiteY3" fmla="*/ 5760000 h 5760000"/>
              <a:gd name="connsiteX4" fmla="*/ 3937 w 5511800"/>
              <a:gd name="connsiteY4" fmla="*/ 5605239 h 5760000"/>
              <a:gd name="connsiteX5" fmla="*/ 0 w 5511800"/>
              <a:gd name="connsiteY5" fmla="*/ 5566186 h 5760000"/>
              <a:gd name="connsiteX6" fmla="*/ 0 w 5511800"/>
              <a:gd name="connsiteY6" fmla="*/ 193814 h 5760000"/>
              <a:gd name="connsiteX7" fmla="*/ 3937 w 5511800"/>
              <a:gd name="connsiteY7" fmla="*/ 154762 h 5760000"/>
              <a:gd name="connsiteX8" fmla="*/ 193823 w 5511800"/>
              <a:gd name="connsiteY8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1800" h="5760000">
                <a:moveTo>
                  <a:pt x="193823" y="0"/>
                </a:moveTo>
                <a:lnTo>
                  <a:pt x="5511800" y="0"/>
                </a:lnTo>
                <a:lnTo>
                  <a:pt x="5511800" y="5760000"/>
                </a:lnTo>
                <a:lnTo>
                  <a:pt x="193823" y="5760000"/>
                </a:lnTo>
                <a:cubicBezTo>
                  <a:pt x="100158" y="5760000"/>
                  <a:pt x="22011" y="5693561"/>
                  <a:pt x="3937" y="5605239"/>
                </a:cubicBezTo>
                <a:lnTo>
                  <a:pt x="0" y="5566186"/>
                </a:lnTo>
                <a:lnTo>
                  <a:pt x="0" y="193814"/>
                </a:lnTo>
                <a:lnTo>
                  <a:pt x="3937" y="154762"/>
                </a:lnTo>
                <a:cubicBezTo>
                  <a:pt x="22011" y="66440"/>
                  <a:pt x="100158" y="0"/>
                  <a:pt x="193823" y="0"/>
                </a:cubicBez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057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Twins puzzle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454952" cy="5069160"/>
          </a:xfrm>
        </p:spPr>
        <p:txBody>
          <a:bodyPr>
            <a:normAutofit/>
          </a:bodyPr>
          <a:lstStyle/>
          <a:p>
            <a:r>
              <a:rPr lang="en-CA" sz="2800" dirty="0"/>
              <a:t>How about asking “Is Dave a liar?”  </a:t>
            </a:r>
          </a:p>
          <a:p>
            <a:pPr lvl="1"/>
            <a:r>
              <a:rPr lang="en-CA" sz="2400" dirty="0"/>
              <a:t>Now, you can see from the table that Jim would have to say “yes” no matter if he is a liar or not. And Dave would always say “No”.  </a:t>
            </a:r>
          </a:p>
          <a:p>
            <a:pPr lvl="1"/>
            <a:r>
              <a:rPr lang="en-CA" sz="2400" dirty="0"/>
              <a:t>So if the answer is “Yes”, you are talking to Jim, and if “No”, to Dave. </a:t>
            </a:r>
          </a:p>
          <a:p>
            <a:endParaRPr lang="en-CA" sz="2800" dirty="0"/>
          </a:p>
          <a:p>
            <a:endParaRPr lang="en-CA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03281" y="4218732"/>
          <a:ext cx="109728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3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6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33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3245">
                <a:tc>
                  <a:txBody>
                    <a:bodyPr/>
                    <a:lstStyle/>
                    <a:p>
                      <a:r>
                        <a:rPr lang="en-CA" sz="2400" dirty="0"/>
                        <a:t>This</a:t>
                      </a:r>
                      <a:r>
                        <a:rPr lang="en-CA" sz="2400" baseline="0" dirty="0"/>
                        <a:t> is Jim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Jim is a liar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Is Dave</a:t>
                      </a:r>
                      <a:r>
                        <a:rPr lang="en-CA" sz="2400" baseline="0" dirty="0"/>
                        <a:t> a liar?</a:t>
                      </a:r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245">
                <a:tc>
                  <a:txBody>
                    <a:bodyPr/>
                    <a:lstStyle/>
                    <a:p>
                      <a:r>
                        <a:rPr lang="en-CA" sz="2400" b="1" dirty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b="1" dirty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245">
                <a:tc>
                  <a:txBody>
                    <a:bodyPr/>
                    <a:lstStyle/>
                    <a:p>
                      <a:r>
                        <a:rPr lang="en-CA" sz="2400" b="1" dirty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b="1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245">
                <a:tc>
                  <a:txBody>
                    <a:bodyPr/>
                    <a:lstStyle/>
                    <a:p>
                      <a:r>
                        <a:rPr lang="en-CA" sz="2400" b="1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b="1" dirty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245">
                <a:tc>
                  <a:txBody>
                    <a:bodyPr/>
                    <a:lstStyle/>
                    <a:p>
                      <a:r>
                        <a:rPr lang="en-CA" sz="2400" b="1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b="1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2" name="Picture Placeholder 7">
            <a:extLst>
              <a:ext uri="{FF2B5EF4-FFF2-40B4-BE49-F238E27FC236}">
                <a16:creationId xmlns:a16="http://schemas.microsoft.com/office/drawing/2014/main" id="{528FA509-0234-413B-8BAC-AE132B9E31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" b="1648"/>
          <a:stretch>
            <a:fillRect/>
          </a:stretch>
        </p:blipFill>
        <p:spPr>
          <a:xfrm>
            <a:off x="9696400" y="353268"/>
            <a:ext cx="1091612" cy="1140768"/>
          </a:xfrm>
          <a:custGeom>
            <a:avLst/>
            <a:gdLst>
              <a:gd name="connsiteX0" fmla="*/ 193823 w 5511800"/>
              <a:gd name="connsiteY0" fmla="*/ 0 h 5760000"/>
              <a:gd name="connsiteX1" fmla="*/ 5511800 w 5511800"/>
              <a:gd name="connsiteY1" fmla="*/ 0 h 5760000"/>
              <a:gd name="connsiteX2" fmla="*/ 5511800 w 5511800"/>
              <a:gd name="connsiteY2" fmla="*/ 5760000 h 5760000"/>
              <a:gd name="connsiteX3" fmla="*/ 193823 w 5511800"/>
              <a:gd name="connsiteY3" fmla="*/ 5760000 h 5760000"/>
              <a:gd name="connsiteX4" fmla="*/ 3937 w 5511800"/>
              <a:gd name="connsiteY4" fmla="*/ 5605239 h 5760000"/>
              <a:gd name="connsiteX5" fmla="*/ 0 w 5511800"/>
              <a:gd name="connsiteY5" fmla="*/ 5566186 h 5760000"/>
              <a:gd name="connsiteX6" fmla="*/ 0 w 5511800"/>
              <a:gd name="connsiteY6" fmla="*/ 193814 h 5760000"/>
              <a:gd name="connsiteX7" fmla="*/ 3937 w 5511800"/>
              <a:gd name="connsiteY7" fmla="*/ 154762 h 5760000"/>
              <a:gd name="connsiteX8" fmla="*/ 193823 w 5511800"/>
              <a:gd name="connsiteY8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1800" h="5760000">
                <a:moveTo>
                  <a:pt x="193823" y="0"/>
                </a:moveTo>
                <a:lnTo>
                  <a:pt x="5511800" y="0"/>
                </a:lnTo>
                <a:lnTo>
                  <a:pt x="5511800" y="5760000"/>
                </a:lnTo>
                <a:lnTo>
                  <a:pt x="193823" y="5760000"/>
                </a:lnTo>
                <a:cubicBezTo>
                  <a:pt x="100158" y="5760000"/>
                  <a:pt x="22011" y="5693561"/>
                  <a:pt x="3937" y="5605239"/>
                </a:cubicBezTo>
                <a:lnTo>
                  <a:pt x="0" y="5566186"/>
                </a:lnTo>
                <a:lnTo>
                  <a:pt x="0" y="193814"/>
                </a:lnTo>
                <a:lnTo>
                  <a:pt x="3937" y="154762"/>
                </a:lnTo>
                <a:cubicBezTo>
                  <a:pt x="22011" y="66440"/>
                  <a:pt x="100158" y="0"/>
                  <a:pt x="193823" y="0"/>
                </a:cubicBez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830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Twins puzzle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454952" cy="5069160"/>
          </a:xfrm>
        </p:spPr>
        <p:txBody>
          <a:bodyPr>
            <a:normAutofit/>
          </a:bodyPr>
          <a:lstStyle/>
          <a:p>
            <a:r>
              <a:rPr lang="en-CA" sz="2800" dirty="0"/>
              <a:t>So “Is Dave a liar?” lets you determine who you are talking to.  But this time you only learn the name, not who is the liar.  </a:t>
            </a:r>
          </a:p>
          <a:p>
            <a:pPr lvl="1"/>
            <a:r>
              <a:rPr lang="en-CA" sz="2400" dirty="0"/>
              <a:t>This is unavoidable: you need two questions to single out each specific scenario out of 4. </a:t>
            </a:r>
          </a:p>
          <a:p>
            <a:pPr lvl="1"/>
            <a:r>
              <a:rPr lang="en-CA" sz="2400" dirty="0"/>
              <a:t>If you are allowed to ask any two questions we looked at, you would know both who is the liar and who you are talking to. </a:t>
            </a:r>
          </a:p>
          <a:p>
            <a:endParaRPr lang="en-CA" sz="2800" dirty="0"/>
          </a:p>
          <a:p>
            <a:endParaRPr lang="en-CA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89965" y="4194931"/>
          <a:ext cx="10972801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3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9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12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37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44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3245">
                <a:tc>
                  <a:txBody>
                    <a:bodyPr/>
                    <a:lstStyle/>
                    <a:p>
                      <a:r>
                        <a:rPr lang="en-CA" sz="2400" dirty="0"/>
                        <a:t>This</a:t>
                      </a:r>
                      <a:r>
                        <a:rPr lang="en-CA" sz="2400" baseline="0" dirty="0"/>
                        <a:t> is Jim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Jim is a liar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Are you Jim?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Is 2+2=4?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Is Dave</a:t>
                      </a:r>
                      <a:r>
                        <a:rPr lang="en-CA" sz="2400" baseline="0" dirty="0"/>
                        <a:t> a liar?</a:t>
                      </a:r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245">
                <a:tc>
                  <a:txBody>
                    <a:bodyPr/>
                    <a:lstStyle/>
                    <a:p>
                      <a:r>
                        <a:rPr lang="en-CA" sz="2400" b="1" dirty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b="1" dirty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245">
                <a:tc>
                  <a:txBody>
                    <a:bodyPr/>
                    <a:lstStyle/>
                    <a:p>
                      <a:r>
                        <a:rPr lang="en-CA" sz="2400" b="1" dirty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b="1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245">
                <a:tc>
                  <a:txBody>
                    <a:bodyPr/>
                    <a:lstStyle/>
                    <a:p>
                      <a:r>
                        <a:rPr lang="en-CA" sz="2400" b="1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b="1" dirty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245">
                <a:tc>
                  <a:txBody>
                    <a:bodyPr/>
                    <a:lstStyle/>
                    <a:p>
                      <a:r>
                        <a:rPr lang="en-CA" sz="2400" b="1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b="1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2" name="Picture Placeholder 7">
            <a:extLst>
              <a:ext uri="{FF2B5EF4-FFF2-40B4-BE49-F238E27FC236}">
                <a16:creationId xmlns:a16="http://schemas.microsoft.com/office/drawing/2014/main" id="{528FA509-0234-413B-8BAC-AE132B9E31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" b="1648"/>
          <a:stretch>
            <a:fillRect/>
          </a:stretch>
        </p:blipFill>
        <p:spPr>
          <a:xfrm>
            <a:off x="9696400" y="353268"/>
            <a:ext cx="1091612" cy="1140768"/>
          </a:xfrm>
          <a:custGeom>
            <a:avLst/>
            <a:gdLst>
              <a:gd name="connsiteX0" fmla="*/ 193823 w 5511800"/>
              <a:gd name="connsiteY0" fmla="*/ 0 h 5760000"/>
              <a:gd name="connsiteX1" fmla="*/ 5511800 w 5511800"/>
              <a:gd name="connsiteY1" fmla="*/ 0 h 5760000"/>
              <a:gd name="connsiteX2" fmla="*/ 5511800 w 5511800"/>
              <a:gd name="connsiteY2" fmla="*/ 5760000 h 5760000"/>
              <a:gd name="connsiteX3" fmla="*/ 193823 w 5511800"/>
              <a:gd name="connsiteY3" fmla="*/ 5760000 h 5760000"/>
              <a:gd name="connsiteX4" fmla="*/ 3937 w 5511800"/>
              <a:gd name="connsiteY4" fmla="*/ 5605239 h 5760000"/>
              <a:gd name="connsiteX5" fmla="*/ 0 w 5511800"/>
              <a:gd name="connsiteY5" fmla="*/ 5566186 h 5760000"/>
              <a:gd name="connsiteX6" fmla="*/ 0 w 5511800"/>
              <a:gd name="connsiteY6" fmla="*/ 193814 h 5760000"/>
              <a:gd name="connsiteX7" fmla="*/ 3937 w 5511800"/>
              <a:gd name="connsiteY7" fmla="*/ 154762 h 5760000"/>
              <a:gd name="connsiteX8" fmla="*/ 193823 w 5511800"/>
              <a:gd name="connsiteY8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1800" h="5760000">
                <a:moveTo>
                  <a:pt x="193823" y="0"/>
                </a:moveTo>
                <a:lnTo>
                  <a:pt x="5511800" y="0"/>
                </a:lnTo>
                <a:lnTo>
                  <a:pt x="5511800" y="5760000"/>
                </a:lnTo>
                <a:lnTo>
                  <a:pt x="193823" y="5760000"/>
                </a:lnTo>
                <a:cubicBezTo>
                  <a:pt x="100158" y="5760000"/>
                  <a:pt x="22011" y="5693561"/>
                  <a:pt x="3937" y="5605239"/>
                </a:cubicBezTo>
                <a:lnTo>
                  <a:pt x="0" y="5566186"/>
                </a:lnTo>
                <a:lnTo>
                  <a:pt x="0" y="193814"/>
                </a:lnTo>
                <a:lnTo>
                  <a:pt x="3937" y="154762"/>
                </a:lnTo>
                <a:cubicBezTo>
                  <a:pt x="22011" y="66440"/>
                  <a:pt x="100158" y="0"/>
                  <a:pt x="19382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035305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CB4A9-37F8-4DB8-8EEF-B27FF6C3F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70407-E12B-4C28-84ED-59495355A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020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9821785" cy="432000"/>
          </a:xfrm>
        </p:spPr>
        <p:txBody>
          <a:bodyPr>
            <a:normAutofit fontScale="90000"/>
          </a:bodyPr>
          <a:lstStyle/>
          <a:p>
            <a:r>
              <a:rPr lang="en-CA" dirty="0"/>
              <a:t>Do We Think Logically?</a:t>
            </a:r>
            <a:br>
              <a:rPr lang="en-CA" dirty="0"/>
            </a:br>
            <a:r>
              <a:rPr lang="en-CA" dirty="0"/>
              <a:t> Let’s try to solve this card puzzle 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51384" y="1706674"/>
            <a:ext cx="10832407" cy="667659"/>
          </a:xfrm>
        </p:spPr>
        <p:txBody>
          <a:bodyPr>
            <a:normAutofit/>
          </a:bodyPr>
          <a:lstStyle/>
          <a:p>
            <a:r>
              <a:rPr lang="en-CA" sz="2400" dirty="0"/>
              <a:t>You see the following cards. Each has a letter on one side and a number on the other.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2183" y="4926990"/>
            <a:ext cx="10162903" cy="13502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dirty="0"/>
              <a:t>Which cards do you have to turn to check that for the cards in front of you if a card has a J on it then it has a 5 on the other side? </a:t>
            </a:r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4</a:t>
            </a:fld>
            <a:endParaRPr lang="en-ZA" dirty="0"/>
          </a:p>
        </p:txBody>
      </p:sp>
      <p:sp>
        <p:nvSpPr>
          <p:cNvPr id="10" name="Rounded Rectangle 9"/>
          <p:cNvSpPr/>
          <p:nvPr/>
        </p:nvSpPr>
        <p:spPr>
          <a:xfrm>
            <a:off x="2711992" y="2625152"/>
            <a:ext cx="1440160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4800" dirty="0"/>
              <a:t>B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472632" y="2625152"/>
            <a:ext cx="1440160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4800" dirty="0"/>
              <a:t>J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600424" y="2625152"/>
            <a:ext cx="1440160" cy="18002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4800" dirty="0"/>
              <a:t>2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728216" y="2625152"/>
            <a:ext cx="1440160" cy="18002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48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AD7D6-E8D4-469E-8D3B-5AEC7A912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Truth tables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7579B-F7C3-4497-A86C-89F95105B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812915"/>
            <a:ext cx="10972800" cy="2083282"/>
          </a:xfrm>
        </p:spPr>
        <p:txBody>
          <a:bodyPr>
            <a:normAutofit fontScale="92500"/>
          </a:bodyPr>
          <a:lstStyle/>
          <a:p>
            <a:r>
              <a:rPr lang="en-US" dirty="0"/>
              <a:t>Write down truth value for every possible scenario (assignment)</a:t>
            </a:r>
          </a:p>
          <a:p>
            <a:pPr lvl="1"/>
            <a:r>
              <a:rPr lang="en-US" dirty="0"/>
              <a:t>All combinations of true/false values of propositions: one per table line</a:t>
            </a:r>
          </a:p>
          <a:p>
            <a:pPr lvl="1"/>
            <a:r>
              <a:rPr lang="en-US" dirty="0"/>
              <a:t>Every new variable doubles table size. </a:t>
            </a:r>
          </a:p>
          <a:p>
            <a:pPr lvl="2"/>
            <a:r>
              <a:rPr lang="en-US" dirty="0"/>
              <a:t>With 2 variables, have 4 lines. With 3 variables, 8, etc.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12BE059-285C-4DB5-A599-9C8969F4C9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592" y="29373"/>
            <a:ext cx="1115616" cy="8367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3">
                <a:extLst>
                  <a:ext uri="{FF2B5EF4-FFF2-40B4-BE49-F238E27FC236}">
                    <a16:creationId xmlns:a16="http://schemas.microsoft.com/office/drawing/2014/main" id="{320486EF-99C4-4528-B878-A4EA9AD10ABE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1271464" y="1606516"/>
              <a:ext cx="9433047" cy="3017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7741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6798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5855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72083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53969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236857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841977">
                    <a:tc>
                      <a:txBody>
                        <a:bodyPr/>
                        <a:lstStyle/>
                        <a:p>
                          <a:r>
                            <a:rPr lang="en-CA" sz="28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800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800" dirty="0"/>
                            <a:t>not</a:t>
                          </a:r>
                          <a:r>
                            <a:rPr lang="en-CA" sz="2800" baseline="0" dirty="0"/>
                            <a:t> </a:t>
                          </a:r>
                          <a:r>
                            <a:rPr lang="en-CA" sz="2800" dirty="0"/>
                            <a:t> A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CA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800" dirty="0"/>
                            <a:t>A and B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en-CA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800" baseline="0" dirty="0"/>
                            <a:t> A or B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baseline="0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US" sz="2800" b="1" i="1" baseline="0" smtClean="0">
                                  <a:latin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2800" b="1" i="1" baseline="0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  <m:r>
                                <a:rPr lang="en-US" sz="2800" b="1" i="1" baseline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en-CA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800" dirty="0"/>
                            <a:t>if</a:t>
                          </a:r>
                          <a:r>
                            <a:rPr lang="en-CA" sz="2800" baseline="0" dirty="0"/>
                            <a:t> A then B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baseline="0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US" sz="2800" b="1" i="1" baseline="0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800" b="1" i="1" baseline="0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  <m:r>
                                <a:rPr lang="en-US" sz="2800" b="1" i="1" baseline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CA" sz="2800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61729">
                    <a:tc>
                      <a:txBody>
                        <a:bodyPr/>
                        <a:lstStyle/>
                        <a:p>
                          <a:r>
                            <a:rPr lang="en-CA" sz="2800" b="1" i="1" dirty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800" b="1" i="1" dirty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800" dirty="0"/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800" dirty="0"/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800" dirty="0"/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800" dirty="0"/>
                            <a:t>True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61729">
                    <a:tc>
                      <a:txBody>
                        <a:bodyPr/>
                        <a:lstStyle/>
                        <a:p>
                          <a:r>
                            <a:rPr lang="en-CA" sz="2800" b="1" i="1" dirty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800" b="1" i="1" dirty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800" dirty="0"/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800" dirty="0"/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800" dirty="0"/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800" dirty="0"/>
                            <a:t>False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61729">
                    <a:tc>
                      <a:txBody>
                        <a:bodyPr/>
                        <a:lstStyle/>
                        <a:p>
                          <a:r>
                            <a:rPr lang="en-CA" sz="2800" b="1" i="1" dirty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800" b="1" i="1" dirty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800" dirty="0"/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800" dirty="0"/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800" dirty="0"/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800" dirty="0"/>
                            <a:t>True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61729">
                    <a:tc>
                      <a:txBody>
                        <a:bodyPr/>
                        <a:lstStyle/>
                        <a:p>
                          <a:r>
                            <a:rPr lang="en-CA" sz="2800" b="1" i="1" dirty="0">
                              <a:solidFill>
                                <a:schemeClr val="tx1"/>
                              </a:solidFill>
                            </a:rPr>
                            <a:t>False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800" b="1" i="1" dirty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800" dirty="0"/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800" dirty="0"/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800" dirty="0"/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800" dirty="0"/>
                            <a:t>True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3">
                <a:extLst>
                  <a:ext uri="{FF2B5EF4-FFF2-40B4-BE49-F238E27FC236}">
                    <a16:creationId xmlns:a16="http://schemas.microsoft.com/office/drawing/2014/main" id="{320486EF-99C4-4528-B878-A4EA9AD10AB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29249746"/>
                  </p:ext>
                </p:extLst>
              </p:nvPr>
            </p:nvGraphicFramePr>
            <p:xfrm>
              <a:off x="1271464" y="1606516"/>
              <a:ext cx="9433047" cy="3017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7741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6798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5855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72083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53969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236857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944880">
                    <a:tc>
                      <a:txBody>
                        <a:bodyPr/>
                        <a:lstStyle/>
                        <a:p>
                          <a:r>
                            <a:rPr lang="en-CA" sz="28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800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80269" t="-5806" r="-416592" b="-2387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20848" t="-5806" r="-228269" b="-2387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60317" t="-5806" r="-156349" b="-2387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98201" t="-5806" r="-1285" b="-2387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CA" sz="2800" b="1" i="1" dirty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800" b="1" i="1" dirty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800" dirty="0"/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800" dirty="0"/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800" dirty="0"/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800" dirty="0"/>
                            <a:t>True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CA" sz="2800" b="1" i="1" dirty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800" b="1" i="1" dirty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800" dirty="0"/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800" dirty="0"/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800" dirty="0"/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800" dirty="0"/>
                            <a:t>False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CA" sz="2800" b="1" i="1" dirty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800" b="1" i="1" dirty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800" dirty="0"/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800" dirty="0"/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800" dirty="0"/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800" dirty="0"/>
                            <a:t>True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CA" sz="2800" b="1" i="1" dirty="0">
                              <a:solidFill>
                                <a:schemeClr val="tx1"/>
                              </a:solidFill>
                            </a:rPr>
                            <a:t>False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800" b="1" i="1" dirty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800" dirty="0"/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800" dirty="0"/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800" dirty="0"/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800" dirty="0"/>
                            <a:t>True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Placeholder 7">
            <a:extLst>
              <a:ext uri="{FF2B5EF4-FFF2-40B4-BE49-F238E27FC236}">
                <a16:creationId xmlns:a16="http://schemas.microsoft.com/office/drawing/2014/main" id="{79C3E4A3-9CE5-466E-B26B-FB3FB641FE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" b="1648"/>
          <a:stretch>
            <a:fillRect/>
          </a:stretch>
        </p:blipFill>
        <p:spPr>
          <a:xfrm>
            <a:off x="63794" y="64147"/>
            <a:ext cx="1091612" cy="1140768"/>
          </a:xfrm>
          <a:custGeom>
            <a:avLst/>
            <a:gdLst>
              <a:gd name="connsiteX0" fmla="*/ 193823 w 5511800"/>
              <a:gd name="connsiteY0" fmla="*/ 0 h 5760000"/>
              <a:gd name="connsiteX1" fmla="*/ 5511800 w 5511800"/>
              <a:gd name="connsiteY1" fmla="*/ 0 h 5760000"/>
              <a:gd name="connsiteX2" fmla="*/ 5511800 w 5511800"/>
              <a:gd name="connsiteY2" fmla="*/ 5760000 h 5760000"/>
              <a:gd name="connsiteX3" fmla="*/ 193823 w 5511800"/>
              <a:gd name="connsiteY3" fmla="*/ 5760000 h 5760000"/>
              <a:gd name="connsiteX4" fmla="*/ 3937 w 5511800"/>
              <a:gd name="connsiteY4" fmla="*/ 5605239 h 5760000"/>
              <a:gd name="connsiteX5" fmla="*/ 0 w 5511800"/>
              <a:gd name="connsiteY5" fmla="*/ 5566186 h 5760000"/>
              <a:gd name="connsiteX6" fmla="*/ 0 w 5511800"/>
              <a:gd name="connsiteY6" fmla="*/ 193814 h 5760000"/>
              <a:gd name="connsiteX7" fmla="*/ 3937 w 5511800"/>
              <a:gd name="connsiteY7" fmla="*/ 154762 h 5760000"/>
              <a:gd name="connsiteX8" fmla="*/ 193823 w 5511800"/>
              <a:gd name="connsiteY8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1800" h="5760000">
                <a:moveTo>
                  <a:pt x="193823" y="0"/>
                </a:moveTo>
                <a:lnTo>
                  <a:pt x="5511800" y="0"/>
                </a:lnTo>
                <a:lnTo>
                  <a:pt x="5511800" y="5760000"/>
                </a:lnTo>
                <a:lnTo>
                  <a:pt x="193823" y="5760000"/>
                </a:lnTo>
                <a:cubicBezTo>
                  <a:pt x="100158" y="5760000"/>
                  <a:pt x="22011" y="5693561"/>
                  <a:pt x="3937" y="5605239"/>
                </a:cubicBezTo>
                <a:lnTo>
                  <a:pt x="0" y="5566186"/>
                </a:lnTo>
                <a:lnTo>
                  <a:pt x="0" y="193814"/>
                </a:lnTo>
                <a:lnTo>
                  <a:pt x="3937" y="154762"/>
                </a:lnTo>
                <a:cubicBezTo>
                  <a:pt x="22011" y="66440"/>
                  <a:pt x="100158" y="0"/>
                  <a:pt x="193823" y="0"/>
                </a:cubicBez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90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14">
                <a:extLst>
                  <a:ext uri="{FF2B5EF4-FFF2-40B4-BE49-F238E27FC236}">
                    <a16:creationId xmlns:a16="http://schemas.microsoft.com/office/drawing/2014/main" id="{A549AD44-A95C-4F59-A5C5-AB3977932D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1391056" cy="5069159"/>
              </a:xfrm>
            </p:spPr>
            <p:txBody>
              <a:bodyPr>
                <a:normAutofit fontScale="92500"/>
              </a:bodyPr>
              <a:lstStyle/>
              <a:p>
                <a:pPr>
                  <a:defRPr/>
                </a:pPr>
                <a:r>
                  <a:rPr lang="en-CA" sz="2600" dirty="0"/>
                  <a:t>Let </a:t>
                </a:r>
              </a:p>
              <a:p>
                <a:pPr marL="800100" lvl="1" indent="-342900">
                  <a:buFont typeface="Arial" pitchFamily="34" charset="0"/>
                  <a:buChar char="•"/>
                  <a:defRPr/>
                </a:pPr>
                <a:r>
                  <a:rPr lang="en-CA" sz="2600" dirty="0"/>
                  <a:t>A be “It’s sunny”</a:t>
                </a:r>
              </a:p>
              <a:p>
                <a:pPr marL="800100" lvl="1" indent="-342900">
                  <a:buFont typeface="Arial" pitchFamily="34" charset="0"/>
                  <a:buChar char="•"/>
                  <a:defRPr/>
                </a:pPr>
                <a:r>
                  <a:rPr lang="en-CA" sz="2600" dirty="0"/>
                  <a:t>B be “it’s cold”</a:t>
                </a:r>
              </a:p>
              <a:p>
                <a:pPr marL="800100" lvl="1" indent="-342900">
                  <a:buFont typeface="Arial" pitchFamily="34" charset="0"/>
                  <a:buChar char="•"/>
                  <a:defRPr/>
                </a:pPr>
                <a:endParaRPr lang="en-CA" sz="2600" dirty="0"/>
              </a:p>
              <a:p>
                <a:pPr marL="800100" lvl="1" indent="-342900">
                  <a:buFont typeface="Arial" pitchFamily="34" charset="0"/>
                  <a:buChar char="•"/>
                  <a:defRPr/>
                </a:pPr>
                <a:endParaRPr lang="en-CA" sz="2600" dirty="0"/>
              </a:p>
              <a:p>
                <a:pPr marL="800100" lvl="1" indent="-342900">
                  <a:buFont typeface="Arial" pitchFamily="34" charset="0"/>
                  <a:buChar char="•"/>
                  <a:defRPr/>
                </a:pPr>
                <a:endParaRPr lang="en-CA" sz="2600" dirty="0"/>
              </a:p>
              <a:p>
                <a:r>
                  <a:rPr lang="en-CA" sz="2600" dirty="0"/>
                  <a:t>When </a:t>
                </a:r>
                <a:r>
                  <a:rPr lang="en-CA" sz="2600" dirty="0">
                    <a:solidFill>
                      <a:srgbClr val="00B050"/>
                    </a:solidFill>
                  </a:rPr>
                  <a:t>it is true that it’s sunny </a:t>
                </a:r>
                <a:r>
                  <a:rPr lang="en-CA" sz="2600" dirty="0"/>
                  <a:t>and </a:t>
                </a:r>
                <a:r>
                  <a:rPr lang="en-CA" sz="2600" dirty="0">
                    <a:solidFill>
                      <a:srgbClr val="00B050"/>
                    </a:solidFill>
                  </a:rPr>
                  <a:t>true that it’s cold</a:t>
                </a:r>
                <a:r>
                  <a:rPr lang="en-CA" sz="2600" dirty="0"/>
                  <a:t>, it is </a:t>
                </a:r>
                <a:r>
                  <a:rPr lang="en-CA" sz="2600" dirty="0">
                    <a:solidFill>
                      <a:srgbClr val="00B050"/>
                    </a:solidFill>
                  </a:rPr>
                  <a:t>true</a:t>
                </a:r>
                <a:r>
                  <a:rPr lang="en-CA" sz="2600" dirty="0"/>
                  <a:t> that it’s sunny </a:t>
                </a:r>
                <a:r>
                  <a:rPr lang="en-CA" sz="2600" dirty="0">
                    <a:solidFill>
                      <a:srgbClr val="0070C0"/>
                    </a:solidFill>
                  </a:rPr>
                  <a:t>or</a:t>
                </a:r>
                <a:r>
                  <a:rPr lang="en-CA" sz="2600" dirty="0"/>
                  <a:t> cold.</a:t>
                </a:r>
              </a:p>
              <a:p>
                <a:pPr marL="800100" lvl="1" indent="-342900">
                  <a:buFont typeface="Arial" pitchFamily="34" charset="0"/>
                  <a:buChar char="•"/>
                </a:pPr>
                <a:r>
                  <a:rPr lang="en-CA" sz="2600" dirty="0"/>
                  <a:t>When </a:t>
                </a:r>
                <a:r>
                  <a:rPr lang="en-CA" sz="2600" dirty="0">
                    <a:solidFill>
                      <a:srgbClr val="00B050"/>
                    </a:solidFill>
                  </a:rPr>
                  <a:t>A is true</a:t>
                </a:r>
                <a:r>
                  <a:rPr lang="en-CA" sz="2600" dirty="0"/>
                  <a:t>,  </a:t>
                </a:r>
                <a:r>
                  <a:rPr lang="en-CA" sz="2600" dirty="0">
                    <a:solidFill>
                      <a:srgbClr val="00B050"/>
                    </a:solidFill>
                  </a:rPr>
                  <a:t>B is true</a:t>
                </a:r>
                <a:r>
                  <a:rPr lang="en-CA" sz="2600" dirty="0"/>
                  <a:t>, then 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CA" sz="2600" dirty="0">
                    <a:solidFill>
                      <a:srgbClr val="00B050"/>
                    </a:solidFill>
                  </a:rPr>
                  <a:t> is true </a:t>
                </a:r>
                <a:endParaRPr lang="en-CA" sz="2600" dirty="0"/>
              </a:p>
              <a:p>
                <a:r>
                  <a:rPr lang="en-CA" sz="2600" dirty="0"/>
                  <a:t>When </a:t>
                </a:r>
                <a:r>
                  <a:rPr lang="en-CA" sz="2600" dirty="0">
                    <a:solidFill>
                      <a:srgbClr val="00B050"/>
                    </a:solidFill>
                  </a:rPr>
                  <a:t>it’s sunny is true</a:t>
                </a:r>
                <a:r>
                  <a:rPr lang="en-CA" sz="2600" dirty="0"/>
                  <a:t>, but </a:t>
                </a:r>
                <a:r>
                  <a:rPr lang="en-CA" sz="2600" dirty="0">
                    <a:solidFill>
                      <a:srgbClr val="FF0000"/>
                    </a:solidFill>
                  </a:rPr>
                  <a:t> it’s cold is false</a:t>
                </a:r>
                <a:r>
                  <a:rPr lang="en-CA" sz="2600" dirty="0"/>
                  <a:t>, then “it is both sunny </a:t>
                </a:r>
                <a:r>
                  <a:rPr lang="en-CA" sz="2600" dirty="0">
                    <a:solidFill>
                      <a:srgbClr val="0070C0"/>
                    </a:solidFill>
                  </a:rPr>
                  <a:t>and</a:t>
                </a:r>
                <a:r>
                  <a:rPr lang="en-CA" sz="2600" dirty="0"/>
                  <a:t> cold” </a:t>
                </a:r>
                <a:r>
                  <a:rPr lang="en-CA" sz="2600" dirty="0">
                    <a:solidFill>
                      <a:srgbClr val="FF0000"/>
                    </a:solidFill>
                  </a:rPr>
                  <a:t>is false</a:t>
                </a:r>
                <a:r>
                  <a:rPr lang="en-CA" sz="2600" dirty="0"/>
                  <a:t>. </a:t>
                </a:r>
              </a:p>
              <a:p>
                <a:pPr marL="800100" lvl="1" indent="-342900">
                  <a:buFont typeface="Arial" pitchFamily="34" charset="0"/>
                  <a:buChar char="•"/>
                </a:pPr>
                <a:r>
                  <a:rPr lang="en-CA" sz="2600" dirty="0"/>
                  <a:t>When </a:t>
                </a:r>
                <a:r>
                  <a:rPr lang="en-CA" sz="2600" dirty="0">
                    <a:solidFill>
                      <a:srgbClr val="00B050"/>
                    </a:solidFill>
                  </a:rPr>
                  <a:t>A is true</a:t>
                </a:r>
                <a:r>
                  <a:rPr lang="en-CA" sz="2600" dirty="0"/>
                  <a:t>, </a:t>
                </a:r>
                <a:r>
                  <a:rPr lang="en-CA" sz="2600" dirty="0">
                    <a:solidFill>
                      <a:srgbClr val="FF0000"/>
                    </a:solidFill>
                  </a:rPr>
                  <a:t>B is false</a:t>
                </a:r>
                <a:r>
                  <a:rPr lang="en-CA" sz="2600" dirty="0"/>
                  <a:t>, then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2600" dirty="0">
                    <a:solidFill>
                      <a:srgbClr val="FF0000"/>
                    </a:solidFill>
                  </a:rPr>
                  <a:t>is false</a:t>
                </a:r>
                <a:r>
                  <a:rPr lang="en-CA" sz="2600" dirty="0"/>
                  <a:t>. </a:t>
                </a:r>
              </a:p>
              <a:p>
                <a:endParaRPr lang="en-CA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5" name="Content Placeholder 14">
                <a:extLst>
                  <a:ext uri="{FF2B5EF4-FFF2-40B4-BE49-F238E27FC236}">
                    <a16:creationId xmlns:a16="http://schemas.microsoft.com/office/drawing/2014/main" id="{A549AD44-A95C-4F59-A5C5-AB3977932D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1391056" cy="5069159"/>
              </a:xfrm>
              <a:blipFill>
                <a:blip r:embed="rId6"/>
                <a:stretch>
                  <a:fillRect l="-696" t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189"/>
            <a:ext cx="10972800" cy="1191747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1055440" y="3861048"/>
            <a:ext cx="9684568" cy="2563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CA" sz="32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32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3200" dirty="0"/>
          </a:p>
        </p:txBody>
      </p:sp>
      <p:pic>
        <p:nvPicPr>
          <p:cNvPr id="12" name="Picture Placeholder 7">
            <a:extLst>
              <a:ext uri="{FF2B5EF4-FFF2-40B4-BE49-F238E27FC236}">
                <a16:creationId xmlns:a16="http://schemas.microsoft.com/office/drawing/2014/main" id="{69D2BF4C-84AB-40BC-8D3D-0E15F80BF86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" b="1648"/>
          <a:stretch>
            <a:fillRect/>
          </a:stretch>
        </p:blipFill>
        <p:spPr>
          <a:xfrm>
            <a:off x="63794" y="64147"/>
            <a:ext cx="1091612" cy="1140768"/>
          </a:xfrm>
          <a:custGeom>
            <a:avLst/>
            <a:gdLst>
              <a:gd name="connsiteX0" fmla="*/ 193823 w 5511800"/>
              <a:gd name="connsiteY0" fmla="*/ 0 h 5760000"/>
              <a:gd name="connsiteX1" fmla="*/ 5511800 w 5511800"/>
              <a:gd name="connsiteY1" fmla="*/ 0 h 5760000"/>
              <a:gd name="connsiteX2" fmla="*/ 5511800 w 5511800"/>
              <a:gd name="connsiteY2" fmla="*/ 5760000 h 5760000"/>
              <a:gd name="connsiteX3" fmla="*/ 193823 w 5511800"/>
              <a:gd name="connsiteY3" fmla="*/ 5760000 h 5760000"/>
              <a:gd name="connsiteX4" fmla="*/ 3937 w 5511800"/>
              <a:gd name="connsiteY4" fmla="*/ 5605239 h 5760000"/>
              <a:gd name="connsiteX5" fmla="*/ 0 w 5511800"/>
              <a:gd name="connsiteY5" fmla="*/ 5566186 h 5760000"/>
              <a:gd name="connsiteX6" fmla="*/ 0 w 5511800"/>
              <a:gd name="connsiteY6" fmla="*/ 193814 h 5760000"/>
              <a:gd name="connsiteX7" fmla="*/ 3937 w 5511800"/>
              <a:gd name="connsiteY7" fmla="*/ 154762 h 5760000"/>
              <a:gd name="connsiteX8" fmla="*/ 193823 w 5511800"/>
              <a:gd name="connsiteY8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1800" h="5760000">
                <a:moveTo>
                  <a:pt x="193823" y="0"/>
                </a:moveTo>
                <a:lnTo>
                  <a:pt x="5511800" y="0"/>
                </a:lnTo>
                <a:lnTo>
                  <a:pt x="5511800" y="5760000"/>
                </a:lnTo>
                <a:lnTo>
                  <a:pt x="193823" y="5760000"/>
                </a:lnTo>
                <a:cubicBezTo>
                  <a:pt x="100158" y="5760000"/>
                  <a:pt x="22011" y="5693561"/>
                  <a:pt x="3937" y="5605239"/>
                </a:cubicBezTo>
                <a:lnTo>
                  <a:pt x="0" y="5566186"/>
                </a:lnTo>
                <a:lnTo>
                  <a:pt x="0" y="193814"/>
                </a:lnTo>
                <a:lnTo>
                  <a:pt x="3937" y="154762"/>
                </a:lnTo>
                <a:cubicBezTo>
                  <a:pt x="22011" y="66440"/>
                  <a:pt x="100158" y="0"/>
                  <a:pt x="193823" y="0"/>
                </a:cubicBezTo>
                <a:close/>
              </a:path>
            </a:pathLst>
          </a:custGeom>
        </p:spPr>
      </p:pic>
      <p:pic>
        <p:nvPicPr>
          <p:cNvPr id="13" name="Picture 12" descr="Sun, Orange, Heat, Summer, Warm, Happy">
            <a:extLst>
              <a:ext uri="{FF2B5EF4-FFF2-40B4-BE49-F238E27FC236}">
                <a16:creationId xmlns:a16="http://schemas.microsoft.com/office/drawing/2014/main" id="{32BB4BCE-D5B2-451C-B3E7-FC4DE806A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202" y="2060848"/>
            <a:ext cx="549754" cy="51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old, Thermometer, Weather, Temperature, Measure">
            <a:extLst>
              <a:ext uri="{FF2B5EF4-FFF2-40B4-BE49-F238E27FC236}">
                <a16:creationId xmlns:a16="http://schemas.microsoft.com/office/drawing/2014/main" id="{39ABED5C-008F-43B5-9A91-343DD737B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42172" y="2483459"/>
            <a:ext cx="224298" cy="44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Content Placeholder 3">
                <a:extLst>
                  <a:ext uri="{FF2B5EF4-FFF2-40B4-BE49-F238E27FC236}">
                    <a16:creationId xmlns:a16="http://schemas.microsoft.com/office/drawing/2014/main" id="{3C93EC00-1C17-4F87-A3F0-2F2C60D32986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4549367" y="1427418"/>
              <a:ext cx="7499759" cy="2651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610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0811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8012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6815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88313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601868"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not</a:t>
                          </a:r>
                          <a:r>
                            <a:rPr lang="en-CA" sz="2400" baseline="0" dirty="0"/>
                            <a:t> </a:t>
                          </a:r>
                          <a:r>
                            <a:rPr lang="en-CA" sz="2400" dirty="0"/>
                            <a:t> A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CA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A and B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en-CA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400" baseline="0" dirty="0"/>
                            <a:t> A or B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1" i="1" baseline="0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US" sz="2400" b="1" i="1" baseline="0" smtClean="0">
                                  <a:latin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2400" b="1" i="1" baseline="0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  <m:r>
                                <a:rPr lang="en-US" sz="2400" b="1" i="1" baseline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en-CA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if</a:t>
                          </a:r>
                          <a:r>
                            <a:rPr lang="en-CA" sz="2400" baseline="0" dirty="0"/>
                            <a:t> A then B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1" i="1" baseline="0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US" sz="2400" b="1" i="1" baseline="0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400" b="1" i="1" baseline="0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  <m:r>
                                <a:rPr lang="en-US" sz="2400" b="1" i="1" baseline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CA" sz="2400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4371">
                    <a:tc>
                      <a:txBody>
                        <a:bodyPr/>
                        <a:lstStyle/>
                        <a:p>
                          <a:r>
                            <a:rPr lang="en-CA" sz="2400" b="1" i="1" dirty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400" b="1" i="1" dirty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True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4371">
                    <a:tc>
                      <a:txBody>
                        <a:bodyPr/>
                        <a:lstStyle/>
                        <a:p>
                          <a:r>
                            <a:rPr lang="en-CA" sz="2400" b="1" i="1" dirty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400" b="1" i="1" dirty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False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4371">
                    <a:tc>
                      <a:txBody>
                        <a:bodyPr/>
                        <a:lstStyle/>
                        <a:p>
                          <a:r>
                            <a:rPr lang="en-CA" sz="2400" b="1" i="1" dirty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400" b="1" i="1" dirty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True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34371">
                    <a:tc>
                      <a:txBody>
                        <a:bodyPr/>
                        <a:lstStyle/>
                        <a:p>
                          <a:r>
                            <a:rPr lang="en-CA" sz="2400" b="1" i="1" dirty="0">
                              <a:solidFill>
                                <a:schemeClr val="tx1"/>
                              </a:solidFill>
                            </a:rPr>
                            <a:t>False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400" b="1" i="1" dirty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True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Content Placeholder 3">
                <a:extLst>
                  <a:ext uri="{FF2B5EF4-FFF2-40B4-BE49-F238E27FC236}">
                    <a16:creationId xmlns:a16="http://schemas.microsoft.com/office/drawing/2014/main" id="{3C93EC00-1C17-4F87-A3F0-2F2C60D32986}"/>
                  </a:ext>
                </a:extLst>
              </p:cNvPr>
              <p:cNvGraphicFramePr>
                <a:graphicFrameLocks/>
              </p:cNvGraphicFramePr>
              <p:nvPr>
                <p:extLst/>
              </p:nvPr>
            </p:nvGraphicFramePr>
            <p:xfrm>
              <a:off x="4549367" y="1427418"/>
              <a:ext cx="7499759" cy="2651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610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0811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8012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6815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88313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80791" t="-5926" r="-417514" b="-2392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220889" t="-5926" r="-228444" b="-2392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359204" t="-5926" r="-155721" b="-2392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298706" t="-5926" r="-1294" b="-2392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CA" sz="2400" b="1" i="1" dirty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400" b="1" i="1" dirty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True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CA" sz="2400" b="1" i="1" dirty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400" b="1" i="1" dirty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False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CA" sz="2400" b="1" i="1" dirty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400" b="1" i="1" dirty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True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CA" sz="2400" b="1" i="1" dirty="0">
                              <a:solidFill>
                                <a:schemeClr val="tx1"/>
                              </a:solidFill>
                            </a:rPr>
                            <a:t>False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400" b="1" i="1" dirty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True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AC2A3391-2EF0-4B42-A06B-8ECFE2E80FED}"/>
              </a:ext>
            </a:extLst>
          </p:cNvPr>
          <p:cNvSpPr/>
          <p:nvPr/>
        </p:nvSpPr>
        <p:spPr>
          <a:xfrm>
            <a:off x="7536160" y="2726637"/>
            <a:ext cx="823706" cy="432048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3CCEE276-B0A2-44C4-999F-DB7948FAC16B}"/>
              </a:ext>
            </a:extLst>
          </p:cNvPr>
          <p:cNvSpPr/>
          <p:nvPr/>
        </p:nvSpPr>
        <p:spPr>
          <a:xfrm>
            <a:off x="8904312" y="2247303"/>
            <a:ext cx="852079" cy="432048"/>
          </a:xfrm>
          <a:prstGeom prst="flowChartConnector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Sun, Orange, Heat, Summer, Warm, Happy">
            <a:extLst>
              <a:ext uri="{FF2B5EF4-FFF2-40B4-BE49-F238E27FC236}">
                <a16:creationId xmlns:a16="http://schemas.microsoft.com/office/drawing/2014/main" id="{C850A24C-44F6-41F0-A711-103C79957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4600730"/>
            <a:ext cx="549754" cy="51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old, Thermometer, Weather, Temperature, Measure">
            <a:extLst>
              <a:ext uri="{FF2B5EF4-FFF2-40B4-BE49-F238E27FC236}">
                <a16:creationId xmlns:a16="http://schemas.microsoft.com/office/drawing/2014/main" id="{3C5A4BF3-733C-481D-A866-663796EA1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84836" y="4600730"/>
            <a:ext cx="224298" cy="44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Sun, Orange, Heat, Summer, Warm, Happy">
            <a:extLst>
              <a:ext uri="{FF2B5EF4-FFF2-40B4-BE49-F238E27FC236}">
                <a16:creationId xmlns:a16="http://schemas.microsoft.com/office/drawing/2014/main" id="{6A696212-B570-4A6A-8780-5633988EA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5529635"/>
            <a:ext cx="549754" cy="51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ot, Temperature, Thermometer, Weather">
            <a:extLst>
              <a:ext uri="{FF2B5EF4-FFF2-40B4-BE49-F238E27FC236}">
                <a16:creationId xmlns:a16="http://schemas.microsoft.com/office/drawing/2014/main" id="{4D418F2D-AC23-45A9-8C59-3BDC6E674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822" y="5457636"/>
            <a:ext cx="279191" cy="55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596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Knights and knaves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5987008" cy="4525963"/>
          </a:xfrm>
        </p:spPr>
        <p:txBody>
          <a:bodyPr>
            <a:normAutofit fontScale="92500" lnSpcReduction="20000"/>
          </a:bodyPr>
          <a:lstStyle/>
          <a:p>
            <a:r>
              <a:rPr lang="en-CA" dirty="0"/>
              <a:t>On a mystical island, there are two kinds of people: knights and knaves. </a:t>
            </a:r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                           Knights always                                           _                         tell the truth.  </a:t>
            </a:r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Knaves always lie.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1026" name="Picture 2" descr="Image result for raymond smully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356" y="2089072"/>
            <a:ext cx="209550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84126" y="5229200"/>
            <a:ext cx="2565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/>
              <a:t>Raymond </a:t>
            </a:r>
            <a:r>
              <a:rPr lang="en-CA" sz="2400" dirty="0" err="1"/>
              <a:t>Smullyan</a:t>
            </a:r>
            <a:endParaRPr lang="en-CA" sz="2400" dirty="0"/>
          </a:p>
        </p:txBody>
      </p:sp>
      <p:pic>
        <p:nvPicPr>
          <p:cNvPr id="10" name="Picture 2" descr="Knave, Boy, Person, Male">
            <a:extLst>
              <a:ext uri="{FF2B5EF4-FFF2-40B4-BE49-F238E27FC236}">
                <a16:creationId xmlns:a16="http://schemas.microsoft.com/office/drawing/2014/main" id="{DA173676-B78E-4C54-A347-3B0394355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8" y="4645913"/>
            <a:ext cx="1152128" cy="221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3210E8-B46D-4FB3-96D1-0B8B0CA8E5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3212976"/>
            <a:ext cx="1776261" cy="169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3121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479376" y="1844824"/>
            <a:ext cx="10188624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400" dirty="0"/>
              <a:t>On a mystical island, there are two kinds of people: knights and knaves.  Knights always tell the truth.  Knaves always lie.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32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32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32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32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Knights and knaves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352131"/>
            <a:ext cx="10814992" cy="2774034"/>
          </a:xfrm>
        </p:spPr>
        <p:txBody>
          <a:bodyPr>
            <a:normAutofit fontScale="92500" lnSpcReduction="10000"/>
          </a:bodyPr>
          <a:lstStyle/>
          <a:p>
            <a:r>
              <a:rPr lang="en-CA" sz="3600" dirty="0"/>
              <a:t>Puzzle 1:  </a:t>
            </a:r>
          </a:p>
          <a:p>
            <a:pPr lvl="1"/>
            <a:r>
              <a:rPr lang="en-CA" sz="3500" dirty="0"/>
              <a:t>You meet two people on the island, Arnold and Bob. </a:t>
            </a:r>
          </a:p>
          <a:p>
            <a:pPr lvl="1"/>
            <a:r>
              <a:rPr lang="en-CA" sz="3500" dirty="0"/>
              <a:t>Arnold says “I am a knave, or Bob is a knight”.  </a:t>
            </a:r>
          </a:p>
          <a:p>
            <a:pPr lvl="1"/>
            <a:r>
              <a:rPr lang="en-CA" sz="3500" dirty="0"/>
              <a:t>Is Arnold a knight or a knave? </a:t>
            </a:r>
          </a:p>
          <a:p>
            <a:pPr lvl="1"/>
            <a:r>
              <a:rPr lang="en-CA" sz="3500" dirty="0"/>
              <a:t>What about Bob? Is Bob a knight or a knave?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1026" name="Picture 2" descr="Knave, Boy, Person, Male">
            <a:extLst>
              <a:ext uri="{FF2B5EF4-FFF2-40B4-BE49-F238E27FC236}">
                <a16:creationId xmlns:a16="http://schemas.microsoft.com/office/drawing/2014/main" id="{97E2BF1B-D2FE-4308-9147-3AED30D24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329570"/>
            <a:ext cx="603281" cy="115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8BA625-DB3A-497D-BDF7-464C228122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286147"/>
            <a:ext cx="1200197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73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D7827-9F37-4E9F-94BA-C56E07332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6DC7A-34A4-49D0-8A89-47AD50CBC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283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C862B-B9FB-4BF0-8FF6-D80A10E5E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Evaluating longer formulas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E4C66D-108F-4512-8A3F-B95F67F4F6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6422504" cy="452596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We now know how to determine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true</a:t>
                </a:r>
              </a:p>
              <a:p>
                <a:pPr lvl="1"/>
                <a:r>
                  <a:rPr lang="en-US" dirty="0"/>
                  <a:t>As long as we know what are the truth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b="0" dirty="0"/>
              </a:p>
              <a:p>
                <a:pPr lvl="1"/>
                <a:endParaRPr lang="en-US" dirty="0"/>
              </a:p>
              <a:p>
                <a:r>
                  <a:rPr lang="en-US" dirty="0"/>
                  <a:t>What if we have a longer formula?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>
                          <a:latin typeface="Cambria Math"/>
                        </a:rPr>
                        <m:t>𝐴</m:t>
                      </m:r>
                      <m:r>
                        <a:rPr lang="en-CA" i="1">
                          <a:latin typeface="Cambria Math"/>
                        </a:rPr>
                        <m:t>∧ ¬ </m:t>
                      </m:r>
                      <m:r>
                        <a:rPr lang="en-CA" i="1">
                          <a:latin typeface="Cambria Math"/>
                        </a:rPr>
                        <m:t>𝐵</m:t>
                      </m:r>
                      <m:r>
                        <a:rPr lang="en-CA" i="1">
                          <a:latin typeface="Cambria Math"/>
                        </a:rPr>
                        <m:t>  ∨  ¬(</m:t>
                      </m:r>
                      <m:r>
                        <a:rPr lang="en-CA" i="1">
                          <a:latin typeface="Cambria Math"/>
                        </a:rPr>
                        <m:t>𝐶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 →</m:t>
                      </m:r>
                      <m:r>
                        <a:rPr lang="en-CA" i="1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E4C66D-108F-4512-8A3F-B95F67F4F6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6422504" cy="4525963"/>
              </a:xfrm>
              <a:blipFill>
                <a:blip r:embed="rId5"/>
                <a:stretch>
                  <a:fillRect l="-2182" t="-2830" r="-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19565205-F087-47CF-A9C4-2940E2843B79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7392144" y="1600201"/>
              <a:ext cx="4248473" cy="14797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8000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8036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38810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31759">
                    <a:tc>
                      <a:txBody>
                        <a:bodyPr/>
                        <a:lstStyle/>
                        <a:p>
                          <a:r>
                            <a:rPr lang="en-CA" sz="1100" dirty="0"/>
                            <a:t>Pronunciation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100" dirty="0"/>
                            <a:t>Notation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100" dirty="0"/>
                            <a:t>True</a:t>
                          </a:r>
                          <a:r>
                            <a:rPr lang="en-CA" sz="1100" baseline="0" dirty="0"/>
                            <a:t> when</a:t>
                          </a:r>
                          <a:endParaRPr lang="en-CA" sz="1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31759">
                    <a:tc>
                      <a:txBody>
                        <a:bodyPr/>
                        <a:lstStyle/>
                        <a:p>
                          <a:r>
                            <a:rPr lang="en-CA" sz="1100" dirty="0"/>
                            <a:t>Not A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100" dirty="0"/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CA" sz="1100" b="0" i="1" smtClean="0">
                                  <a:latin typeface="Cambria Math"/>
                                </a:rPr>
                                <m:t>¬ </m:t>
                              </m:r>
                            </m:oMath>
                          </a14:m>
                          <a:r>
                            <a:rPr lang="en-CA" sz="1100" dirty="0"/>
                            <a:t>A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100" dirty="0"/>
                            <a:t>Opposite</a:t>
                          </a:r>
                          <a:r>
                            <a:rPr lang="en-CA" sz="1100" baseline="0" dirty="0"/>
                            <a:t> of A is true</a:t>
                          </a:r>
                          <a:endParaRPr lang="en-CA" sz="1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2116665"/>
                      </a:ext>
                    </a:extLst>
                  </a:tr>
                  <a:tr h="193042">
                    <a:tc>
                      <a:txBody>
                        <a:bodyPr/>
                        <a:lstStyle/>
                        <a:p>
                          <a:r>
                            <a:rPr lang="en-CA" sz="1100" dirty="0"/>
                            <a:t>A  and </a:t>
                          </a:r>
                          <a:r>
                            <a:rPr lang="en-CA" sz="1100" baseline="0" dirty="0"/>
                            <a:t> B</a:t>
                          </a:r>
                          <a:endParaRPr lang="en-CA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100" dirty="0"/>
                            <a:t>A  </a:t>
                          </a:r>
                          <a14:m>
                            <m:oMath xmlns:m="http://schemas.openxmlformats.org/officeDocument/2006/math">
                              <m:r>
                                <a:rPr lang="en-CA" sz="1100" b="0" i="1" smtClean="0">
                                  <a:latin typeface="Cambria Math"/>
                                </a:rPr>
                                <m:t>∧</m:t>
                              </m:r>
                            </m:oMath>
                          </a14:m>
                          <a:r>
                            <a:rPr lang="en-CA" sz="1100" dirty="0"/>
                            <a:t> 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100" dirty="0"/>
                            <a:t>Both A and B are true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5775">
                    <a:tc>
                      <a:txBody>
                        <a:bodyPr/>
                        <a:lstStyle/>
                        <a:p>
                          <a:r>
                            <a:rPr lang="en-CA" sz="1100" dirty="0"/>
                            <a:t>A or B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100" dirty="0"/>
                            <a:t>A  </a:t>
                          </a:r>
                          <a14:m>
                            <m:oMath xmlns:m="http://schemas.openxmlformats.org/officeDocument/2006/math">
                              <m:r>
                                <a:rPr lang="en-CA" sz="1100" b="0" i="1" smtClean="0">
                                  <a:latin typeface="Cambria Math"/>
                                </a:rPr>
                                <m:t>∨</m:t>
                              </m:r>
                            </m:oMath>
                          </a14:m>
                          <a:r>
                            <a:rPr lang="en-CA" sz="1100" dirty="0"/>
                            <a:t> 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100" dirty="0"/>
                            <a:t>Either</a:t>
                          </a:r>
                          <a:r>
                            <a:rPr lang="en-CA" sz="1100" baseline="0" dirty="0"/>
                            <a:t> A or B  is  true (or both)</a:t>
                          </a:r>
                          <a:endParaRPr lang="en-CA" sz="1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75775">
                    <a:tc>
                      <a:txBody>
                        <a:bodyPr/>
                        <a:lstStyle/>
                        <a:p>
                          <a:r>
                            <a:rPr lang="en-CA" sz="1100" dirty="0"/>
                            <a:t>If</a:t>
                          </a:r>
                          <a:r>
                            <a:rPr lang="en-CA" sz="1100" baseline="0" dirty="0"/>
                            <a:t> A then B </a:t>
                          </a:r>
                          <a:endParaRPr lang="en-CA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100" dirty="0"/>
                            <a:t>A  </a:t>
                          </a:r>
                          <a14:m>
                            <m:oMath xmlns:m="http://schemas.openxmlformats.org/officeDocument/2006/math">
                              <m:r>
                                <a:rPr lang="en-CA" sz="1100" b="0" i="1" smtClean="0">
                                  <a:latin typeface="Cambria Math"/>
                                </a:rPr>
                                <m:t>→</m:t>
                              </m:r>
                            </m:oMath>
                          </a14:m>
                          <a:r>
                            <a:rPr lang="en-CA" sz="1100" dirty="0"/>
                            <a:t> B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100" baseline="0" dirty="0"/>
                            <a:t>i</a:t>
                          </a:r>
                          <a:r>
                            <a:rPr lang="en-CA" sz="1100" dirty="0"/>
                            <a:t>f A is true, then B is</a:t>
                          </a:r>
                          <a:r>
                            <a:rPr lang="en-CA" sz="1100" baseline="0" dirty="0"/>
                            <a:t> also</a:t>
                          </a:r>
                          <a:r>
                            <a:rPr lang="en-CA" sz="1100" dirty="0"/>
                            <a:t> true; </a:t>
                          </a:r>
                        </a:p>
                        <a:p>
                          <a:r>
                            <a:rPr lang="en-CA" sz="1100" dirty="0"/>
                            <a:t>Also true when  A is false, for any B.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19565205-F087-47CF-A9C4-2940E2843B7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495140153"/>
                  </p:ext>
                </p:extLst>
              </p:nvPr>
            </p:nvGraphicFramePr>
            <p:xfrm>
              <a:off x="7392144" y="1600201"/>
              <a:ext cx="4248473" cy="14797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8000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8036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38810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59080">
                    <a:tc>
                      <a:txBody>
                        <a:bodyPr/>
                        <a:lstStyle/>
                        <a:p>
                          <a:r>
                            <a:rPr lang="en-CA" sz="1100" dirty="0"/>
                            <a:t>Pronunciation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100" dirty="0"/>
                            <a:t>Notation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100" dirty="0"/>
                            <a:t>True</a:t>
                          </a:r>
                          <a:r>
                            <a:rPr lang="en-CA" sz="1100" baseline="0" dirty="0"/>
                            <a:t> when</a:t>
                          </a:r>
                          <a:endParaRPr lang="en-CA" sz="1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r>
                            <a:rPr lang="en-CA" sz="1100" dirty="0"/>
                            <a:t>Not A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37984" t="-104762" r="-306977" b="-3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sz="1100" dirty="0"/>
                            <a:t>Opposite</a:t>
                          </a:r>
                          <a:r>
                            <a:rPr lang="en-CA" sz="1100" baseline="0" dirty="0"/>
                            <a:t> of A is true</a:t>
                          </a:r>
                          <a:endParaRPr lang="en-CA" sz="1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2116665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r>
                            <a:rPr lang="en-CA" sz="1100" dirty="0"/>
                            <a:t>A  and </a:t>
                          </a:r>
                          <a:r>
                            <a:rPr lang="en-CA" sz="1100" baseline="0" dirty="0"/>
                            <a:t> B</a:t>
                          </a:r>
                          <a:endParaRPr lang="en-CA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37984" t="-200000" r="-306977" b="-283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sz="1100" dirty="0"/>
                            <a:t>Both A and B are true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5775">
                    <a:tc>
                      <a:txBody>
                        <a:bodyPr/>
                        <a:lstStyle/>
                        <a:p>
                          <a:r>
                            <a:rPr lang="en-CA" sz="1100" dirty="0"/>
                            <a:t>A or B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37984" t="-280435" r="-306977" b="-1652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sz="1100" dirty="0"/>
                            <a:t>Either</a:t>
                          </a:r>
                          <a:r>
                            <a:rPr lang="en-CA" sz="1100" baseline="0" dirty="0"/>
                            <a:t> A or B  is  true (or both)</a:t>
                          </a:r>
                          <a:endParaRPr lang="en-CA" sz="1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CA" sz="1100" dirty="0"/>
                            <a:t>If</a:t>
                          </a:r>
                          <a:r>
                            <a:rPr lang="en-CA" sz="1100" baseline="0" dirty="0"/>
                            <a:t> A then B </a:t>
                          </a:r>
                          <a:endParaRPr lang="en-CA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37984" t="-250000" r="-306977" b="-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sz="1100" baseline="0" dirty="0"/>
                            <a:t>i</a:t>
                          </a:r>
                          <a:r>
                            <a:rPr lang="en-CA" sz="1100" dirty="0"/>
                            <a:t>f A is true, then B is</a:t>
                          </a:r>
                          <a:r>
                            <a:rPr lang="en-CA" sz="1100" baseline="0" dirty="0"/>
                            <a:t> also</a:t>
                          </a:r>
                          <a:r>
                            <a:rPr lang="en-CA" sz="1100" dirty="0"/>
                            <a:t> true; </a:t>
                          </a:r>
                        </a:p>
                        <a:p>
                          <a:r>
                            <a:rPr lang="en-CA" sz="1100" dirty="0"/>
                            <a:t>Also true when  A is false, for any B.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E493847-6B53-4527-8621-18EF937C7EE7}"/>
              </a:ext>
            </a:extLst>
          </p:cNvPr>
          <p:cNvSpPr txBox="1"/>
          <p:nvPr/>
        </p:nvSpPr>
        <p:spPr>
          <a:xfrm flipH="1">
            <a:off x="7437862" y="4175369"/>
            <a:ext cx="4346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what order should we apply the connectives?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596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C862B-B9FB-4BF0-8FF6-D80A10E5E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Order of precedence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E4C66D-108F-4512-8A3F-B95F67F4F6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1319048" cy="4525963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defRPr/>
                </a:pPr>
                <a:r>
                  <a:rPr lang="en-CA" sz="3000" dirty="0"/>
                  <a:t>Remember arithmetic: </a:t>
                </a:r>
                <a:r>
                  <a:rPr lang="en-CA" dirty="0"/>
                  <a:t>PEMDAS/BODMAS… </a:t>
                </a:r>
                <a:endParaRPr lang="en-CA" sz="3000" dirty="0"/>
              </a:p>
              <a:p>
                <a:pPr lvl="1">
                  <a:defRPr/>
                </a:pPr>
                <a:r>
                  <a:rPr lang="en-CA" sz="2600" dirty="0"/>
                  <a:t>6 +  -5  *  7 + 8  = (6+ ((-5)* x)) + 8 </a:t>
                </a:r>
              </a:p>
              <a:p>
                <a:pPr lvl="2">
                  <a:defRPr/>
                </a:pPr>
                <a:r>
                  <a:rPr lang="en-CA" sz="2200" dirty="0"/>
                  <a:t>First negate 5, then multiply -5 and x, then add this to 6, add result to 8. </a:t>
                </a:r>
              </a:p>
              <a:p>
                <a:pPr lvl="2">
                  <a:defRPr/>
                </a:pPr>
                <a:r>
                  <a:rPr lang="en-CA" sz="2200" dirty="0"/>
                  <a:t>Order:  parentheses, unary -, then *, then +. </a:t>
                </a:r>
              </a:p>
              <a:p>
                <a:pPr lvl="2">
                  <a:defRPr/>
                </a:pPr>
                <a:endParaRPr lang="en-CA" sz="2200" dirty="0"/>
              </a:p>
              <a:p>
                <a:pPr lvl="0">
                  <a:defRPr/>
                </a:pPr>
                <a:r>
                  <a:rPr lang="en-CA" sz="3000" dirty="0"/>
                  <a:t>In logic formulas </a:t>
                </a:r>
              </a:p>
              <a:p>
                <a:pPr marL="971550" lvl="1" indent="-514350">
                  <a:buFont typeface="+mj-lt"/>
                  <a:buAutoNum type="arabicPeriod"/>
                  <a:defRPr/>
                </a:pPr>
                <a:r>
                  <a:rPr lang="en-CA" sz="2900" dirty="0"/>
                  <a:t>Parentheses as in arithmetic formulas     </a:t>
                </a:r>
              </a:p>
              <a:p>
                <a:pPr marL="971550" lvl="1" indent="-514350">
                  <a:buFont typeface="+mj-lt"/>
                  <a:buAutoNum type="arabicPeriod"/>
                  <a:defRPr/>
                </a:pPr>
                <a:r>
                  <a:rPr lang="en-CA" sz="2900" dirty="0"/>
                  <a:t>Then negation (</a:t>
                </a:r>
                <a14:m>
                  <m:oMath xmlns:m="http://schemas.openxmlformats.org/officeDocument/2006/math">
                    <m:r>
                      <a:rPr lang="en-CA" sz="2900" i="1">
                        <a:latin typeface="Cambria Math"/>
                      </a:rPr>
                      <m:t>¬</m:t>
                    </m:r>
                  </m:oMath>
                </a14:m>
                <a:r>
                  <a:rPr lang="en-CA" sz="2900" dirty="0"/>
                  <a:t>) : like unary minus</a:t>
                </a:r>
              </a:p>
              <a:p>
                <a:pPr marL="971550" lvl="1" indent="-514350">
                  <a:buFont typeface="+mj-lt"/>
                  <a:buAutoNum type="arabicPeriod"/>
                  <a:defRPr/>
                </a:pPr>
                <a:r>
                  <a:rPr lang="en-CA" sz="2900" dirty="0"/>
                  <a:t>then AND (</a:t>
                </a:r>
                <a14:m>
                  <m:oMath xmlns:m="http://schemas.openxmlformats.org/officeDocument/2006/math">
                    <m:r>
                      <a:rPr lang="en-CA" sz="2900" i="1">
                        <a:latin typeface="Cambria Math"/>
                      </a:rPr>
                      <m:t>∧</m:t>
                    </m:r>
                    <m:r>
                      <a:rPr lang="en-US" sz="29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90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900" dirty="0">
                    <a:latin typeface="Cambria Math" panose="02040503050406030204" pitchFamily="18" charset="0"/>
                  </a:rPr>
                  <a:t> like  times (*)</a:t>
                </a:r>
              </a:p>
              <a:p>
                <a:pPr marL="971550" lvl="1" indent="-514350">
                  <a:buFont typeface="+mj-lt"/>
                  <a:buAutoNum type="arabicPeriod"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900">
                        <a:latin typeface="Cambria Math"/>
                      </a:rPr>
                      <m:t>t</m:t>
                    </m:r>
                  </m:oMath>
                </a14:m>
                <a:r>
                  <a:rPr lang="en-CA" sz="2900" dirty="0"/>
                  <a:t>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900">
                        <a:latin typeface="Cambria Math" panose="02040503050406030204" pitchFamily="18" charset="0"/>
                      </a:rPr>
                      <m:t>OR</m:t>
                    </m:r>
                    <m:r>
                      <a:rPr lang="en-US" sz="290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CA" sz="2900" i="1">
                        <a:latin typeface="Cambria Math"/>
                      </a:rPr>
                      <m:t>∨</m:t>
                    </m:r>
                    <m:r>
                      <a:rPr lang="en-US" sz="2900">
                        <a:latin typeface="Cambria Math" panose="02040503050406030204" pitchFamily="18" charset="0"/>
                      </a:rPr>
                      <m:t>):</m:t>
                    </m:r>
                  </m:oMath>
                </a14:m>
                <a:r>
                  <a:rPr lang="en-CA" sz="2900" dirty="0"/>
                  <a:t> like plus (+)</a:t>
                </a:r>
              </a:p>
              <a:p>
                <a:pPr marL="971550" lvl="1" indent="-514350">
                  <a:buFont typeface="+mj-lt"/>
                  <a:buAutoNum type="arabicPeriod"/>
                  <a:defRPr/>
                </a:pPr>
                <a:r>
                  <a:rPr lang="en-CA" sz="2900" dirty="0"/>
                  <a:t>Only then </a:t>
                </a:r>
                <a14:m>
                  <m:oMath xmlns:m="http://schemas.openxmlformats.org/officeDocument/2006/math">
                    <m:r>
                      <a:rPr lang="en-US" sz="2900">
                        <a:latin typeface="Cambria Math" panose="02040503050406030204" pitchFamily="18" charset="0"/>
                      </a:rPr>
                      <m:t>"</m:t>
                    </m:r>
                    <m:r>
                      <m:rPr>
                        <m:nor/>
                      </m:rPr>
                      <a:rPr lang="en-US" sz="2900">
                        <a:latin typeface="Cambria Math" panose="02040503050406030204" pitchFamily="18" charset="0"/>
                      </a:rPr>
                      <m:t>if</m:t>
                    </m:r>
                    <m:r>
                      <m:rPr>
                        <m:nor/>
                      </m:rPr>
                      <a:rPr lang="en-US" sz="2900">
                        <a:latin typeface="Cambria Math" panose="02040503050406030204" pitchFamily="18" charset="0"/>
                      </a:rPr>
                      <m:t> … </m:t>
                    </m:r>
                    <m:r>
                      <m:rPr>
                        <m:nor/>
                      </m:rPr>
                      <a:rPr lang="en-US" sz="2900">
                        <a:latin typeface="Cambria Math" panose="02040503050406030204" pitchFamily="18" charset="0"/>
                      </a:rPr>
                      <m:t>then</m:t>
                    </m:r>
                    <m:r>
                      <m:rPr>
                        <m:nor/>
                      </m:rPr>
                      <a:rPr lang="en-US" sz="2900">
                        <a:latin typeface="Cambria Math" panose="02040503050406030204" pitchFamily="18" charset="0"/>
                      </a:rPr>
                      <m:t>" </m:t>
                    </m:r>
                    <m:r>
                      <a:rPr lang="en-US" sz="29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900" i="1">
                        <a:latin typeface="Cambria Math"/>
                      </a:rPr>
                      <m:t>→</m:t>
                    </m:r>
                    <m:r>
                      <a:rPr lang="en-US" sz="29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sz="2900" dirty="0"/>
              </a:p>
              <a:p>
                <a:pPr marL="971550" lvl="1" indent="-514350">
                  <a:buFont typeface="+mj-lt"/>
                  <a:buAutoNum type="arabicPeriod"/>
                  <a:defRPr/>
                </a:pPr>
                <a:r>
                  <a:rPr lang="en-CA" sz="2900" dirty="0"/>
                  <a:t>When several of the same, go from left to right </a:t>
                </a:r>
              </a:p>
              <a:p>
                <a:pPr marL="1371600" lvl="2" indent="-514350">
                  <a:defRPr/>
                </a:pPr>
                <a:r>
                  <a:rPr lang="en-CA" sz="2500" dirty="0"/>
                  <a:t>except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→, </m:t>
                    </m:r>
                  </m:oMath>
                </a14:m>
                <a:r>
                  <a:rPr lang="en-CA" sz="2500" dirty="0"/>
                  <a:t> which is right to left</a:t>
                </a:r>
              </a:p>
              <a:p>
                <a:pPr lvl="2">
                  <a:defRPr/>
                </a:pPr>
                <a:endParaRPr lang="en-CA" sz="2200" dirty="0"/>
              </a:p>
              <a:p>
                <a:pPr lvl="1"/>
                <a:endParaRPr lang="en-US" dirty="0"/>
              </a:p>
              <a:p>
                <a:endParaRPr lang="en-CA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E4C66D-108F-4512-8A3F-B95F67F4F6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1319048" cy="4525963"/>
              </a:xfrm>
              <a:blipFill>
                <a:blip r:embed="rId4"/>
                <a:stretch>
                  <a:fillRect l="-646" t="-2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19565205-F087-47CF-A9C4-2940E2843B79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7464152" y="3123314"/>
              <a:ext cx="4248473" cy="14797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8000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8036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38810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31759">
                    <a:tc>
                      <a:txBody>
                        <a:bodyPr/>
                        <a:lstStyle/>
                        <a:p>
                          <a:r>
                            <a:rPr lang="en-CA" sz="1100" dirty="0"/>
                            <a:t>Pronunciation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100" dirty="0"/>
                            <a:t>Notation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100" dirty="0"/>
                            <a:t>True</a:t>
                          </a:r>
                          <a:r>
                            <a:rPr lang="en-CA" sz="1100" baseline="0" dirty="0"/>
                            <a:t> when</a:t>
                          </a:r>
                          <a:endParaRPr lang="en-CA" sz="1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31759">
                    <a:tc>
                      <a:txBody>
                        <a:bodyPr/>
                        <a:lstStyle/>
                        <a:p>
                          <a:r>
                            <a:rPr lang="en-CA" sz="1100" dirty="0"/>
                            <a:t>Not A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100" dirty="0"/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CA" sz="1100" b="0" i="1" smtClean="0">
                                  <a:latin typeface="Cambria Math"/>
                                </a:rPr>
                                <m:t>¬ </m:t>
                              </m:r>
                            </m:oMath>
                          </a14:m>
                          <a:r>
                            <a:rPr lang="en-CA" sz="1100" dirty="0"/>
                            <a:t>A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100" dirty="0"/>
                            <a:t>Opposite</a:t>
                          </a:r>
                          <a:r>
                            <a:rPr lang="en-CA" sz="1100" baseline="0" dirty="0"/>
                            <a:t> of A is true</a:t>
                          </a:r>
                          <a:endParaRPr lang="en-CA" sz="1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2116665"/>
                      </a:ext>
                    </a:extLst>
                  </a:tr>
                  <a:tr h="193042">
                    <a:tc>
                      <a:txBody>
                        <a:bodyPr/>
                        <a:lstStyle/>
                        <a:p>
                          <a:r>
                            <a:rPr lang="en-CA" sz="1100" dirty="0"/>
                            <a:t>A  and </a:t>
                          </a:r>
                          <a:r>
                            <a:rPr lang="en-CA" sz="1100" baseline="0" dirty="0"/>
                            <a:t> B</a:t>
                          </a:r>
                          <a:endParaRPr lang="en-CA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100" dirty="0"/>
                            <a:t>A  </a:t>
                          </a:r>
                          <a14:m>
                            <m:oMath xmlns:m="http://schemas.openxmlformats.org/officeDocument/2006/math">
                              <m:r>
                                <a:rPr lang="en-CA" sz="1100" b="0" i="1" smtClean="0">
                                  <a:latin typeface="Cambria Math"/>
                                </a:rPr>
                                <m:t>∧</m:t>
                              </m:r>
                            </m:oMath>
                          </a14:m>
                          <a:r>
                            <a:rPr lang="en-CA" sz="1100" dirty="0"/>
                            <a:t> 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100" dirty="0"/>
                            <a:t>Both A and B are true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5775">
                    <a:tc>
                      <a:txBody>
                        <a:bodyPr/>
                        <a:lstStyle/>
                        <a:p>
                          <a:r>
                            <a:rPr lang="en-CA" sz="1100" dirty="0"/>
                            <a:t>A or B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100" dirty="0"/>
                            <a:t>A  </a:t>
                          </a:r>
                          <a14:m>
                            <m:oMath xmlns:m="http://schemas.openxmlformats.org/officeDocument/2006/math">
                              <m:r>
                                <a:rPr lang="en-CA" sz="1100" b="0" i="1" smtClean="0">
                                  <a:latin typeface="Cambria Math"/>
                                </a:rPr>
                                <m:t>∨</m:t>
                              </m:r>
                            </m:oMath>
                          </a14:m>
                          <a:r>
                            <a:rPr lang="en-CA" sz="1100" dirty="0"/>
                            <a:t> 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100" dirty="0"/>
                            <a:t>Either</a:t>
                          </a:r>
                          <a:r>
                            <a:rPr lang="en-CA" sz="1100" baseline="0" dirty="0"/>
                            <a:t> A or B  is  true (or both)</a:t>
                          </a:r>
                          <a:endParaRPr lang="en-CA" sz="1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75775">
                    <a:tc>
                      <a:txBody>
                        <a:bodyPr/>
                        <a:lstStyle/>
                        <a:p>
                          <a:r>
                            <a:rPr lang="en-CA" sz="1100" dirty="0"/>
                            <a:t>If</a:t>
                          </a:r>
                          <a:r>
                            <a:rPr lang="en-CA" sz="1100" baseline="0" dirty="0"/>
                            <a:t> A then B </a:t>
                          </a:r>
                          <a:endParaRPr lang="en-CA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100" dirty="0"/>
                            <a:t>A  </a:t>
                          </a:r>
                          <a14:m>
                            <m:oMath xmlns:m="http://schemas.openxmlformats.org/officeDocument/2006/math">
                              <m:r>
                                <a:rPr lang="en-CA" sz="1100" b="0" i="1" smtClean="0">
                                  <a:latin typeface="Cambria Math"/>
                                </a:rPr>
                                <m:t>→</m:t>
                              </m:r>
                            </m:oMath>
                          </a14:m>
                          <a:r>
                            <a:rPr lang="en-CA" sz="1100" dirty="0"/>
                            <a:t> B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100" baseline="0" dirty="0"/>
                            <a:t>i</a:t>
                          </a:r>
                          <a:r>
                            <a:rPr lang="en-CA" sz="1100" dirty="0"/>
                            <a:t>f A is true, then B is</a:t>
                          </a:r>
                          <a:r>
                            <a:rPr lang="en-CA" sz="1100" baseline="0" dirty="0"/>
                            <a:t> also</a:t>
                          </a:r>
                          <a:r>
                            <a:rPr lang="en-CA" sz="1100" dirty="0"/>
                            <a:t> true; </a:t>
                          </a:r>
                        </a:p>
                        <a:p>
                          <a:r>
                            <a:rPr lang="en-CA" sz="1100" dirty="0"/>
                            <a:t>Also true when  A is false, for any B.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19565205-F087-47CF-A9C4-2940E2843B7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595100521"/>
                  </p:ext>
                </p:extLst>
              </p:nvPr>
            </p:nvGraphicFramePr>
            <p:xfrm>
              <a:off x="7464152" y="3123314"/>
              <a:ext cx="4248473" cy="14797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8000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8036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38810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59080">
                    <a:tc>
                      <a:txBody>
                        <a:bodyPr/>
                        <a:lstStyle/>
                        <a:p>
                          <a:r>
                            <a:rPr lang="en-CA" sz="1100" dirty="0"/>
                            <a:t>Pronunciation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100" dirty="0"/>
                            <a:t>Notation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100" dirty="0"/>
                            <a:t>True</a:t>
                          </a:r>
                          <a:r>
                            <a:rPr lang="en-CA" sz="1100" baseline="0" dirty="0"/>
                            <a:t> when</a:t>
                          </a:r>
                          <a:endParaRPr lang="en-CA" sz="1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r>
                            <a:rPr lang="en-CA" sz="1100" dirty="0"/>
                            <a:t>Not A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37984" t="-104762" r="-306977" b="-3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sz="1100" dirty="0"/>
                            <a:t>Opposite</a:t>
                          </a:r>
                          <a:r>
                            <a:rPr lang="en-CA" sz="1100" baseline="0" dirty="0"/>
                            <a:t> of A is true</a:t>
                          </a:r>
                          <a:endParaRPr lang="en-CA" sz="1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2116665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r>
                            <a:rPr lang="en-CA" sz="1100" dirty="0"/>
                            <a:t>A  and </a:t>
                          </a:r>
                          <a:r>
                            <a:rPr lang="en-CA" sz="1100" baseline="0" dirty="0"/>
                            <a:t> B</a:t>
                          </a:r>
                          <a:endParaRPr lang="en-CA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37984" t="-200000" r="-306977" b="-283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sz="1100" dirty="0"/>
                            <a:t>Both A and B are true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5775">
                    <a:tc>
                      <a:txBody>
                        <a:bodyPr/>
                        <a:lstStyle/>
                        <a:p>
                          <a:r>
                            <a:rPr lang="en-CA" sz="1100" dirty="0"/>
                            <a:t>A or B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37984" t="-280435" r="-306977" b="-1652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sz="1100" dirty="0"/>
                            <a:t>Either</a:t>
                          </a:r>
                          <a:r>
                            <a:rPr lang="en-CA" sz="1100" baseline="0" dirty="0"/>
                            <a:t> A or B  is  true (or both)</a:t>
                          </a:r>
                          <a:endParaRPr lang="en-CA" sz="1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CA" sz="1100" dirty="0"/>
                            <a:t>If</a:t>
                          </a:r>
                          <a:r>
                            <a:rPr lang="en-CA" sz="1100" baseline="0" dirty="0"/>
                            <a:t> A then B </a:t>
                          </a:r>
                          <a:endParaRPr lang="en-CA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37984" t="-250000" r="-306977" b="-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sz="1100" baseline="0" dirty="0"/>
                            <a:t>i</a:t>
                          </a:r>
                          <a:r>
                            <a:rPr lang="en-CA" sz="1100" dirty="0"/>
                            <a:t>f A is true, then B is</a:t>
                          </a:r>
                          <a:r>
                            <a:rPr lang="en-CA" sz="1100" baseline="0" dirty="0"/>
                            <a:t> also</a:t>
                          </a:r>
                          <a:r>
                            <a:rPr lang="en-CA" sz="1100" dirty="0"/>
                            <a:t> true; </a:t>
                          </a:r>
                        </a:p>
                        <a:p>
                          <a:r>
                            <a:rPr lang="en-CA" sz="1100" dirty="0"/>
                            <a:t>Also true when  A is false, for any B.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622163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4F1B5-C434-4B1F-B2B5-7888DBBE0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of precedence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82F18E-322C-4A54-8352-BDB8883BBF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1103024" cy="5069159"/>
              </a:xfrm>
            </p:spPr>
            <p:txBody>
              <a:bodyPr>
                <a:normAutofit fontScale="92500" lnSpcReduction="10000"/>
              </a:bodyPr>
              <a:lstStyle/>
              <a:p>
                <a:pPr marL="457200" lvl="1" indent="0">
                  <a:buNone/>
                  <a:defRPr/>
                </a:pPr>
                <a:r>
                  <a:rPr lang="en-US" sz="3000" dirty="0"/>
                  <a:t>   </a:t>
                </a:r>
                <a14:m>
                  <m:oMath xmlns:m="http://schemas.openxmlformats.org/officeDocument/2006/math">
                    <m:r>
                      <a:rPr lang="en-US" sz="3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3000" i="1">
                        <a:latin typeface="Cambria Math"/>
                      </a:rPr>
                      <m:t>𝐴</m:t>
                    </m:r>
                    <m:r>
                      <a:rPr lang="en-CA" sz="3000" i="1">
                        <a:latin typeface="Cambria Math"/>
                      </a:rPr>
                      <m:t>∧  ¬ </m:t>
                    </m:r>
                    <m:r>
                      <a:rPr lang="en-CA" sz="3000" i="1">
                        <a:latin typeface="Cambria Math"/>
                      </a:rPr>
                      <m:t>𝐵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CA" sz="3000" i="1">
                        <a:latin typeface="Cambria Math"/>
                      </a:rPr>
                      <m:t>∨  ¬</m:t>
                    </m:r>
                    <m:d>
                      <m:dPr>
                        <m:ctrlPr>
                          <a:rPr lang="en-CA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3000" i="1">
                            <a:latin typeface="Cambria Math"/>
                          </a:rPr>
                          <m:t>𝐶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3000" i="1">
                        <a:latin typeface="Cambria Math" panose="02040503050406030204" pitchFamily="18" charset="0"/>
                      </a:rPr>
                      <m:t>    →</m:t>
                    </m:r>
                    <m:r>
                      <a:rPr lang="en-CA" sz="3000" i="1">
                        <a:latin typeface="Cambria Math"/>
                      </a:rPr>
                      <m:t>𝐴</m:t>
                    </m:r>
                  </m:oMath>
                </a14:m>
                <a:r>
                  <a:rPr lang="en-CA" sz="3000" dirty="0"/>
                  <a:t>   </a:t>
                </a:r>
              </a:p>
              <a:p>
                <a:pPr marL="457200" lvl="1" indent="0">
                  <a:buNone/>
                  <a:defRPr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CA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CA" sz="3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3000" i="1">
                                <a:latin typeface="Cambria Math"/>
                              </a:rPr>
                              <m:t>𝐴</m:t>
                            </m:r>
                            <m:r>
                              <a:rPr lang="en-CA" sz="3000" i="1">
                                <a:latin typeface="Cambria Math"/>
                              </a:rPr>
                              <m:t>∧</m:t>
                            </m:r>
                            <m:d>
                              <m:dPr>
                                <m:ctrlPr>
                                  <a:rPr lang="en-CA" sz="3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3000" i="1">
                                    <a:latin typeface="Cambria Math"/>
                                  </a:rPr>
                                  <m:t>¬ </m:t>
                                </m:r>
                                <m:r>
                                  <a:rPr lang="en-CA" sz="3000" i="1">
                                    <a:latin typeface="Cambria Math"/>
                                  </a:rPr>
                                  <m:t>𝐵</m:t>
                                </m:r>
                              </m:e>
                            </m:d>
                          </m:e>
                        </m:d>
                        <m:r>
                          <a:rPr lang="en-CA" sz="3000" i="1">
                            <a:latin typeface="Cambria Math"/>
                          </a:rPr>
                          <m:t>∨</m:t>
                        </m:r>
                        <m:d>
                          <m:dPr>
                            <m:ctrlPr>
                              <a:rPr lang="en-CA" sz="3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3000" i="1">
                                <a:latin typeface="Cambria Math"/>
                              </a:rPr>
                              <m:t>¬</m:t>
                            </m:r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CA" sz="3000" i="1">
                                <a:latin typeface="Cambria Math"/>
                              </a:rPr>
                              <m:t>𝐶</m:t>
                            </m:r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d>
                    <m:r>
                      <a:rPr lang="en-CA" sz="3000" i="1">
                        <a:latin typeface="Cambria Math"/>
                      </a:rPr>
                      <m:t>→</m:t>
                    </m:r>
                    <m:r>
                      <a:rPr lang="en-CA" sz="3000" i="1">
                        <a:latin typeface="Cambria Math"/>
                      </a:rPr>
                      <m:t>𝐴</m:t>
                    </m:r>
                  </m:oMath>
                </a14:m>
                <a:r>
                  <a:rPr lang="en-CA" sz="3000" dirty="0"/>
                  <a:t> </a:t>
                </a:r>
              </a:p>
              <a:p>
                <a:pPr lvl="1">
                  <a:defRPr/>
                </a:pPr>
                <a:r>
                  <a:rPr lang="en-CA" sz="3000" dirty="0"/>
                  <a:t>Get the second formula by </a:t>
                </a:r>
              </a:p>
              <a:p>
                <a:pPr marL="457200" lvl="1" indent="0">
                  <a:buNone/>
                  <a:defRPr/>
                </a:pPr>
                <a:r>
                  <a:rPr lang="en-CA" sz="3000" i="1" dirty="0"/>
                  <a:t>    fully parenthesizing </a:t>
                </a:r>
                <a:r>
                  <a:rPr lang="en-CA" sz="3000" dirty="0"/>
                  <a:t>first </a:t>
                </a:r>
              </a:p>
              <a:p>
                <a:pPr lvl="1">
                  <a:defRPr/>
                </a:pPr>
                <a:endParaRPr lang="en-CA" sz="3000" dirty="0">
                  <a:solidFill>
                    <a:srgbClr val="FF0000"/>
                  </a:solidFill>
                </a:endParaRPr>
              </a:p>
              <a:p>
                <a:pPr marL="514350" indent="-514350">
                  <a:defRPr/>
                </a:pPr>
                <a:r>
                  <a:rPr lang="en-CA" sz="3000" dirty="0">
                    <a:solidFill>
                      <a:srgbClr val="FF0000"/>
                    </a:solidFill>
                  </a:rPr>
                  <a:t>Make sure to keep track of  parentheses and order of operations!!! </a:t>
                </a:r>
              </a:p>
              <a:p>
                <a:pPr marL="914400" lvl="1" indent="-514350">
                  <a:defRPr/>
                </a:pPr>
                <a14:m>
                  <m:oMath xmlns:m="http://schemas.openxmlformats.org/officeDocument/2006/math">
                    <m:r>
                      <a:rPr lang="en-CA" sz="2600" i="1">
                        <a:latin typeface="Cambria Math"/>
                      </a:rPr>
                      <m:t>𝐴</m:t>
                    </m:r>
                    <m:r>
                      <a:rPr lang="en-CA" sz="2600" i="1">
                        <a:latin typeface="Cambria Math"/>
                      </a:rPr>
                      <m:t>∨</m:t>
                    </m:r>
                    <m:r>
                      <a:rPr lang="en-CA" sz="2600" i="1">
                        <a:latin typeface="Cambria Math"/>
                      </a:rPr>
                      <m:t>𝐵</m:t>
                    </m:r>
                    <m:r>
                      <a:rPr lang="en-CA" sz="2600" i="1">
                        <a:latin typeface="Cambria Math"/>
                      </a:rPr>
                      <m:t>∧</m:t>
                    </m:r>
                    <m:r>
                      <a:rPr lang="en-CA" sz="2600" i="1">
                        <a:latin typeface="Cambria Math"/>
                      </a:rPr>
                      <m:t>𝐶</m:t>
                    </m:r>
                    <m:r>
                      <a:rPr lang="en-CA" sz="2600" i="1">
                        <a:latin typeface="Cambria Math"/>
                      </a:rPr>
                      <m:t> </m:t>
                    </m:r>
                  </m:oMath>
                </a14:m>
                <a:r>
                  <a:rPr lang="en-CA" sz="2600" dirty="0"/>
                  <a:t> is not the same as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600" i="1">
                            <a:latin typeface="Cambria Math"/>
                          </a:rPr>
                          <m:t>𝐴</m:t>
                        </m:r>
                        <m:r>
                          <a:rPr lang="en-CA" sz="2600" i="1">
                            <a:latin typeface="Cambria Math"/>
                          </a:rPr>
                          <m:t>∨</m:t>
                        </m:r>
                        <m:r>
                          <a:rPr lang="en-CA" sz="2600" i="1">
                            <a:latin typeface="Cambria Math"/>
                          </a:rPr>
                          <m:t>𝐵</m:t>
                        </m:r>
                        <m:r>
                          <a:rPr lang="en-CA" sz="2600" i="1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CA" sz="2600" i="1">
                        <a:latin typeface="Cambria Math"/>
                      </a:rPr>
                      <m:t>∧</m:t>
                    </m:r>
                    <m:r>
                      <a:rPr lang="en-CA" sz="2600" i="1">
                        <a:latin typeface="Cambria Math"/>
                      </a:rPr>
                      <m:t>𝐶</m:t>
                    </m:r>
                  </m:oMath>
                </a14:m>
                <a:endParaRPr lang="en-US" sz="2600" dirty="0"/>
              </a:p>
              <a:p>
                <a:pPr marL="1314450" lvl="2" indent="-514350">
                  <a:defRPr/>
                </a:pPr>
                <a:r>
                  <a:rPr lang="en-CA" dirty="0"/>
                  <a:t>Just like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3∗4≠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2+3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∗4 </m:t>
                    </m:r>
                  </m:oMath>
                </a14:m>
                <a:endParaRPr lang="en-US" dirty="0"/>
              </a:p>
              <a:p>
                <a:pPr marL="914400" lvl="1" indent="-514350">
                  <a:defRPr/>
                </a:pPr>
                <a:r>
                  <a:rPr lang="en-CA" sz="2600" dirty="0"/>
                  <a:t>When </a:t>
                </a:r>
                <a:r>
                  <a:rPr lang="en-CA" sz="2600" dirty="0">
                    <a:solidFill>
                      <a:srgbClr val="00B050"/>
                    </a:solidFill>
                  </a:rPr>
                  <a:t>A</a:t>
                </a:r>
                <a:r>
                  <a:rPr lang="en-CA" sz="2600" dirty="0"/>
                  <a:t> is </a:t>
                </a:r>
                <a:r>
                  <a:rPr lang="en-CA" sz="2600" dirty="0">
                    <a:solidFill>
                      <a:srgbClr val="00B050"/>
                    </a:solidFill>
                  </a:rPr>
                  <a:t>true</a:t>
                </a:r>
                <a:r>
                  <a:rPr lang="en-CA" sz="2600" dirty="0"/>
                  <a:t>, but both </a:t>
                </a:r>
                <a:r>
                  <a:rPr lang="en-CA" sz="2600" dirty="0">
                    <a:solidFill>
                      <a:srgbClr val="FF0000"/>
                    </a:solidFill>
                  </a:rPr>
                  <a:t>B</a:t>
                </a:r>
                <a:r>
                  <a:rPr lang="en-CA" sz="2600" dirty="0"/>
                  <a:t> and </a:t>
                </a:r>
                <a:r>
                  <a:rPr lang="en-CA" sz="2600" dirty="0">
                    <a:solidFill>
                      <a:srgbClr val="FF0000"/>
                    </a:solidFill>
                  </a:rPr>
                  <a:t>C</a:t>
                </a:r>
                <a:r>
                  <a:rPr lang="en-CA" sz="2600" dirty="0"/>
                  <a:t> are </a:t>
                </a:r>
                <a:r>
                  <a:rPr lang="en-CA" sz="2600" dirty="0">
                    <a:solidFill>
                      <a:srgbClr val="FF0000"/>
                    </a:solidFill>
                  </a:rPr>
                  <a:t>false</a:t>
                </a:r>
                <a:r>
                  <a:rPr lang="en-CA" sz="2600" dirty="0"/>
                  <a:t>,  </a:t>
                </a:r>
              </a:p>
              <a:p>
                <a:pPr marL="1314450" lvl="2" indent="-514350">
                  <a:defRPr/>
                </a:pPr>
                <a14:m>
                  <m:oMath xmlns:m="http://schemas.openxmlformats.org/officeDocument/2006/math">
                    <m:r>
                      <a:rPr lang="en-CA" i="1" smtClean="0">
                        <a:solidFill>
                          <a:srgbClr val="00B050"/>
                        </a:solidFill>
                        <a:latin typeface="Cambria Math"/>
                      </a:rPr>
                      <m:t>𝐴</m:t>
                    </m:r>
                    <m:r>
                      <a:rPr lang="en-CA" i="1" smtClean="0">
                        <a:solidFill>
                          <a:srgbClr val="00B050"/>
                        </a:solidFill>
                        <a:latin typeface="Cambria Math"/>
                      </a:rPr>
                      <m:t>∨(</m:t>
                    </m:r>
                    <m:r>
                      <a:rPr lang="en-CA" i="1" smtClean="0">
                        <a:solidFill>
                          <a:srgbClr val="FF0000"/>
                        </a:solidFill>
                        <a:latin typeface="Cambria Math"/>
                      </a:rPr>
                      <m:t>𝐵</m:t>
                    </m:r>
                    <m:r>
                      <a:rPr lang="en-CA" i="1" smtClean="0">
                        <a:solidFill>
                          <a:srgbClr val="FF0000"/>
                        </a:solidFill>
                        <a:latin typeface="Cambria Math"/>
                      </a:rPr>
                      <m:t>∧</m:t>
                    </m:r>
                    <m:r>
                      <a:rPr lang="en-CA" i="1" smtClean="0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FF0000"/>
                    </a:solidFill>
                  </a:rPr>
                  <a:t>  </a:t>
                </a:r>
                <a:r>
                  <a:rPr lang="en-CA" dirty="0"/>
                  <a:t>is </a:t>
                </a:r>
                <a:r>
                  <a:rPr lang="en-CA" dirty="0">
                    <a:solidFill>
                      <a:srgbClr val="00B050"/>
                    </a:solidFill>
                  </a:rPr>
                  <a:t>true</a:t>
                </a:r>
                <a:r>
                  <a:rPr lang="en-CA" dirty="0"/>
                  <a:t>, </a:t>
                </a:r>
              </a:p>
              <a:p>
                <a:pPr marL="1314450" lvl="2" indent="-514350">
                  <a:defRPr/>
                </a:pPr>
                <a:r>
                  <a:rPr lang="en-CA" dirty="0"/>
                  <a:t>but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>
                        <a:solidFill>
                          <a:srgbClr val="00B050"/>
                        </a:solidFill>
                        <a:latin typeface="Cambria Math"/>
                      </a:rPr>
                      <m:t>𝐴</m:t>
                    </m:r>
                    <m:r>
                      <a:rPr lang="en-CA" i="1">
                        <a:solidFill>
                          <a:srgbClr val="00B050"/>
                        </a:solidFill>
                        <a:latin typeface="Cambria Math"/>
                      </a:rPr>
                      <m:t>∨</m:t>
                    </m:r>
                    <m:r>
                      <a:rPr lang="en-CA" i="1" smtClean="0">
                        <a:solidFill>
                          <a:srgbClr val="FF0000"/>
                        </a:solidFill>
                        <a:latin typeface="Cambria Math"/>
                      </a:rPr>
                      <m:t>𝐵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CA" i="1" smtClean="0">
                        <a:solidFill>
                          <a:srgbClr val="FF0000"/>
                        </a:solidFill>
                        <a:latin typeface="Cambria Math"/>
                      </a:rPr>
                      <m:t>∧</m:t>
                    </m:r>
                    <m:r>
                      <a:rPr lang="en-CA" i="1" smtClean="0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CA" dirty="0">
                    <a:solidFill>
                      <a:srgbClr val="FF0000"/>
                    </a:solidFill>
                  </a:rPr>
                  <a:t>  is false</a:t>
                </a:r>
                <a:r>
                  <a:rPr lang="en-CA" dirty="0"/>
                  <a:t>. </a:t>
                </a:r>
              </a:p>
              <a:p>
                <a:pPr marL="1314450" lvl="2" indent="-514350">
                  <a:defRPr/>
                </a:pPr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82F18E-322C-4A54-8352-BDB8883BBF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1103024" cy="5069159"/>
              </a:xfrm>
              <a:blipFill>
                <a:blip r:embed="rId5"/>
                <a:stretch>
                  <a:fillRect l="-988" b="-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3">
                <a:extLst>
                  <a:ext uri="{FF2B5EF4-FFF2-40B4-BE49-F238E27FC236}">
                    <a16:creationId xmlns:a16="http://schemas.microsoft.com/office/drawing/2014/main" id="{0FE9B333-F5F8-4CAD-9791-D8979E216475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6816080" y="1420275"/>
              <a:ext cx="5281264" cy="23714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425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3039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0831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15198">
                    <a:tc>
                      <a:txBody>
                        <a:bodyPr/>
                        <a:lstStyle/>
                        <a:p>
                          <a:r>
                            <a:rPr lang="en-CA" sz="1400" dirty="0"/>
                            <a:t>Pronunciation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400" dirty="0"/>
                            <a:t>Notation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400" dirty="0"/>
                            <a:t>True</a:t>
                          </a:r>
                          <a:r>
                            <a:rPr lang="en-CA" sz="1400" baseline="0" dirty="0"/>
                            <a:t> when</a:t>
                          </a:r>
                          <a:endParaRPr lang="en-CA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15197">
                    <a:tc>
                      <a:txBody>
                        <a:bodyPr/>
                        <a:lstStyle/>
                        <a:p>
                          <a:r>
                            <a:rPr lang="en-CA" sz="1400" dirty="0"/>
                            <a:t>Not A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400" dirty="0"/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CA" sz="1400" b="0" i="1" smtClean="0">
                                  <a:latin typeface="Cambria Math"/>
                                </a:rPr>
                                <m:t>¬ </m:t>
                              </m:r>
                            </m:oMath>
                          </a14:m>
                          <a:r>
                            <a:rPr lang="en-CA" sz="1400" dirty="0"/>
                            <a:t>A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400" dirty="0"/>
                            <a:t>Opposite</a:t>
                          </a:r>
                          <a:r>
                            <a:rPr lang="en-CA" sz="1400" baseline="0" dirty="0"/>
                            <a:t> of A is true</a:t>
                          </a:r>
                          <a:endParaRPr lang="en-CA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2116665"/>
                      </a:ext>
                    </a:extLst>
                  </a:tr>
                  <a:tr h="415197">
                    <a:tc>
                      <a:txBody>
                        <a:bodyPr/>
                        <a:lstStyle/>
                        <a:p>
                          <a:r>
                            <a:rPr lang="en-CA" sz="1400" dirty="0"/>
                            <a:t>A  and </a:t>
                          </a:r>
                          <a:r>
                            <a:rPr lang="en-CA" sz="1400" baseline="0" dirty="0"/>
                            <a:t> B</a:t>
                          </a:r>
                          <a:endParaRPr lang="en-CA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400" dirty="0"/>
                            <a:t>A  </a:t>
                          </a:r>
                          <a14:m>
                            <m:oMath xmlns:m="http://schemas.openxmlformats.org/officeDocument/2006/math">
                              <m:r>
                                <a:rPr lang="en-CA" sz="1400" b="0" i="1" smtClean="0">
                                  <a:latin typeface="Cambria Math"/>
                                </a:rPr>
                                <m:t>∧</m:t>
                              </m:r>
                            </m:oMath>
                          </a14:m>
                          <a:r>
                            <a:rPr lang="en-CA" sz="1400" dirty="0"/>
                            <a:t> 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400" dirty="0"/>
                            <a:t>Both A and B are true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41953">
                    <a:tc>
                      <a:txBody>
                        <a:bodyPr/>
                        <a:lstStyle/>
                        <a:p>
                          <a:r>
                            <a:rPr lang="en-CA" sz="1400" dirty="0"/>
                            <a:t>A or B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400" dirty="0"/>
                            <a:t>A  </a:t>
                          </a:r>
                          <a14:m>
                            <m:oMath xmlns:m="http://schemas.openxmlformats.org/officeDocument/2006/math">
                              <m:r>
                                <a:rPr lang="en-CA" sz="1400" b="0" i="1" smtClean="0">
                                  <a:latin typeface="Cambria Math"/>
                                </a:rPr>
                                <m:t>∨</m:t>
                              </m:r>
                            </m:oMath>
                          </a14:m>
                          <a:r>
                            <a:rPr lang="en-CA" sz="1400" dirty="0"/>
                            <a:t> 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400" dirty="0"/>
                            <a:t>Either</a:t>
                          </a:r>
                          <a:r>
                            <a:rPr lang="en-CA" sz="1400" baseline="0" dirty="0"/>
                            <a:t> A or B  is  true (or both)</a:t>
                          </a:r>
                          <a:endParaRPr lang="en-CA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83856">
                    <a:tc>
                      <a:txBody>
                        <a:bodyPr/>
                        <a:lstStyle/>
                        <a:p>
                          <a:r>
                            <a:rPr lang="en-CA" sz="1400" dirty="0"/>
                            <a:t>If</a:t>
                          </a:r>
                          <a:r>
                            <a:rPr lang="en-CA" sz="1400" baseline="0" dirty="0"/>
                            <a:t> A then B </a:t>
                          </a:r>
                          <a:endParaRPr lang="en-CA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400" dirty="0"/>
                            <a:t>A  </a:t>
                          </a:r>
                          <a14:m>
                            <m:oMath xmlns:m="http://schemas.openxmlformats.org/officeDocument/2006/math">
                              <m:r>
                                <a:rPr lang="en-CA" sz="1400" b="0" i="1" smtClean="0">
                                  <a:latin typeface="Cambria Math"/>
                                </a:rPr>
                                <m:t>→</m:t>
                              </m:r>
                            </m:oMath>
                          </a14:m>
                          <a:r>
                            <a:rPr lang="en-CA" sz="1400" dirty="0"/>
                            <a:t> B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400" baseline="0" dirty="0"/>
                            <a:t>i</a:t>
                          </a:r>
                          <a:r>
                            <a:rPr lang="en-CA" sz="1400" dirty="0"/>
                            <a:t>f A is true, then B is</a:t>
                          </a:r>
                          <a:r>
                            <a:rPr lang="en-CA" sz="1400" baseline="0" dirty="0"/>
                            <a:t> also</a:t>
                          </a:r>
                          <a:r>
                            <a:rPr lang="en-CA" sz="1400" dirty="0"/>
                            <a:t> true; </a:t>
                          </a:r>
                        </a:p>
                        <a:p>
                          <a:r>
                            <a:rPr lang="en-CA" sz="1400" dirty="0"/>
                            <a:t>Also true when  A is false, for any B.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3">
                <a:extLst>
                  <a:ext uri="{FF2B5EF4-FFF2-40B4-BE49-F238E27FC236}">
                    <a16:creationId xmlns:a16="http://schemas.microsoft.com/office/drawing/2014/main" id="{0FE9B333-F5F8-4CAD-9791-D8979E21647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67898823"/>
                  </p:ext>
                </p:extLst>
              </p:nvPr>
            </p:nvGraphicFramePr>
            <p:xfrm>
              <a:off x="6816080" y="1420275"/>
              <a:ext cx="5281264" cy="23714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425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3039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0831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15198">
                    <a:tc>
                      <a:txBody>
                        <a:bodyPr/>
                        <a:lstStyle/>
                        <a:p>
                          <a:r>
                            <a:rPr lang="en-CA" sz="1400" dirty="0"/>
                            <a:t>Pronunciation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400" dirty="0"/>
                            <a:t>Notation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400" dirty="0"/>
                            <a:t>True</a:t>
                          </a:r>
                          <a:r>
                            <a:rPr lang="en-CA" sz="1400" baseline="0" dirty="0"/>
                            <a:t> when</a:t>
                          </a:r>
                          <a:endParaRPr lang="en-CA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15197">
                    <a:tc>
                      <a:txBody>
                        <a:bodyPr/>
                        <a:lstStyle/>
                        <a:p>
                          <a:r>
                            <a:rPr lang="en-CA" sz="1400" dirty="0"/>
                            <a:t>Not A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44444" t="-100000" r="-325490" b="-3710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sz="1400" dirty="0"/>
                            <a:t>Opposite</a:t>
                          </a:r>
                          <a:r>
                            <a:rPr lang="en-CA" sz="1400" baseline="0" dirty="0"/>
                            <a:t> of A is true</a:t>
                          </a:r>
                          <a:endParaRPr lang="en-CA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2116665"/>
                      </a:ext>
                    </a:extLst>
                  </a:tr>
                  <a:tr h="415197">
                    <a:tc>
                      <a:txBody>
                        <a:bodyPr/>
                        <a:lstStyle/>
                        <a:p>
                          <a:r>
                            <a:rPr lang="en-CA" sz="1400" dirty="0"/>
                            <a:t>A  and </a:t>
                          </a:r>
                          <a:r>
                            <a:rPr lang="en-CA" sz="1400" baseline="0" dirty="0"/>
                            <a:t> B</a:t>
                          </a:r>
                          <a:endParaRPr lang="en-CA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44444" t="-202941" r="-325490" b="-27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sz="1400" dirty="0"/>
                            <a:t>Both A and B are true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41953">
                    <a:tc>
                      <a:txBody>
                        <a:bodyPr/>
                        <a:lstStyle/>
                        <a:p>
                          <a:r>
                            <a:rPr lang="en-CA" sz="1400" dirty="0"/>
                            <a:t>A or B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44444" t="-282192" r="-325490" b="-1575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sz="1400" dirty="0"/>
                            <a:t>Either</a:t>
                          </a:r>
                          <a:r>
                            <a:rPr lang="en-CA" sz="1400" baseline="0" dirty="0"/>
                            <a:t> A or B  is  true (or both)</a:t>
                          </a:r>
                          <a:endParaRPr lang="en-CA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83856">
                    <a:tc>
                      <a:txBody>
                        <a:bodyPr/>
                        <a:lstStyle/>
                        <a:p>
                          <a:r>
                            <a:rPr lang="en-CA" sz="1400" dirty="0"/>
                            <a:t>If</a:t>
                          </a:r>
                          <a:r>
                            <a:rPr lang="en-CA" sz="1400" baseline="0" dirty="0"/>
                            <a:t> A then B </a:t>
                          </a:r>
                          <a:endParaRPr lang="en-CA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44444" t="-249107" r="-325490" b="-26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sz="1400" baseline="0" dirty="0"/>
                            <a:t>i</a:t>
                          </a:r>
                          <a:r>
                            <a:rPr lang="en-CA" sz="1400" dirty="0"/>
                            <a:t>f A is true, then B is</a:t>
                          </a:r>
                          <a:r>
                            <a:rPr lang="en-CA" sz="1400" baseline="0" dirty="0"/>
                            <a:t> also</a:t>
                          </a:r>
                          <a:r>
                            <a:rPr lang="en-CA" sz="1400" dirty="0"/>
                            <a:t> true; </a:t>
                          </a:r>
                        </a:p>
                        <a:p>
                          <a:r>
                            <a:rPr lang="en-CA" sz="1400" dirty="0"/>
                            <a:t>Also true when  A is false, for any B.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07702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B7305-2050-4F11-B5B3-C959C7E3A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3756F-B523-49AA-BF97-8670498E8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3560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748DC-6810-49B7-84F7-9AC77D4F4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way: syntax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D1D6E-5DAE-4AB2-8F5E-6AAF7CA9B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1"/>
            <a:ext cx="6782545" cy="4925143"/>
          </a:xfrm>
        </p:spPr>
        <p:txBody>
          <a:bodyPr>
            <a:normAutofit fontScale="92500"/>
          </a:bodyPr>
          <a:lstStyle/>
          <a:p>
            <a:pPr lvl="0">
              <a:defRPr/>
            </a:pPr>
            <a:r>
              <a:rPr lang="en-CA" sz="3000" dirty="0"/>
              <a:t>S</a:t>
            </a:r>
            <a:r>
              <a:rPr lang="en-CA" sz="3400" dirty="0"/>
              <a:t>yntax tree:  visualize a formula</a:t>
            </a:r>
          </a:p>
          <a:p>
            <a:pPr marL="914400" lvl="1" indent="-514350">
              <a:defRPr/>
            </a:pPr>
            <a:r>
              <a:rPr lang="en-CA" sz="2600" dirty="0"/>
              <a:t>The last operation on top</a:t>
            </a:r>
          </a:p>
          <a:p>
            <a:pPr marL="914400" lvl="1" indent="-514350">
              <a:defRPr/>
            </a:pPr>
            <a:r>
              <a:rPr lang="en-CA" sz="2600" dirty="0"/>
              <a:t>The numbers/variables at the bottom.</a:t>
            </a:r>
          </a:p>
          <a:p>
            <a:pPr marL="914400" lvl="1" indent="-514350">
              <a:defRPr/>
            </a:pPr>
            <a:r>
              <a:rPr lang="en-CA" sz="2600" dirty="0"/>
              <a:t>Branch points (nodes) marked by operations. </a:t>
            </a:r>
          </a:p>
          <a:p>
            <a:pPr marL="400050" lvl="1" indent="0">
              <a:buNone/>
              <a:defRPr/>
            </a:pPr>
            <a:endParaRPr lang="en-CA" sz="2600" dirty="0"/>
          </a:p>
          <a:p>
            <a:pPr marL="400050" lvl="1" indent="0">
              <a:buNone/>
              <a:defRPr/>
            </a:pPr>
            <a:r>
              <a:rPr lang="en-CA" sz="2600" dirty="0"/>
              <a:t>To compute a value at a node</a:t>
            </a:r>
          </a:p>
          <a:p>
            <a:pPr marL="914400" lvl="1" indent="-514350">
              <a:defRPr/>
            </a:pPr>
            <a:r>
              <a:rPr lang="en-CA" sz="2600" dirty="0"/>
              <a:t> compute all values below it</a:t>
            </a:r>
          </a:p>
          <a:p>
            <a:pPr marL="914400" lvl="1" indent="-514350">
              <a:defRPr/>
            </a:pPr>
            <a:r>
              <a:rPr lang="en-CA" sz="2600" dirty="0"/>
              <a:t>then apply the operation marking the node.</a:t>
            </a:r>
          </a:p>
          <a:p>
            <a:pPr marL="914400" lvl="1" indent="-514350">
              <a:defRPr/>
            </a:pPr>
            <a:endParaRPr lang="en-CA" sz="2600" dirty="0"/>
          </a:p>
          <a:p>
            <a:pPr marL="400050" lvl="1" indent="0">
              <a:buNone/>
              <a:defRPr/>
            </a:pPr>
            <a:r>
              <a:rPr lang="en-CA" sz="2600" dirty="0"/>
              <a:t>When computed the value at the top, done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AC38BA-F32A-49F6-BDC9-209AFE0E839B}"/>
              </a:ext>
            </a:extLst>
          </p:cNvPr>
          <p:cNvSpPr txBox="1"/>
          <p:nvPr/>
        </p:nvSpPr>
        <p:spPr>
          <a:xfrm>
            <a:off x="7569613" y="1573789"/>
            <a:ext cx="4696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2+3*4 is a sum of two formulas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2 and 3*4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3*4 is a product of two formulas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3 and 4. </a:t>
            </a:r>
          </a:p>
        </p:txBody>
      </p:sp>
      <p:pic>
        <p:nvPicPr>
          <p:cNvPr id="25" name="Content Placeholder 3">
            <a:extLst>
              <a:ext uri="{FF2B5EF4-FFF2-40B4-BE49-F238E27FC236}">
                <a16:creationId xmlns:a16="http://schemas.microsoft.com/office/drawing/2014/main" id="{C99AEF77-C1AC-40DF-8DD0-49FCDF3F95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84" y="9426"/>
            <a:ext cx="1115616" cy="836712"/>
          </a:xfrm>
          <a:prstGeom prst="rect">
            <a:avLst/>
          </a:prstGeom>
        </p:spPr>
      </p:pic>
      <p:pic>
        <p:nvPicPr>
          <p:cNvPr id="7" name="Picture 2" descr="Tree, Forest, Trunk, Nature, Leaves, Branches, Organic">
            <a:extLst>
              <a:ext uri="{FF2B5EF4-FFF2-40B4-BE49-F238E27FC236}">
                <a16:creationId xmlns:a16="http://schemas.microsoft.com/office/drawing/2014/main" id="{BB362C81-CCB0-4DB7-AFEF-827A612EE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844" y="182177"/>
            <a:ext cx="792087" cy="85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305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42786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748DC-6810-49B7-84F7-9AC77D4F4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way: syntax trees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AC38BA-F32A-49F6-BDC9-209AFE0E839B}"/>
              </a:ext>
            </a:extLst>
          </p:cNvPr>
          <p:cNvSpPr txBox="1"/>
          <p:nvPr/>
        </p:nvSpPr>
        <p:spPr>
          <a:xfrm>
            <a:off x="7536160" y="1573789"/>
            <a:ext cx="4696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2+3*4 is a sum of two formulas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2 and 3*4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3*4 is a product of two formulas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3 and 4.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CC7BF515-9079-432C-8EE0-110F67384DCC}"/>
                  </a:ext>
                </a:extLst>
              </p:cNvPr>
              <p:cNvSpPr/>
              <p:nvPr/>
            </p:nvSpPr>
            <p:spPr>
              <a:xfrm>
                <a:off x="9472888" y="4384076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CA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CC7BF515-9079-432C-8EE0-110F67384D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2888" y="4384076"/>
                <a:ext cx="360040" cy="36004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F35209B9-29D1-48BE-BC97-A15841E53E39}"/>
                  </a:ext>
                </a:extLst>
              </p:cNvPr>
              <p:cNvSpPr/>
              <p:nvPr/>
            </p:nvSpPr>
            <p:spPr>
              <a:xfrm>
                <a:off x="9745815" y="4907296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CA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F35209B9-29D1-48BE-BC97-A15841E53E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5815" y="4907296"/>
                <a:ext cx="360040" cy="36004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36CF97F7-9D93-4BD9-B805-3A0511B0A1A5}"/>
              </a:ext>
            </a:extLst>
          </p:cNvPr>
          <p:cNvSpPr txBox="1"/>
          <p:nvPr/>
        </p:nvSpPr>
        <p:spPr>
          <a:xfrm>
            <a:off x="9154368" y="4907296"/>
            <a:ext cx="486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/>
              <a:t>2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327196-572E-45F2-ACAD-700A5C852CEC}"/>
              </a:ext>
            </a:extLst>
          </p:cNvPr>
          <p:cNvSpPr txBox="1"/>
          <p:nvPr/>
        </p:nvSpPr>
        <p:spPr>
          <a:xfrm>
            <a:off x="9946462" y="5387452"/>
            <a:ext cx="486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/>
              <a:t>4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A719ED-B0E2-46AD-A21F-A91E3038F8C6}"/>
              </a:ext>
            </a:extLst>
          </p:cNvPr>
          <p:cNvSpPr txBox="1"/>
          <p:nvPr/>
        </p:nvSpPr>
        <p:spPr>
          <a:xfrm>
            <a:off x="9488704" y="5387452"/>
            <a:ext cx="486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/>
              <a:t>3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20164A8-8DA5-4CAF-B244-C69AA755AE1A}"/>
              </a:ext>
            </a:extLst>
          </p:cNvPr>
          <p:cNvCxnSpPr>
            <a:cxnSpLocks/>
            <a:stCxn id="15" idx="4"/>
            <a:endCxn id="16" idx="0"/>
          </p:cNvCxnSpPr>
          <p:nvPr/>
        </p:nvCxnSpPr>
        <p:spPr>
          <a:xfrm>
            <a:off x="9652908" y="4744116"/>
            <a:ext cx="272927" cy="16318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CEE5513-C539-4DAB-998A-F74A2F20AF81}"/>
              </a:ext>
            </a:extLst>
          </p:cNvPr>
          <p:cNvCxnSpPr>
            <a:cxnSpLocks/>
            <a:stCxn id="15" idx="4"/>
            <a:endCxn id="17" idx="0"/>
          </p:cNvCxnSpPr>
          <p:nvPr/>
        </p:nvCxnSpPr>
        <p:spPr>
          <a:xfrm flipH="1">
            <a:off x="9397383" y="4744116"/>
            <a:ext cx="255525" cy="16318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AD3D40E-3676-4782-9D45-8A7495195FD2}"/>
              </a:ext>
            </a:extLst>
          </p:cNvPr>
          <p:cNvCxnSpPr>
            <a:cxnSpLocks/>
            <a:stCxn id="19" idx="0"/>
            <a:endCxn id="16" idx="4"/>
          </p:cNvCxnSpPr>
          <p:nvPr/>
        </p:nvCxnSpPr>
        <p:spPr>
          <a:xfrm flipV="1">
            <a:off x="9731719" y="5267336"/>
            <a:ext cx="194116" cy="1201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8589EF0-739F-4860-9FC1-97BA59277043}"/>
              </a:ext>
            </a:extLst>
          </p:cNvPr>
          <p:cNvCxnSpPr>
            <a:cxnSpLocks/>
            <a:stCxn id="18" idx="0"/>
            <a:endCxn id="16" idx="4"/>
          </p:cNvCxnSpPr>
          <p:nvPr/>
        </p:nvCxnSpPr>
        <p:spPr>
          <a:xfrm flipH="1" flipV="1">
            <a:off x="9925835" y="5267336"/>
            <a:ext cx="263642" cy="1201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8C4554FC-4FD6-4B26-88CB-17B355C729D1}"/>
              </a:ext>
            </a:extLst>
          </p:cNvPr>
          <p:cNvSpPr/>
          <p:nvPr/>
        </p:nvSpPr>
        <p:spPr>
          <a:xfrm>
            <a:off x="8543034" y="4071584"/>
            <a:ext cx="2340501" cy="21946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800"/>
          </a:p>
        </p:txBody>
      </p:sp>
      <p:pic>
        <p:nvPicPr>
          <p:cNvPr id="38" name="Content Placeholder 3">
            <a:extLst>
              <a:ext uri="{FF2B5EF4-FFF2-40B4-BE49-F238E27FC236}">
                <a16:creationId xmlns:a16="http://schemas.microsoft.com/office/drawing/2014/main" id="{F8AF6FF9-E769-4487-8933-46EEDAEAED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84" y="9426"/>
            <a:ext cx="1115616" cy="836712"/>
          </a:xfrm>
          <a:prstGeom prst="rect">
            <a:avLst/>
          </a:prstGeom>
        </p:spPr>
      </p:pic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991C446E-EEB9-4830-B94D-B89972198568}"/>
              </a:ext>
            </a:extLst>
          </p:cNvPr>
          <p:cNvSpPr txBox="1">
            <a:spLocks/>
          </p:cNvSpPr>
          <p:nvPr/>
        </p:nvSpPr>
        <p:spPr>
          <a:xfrm>
            <a:off x="609599" y="1600201"/>
            <a:ext cx="6782545" cy="49251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CA" sz="3000" dirty="0"/>
              <a:t>S</a:t>
            </a:r>
            <a:r>
              <a:rPr lang="en-CA" sz="3400" dirty="0"/>
              <a:t>yntax tree:  visualize a formula</a:t>
            </a:r>
          </a:p>
          <a:p>
            <a:pPr marL="914400" lvl="1" indent="-514350">
              <a:defRPr/>
            </a:pPr>
            <a:r>
              <a:rPr lang="en-CA" sz="2600" dirty="0"/>
              <a:t>The last operation on top</a:t>
            </a:r>
          </a:p>
          <a:p>
            <a:pPr marL="914400" lvl="1" indent="-514350">
              <a:defRPr/>
            </a:pPr>
            <a:r>
              <a:rPr lang="en-CA" sz="2600" dirty="0"/>
              <a:t>The numbers/variables at the bottom.</a:t>
            </a:r>
          </a:p>
          <a:p>
            <a:pPr marL="914400" lvl="1" indent="-514350">
              <a:defRPr/>
            </a:pPr>
            <a:r>
              <a:rPr lang="en-CA" sz="2600" dirty="0"/>
              <a:t>Branch points (nodes) marked by operations. </a:t>
            </a:r>
          </a:p>
          <a:p>
            <a:pPr marL="400050" lvl="1" indent="0">
              <a:buFont typeface="Arial" pitchFamily="34" charset="0"/>
              <a:buNone/>
              <a:defRPr/>
            </a:pPr>
            <a:endParaRPr lang="en-CA" sz="2600" dirty="0"/>
          </a:p>
          <a:p>
            <a:pPr marL="400050" lvl="1" indent="0">
              <a:buFont typeface="Arial" pitchFamily="34" charset="0"/>
              <a:buNone/>
              <a:defRPr/>
            </a:pPr>
            <a:r>
              <a:rPr lang="en-CA" sz="2600" dirty="0"/>
              <a:t>To compute a value at a node</a:t>
            </a:r>
          </a:p>
          <a:p>
            <a:pPr marL="914400" lvl="1" indent="-514350">
              <a:defRPr/>
            </a:pPr>
            <a:r>
              <a:rPr lang="en-CA" sz="2600" dirty="0"/>
              <a:t> compute all values below it</a:t>
            </a:r>
          </a:p>
          <a:p>
            <a:pPr marL="914400" lvl="1" indent="-514350">
              <a:defRPr/>
            </a:pPr>
            <a:r>
              <a:rPr lang="en-CA" sz="2600" dirty="0"/>
              <a:t>then apply the operation marking the node.</a:t>
            </a:r>
          </a:p>
          <a:p>
            <a:pPr marL="914400" lvl="1" indent="-514350">
              <a:defRPr/>
            </a:pPr>
            <a:endParaRPr lang="en-CA" sz="2600" dirty="0"/>
          </a:p>
          <a:p>
            <a:pPr marL="400050" lvl="1" indent="0">
              <a:buFont typeface="Arial" pitchFamily="34" charset="0"/>
              <a:buNone/>
              <a:defRPr/>
            </a:pPr>
            <a:r>
              <a:rPr lang="en-CA" sz="2600" dirty="0"/>
              <a:t>When computed the value at the top, done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5" name="Picture 2" descr="Tree, Forest, Trunk, Nature, Leaves, Branches, Organic">
            <a:extLst>
              <a:ext uri="{FF2B5EF4-FFF2-40B4-BE49-F238E27FC236}">
                <a16:creationId xmlns:a16="http://schemas.microsoft.com/office/drawing/2014/main" id="{E5EF17C4-6A5C-4D10-90C8-FA9C0D4AF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844" y="182177"/>
            <a:ext cx="792087" cy="85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2421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748DC-6810-49B7-84F7-9AC77D4F4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way: syntax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D1D6E-5DAE-4AB2-8F5E-6AAF7CA9B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268" y="1600201"/>
            <a:ext cx="7155754" cy="4925143"/>
          </a:xfrm>
        </p:spPr>
        <p:txBody>
          <a:bodyPr>
            <a:normAutofit/>
          </a:bodyPr>
          <a:lstStyle/>
          <a:p>
            <a:pPr lvl="0">
              <a:defRPr/>
            </a:pPr>
            <a:endParaRPr lang="en-CA" sz="26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AC38BA-F32A-49F6-BDC9-209AFE0E839B}"/>
              </a:ext>
            </a:extLst>
          </p:cNvPr>
          <p:cNvSpPr txBox="1"/>
          <p:nvPr/>
        </p:nvSpPr>
        <p:spPr>
          <a:xfrm>
            <a:off x="7630945" y="1573789"/>
            <a:ext cx="34454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(2 + 3) * 4</a:t>
            </a:r>
          </a:p>
          <a:p>
            <a:endParaRPr lang="en-US" sz="2400" dirty="0"/>
          </a:p>
          <a:p>
            <a:r>
              <a:rPr lang="en-US" sz="2400" dirty="0"/>
              <a:t>(2+3)*4 is a product of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2+3 and 4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2+3 is a  sum of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2 and 3.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E2E8872-31E1-481B-B485-3C436E730701}"/>
              </a:ext>
            </a:extLst>
          </p:cNvPr>
          <p:cNvGrpSpPr/>
          <p:nvPr/>
        </p:nvGrpSpPr>
        <p:grpSpPr>
          <a:xfrm>
            <a:off x="7881310" y="4037951"/>
            <a:ext cx="2340501" cy="2194644"/>
            <a:chOff x="7881310" y="4037951"/>
            <a:chExt cx="2340501" cy="21946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CC7BF515-9079-432C-8EE0-110F67384DCC}"/>
                    </a:ext>
                  </a:extLst>
                </p:cNvPr>
                <p:cNvSpPr/>
                <p:nvPr/>
              </p:nvSpPr>
              <p:spPr>
                <a:xfrm>
                  <a:off x="8795827" y="4420938"/>
                  <a:ext cx="360040" cy="360040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oMath>
                    </m:oMathPara>
                  </a14:m>
                  <a:endParaRPr lang="en-CA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CC7BF515-9079-432C-8EE0-110F67384D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95827" y="4420938"/>
                  <a:ext cx="360040" cy="36004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F35209B9-29D1-48BE-BC97-A15841E53E39}"/>
                    </a:ext>
                  </a:extLst>
                </p:cNvPr>
                <p:cNvSpPr/>
                <p:nvPr/>
              </p:nvSpPr>
              <p:spPr>
                <a:xfrm>
                  <a:off x="8406227" y="4975940"/>
                  <a:ext cx="360040" cy="360040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CA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F35209B9-29D1-48BE-BC97-A15841E53E3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6227" y="4975940"/>
                  <a:ext cx="360040" cy="360040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6CF97F7-9D93-4BD9-B805-3A0511B0A1A5}"/>
                </a:ext>
              </a:extLst>
            </p:cNvPr>
            <p:cNvSpPr txBox="1"/>
            <p:nvPr/>
          </p:nvSpPr>
          <p:spPr>
            <a:xfrm>
              <a:off x="9067081" y="4975940"/>
              <a:ext cx="4860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3200" dirty="0"/>
                <a:t>4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8327196-572E-45F2-ACAD-700A5C852CEC}"/>
                </a:ext>
              </a:extLst>
            </p:cNvPr>
            <p:cNvSpPr txBox="1"/>
            <p:nvPr/>
          </p:nvSpPr>
          <p:spPr>
            <a:xfrm>
              <a:off x="8606874" y="5456096"/>
              <a:ext cx="4860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3200" dirty="0"/>
                <a:t>3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EA719ED-B0E2-46AD-A21F-A91E3038F8C6}"/>
                </a:ext>
              </a:extLst>
            </p:cNvPr>
            <p:cNvSpPr txBox="1"/>
            <p:nvPr/>
          </p:nvSpPr>
          <p:spPr>
            <a:xfrm>
              <a:off x="8149116" y="5456096"/>
              <a:ext cx="4860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3200" dirty="0"/>
                <a:t>2 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20164A8-8DA5-4CAF-B244-C69AA755AE1A}"/>
                </a:ext>
              </a:extLst>
            </p:cNvPr>
            <p:cNvCxnSpPr>
              <a:cxnSpLocks/>
              <a:stCxn id="15" idx="4"/>
              <a:endCxn id="16" idx="0"/>
            </p:cNvCxnSpPr>
            <p:nvPr/>
          </p:nvCxnSpPr>
          <p:spPr>
            <a:xfrm flipH="1">
              <a:off x="8586247" y="4780978"/>
              <a:ext cx="389600" cy="19496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CEE5513-C539-4DAB-998A-F74A2F20AF81}"/>
                </a:ext>
              </a:extLst>
            </p:cNvPr>
            <p:cNvCxnSpPr>
              <a:cxnSpLocks/>
              <a:stCxn id="15" idx="4"/>
              <a:endCxn id="17" idx="0"/>
            </p:cNvCxnSpPr>
            <p:nvPr/>
          </p:nvCxnSpPr>
          <p:spPr>
            <a:xfrm>
              <a:off x="8975847" y="4780978"/>
              <a:ext cx="334249" cy="19496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AD3D40E-3676-4782-9D45-8A7495195FD2}"/>
                </a:ext>
              </a:extLst>
            </p:cNvPr>
            <p:cNvCxnSpPr>
              <a:cxnSpLocks/>
              <a:stCxn id="19" idx="0"/>
              <a:endCxn id="16" idx="4"/>
            </p:cNvCxnSpPr>
            <p:nvPr/>
          </p:nvCxnSpPr>
          <p:spPr>
            <a:xfrm flipV="1">
              <a:off x="8392131" y="5335980"/>
              <a:ext cx="194116" cy="12011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8589EF0-739F-4860-9FC1-97BA59277043}"/>
                </a:ext>
              </a:extLst>
            </p:cNvPr>
            <p:cNvCxnSpPr>
              <a:cxnSpLocks/>
              <a:stCxn id="18" idx="0"/>
              <a:endCxn id="16" idx="4"/>
            </p:cNvCxnSpPr>
            <p:nvPr/>
          </p:nvCxnSpPr>
          <p:spPr>
            <a:xfrm flipH="1" flipV="1">
              <a:off x="8586247" y="5335980"/>
              <a:ext cx="263642" cy="12011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C4554FC-4FD6-4B26-88CB-17B355C729D1}"/>
                </a:ext>
              </a:extLst>
            </p:cNvPr>
            <p:cNvSpPr/>
            <p:nvPr/>
          </p:nvSpPr>
          <p:spPr>
            <a:xfrm>
              <a:off x="7881310" y="4037951"/>
              <a:ext cx="2340501" cy="219464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80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27D4AB2-48CC-4584-980E-BBBF1D57B871}"/>
              </a:ext>
            </a:extLst>
          </p:cNvPr>
          <p:cNvSpPr txBox="1"/>
          <p:nvPr/>
        </p:nvSpPr>
        <p:spPr>
          <a:xfrm>
            <a:off x="643055" y="1563588"/>
            <a:ext cx="31486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 + 3 * 4 = 2 + (3 * 4) </a:t>
            </a:r>
          </a:p>
          <a:p>
            <a:endParaRPr lang="en-US" sz="2400" dirty="0"/>
          </a:p>
          <a:p>
            <a:r>
              <a:rPr lang="en-US" sz="2400" dirty="0"/>
              <a:t>2+3*4 is a sum of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2 and 3*4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3*4 is a product of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3 and 4.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461F881F-40EB-4E04-A943-5850790B1FA6}"/>
                  </a:ext>
                </a:extLst>
              </p:cNvPr>
              <p:cNvSpPr/>
              <p:nvPr/>
            </p:nvSpPr>
            <p:spPr>
              <a:xfrm>
                <a:off x="1697262" y="4381646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CA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461F881F-40EB-4E04-A943-5850790B1F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262" y="4381646"/>
                <a:ext cx="360040" cy="360040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840E5E4F-84CF-4BF4-AA66-CE8EBD4147AF}"/>
                  </a:ext>
                </a:extLst>
              </p:cNvPr>
              <p:cNvSpPr/>
              <p:nvPr/>
            </p:nvSpPr>
            <p:spPr>
              <a:xfrm>
                <a:off x="1970189" y="4904866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CA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840E5E4F-84CF-4BF4-AA66-CE8EBD4147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189" y="4904866"/>
                <a:ext cx="360040" cy="360040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2D8B7E59-D9A7-4859-890C-5A106B03993C}"/>
              </a:ext>
            </a:extLst>
          </p:cNvPr>
          <p:cNvSpPr txBox="1"/>
          <p:nvPr/>
        </p:nvSpPr>
        <p:spPr>
          <a:xfrm>
            <a:off x="1378742" y="4904866"/>
            <a:ext cx="486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/>
              <a:t>2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A1A446F-4063-43A9-BE4B-8C18DDAF752B}"/>
              </a:ext>
            </a:extLst>
          </p:cNvPr>
          <p:cNvSpPr txBox="1"/>
          <p:nvPr/>
        </p:nvSpPr>
        <p:spPr>
          <a:xfrm>
            <a:off x="2170836" y="5385022"/>
            <a:ext cx="486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/>
              <a:t>4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BFFA7BD-6597-439A-ABE4-AFB9FE84246E}"/>
              </a:ext>
            </a:extLst>
          </p:cNvPr>
          <p:cNvSpPr txBox="1"/>
          <p:nvPr/>
        </p:nvSpPr>
        <p:spPr>
          <a:xfrm>
            <a:off x="1713078" y="5385022"/>
            <a:ext cx="486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/>
              <a:t>3 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B5D8BD0-40FD-4F9E-A06C-4BF88D812165}"/>
              </a:ext>
            </a:extLst>
          </p:cNvPr>
          <p:cNvCxnSpPr>
            <a:cxnSpLocks/>
            <a:stCxn id="37" idx="4"/>
            <a:endCxn id="39" idx="0"/>
          </p:cNvCxnSpPr>
          <p:nvPr/>
        </p:nvCxnSpPr>
        <p:spPr>
          <a:xfrm>
            <a:off x="1877282" y="4741686"/>
            <a:ext cx="272927" cy="16318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1FD6BBF-D751-4AC1-B666-C7B02A8E4765}"/>
              </a:ext>
            </a:extLst>
          </p:cNvPr>
          <p:cNvCxnSpPr>
            <a:cxnSpLocks/>
            <a:stCxn id="37" idx="4"/>
            <a:endCxn id="40" idx="0"/>
          </p:cNvCxnSpPr>
          <p:nvPr/>
        </p:nvCxnSpPr>
        <p:spPr>
          <a:xfrm flipH="1">
            <a:off x="1621757" y="4741686"/>
            <a:ext cx="255525" cy="16318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029AB15-0879-4808-BE51-F870C2F09F7E}"/>
              </a:ext>
            </a:extLst>
          </p:cNvPr>
          <p:cNvCxnSpPr>
            <a:cxnSpLocks/>
            <a:stCxn id="42" idx="0"/>
            <a:endCxn id="39" idx="4"/>
          </p:cNvCxnSpPr>
          <p:nvPr/>
        </p:nvCxnSpPr>
        <p:spPr>
          <a:xfrm flipV="1">
            <a:off x="1956093" y="5264906"/>
            <a:ext cx="194116" cy="1201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913255E-B339-4898-8F72-89095E6AC14E}"/>
              </a:ext>
            </a:extLst>
          </p:cNvPr>
          <p:cNvCxnSpPr>
            <a:cxnSpLocks/>
            <a:stCxn id="41" idx="0"/>
            <a:endCxn id="39" idx="4"/>
          </p:cNvCxnSpPr>
          <p:nvPr/>
        </p:nvCxnSpPr>
        <p:spPr>
          <a:xfrm flipH="1" flipV="1">
            <a:off x="2150209" y="5264906"/>
            <a:ext cx="263642" cy="1201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F26D33E5-5BCC-4437-B3BE-07B8A75F0D7C}"/>
              </a:ext>
            </a:extLst>
          </p:cNvPr>
          <p:cNvSpPr/>
          <p:nvPr/>
        </p:nvSpPr>
        <p:spPr>
          <a:xfrm>
            <a:off x="767408" y="4069154"/>
            <a:ext cx="2340501" cy="21946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80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8598CF9-3C6E-46A1-BB1F-C042675E17DA}"/>
              </a:ext>
            </a:extLst>
          </p:cNvPr>
          <p:cNvSpPr txBox="1"/>
          <p:nvPr/>
        </p:nvSpPr>
        <p:spPr>
          <a:xfrm>
            <a:off x="3945826" y="1565715"/>
            <a:ext cx="34454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 * 3 + 4  = (2 * 3) + 4</a:t>
            </a:r>
          </a:p>
          <a:p>
            <a:endParaRPr lang="en-US" sz="2400" dirty="0"/>
          </a:p>
          <a:p>
            <a:r>
              <a:rPr lang="en-US" sz="2400" dirty="0"/>
              <a:t>2*3+4 is a sum of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2*3 and 4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2*3 is a product of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2 and 3.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1FFFF36-CA60-495D-B8E8-B0E04044AD3C}"/>
              </a:ext>
            </a:extLst>
          </p:cNvPr>
          <p:cNvGrpSpPr/>
          <p:nvPr/>
        </p:nvGrpSpPr>
        <p:grpSpPr>
          <a:xfrm>
            <a:off x="4196191" y="4029877"/>
            <a:ext cx="2340501" cy="2194644"/>
            <a:chOff x="4196191" y="4029877"/>
            <a:chExt cx="2340501" cy="21946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8EFE1B1D-F219-4D4D-B9F5-FADD5BBD6BD6}"/>
                    </a:ext>
                  </a:extLst>
                </p:cNvPr>
                <p:cNvSpPr/>
                <p:nvPr/>
              </p:nvSpPr>
              <p:spPr>
                <a:xfrm>
                  <a:off x="5110708" y="4412864"/>
                  <a:ext cx="360040" cy="360040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CA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8EFE1B1D-F219-4D4D-B9F5-FADD5BBD6BD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0708" y="4412864"/>
                  <a:ext cx="360040" cy="360040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FE652FE3-0A0F-4365-BD9E-ABFE9C3144B8}"/>
                    </a:ext>
                  </a:extLst>
                </p:cNvPr>
                <p:cNvSpPr/>
                <p:nvPr/>
              </p:nvSpPr>
              <p:spPr>
                <a:xfrm>
                  <a:off x="4721108" y="4967866"/>
                  <a:ext cx="360040" cy="360040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oMath>
                    </m:oMathPara>
                  </a14:m>
                  <a:endParaRPr lang="en-CA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FE652FE3-0A0F-4365-BD9E-ABFE9C3144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1108" y="4967866"/>
                  <a:ext cx="360040" cy="360040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F6FF748-0834-4C8F-8769-C66A7F2EB335}"/>
                </a:ext>
              </a:extLst>
            </p:cNvPr>
            <p:cNvSpPr txBox="1"/>
            <p:nvPr/>
          </p:nvSpPr>
          <p:spPr>
            <a:xfrm>
              <a:off x="5381962" y="4967866"/>
              <a:ext cx="4860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3200" dirty="0"/>
                <a:t>4 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839ABF1-D422-41CC-8F75-C72A2BA38EF4}"/>
                </a:ext>
              </a:extLst>
            </p:cNvPr>
            <p:cNvSpPr txBox="1"/>
            <p:nvPr/>
          </p:nvSpPr>
          <p:spPr>
            <a:xfrm>
              <a:off x="4921755" y="5448022"/>
              <a:ext cx="4860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3200" dirty="0"/>
                <a:t>3 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04AA505-02A4-4C8B-BE24-ADAF44352978}"/>
                </a:ext>
              </a:extLst>
            </p:cNvPr>
            <p:cNvSpPr txBox="1"/>
            <p:nvPr/>
          </p:nvSpPr>
          <p:spPr>
            <a:xfrm>
              <a:off x="4463997" y="5448022"/>
              <a:ext cx="4860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3200" dirty="0"/>
                <a:t>2 </a:t>
              </a: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7013DAF-A7D0-4072-AB3F-7CA1085DA3A3}"/>
                </a:ext>
              </a:extLst>
            </p:cNvPr>
            <p:cNvCxnSpPr>
              <a:cxnSpLocks/>
              <a:stCxn id="57" idx="4"/>
              <a:endCxn id="58" idx="0"/>
            </p:cNvCxnSpPr>
            <p:nvPr/>
          </p:nvCxnSpPr>
          <p:spPr>
            <a:xfrm flipH="1">
              <a:off x="4901128" y="4772904"/>
              <a:ext cx="389600" cy="19496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011F9A3-CDDA-4E88-9E63-3C9F9724863F}"/>
                </a:ext>
              </a:extLst>
            </p:cNvPr>
            <p:cNvCxnSpPr>
              <a:cxnSpLocks/>
              <a:stCxn id="57" idx="4"/>
              <a:endCxn id="59" idx="0"/>
            </p:cNvCxnSpPr>
            <p:nvPr/>
          </p:nvCxnSpPr>
          <p:spPr>
            <a:xfrm>
              <a:off x="5290728" y="4772904"/>
              <a:ext cx="334249" cy="19496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E2764D3-F9F0-439F-9BAC-B2AF40B881E5}"/>
                </a:ext>
              </a:extLst>
            </p:cNvPr>
            <p:cNvCxnSpPr>
              <a:cxnSpLocks/>
              <a:stCxn id="61" idx="0"/>
              <a:endCxn id="58" idx="4"/>
            </p:cNvCxnSpPr>
            <p:nvPr/>
          </p:nvCxnSpPr>
          <p:spPr>
            <a:xfrm flipV="1">
              <a:off x="4707012" y="5327906"/>
              <a:ext cx="194116" cy="12011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3764320C-7A62-4A65-A0A1-A6988F75F823}"/>
                </a:ext>
              </a:extLst>
            </p:cNvPr>
            <p:cNvCxnSpPr>
              <a:cxnSpLocks/>
              <a:stCxn id="60" idx="0"/>
              <a:endCxn id="58" idx="4"/>
            </p:cNvCxnSpPr>
            <p:nvPr/>
          </p:nvCxnSpPr>
          <p:spPr>
            <a:xfrm flipH="1" flipV="1">
              <a:off x="4901128" y="5327906"/>
              <a:ext cx="263642" cy="12011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50A663A-D007-476F-963D-E781898A3D41}"/>
                </a:ext>
              </a:extLst>
            </p:cNvPr>
            <p:cNvSpPr/>
            <p:nvPr/>
          </p:nvSpPr>
          <p:spPr>
            <a:xfrm>
              <a:off x="4196191" y="4029877"/>
              <a:ext cx="2340501" cy="219464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800"/>
            </a:p>
          </p:txBody>
        </p:sp>
      </p:grpSp>
      <p:pic>
        <p:nvPicPr>
          <p:cNvPr id="49" name="Picture 2" descr="Tree, Forest, Trunk, Nature, Leaves, Branches, Organic">
            <a:extLst>
              <a:ext uri="{FF2B5EF4-FFF2-40B4-BE49-F238E27FC236}">
                <a16:creationId xmlns:a16="http://schemas.microsoft.com/office/drawing/2014/main" id="{F0256EBE-45AE-40B6-B0A3-C67C5F452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844" y="240900"/>
            <a:ext cx="792087" cy="85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217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748DC-6810-49B7-84F7-9AC77D4F4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formulas with syntax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D1D6E-5DAE-4AB2-8F5E-6AAF7CA9B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268" y="1600201"/>
            <a:ext cx="7155754" cy="4925143"/>
          </a:xfrm>
        </p:spPr>
        <p:txBody>
          <a:bodyPr>
            <a:normAutofit/>
          </a:bodyPr>
          <a:lstStyle/>
          <a:p>
            <a:pPr lvl="0">
              <a:defRPr/>
            </a:pPr>
            <a:endParaRPr lang="en-CA" sz="26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AC38BA-F32A-49F6-BDC9-209AFE0E839B}"/>
              </a:ext>
            </a:extLst>
          </p:cNvPr>
          <p:cNvSpPr txBox="1"/>
          <p:nvPr/>
        </p:nvSpPr>
        <p:spPr>
          <a:xfrm>
            <a:off x="7755298" y="3318082"/>
            <a:ext cx="3445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(2 + 3) *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CC7BF515-9079-432C-8EE0-110F67384DCC}"/>
                  </a:ext>
                </a:extLst>
              </p:cNvPr>
              <p:cNvSpPr/>
              <p:nvPr/>
            </p:nvSpPr>
            <p:spPr>
              <a:xfrm>
                <a:off x="8795827" y="4420938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CA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CC7BF515-9079-432C-8EE0-110F67384D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5827" y="4420938"/>
                <a:ext cx="360040" cy="36004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F35209B9-29D1-48BE-BC97-A15841E53E39}"/>
                  </a:ext>
                </a:extLst>
              </p:cNvPr>
              <p:cNvSpPr/>
              <p:nvPr/>
            </p:nvSpPr>
            <p:spPr>
              <a:xfrm>
                <a:off x="8406227" y="4975940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CA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F35209B9-29D1-48BE-BC97-A15841E53E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6227" y="4975940"/>
                <a:ext cx="360040" cy="36004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36CF97F7-9D93-4BD9-B805-3A0511B0A1A5}"/>
              </a:ext>
            </a:extLst>
          </p:cNvPr>
          <p:cNvSpPr txBox="1"/>
          <p:nvPr/>
        </p:nvSpPr>
        <p:spPr>
          <a:xfrm>
            <a:off x="9067081" y="4975940"/>
            <a:ext cx="486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/>
              <a:t>4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327196-572E-45F2-ACAD-700A5C852CEC}"/>
              </a:ext>
            </a:extLst>
          </p:cNvPr>
          <p:cNvSpPr txBox="1"/>
          <p:nvPr/>
        </p:nvSpPr>
        <p:spPr>
          <a:xfrm>
            <a:off x="8606874" y="5456096"/>
            <a:ext cx="486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/>
              <a:t>3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A719ED-B0E2-46AD-A21F-A91E3038F8C6}"/>
              </a:ext>
            </a:extLst>
          </p:cNvPr>
          <p:cNvSpPr txBox="1"/>
          <p:nvPr/>
        </p:nvSpPr>
        <p:spPr>
          <a:xfrm>
            <a:off x="8149116" y="5456096"/>
            <a:ext cx="486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/>
              <a:t>2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20164A8-8DA5-4CAF-B244-C69AA755AE1A}"/>
              </a:ext>
            </a:extLst>
          </p:cNvPr>
          <p:cNvCxnSpPr>
            <a:cxnSpLocks/>
            <a:stCxn id="15" idx="4"/>
            <a:endCxn id="16" idx="0"/>
          </p:cNvCxnSpPr>
          <p:nvPr/>
        </p:nvCxnSpPr>
        <p:spPr>
          <a:xfrm flipH="1">
            <a:off x="8586247" y="4780978"/>
            <a:ext cx="389600" cy="1949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CEE5513-C539-4DAB-998A-F74A2F20AF81}"/>
              </a:ext>
            </a:extLst>
          </p:cNvPr>
          <p:cNvCxnSpPr>
            <a:cxnSpLocks/>
            <a:stCxn id="15" idx="4"/>
            <a:endCxn id="17" idx="0"/>
          </p:cNvCxnSpPr>
          <p:nvPr/>
        </p:nvCxnSpPr>
        <p:spPr>
          <a:xfrm>
            <a:off x="8975847" y="4780978"/>
            <a:ext cx="334249" cy="1949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AD3D40E-3676-4782-9D45-8A7495195FD2}"/>
              </a:ext>
            </a:extLst>
          </p:cNvPr>
          <p:cNvCxnSpPr>
            <a:cxnSpLocks/>
            <a:stCxn id="19" idx="0"/>
            <a:endCxn id="16" idx="4"/>
          </p:cNvCxnSpPr>
          <p:nvPr/>
        </p:nvCxnSpPr>
        <p:spPr>
          <a:xfrm flipV="1">
            <a:off x="8392131" y="5335980"/>
            <a:ext cx="194116" cy="1201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8589EF0-739F-4860-9FC1-97BA59277043}"/>
              </a:ext>
            </a:extLst>
          </p:cNvPr>
          <p:cNvCxnSpPr>
            <a:cxnSpLocks/>
            <a:stCxn id="18" idx="0"/>
            <a:endCxn id="16" idx="4"/>
          </p:cNvCxnSpPr>
          <p:nvPr/>
        </p:nvCxnSpPr>
        <p:spPr>
          <a:xfrm flipH="1" flipV="1">
            <a:off x="8586247" y="5335980"/>
            <a:ext cx="263642" cy="1201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8C4554FC-4FD6-4B26-88CB-17B355C729D1}"/>
              </a:ext>
            </a:extLst>
          </p:cNvPr>
          <p:cNvSpPr/>
          <p:nvPr/>
        </p:nvSpPr>
        <p:spPr>
          <a:xfrm>
            <a:off x="7881310" y="4037951"/>
            <a:ext cx="2340501" cy="21946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8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27D4AB2-48CC-4584-980E-BBBF1D57B871}"/>
              </a:ext>
            </a:extLst>
          </p:cNvPr>
          <p:cNvSpPr txBox="1"/>
          <p:nvPr/>
        </p:nvSpPr>
        <p:spPr>
          <a:xfrm>
            <a:off x="767408" y="3307881"/>
            <a:ext cx="3148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 + 3 * 4 = 2 + (3 * 4)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461F881F-40EB-4E04-A943-5850790B1FA6}"/>
                  </a:ext>
                </a:extLst>
              </p:cNvPr>
              <p:cNvSpPr/>
              <p:nvPr/>
            </p:nvSpPr>
            <p:spPr>
              <a:xfrm>
                <a:off x="1697262" y="4381646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CA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461F881F-40EB-4E04-A943-5850790B1F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262" y="4381646"/>
                <a:ext cx="360040" cy="360040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840E5E4F-84CF-4BF4-AA66-CE8EBD4147AF}"/>
                  </a:ext>
                </a:extLst>
              </p:cNvPr>
              <p:cNvSpPr/>
              <p:nvPr/>
            </p:nvSpPr>
            <p:spPr>
              <a:xfrm>
                <a:off x="1970189" y="4904866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CA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840E5E4F-84CF-4BF4-AA66-CE8EBD4147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189" y="4904866"/>
                <a:ext cx="360040" cy="360040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2D8B7E59-D9A7-4859-890C-5A106B03993C}"/>
              </a:ext>
            </a:extLst>
          </p:cNvPr>
          <p:cNvSpPr txBox="1"/>
          <p:nvPr/>
        </p:nvSpPr>
        <p:spPr>
          <a:xfrm>
            <a:off x="1378742" y="4904866"/>
            <a:ext cx="486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/>
              <a:t>2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A1A446F-4063-43A9-BE4B-8C18DDAF752B}"/>
              </a:ext>
            </a:extLst>
          </p:cNvPr>
          <p:cNvSpPr txBox="1"/>
          <p:nvPr/>
        </p:nvSpPr>
        <p:spPr>
          <a:xfrm>
            <a:off x="2170836" y="5385022"/>
            <a:ext cx="486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/>
              <a:t>4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BFFA7BD-6597-439A-ABE4-AFB9FE84246E}"/>
              </a:ext>
            </a:extLst>
          </p:cNvPr>
          <p:cNvSpPr txBox="1"/>
          <p:nvPr/>
        </p:nvSpPr>
        <p:spPr>
          <a:xfrm>
            <a:off x="1713078" y="5385022"/>
            <a:ext cx="486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/>
              <a:t>3 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B5D8BD0-40FD-4F9E-A06C-4BF88D812165}"/>
              </a:ext>
            </a:extLst>
          </p:cNvPr>
          <p:cNvCxnSpPr>
            <a:cxnSpLocks/>
            <a:stCxn id="37" idx="4"/>
            <a:endCxn id="39" idx="0"/>
          </p:cNvCxnSpPr>
          <p:nvPr/>
        </p:nvCxnSpPr>
        <p:spPr>
          <a:xfrm>
            <a:off x="1877282" y="4741686"/>
            <a:ext cx="272927" cy="16318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1FD6BBF-D751-4AC1-B666-C7B02A8E4765}"/>
              </a:ext>
            </a:extLst>
          </p:cNvPr>
          <p:cNvCxnSpPr>
            <a:cxnSpLocks/>
            <a:stCxn id="37" idx="4"/>
            <a:endCxn id="40" idx="0"/>
          </p:cNvCxnSpPr>
          <p:nvPr/>
        </p:nvCxnSpPr>
        <p:spPr>
          <a:xfrm flipH="1">
            <a:off x="1621757" y="4741686"/>
            <a:ext cx="255525" cy="16318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029AB15-0879-4808-BE51-F870C2F09F7E}"/>
              </a:ext>
            </a:extLst>
          </p:cNvPr>
          <p:cNvCxnSpPr>
            <a:cxnSpLocks/>
            <a:stCxn id="42" idx="0"/>
            <a:endCxn id="39" idx="4"/>
          </p:cNvCxnSpPr>
          <p:nvPr/>
        </p:nvCxnSpPr>
        <p:spPr>
          <a:xfrm flipV="1">
            <a:off x="1956093" y="5264906"/>
            <a:ext cx="194116" cy="1201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913255E-B339-4898-8F72-89095E6AC14E}"/>
              </a:ext>
            </a:extLst>
          </p:cNvPr>
          <p:cNvCxnSpPr>
            <a:cxnSpLocks/>
            <a:stCxn id="41" idx="0"/>
            <a:endCxn id="39" idx="4"/>
          </p:cNvCxnSpPr>
          <p:nvPr/>
        </p:nvCxnSpPr>
        <p:spPr>
          <a:xfrm flipH="1" flipV="1">
            <a:off x="2150209" y="5264906"/>
            <a:ext cx="263642" cy="1201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F26D33E5-5BCC-4437-B3BE-07B8A75F0D7C}"/>
              </a:ext>
            </a:extLst>
          </p:cNvPr>
          <p:cNvSpPr/>
          <p:nvPr/>
        </p:nvSpPr>
        <p:spPr>
          <a:xfrm>
            <a:off x="767408" y="4069154"/>
            <a:ext cx="2340501" cy="21946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A047E7-C2D5-4DA2-8708-7F6DEE9F37BB}"/>
              </a:ext>
            </a:extLst>
          </p:cNvPr>
          <p:cNvSpPr txBox="1"/>
          <p:nvPr/>
        </p:nvSpPr>
        <p:spPr>
          <a:xfrm>
            <a:off x="2097338" y="4723019"/>
            <a:ext cx="621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12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941BF83-C165-4541-9DB3-BA5BF148D68E}"/>
              </a:ext>
            </a:extLst>
          </p:cNvPr>
          <p:cNvSpPr txBox="1"/>
          <p:nvPr/>
        </p:nvSpPr>
        <p:spPr>
          <a:xfrm>
            <a:off x="8642689" y="4104629"/>
            <a:ext cx="621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20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F3053F-A3FA-4E2D-940B-A42071430AF9}"/>
              </a:ext>
            </a:extLst>
          </p:cNvPr>
          <p:cNvSpPr txBox="1"/>
          <p:nvPr/>
        </p:nvSpPr>
        <p:spPr>
          <a:xfrm>
            <a:off x="1578547" y="4071848"/>
            <a:ext cx="621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14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10B6BF3-3C06-4A4C-86B1-B5C84B16E53D}"/>
              </a:ext>
            </a:extLst>
          </p:cNvPr>
          <p:cNvSpPr txBox="1"/>
          <p:nvPr/>
        </p:nvSpPr>
        <p:spPr>
          <a:xfrm>
            <a:off x="8251998" y="4790286"/>
            <a:ext cx="621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8598CF9-3C6E-46A1-BB1F-C042675E17DA}"/>
              </a:ext>
            </a:extLst>
          </p:cNvPr>
          <p:cNvSpPr txBox="1"/>
          <p:nvPr/>
        </p:nvSpPr>
        <p:spPr>
          <a:xfrm>
            <a:off x="4070179" y="3310008"/>
            <a:ext cx="3445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 * 3 + 4  = (2 * 3) + 4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8EFE1B1D-F219-4D4D-B9F5-FADD5BBD6BD6}"/>
                  </a:ext>
                </a:extLst>
              </p:cNvPr>
              <p:cNvSpPr/>
              <p:nvPr/>
            </p:nvSpPr>
            <p:spPr>
              <a:xfrm>
                <a:off x="5110708" y="4412864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CA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8EFE1B1D-F219-4D4D-B9F5-FADD5BBD6B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0708" y="4412864"/>
                <a:ext cx="360040" cy="360040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FE652FE3-0A0F-4365-BD9E-ABFE9C3144B8}"/>
                  </a:ext>
                </a:extLst>
              </p:cNvPr>
              <p:cNvSpPr/>
              <p:nvPr/>
            </p:nvSpPr>
            <p:spPr>
              <a:xfrm>
                <a:off x="4721108" y="4967866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CA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FE652FE3-0A0F-4365-BD9E-ABFE9C3144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108" y="4967866"/>
                <a:ext cx="360040" cy="360040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BF6FF748-0834-4C8F-8769-C66A7F2EB335}"/>
              </a:ext>
            </a:extLst>
          </p:cNvPr>
          <p:cNvSpPr txBox="1"/>
          <p:nvPr/>
        </p:nvSpPr>
        <p:spPr>
          <a:xfrm>
            <a:off x="5381962" y="4967866"/>
            <a:ext cx="486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/>
              <a:t>4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839ABF1-D422-41CC-8F75-C72A2BA38EF4}"/>
              </a:ext>
            </a:extLst>
          </p:cNvPr>
          <p:cNvSpPr txBox="1"/>
          <p:nvPr/>
        </p:nvSpPr>
        <p:spPr>
          <a:xfrm>
            <a:off x="4921755" y="5448022"/>
            <a:ext cx="486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/>
              <a:t>3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04AA505-02A4-4C8B-BE24-ADAF44352978}"/>
              </a:ext>
            </a:extLst>
          </p:cNvPr>
          <p:cNvSpPr txBox="1"/>
          <p:nvPr/>
        </p:nvSpPr>
        <p:spPr>
          <a:xfrm>
            <a:off x="4463997" y="5448022"/>
            <a:ext cx="486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/>
              <a:t>2 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7013DAF-A7D0-4072-AB3F-7CA1085DA3A3}"/>
              </a:ext>
            </a:extLst>
          </p:cNvPr>
          <p:cNvCxnSpPr>
            <a:cxnSpLocks/>
            <a:stCxn id="57" idx="4"/>
            <a:endCxn id="58" idx="0"/>
          </p:cNvCxnSpPr>
          <p:nvPr/>
        </p:nvCxnSpPr>
        <p:spPr>
          <a:xfrm flipH="1">
            <a:off x="4901128" y="4772904"/>
            <a:ext cx="389600" cy="1949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011F9A3-CDDA-4E88-9E63-3C9F9724863F}"/>
              </a:ext>
            </a:extLst>
          </p:cNvPr>
          <p:cNvCxnSpPr>
            <a:cxnSpLocks/>
            <a:stCxn id="57" idx="4"/>
            <a:endCxn id="59" idx="0"/>
          </p:cNvCxnSpPr>
          <p:nvPr/>
        </p:nvCxnSpPr>
        <p:spPr>
          <a:xfrm>
            <a:off x="5290728" y="4772904"/>
            <a:ext cx="334249" cy="1949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E2764D3-F9F0-439F-9BAC-B2AF40B881E5}"/>
              </a:ext>
            </a:extLst>
          </p:cNvPr>
          <p:cNvCxnSpPr>
            <a:cxnSpLocks/>
            <a:stCxn id="61" idx="0"/>
            <a:endCxn id="58" idx="4"/>
          </p:cNvCxnSpPr>
          <p:nvPr/>
        </p:nvCxnSpPr>
        <p:spPr>
          <a:xfrm flipV="1">
            <a:off x="4707012" y="5327906"/>
            <a:ext cx="194116" cy="1201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3764320C-7A62-4A65-A0A1-A6988F75F823}"/>
              </a:ext>
            </a:extLst>
          </p:cNvPr>
          <p:cNvCxnSpPr>
            <a:cxnSpLocks/>
            <a:stCxn id="60" idx="0"/>
            <a:endCxn id="58" idx="4"/>
          </p:cNvCxnSpPr>
          <p:nvPr/>
        </p:nvCxnSpPr>
        <p:spPr>
          <a:xfrm flipH="1" flipV="1">
            <a:off x="4901128" y="5327906"/>
            <a:ext cx="263642" cy="1201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850A663A-D007-476F-963D-E781898A3D41}"/>
              </a:ext>
            </a:extLst>
          </p:cNvPr>
          <p:cNvSpPr/>
          <p:nvPr/>
        </p:nvSpPr>
        <p:spPr>
          <a:xfrm>
            <a:off x="4196191" y="4029877"/>
            <a:ext cx="2340501" cy="21946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80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579BE76-7125-4013-825A-43D13CB0BD37}"/>
              </a:ext>
            </a:extLst>
          </p:cNvPr>
          <p:cNvSpPr txBox="1"/>
          <p:nvPr/>
        </p:nvSpPr>
        <p:spPr>
          <a:xfrm>
            <a:off x="4957570" y="4096555"/>
            <a:ext cx="621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10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718AD2F-0FBE-4235-A705-6BAED825D03F}"/>
              </a:ext>
            </a:extLst>
          </p:cNvPr>
          <p:cNvSpPr txBox="1"/>
          <p:nvPr/>
        </p:nvSpPr>
        <p:spPr>
          <a:xfrm>
            <a:off x="4566879" y="4782212"/>
            <a:ext cx="621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C1634BA-95E8-4B40-B1FD-2007CA472744}"/>
              </a:ext>
            </a:extLst>
          </p:cNvPr>
          <p:cNvSpPr txBox="1"/>
          <p:nvPr/>
        </p:nvSpPr>
        <p:spPr>
          <a:xfrm>
            <a:off x="626459" y="1460412"/>
            <a:ext cx="999703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To compute a value at a node,  compute all values below it,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then apply the operation marking the node.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When reached the top, done. </a:t>
            </a:r>
          </a:p>
          <a:p>
            <a:endParaRPr lang="en-US" dirty="0"/>
          </a:p>
        </p:txBody>
      </p:sp>
      <p:pic>
        <p:nvPicPr>
          <p:cNvPr id="51" name="Picture 2" descr="Tree, Forest, Trunk, Nature, Leaves, Branches, Organic">
            <a:extLst>
              <a:ext uri="{FF2B5EF4-FFF2-40B4-BE49-F238E27FC236}">
                <a16:creationId xmlns:a16="http://schemas.microsoft.com/office/drawing/2014/main" id="{E4B388FB-FA09-40D8-9CDE-3B3229931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7" y="171972"/>
            <a:ext cx="490264" cy="53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952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/>
      <p:bldP spid="30" grpId="0"/>
      <p:bldP spid="31" grpId="0"/>
      <p:bldP spid="67" grpId="0"/>
      <p:bldP spid="6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32AC8-FB08-445D-B6A7-74EFCD9AE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syntax trees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835F2-2A4D-43C3-8C19-3F982652622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Find the last operation to do</a:t>
            </a:r>
          </a:p>
          <a:p>
            <a:pPr lvl="1"/>
            <a:r>
              <a:rPr lang="en-US" dirty="0"/>
              <a:t>Such as  the rightmost + </a:t>
            </a:r>
          </a:p>
          <a:p>
            <a:pPr lvl="2"/>
            <a:r>
              <a:rPr lang="en-US" dirty="0"/>
              <a:t>outside of parentheses </a:t>
            </a:r>
          </a:p>
          <a:p>
            <a:pPr lvl="2"/>
            <a:r>
              <a:rPr lang="en-US" dirty="0"/>
              <a:t>If no + outside, rightmost outside * </a:t>
            </a:r>
          </a:p>
          <a:p>
            <a:pPr lvl="2"/>
            <a:endParaRPr lang="en-US" dirty="0"/>
          </a:p>
          <a:p>
            <a:r>
              <a:rPr lang="en-US" dirty="0"/>
              <a:t>Split the formula into left and right of that operation. </a:t>
            </a:r>
          </a:p>
          <a:p>
            <a:pPr lvl="1"/>
            <a:r>
              <a:rPr lang="en-US" dirty="0"/>
              <a:t>Build syntax trees for left and right formulas separately. </a:t>
            </a:r>
          </a:p>
          <a:p>
            <a:pPr lvl="1"/>
            <a:r>
              <a:rPr lang="en-US" dirty="0"/>
              <a:t>Connect the last operation (top) to syntax trees for left and right formulas. 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F5EEF0-D357-43A0-8FC9-14648257D26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CA" dirty="0"/>
              <a:t>               6 +  -5  *  x + 8</a:t>
            </a:r>
          </a:p>
        </p:txBody>
      </p:sp>
      <p:pic>
        <p:nvPicPr>
          <p:cNvPr id="7" name="Picture 2" descr="Tree, Forest, Trunk, Nature, Leaves, Branches, Organic">
            <a:extLst>
              <a:ext uri="{FF2B5EF4-FFF2-40B4-BE49-F238E27FC236}">
                <a16:creationId xmlns:a16="http://schemas.microsoft.com/office/drawing/2014/main" id="{497ECAA6-1100-47F8-9E15-144296411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7" y="171972"/>
            <a:ext cx="490264" cy="53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48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32AC8-FB08-445D-B6A7-74EFCD9AE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syntax trees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835F2-2A4D-43C3-8C19-3F982652622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Find the last operation to do</a:t>
            </a:r>
          </a:p>
          <a:p>
            <a:pPr lvl="1"/>
            <a:r>
              <a:rPr lang="en-US" dirty="0"/>
              <a:t>Such as  the rightmost + </a:t>
            </a:r>
          </a:p>
          <a:p>
            <a:pPr lvl="2"/>
            <a:r>
              <a:rPr lang="en-US" dirty="0"/>
              <a:t>outside of parentheses </a:t>
            </a:r>
          </a:p>
          <a:p>
            <a:pPr lvl="2"/>
            <a:r>
              <a:rPr lang="en-US" dirty="0"/>
              <a:t>If no + outside, rightmost outside * </a:t>
            </a:r>
          </a:p>
          <a:p>
            <a:pPr lvl="2"/>
            <a:endParaRPr lang="en-US" dirty="0"/>
          </a:p>
          <a:p>
            <a:r>
              <a:rPr lang="en-US" dirty="0"/>
              <a:t>Split the formula into left and right of that operation. </a:t>
            </a:r>
          </a:p>
          <a:p>
            <a:pPr lvl="1"/>
            <a:r>
              <a:rPr lang="en-US" dirty="0"/>
              <a:t>Build syntax trees for left and right formulas separately. </a:t>
            </a:r>
          </a:p>
          <a:p>
            <a:pPr lvl="1"/>
            <a:r>
              <a:rPr lang="en-US" dirty="0"/>
              <a:t>Connect the last operation (top) to syntax trees for left and right formulas. 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F5EEF0-D357-43A0-8FC9-14648257D26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CA" dirty="0"/>
              <a:t>6 +  -5  *  x + 8  = (6+ ((-5)* x)) + 8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FF9EB42E-16E1-4C0E-82BE-0056ADE44010}"/>
                  </a:ext>
                </a:extLst>
              </p:cNvPr>
              <p:cNvSpPr/>
              <p:nvPr/>
            </p:nvSpPr>
            <p:spPr>
              <a:xfrm>
                <a:off x="8524752" y="2568428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CA" sz="2400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FF9EB42E-16E1-4C0E-82BE-0056ADE440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752" y="2568428"/>
                <a:ext cx="360040" cy="360040"/>
              </a:xfrm>
              <a:prstGeom prst="ellipse">
                <a:avLst/>
              </a:prstGeom>
              <a:blipFill>
                <a:blip r:embed="rId4"/>
                <a:stretch>
                  <a:fillRect l="-27119" b="-84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DB6F9C6-C6C1-4F78-861A-ED992F022D2F}"/>
                  </a:ext>
                </a:extLst>
              </p:cNvPr>
              <p:cNvSpPr/>
              <p:nvPr/>
            </p:nvSpPr>
            <p:spPr>
              <a:xfrm>
                <a:off x="8935243" y="3104486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DB6F9C6-C6C1-4F78-861A-ED992F022D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5243" y="3104486"/>
                <a:ext cx="360040" cy="36004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BD47AFB-2E0C-4FC5-84C9-5D66EC7EAB22}"/>
              </a:ext>
            </a:extLst>
          </p:cNvPr>
          <p:cNvSpPr txBox="1"/>
          <p:nvPr/>
        </p:nvSpPr>
        <p:spPr>
          <a:xfrm>
            <a:off x="9227132" y="3605245"/>
            <a:ext cx="386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/>
              <a:t>x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4B4C48-0553-4883-9F65-CBF50C287776}"/>
              </a:ext>
            </a:extLst>
          </p:cNvPr>
          <p:cNvSpPr txBox="1"/>
          <p:nvPr/>
        </p:nvSpPr>
        <p:spPr>
          <a:xfrm>
            <a:off x="8620946" y="4141176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/>
              <a:t>5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7C7DFD-AC8C-494E-B8E7-7474E6825813}"/>
              </a:ext>
            </a:extLst>
          </p:cNvPr>
          <p:cNvSpPr txBox="1"/>
          <p:nvPr/>
        </p:nvSpPr>
        <p:spPr>
          <a:xfrm>
            <a:off x="8175553" y="3118399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/>
              <a:t>6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02A7EE3-2C3F-4087-B392-FB303D6DD2AD}"/>
              </a:ext>
            </a:extLst>
          </p:cNvPr>
          <p:cNvCxnSpPr>
            <a:cxnSpLocks/>
            <a:stCxn id="5" idx="4"/>
            <a:endCxn id="6" idx="0"/>
          </p:cNvCxnSpPr>
          <p:nvPr/>
        </p:nvCxnSpPr>
        <p:spPr>
          <a:xfrm>
            <a:off x="8704772" y="2928468"/>
            <a:ext cx="410491" cy="17601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392ABEF-6028-49A3-B738-DFDA8C553136}"/>
              </a:ext>
            </a:extLst>
          </p:cNvPr>
          <p:cNvCxnSpPr>
            <a:cxnSpLocks/>
            <a:stCxn id="5" idx="4"/>
            <a:endCxn id="9" idx="0"/>
          </p:cNvCxnSpPr>
          <p:nvPr/>
        </p:nvCxnSpPr>
        <p:spPr>
          <a:xfrm flipH="1">
            <a:off x="8380096" y="2928468"/>
            <a:ext cx="324676" cy="18993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DE0927-A7E8-44B6-8335-DBF08E367139}"/>
              </a:ext>
            </a:extLst>
          </p:cNvPr>
          <p:cNvCxnSpPr>
            <a:cxnSpLocks/>
            <a:stCxn id="7" idx="0"/>
            <a:endCxn id="6" idx="4"/>
          </p:cNvCxnSpPr>
          <p:nvPr/>
        </p:nvCxnSpPr>
        <p:spPr>
          <a:xfrm flipH="1" flipV="1">
            <a:off x="9115263" y="3464526"/>
            <a:ext cx="305191" cy="14071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3486C20-A494-4C14-ADA3-9A02F8CCE0F6}"/>
              </a:ext>
            </a:extLst>
          </p:cNvPr>
          <p:cNvCxnSpPr>
            <a:cxnSpLocks/>
            <a:stCxn id="16" idx="0"/>
            <a:endCxn id="6" idx="4"/>
          </p:cNvCxnSpPr>
          <p:nvPr/>
        </p:nvCxnSpPr>
        <p:spPr>
          <a:xfrm flipV="1">
            <a:off x="8825490" y="3464526"/>
            <a:ext cx="289773" cy="18183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97CE128-9607-4E6D-92C0-57D02B19D162}"/>
              </a:ext>
            </a:extLst>
          </p:cNvPr>
          <p:cNvSpPr/>
          <p:nvPr/>
        </p:nvSpPr>
        <p:spPr>
          <a:xfrm>
            <a:off x="7680176" y="1829788"/>
            <a:ext cx="2952327" cy="29673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C477FEB-3D1C-4CBB-A0E5-6B82C491122D}"/>
                  </a:ext>
                </a:extLst>
              </p:cNvPr>
              <p:cNvSpPr/>
              <p:nvPr/>
            </p:nvSpPr>
            <p:spPr>
              <a:xfrm>
                <a:off x="9253736" y="2199866"/>
                <a:ext cx="360040" cy="348756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C477FEB-3D1C-4CBB-A0E5-6B82C49112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3736" y="2199866"/>
                <a:ext cx="360040" cy="348756"/>
              </a:xfrm>
              <a:prstGeom prst="ellipse">
                <a:avLst/>
              </a:prstGeom>
              <a:blipFill>
                <a:blip r:embed="rId6"/>
                <a:stretch>
                  <a:fillRect l="-18644" b="-877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2C4F1420-DE12-4B15-9172-A1ECADE1A7C9}"/>
                  </a:ext>
                </a:extLst>
              </p:cNvPr>
              <p:cNvSpPr/>
              <p:nvPr/>
            </p:nvSpPr>
            <p:spPr>
              <a:xfrm>
                <a:off x="8704772" y="3646363"/>
                <a:ext cx="241435" cy="273084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2C4F1420-DE12-4B15-9172-A1ECADE1A7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4772" y="3646363"/>
                <a:ext cx="241435" cy="273084"/>
              </a:xfrm>
              <a:prstGeom prst="ellipse">
                <a:avLst/>
              </a:prstGeom>
              <a:blipFill>
                <a:blip r:embed="rId7"/>
                <a:stretch>
                  <a:fillRect l="-32500" r="-2500" b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EF12AE5C-8CFF-4321-91A7-9F79CF8FE2B6}"/>
              </a:ext>
            </a:extLst>
          </p:cNvPr>
          <p:cNvSpPr txBox="1"/>
          <p:nvPr/>
        </p:nvSpPr>
        <p:spPr>
          <a:xfrm>
            <a:off x="9845242" y="2770678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/>
              <a:t>8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E5F6D8-A24B-4500-AFD3-4CC1F6B41C85}"/>
              </a:ext>
            </a:extLst>
          </p:cNvPr>
          <p:cNvCxnSpPr>
            <a:cxnSpLocks/>
            <a:stCxn id="15" idx="4"/>
          </p:cNvCxnSpPr>
          <p:nvPr/>
        </p:nvCxnSpPr>
        <p:spPr>
          <a:xfrm flipH="1">
            <a:off x="8958148" y="2548622"/>
            <a:ext cx="475608" cy="22205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58DDE25-FEB3-4703-AFE6-37C51488413F}"/>
              </a:ext>
            </a:extLst>
          </p:cNvPr>
          <p:cNvCxnSpPr>
            <a:cxnSpLocks/>
            <a:stCxn id="15" idx="4"/>
            <a:endCxn id="17" idx="0"/>
          </p:cNvCxnSpPr>
          <p:nvPr/>
        </p:nvCxnSpPr>
        <p:spPr>
          <a:xfrm>
            <a:off x="9433756" y="2548622"/>
            <a:ext cx="616029" cy="22205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BCD1BB0-DA41-4913-8B7D-60CE9242FC7A}"/>
              </a:ext>
            </a:extLst>
          </p:cNvPr>
          <p:cNvCxnSpPr>
            <a:cxnSpLocks/>
            <a:stCxn id="16" idx="4"/>
            <a:endCxn id="8" idx="0"/>
          </p:cNvCxnSpPr>
          <p:nvPr/>
        </p:nvCxnSpPr>
        <p:spPr>
          <a:xfrm flipH="1">
            <a:off x="8825489" y="3919447"/>
            <a:ext cx="1" cy="2217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Tree, Forest, Trunk, Nature, Leaves, Branches, Organic">
            <a:extLst>
              <a:ext uri="{FF2B5EF4-FFF2-40B4-BE49-F238E27FC236}">
                <a16:creationId xmlns:a16="http://schemas.microsoft.com/office/drawing/2014/main" id="{B2AE80B4-4642-41C6-BD0B-0313B7FA6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7" y="171972"/>
            <a:ext cx="490264" cy="53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6956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32AC8-FB08-445D-B6A7-74EFCD9AE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syntax trees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835F2-2A4D-43C3-8C19-3F98265262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5141167"/>
          </a:xfrm>
        </p:spPr>
        <p:txBody>
          <a:bodyPr>
            <a:normAutofit fontScale="92500"/>
          </a:bodyPr>
          <a:lstStyle/>
          <a:p>
            <a:r>
              <a:rPr lang="en-US" dirty="0"/>
              <a:t>Find the last operation to do</a:t>
            </a:r>
          </a:p>
          <a:p>
            <a:pPr lvl="1"/>
            <a:r>
              <a:rPr lang="en-US" dirty="0"/>
              <a:t>Such as  the rightmost + </a:t>
            </a:r>
          </a:p>
          <a:p>
            <a:pPr lvl="2"/>
            <a:r>
              <a:rPr lang="en-US" dirty="0"/>
              <a:t>outside of parentheses </a:t>
            </a:r>
          </a:p>
          <a:p>
            <a:pPr lvl="2"/>
            <a:r>
              <a:rPr lang="en-US" dirty="0"/>
              <a:t>If no + outside, rightmost outside * </a:t>
            </a:r>
          </a:p>
          <a:p>
            <a:pPr lvl="2"/>
            <a:endParaRPr lang="en-US" dirty="0"/>
          </a:p>
          <a:p>
            <a:r>
              <a:rPr lang="en-US" dirty="0"/>
              <a:t>Split the formula into left and right of that operation. </a:t>
            </a:r>
          </a:p>
          <a:p>
            <a:pPr lvl="1"/>
            <a:r>
              <a:rPr lang="en-US" dirty="0"/>
              <a:t>Build syntax trees for left and right formulas separately. </a:t>
            </a:r>
          </a:p>
          <a:p>
            <a:pPr lvl="2"/>
            <a:r>
              <a:rPr lang="en-US" dirty="0"/>
              <a:t>A single variable or constant is the smallest tree that cannot be split further</a:t>
            </a:r>
          </a:p>
          <a:p>
            <a:pPr lvl="1"/>
            <a:r>
              <a:rPr lang="en-US" dirty="0"/>
              <a:t>Connect the last operation (top) to syntax trees for left and right formulas. 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F5EEF0-D357-43A0-8FC9-14648257D26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CA" dirty="0"/>
              <a:t>           4* 6 +  (-5  + x) * 8</a:t>
            </a:r>
          </a:p>
        </p:txBody>
      </p:sp>
      <p:pic>
        <p:nvPicPr>
          <p:cNvPr id="7" name="Picture 2" descr="Tree, Forest, Trunk, Nature, Leaves, Branches, Organic">
            <a:extLst>
              <a:ext uri="{FF2B5EF4-FFF2-40B4-BE49-F238E27FC236}">
                <a16:creationId xmlns:a16="http://schemas.microsoft.com/office/drawing/2014/main" id="{FB6796F6-9B81-4892-BB26-1213CC0C4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7" y="171972"/>
            <a:ext cx="490264" cy="53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6845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32AC8-FB08-445D-B6A7-74EFCD9AE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syntax trees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835F2-2A4D-43C3-8C19-3F982652622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Find the last operation to do</a:t>
            </a:r>
          </a:p>
          <a:p>
            <a:pPr lvl="1"/>
            <a:r>
              <a:rPr lang="en-US" dirty="0"/>
              <a:t>Such as  the rightmost + </a:t>
            </a:r>
          </a:p>
          <a:p>
            <a:pPr lvl="2"/>
            <a:r>
              <a:rPr lang="en-US" dirty="0"/>
              <a:t>outside of parentheses </a:t>
            </a:r>
          </a:p>
          <a:p>
            <a:pPr lvl="2"/>
            <a:r>
              <a:rPr lang="en-US" dirty="0"/>
              <a:t>If no + outside, rightmost outside * </a:t>
            </a:r>
          </a:p>
          <a:p>
            <a:pPr lvl="2"/>
            <a:endParaRPr lang="en-US" dirty="0"/>
          </a:p>
          <a:p>
            <a:r>
              <a:rPr lang="en-US" dirty="0"/>
              <a:t>Split the formula into left and right of that operation. </a:t>
            </a:r>
          </a:p>
          <a:p>
            <a:pPr lvl="1"/>
            <a:r>
              <a:rPr lang="en-US" dirty="0"/>
              <a:t>Build syntax trees for left and right formulas separately. </a:t>
            </a:r>
          </a:p>
          <a:p>
            <a:pPr lvl="1"/>
            <a:r>
              <a:rPr lang="en-US" dirty="0"/>
              <a:t>Connect the last operation (top) to syntax trees for left and right formulas. 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F5EEF0-D357-43A0-8FC9-14648257D26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CA" sz="2600" dirty="0"/>
              <a:t>4* 6 +(-5  + x) * 8= (4*6)+ (( (-5)+ x)* 8)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D7E8B3E6-BE69-4DD5-857E-2C6E730E0E39}"/>
                  </a:ext>
                </a:extLst>
              </p:cNvPr>
              <p:cNvSpPr/>
              <p:nvPr/>
            </p:nvSpPr>
            <p:spPr>
              <a:xfrm>
                <a:off x="8120874" y="2391929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D7E8B3E6-BE69-4DD5-857E-2C6E730E0E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0874" y="2391929"/>
                <a:ext cx="360040" cy="36004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62759BE0-2CCB-428B-9376-9EC6A3ED993E}"/>
                  </a:ext>
                </a:extLst>
              </p:cNvPr>
              <p:cNvSpPr/>
              <p:nvPr/>
            </p:nvSpPr>
            <p:spPr>
              <a:xfrm>
                <a:off x="8368990" y="2994102"/>
                <a:ext cx="384613" cy="391923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62759BE0-2CCB-428B-9376-9EC6A3ED99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8990" y="2994102"/>
                <a:ext cx="384613" cy="391923"/>
              </a:xfrm>
              <a:prstGeom prst="ellipse">
                <a:avLst/>
              </a:prstGeom>
              <a:blipFill>
                <a:blip r:embed="rId5"/>
                <a:stretch>
                  <a:fillRect l="-7937" b="-46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4947DF84-E801-4A4F-9989-CC2B7A8A3DA1}"/>
              </a:ext>
            </a:extLst>
          </p:cNvPr>
          <p:cNvSpPr txBox="1"/>
          <p:nvPr/>
        </p:nvSpPr>
        <p:spPr>
          <a:xfrm>
            <a:off x="7908606" y="2967335"/>
            <a:ext cx="409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4 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4C1CE0F-E84F-490F-80C7-C462778D83CC}"/>
              </a:ext>
            </a:extLst>
          </p:cNvPr>
          <p:cNvCxnSpPr>
            <a:cxnSpLocks/>
            <a:stCxn id="26" idx="4"/>
            <a:endCxn id="27" idx="0"/>
          </p:cNvCxnSpPr>
          <p:nvPr/>
        </p:nvCxnSpPr>
        <p:spPr>
          <a:xfrm>
            <a:off x="8300894" y="2751969"/>
            <a:ext cx="260403" cy="24213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535660A-E9F8-4A97-B9A3-49117079A690}"/>
              </a:ext>
            </a:extLst>
          </p:cNvPr>
          <p:cNvCxnSpPr>
            <a:cxnSpLocks/>
            <a:stCxn id="26" idx="4"/>
            <a:endCxn id="28" idx="0"/>
          </p:cNvCxnSpPr>
          <p:nvPr/>
        </p:nvCxnSpPr>
        <p:spPr>
          <a:xfrm flipH="1">
            <a:off x="8113149" y="2751969"/>
            <a:ext cx="187745" cy="21536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4D6CC4ED-7D1B-4DD8-994A-602D1D5D4B44}"/>
              </a:ext>
            </a:extLst>
          </p:cNvPr>
          <p:cNvSpPr/>
          <p:nvPr/>
        </p:nvSpPr>
        <p:spPr>
          <a:xfrm>
            <a:off x="7248128" y="1911507"/>
            <a:ext cx="3168352" cy="28856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6D269DE3-CC23-48F2-971B-F2B62CECF46E}"/>
                  </a:ext>
                </a:extLst>
              </p:cNvPr>
              <p:cNvSpPr/>
              <p:nvPr/>
            </p:nvSpPr>
            <p:spPr>
              <a:xfrm>
                <a:off x="8572444" y="1897420"/>
                <a:ext cx="360040" cy="348756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6D269DE3-CC23-48F2-971B-F2B62CECF4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444" y="1897420"/>
                <a:ext cx="360040" cy="348756"/>
              </a:xfrm>
              <a:prstGeom prst="ellipse">
                <a:avLst/>
              </a:prstGeom>
              <a:blipFill>
                <a:blip r:embed="rId6"/>
                <a:stretch>
                  <a:fillRect l="-16949" b="-105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080153A-91CE-4D4C-BB4A-ED58B1254536}"/>
              </a:ext>
            </a:extLst>
          </p:cNvPr>
          <p:cNvCxnSpPr>
            <a:cxnSpLocks/>
            <a:stCxn id="32" idx="4"/>
            <a:endCxn id="26" idx="7"/>
          </p:cNvCxnSpPr>
          <p:nvPr/>
        </p:nvCxnSpPr>
        <p:spPr>
          <a:xfrm flipH="1">
            <a:off x="8428187" y="2246176"/>
            <a:ext cx="324277" cy="19848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9F24DA7-90A1-4AB4-B44F-2CA99A5CC979}"/>
              </a:ext>
            </a:extLst>
          </p:cNvPr>
          <p:cNvCxnSpPr>
            <a:cxnSpLocks/>
            <a:stCxn id="32" idx="4"/>
            <a:endCxn id="45" idx="1"/>
          </p:cNvCxnSpPr>
          <p:nvPr/>
        </p:nvCxnSpPr>
        <p:spPr>
          <a:xfrm>
            <a:off x="8752464" y="2246176"/>
            <a:ext cx="476798" cy="1701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B23F7AEB-2C01-41B1-AF04-14AF3F5AC112}"/>
                  </a:ext>
                </a:extLst>
              </p:cNvPr>
              <p:cNvSpPr/>
              <p:nvPr/>
            </p:nvSpPr>
            <p:spPr>
              <a:xfrm>
                <a:off x="8784074" y="3015027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B23F7AEB-2C01-41B1-AF04-14AF3F5AC1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4074" y="3015027"/>
                <a:ext cx="360040" cy="360040"/>
              </a:xfrm>
              <a:prstGeom prst="ellipse">
                <a:avLst/>
              </a:prstGeom>
              <a:blipFill>
                <a:blip r:embed="rId7"/>
                <a:stretch>
                  <a:fillRect l="-18644" b="-67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F1A8F191-743A-4DC8-9E21-674A9C380FCE}"/>
              </a:ext>
            </a:extLst>
          </p:cNvPr>
          <p:cNvSpPr txBox="1"/>
          <p:nvPr/>
        </p:nvSpPr>
        <p:spPr>
          <a:xfrm>
            <a:off x="9027546" y="3730870"/>
            <a:ext cx="386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x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4B2FEB8-0D21-4A7C-AB9A-F8DE214C3678}"/>
              </a:ext>
            </a:extLst>
          </p:cNvPr>
          <p:cNvSpPr txBox="1"/>
          <p:nvPr/>
        </p:nvSpPr>
        <p:spPr>
          <a:xfrm>
            <a:off x="8480914" y="4205874"/>
            <a:ext cx="409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5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45B1C74-4306-4717-BC0B-DC9D8B93C3EF}"/>
              </a:ext>
            </a:extLst>
          </p:cNvPr>
          <p:cNvSpPr txBox="1"/>
          <p:nvPr/>
        </p:nvSpPr>
        <p:spPr>
          <a:xfrm>
            <a:off x="9490283" y="3017811"/>
            <a:ext cx="409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8 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6525669-8738-49CE-A5F3-4C8F62E3931A}"/>
              </a:ext>
            </a:extLst>
          </p:cNvPr>
          <p:cNvCxnSpPr>
            <a:cxnSpLocks/>
            <a:stCxn id="45" idx="4"/>
            <a:endCxn id="35" idx="0"/>
          </p:cNvCxnSpPr>
          <p:nvPr/>
        </p:nvCxnSpPr>
        <p:spPr>
          <a:xfrm flipH="1">
            <a:off x="8964094" y="2731059"/>
            <a:ext cx="394118" cy="28396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601DD85-1199-4CD0-B242-79DBC7D0E071}"/>
              </a:ext>
            </a:extLst>
          </p:cNvPr>
          <p:cNvCxnSpPr>
            <a:cxnSpLocks/>
            <a:stCxn id="45" idx="4"/>
            <a:endCxn id="38" idx="0"/>
          </p:cNvCxnSpPr>
          <p:nvPr/>
        </p:nvCxnSpPr>
        <p:spPr>
          <a:xfrm>
            <a:off x="9358212" y="2731059"/>
            <a:ext cx="336614" cy="2867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171B62A-0F2A-4AA5-932C-2E97C7A92B99}"/>
              </a:ext>
            </a:extLst>
          </p:cNvPr>
          <p:cNvCxnSpPr>
            <a:cxnSpLocks/>
            <a:stCxn id="36" idx="0"/>
            <a:endCxn id="35" idx="4"/>
          </p:cNvCxnSpPr>
          <p:nvPr/>
        </p:nvCxnSpPr>
        <p:spPr>
          <a:xfrm flipH="1" flipV="1">
            <a:off x="8964094" y="3375067"/>
            <a:ext cx="256774" cy="35580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F4DC721-986A-4598-8AAE-5C2A81571059}"/>
              </a:ext>
            </a:extLst>
          </p:cNvPr>
          <p:cNvCxnSpPr>
            <a:cxnSpLocks/>
            <a:stCxn id="43" idx="0"/>
            <a:endCxn id="35" idx="4"/>
          </p:cNvCxnSpPr>
          <p:nvPr/>
        </p:nvCxnSpPr>
        <p:spPr>
          <a:xfrm flipV="1">
            <a:off x="8693162" y="3375067"/>
            <a:ext cx="270932" cy="33148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0E9FD550-CEE7-4E0E-9318-AD3F848ED99F}"/>
                  </a:ext>
                </a:extLst>
              </p:cNvPr>
              <p:cNvSpPr/>
              <p:nvPr/>
            </p:nvSpPr>
            <p:spPr>
              <a:xfrm>
                <a:off x="8572444" y="3706552"/>
                <a:ext cx="241435" cy="273084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0E9FD550-CEE7-4E0E-9318-AD3F848ED9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444" y="3706552"/>
                <a:ext cx="241435" cy="273084"/>
              </a:xfrm>
              <a:prstGeom prst="ellipse">
                <a:avLst/>
              </a:prstGeom>
              <a:blipFill>
                <a:blip r:embed="rId8"/>
                <a:stretch>
                  <a:fillRect l="-32500" r="-2500" b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3A9F27B-403D-44D3-B88B-EC2BB0A784D0}"/>
              </a:ext>
            </a:extLst>
          </p:cNvPr>
          <p:cNvCxnSpPr>
            <a:cxnSpLocks/>
            <a:stCxn id="43" idx="4"/>
            <a:endCxn id="37" idx="0"/>
          </p:cNvCxnSpPr>
          <p:nvPr/>
        </p:nvCxnSpPr>
        <p:spPr>
          <a:xfrm flipH="1">
            <a:off x="8685457" y="3979636"/>
            <a:ext cx="7705" cy="22623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B52C732-1E74-44F6-A23D-C3E94D7C4EBF}"/>
                  </a:ext>
                </a:extLst>
              </p:cNvPr>
              <p:cNvSpPr/>
              <p:nvPr/>
            </p:nvSpPr>
            <p:spPr>
              <a:xfrm>
                <a:off x="9175849" y="2362359"/>
                <a:ext cx="364726" cy="3687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CA" sz="2400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B52C732-1E74-44F6-A23D-C3E94D7C4E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5849" y="2362359"/>
                <a:ext cx="364726" cy="368700"/>
              </a:xfrm>
              <a:prstGeom prst="ellipse">
                <a:avLst/>
              </a:prstGeom>
              <a:blipFill>
                <a:blip r:embed="rId9"/>
                <a:stretch>
                  <a:fillRect l="-8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2" descr="Tree, Forest, Trunk, Nature, Leaves, Branches, Organic">
            <a:extLst>
              <a:ext uri="{FF2B5EF4-FFF2-40B4-BE49-F238E27FC236}">
                <a16:creationId xmlns:a16="http://schemas.microsoft.com/office/drawing/2014/main" id="{182D959C-4489-41D3-9454-E5E7616C7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7" y="171972"/>
            <a:ext cx="490264" cy="53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1839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C92F1-3931-430E-A959-D8399D9A0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E8F99-4D51-4AC4-851E-8103874BD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328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C7D07-15B4-4B78-83F3-83BB9F8E2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Syntax trees for logic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222F80-D1BD-4283-B429-079CF5A7BD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4637111"/>
              </a:xfrm>
            </p:spPr>
            <p:txBody>
              <a:bodyPr>
                <a:normAutofit fontScale="77500" lnSpcReduction="20000"/>
              </a:bodyPr>
              <a:lstStyle/>
              <a:p>
                <a:pPr lvl="0">
                  <a:defRPr/>
                </a:pPr>
                <a:r>
                  <a:rPr lang="en-CA" sz="3300" dirty="0"/>
                  <a:t>Precedence: </a:t>
                </a:r>
                <a:endParaRPr lang="en-US" sz="3300" i="1" dirty="0">
                  <a:latin typeface="Cambria Math"/>
                </a:endParaRPr>
              </a:p>
              <a:p>
                <a:pPr lvl="1">
                  <a:defRPr/>
                </a:pPr>
                <a14:m>
                  <m:oMath xmlns:m="http://schemas.openxmlformats.org/officeDocument/2006/math">
                    <m:r>
                      <a:rPr lang="en-CA" sz="3300" i="1">
                        <a:latin typeface="Cambria Math"/>
                      </a:rPr>
                      <m:t>¬</m:t>
                    </m:r>
                  </m:oMath>
                </a14:m>
                <a:r>
                  <a:rPr lang="en-CA" dirty="0"/>
                  <a:t> first, then </a:t>
                </a:r>
                <a14:m>
                  <m:oMath xmlns:m="http://schemas.openxmlformats.org/officeDocument/2006/math">
                    <m:r>
                      <a:rPr lang="en-CA" sz="3300" i="1">
                        <a:latin typeface="Cambria Math"/>
                      </a:rPr>
                      <m:t>∧</m:t>
                    </m:r>
                    <m:r>
                      <a:rPr lang="en-CA" sz="330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CA" sz="3300">
                        <a:latin typeface="Cambria Math"/>
                      </a:rPr>
                      <m:t>t</m:t>
                    </m:r>
                  </m:oMath>
                </a14:m>
                <a:r>
                  <a:rPr lang="en-CA" sz="3300" dirty="0"/>
                  <a:t>hen </a:t>
                </a:r>
                <a14:m>
                  <m:oMath xmlns:m="http://schemas.openxmlformats.org/officeDocument/2006/math">
                    <m:r>
                      <a:rPr lang="en-CA" sz="3300" i="1">
                        <a:latin typeface="Cambria Math"/>
                      </a:rPr>
                      <m:t>∨</m:t>
                    </m:r>
                    <m:r>
                      <a:rPr lang="en-CA" sz="3300">
                        <a:latin typeface="Cambria Math"/>
                      </a:rPr>
                      <m:t>, </m:t>
                    </m:r>
                    <m:r>
                      <a:rPr lang="en-CA" sz="3300" i="1">
                        <a:latin typeface="Cambria Math"/>
                      </a:rPr>
                      <m:t>→</m:t>
                    </m:r>
                  </m:oMath>
                </a14:m>
                <a:r>
                  <a:rPr lang="en-CA" dirty="0"/>
                  <a:t> last </a:t>
                </a:r>
              </a:p>
              <a:p>
                <a:pPr lvl="1">
                  <a:defRPr/>
                </a:pP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¬ </m:t>
                    </m:r>
                    <m:r>
                      <a:rPr lang="en-CA">
                        <a:latin typeface="Cambria Math"/>
                      </a:rPr>
                      <m:t> </m:t>
                    </m:r>
                  </m:oMath>
                </a14:m>
                <a:r>
                  <a:rPr lang="en-CA" dirty="0"/>
                  <a:t>is like a unary minus,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∧</m:t>
                    </m:r>
                  </m:oMath>
                </a14:m>
                <a:r>
                  <a:rPr lang="en-CA" dirty="0"/>
                  <a:t> like * and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∨</m:t>
                    </m:r>
                  </m:oMath>
                </a14:m>
                <a:r>
                  <a:rPr lang="en-CA" dirty="0"/>
                  <a:t> like +</a:t>
                </a:r>
              </a:p>
              <a:p>
                <a:pPr lvl="1">
                  <a:defRPr/>
                </a:pPr>
                <a:endParaRPr lang="en-CA" dirty="0"/>
              </a:p>
              <a:p>
                <a:pPr marL="514350" indent="-514350">
                  <a:defRPr/>
                </a:pPr>
                <a:r>
                  <a:rPr lang="en-CA" sz="3300" dirty="0"/>
                  <a:t>Syntax tree: </a:t>
                </a:r>
              </a:p>
              <a:p>
                <a:pPr marL="914400" lvl="1" indent="-514350">
                  <a:defRPr/>
                </a:pPr>
                <a:r>
                  <a:rPr lang="en-CA" dirty="0"/>
                  <a:t>The last operation on top</a:t>
                </a:r>
              </a:p>
              <a:p>
                <a:pPr marL="914400" lvl="1" indent="-514350">
                  <a:defRPr/>
                </a:pPr>
                <a:r>
                  <a:rPr lang="en-CA" dirty="0"/>
                  <a:t>Variables on the bottom. </a:t>
                </a:r>
              </a:p>
              <a:p>
                <a:pPr marL="914400" lvl="1" indent="-514350">
                  <a:defRPr/>
                </a:pPr>
                <a:r>
                  <a:rPr lang="en-CA" dirty="0"/>
                  <a:t>Branch points marked by connectives.</a:t>
                </a:r>
              </a:p>
              <a:p>
                <a:pPr marL="0" indent="0">
                  <a:buNone/>
                  <a:defRPr/>
                </a:pPr>
                <a:endParaRPr lang="en-US" sz="3300" i="1" dirty="0">
                  <a:latin typeface="Cambria Math" panose="02040503050406030204" pitchFamily="18" charset="0"/>
                </a:endParaRPr>
              </a:p>
              <a:p>
                <a:pPr marL="514350" indent="-514350">
                  <a:defRPr/>
                </a:pPr>
                <a14:m>
                  <m:oMath xmlns:m="http://schemas.openxmlformats.org/officeDocument/2006/math">
                    <m:r>
                      <a:rPr lang="en-US" sz="3300" i="1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lit/>
                      </m:rPr>
                      <a:rPr lang="en-US" sz="33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300" i="1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33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300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33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3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3300" dirty="0"/>
                  <a:t>is </a:t>
                </a:r>
                <a14:m>
                  <m:oMath xmlns:m="http://schemas.openxmlformats.org/officeDocument/2006/math">
                    <m:r>
                      <a:rPr lang="en-US" sz="33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300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sz="3300" dirty="0"/>
              </a:p>
              <a:p>
                <a:pPr marL="914400" lvl="1" indent="-514350">
                  <a:defRPr/>
                </a:pPr>
                <a:r>
                  <a:rPr lang="en-CA" dirty="0"/>
                  <a:t>which is different  from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marL="914400" lvl="1" indent="-514350">
                  <a:defRPr/>
                </a:pPr>
                <a:r>
                  <a:rPr lang="en-CA" dirty="0"/>
                  <a:t>Like 2+3*4 is different from (2+3)*4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222F80-D1BD-4283-B429-079CF5A7BD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4637111"/>
              </a:xfrm>
              <a:blipFill>
                <a:blip r:embed="rId5"/>
                <a:stretch>
                  <a:fillRect l="-833" t="-2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28974E03-0391-49E4-BDBA-FEF618BDA49D}"/>
                  </a:ext>
                </a:extLst>
              </p:cNvPr>
              <p:cNvSpPr txBox="1"/>
              <p:nvPr/>
            </p:nvSpPr>
            <p:spPr>
              <a:xfrm>
                <a:off x="8415037" y="3429000"/>
                <a:ext cx="18976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28974E03-0391-49E4-BDBA-FEF618BDA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5037" y="3429000"/>
                <a:ext cx="189768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C9B8BA79-7800-4942-AB47-CC86EC9588A1}"/>
                  </a:ext>
                </a:extLst>
              </p:cNvPr>
              <p:cNvSpPr txBox="1"/>
              <p:nvPr/>
            </p:nvSpPr>
            <p:spPr>
              <a:xfrm>
                <a:off x="8631942" y="6030186"/>
                <a:ext cx="20477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)∧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C9B8BA79-7800-4942-AB47-CC86EC958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1942" y="6030186"/>
                <a:ext cx="2047761" cy="461665"/>
              </a:xfrm>
              <a:prstGeom prst="rect">
                <a:avLst/>
              </a:prstGeom>
              <a:blipFill>
                <a:blip r:embed="rId7"/>
                <a:stretch>
                  <a:fillRect l="-446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Tree, Forest, Trunk, Nature, Leaves, Branches, Organic">
            <a:extLst>
              <a:ext uri="{FF2B5EF4-FFF2-40B4-BE49-F238E27FC236}">
                <a16:creationId xmlns:a16="http://schemas.microsoft.com/office/drawing/2014/main" id="{0B8B458B-40F5-40B0-BD04-65CAC62FB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7" y="171972"/>
            <a:ext cx="490264" cy="53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250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12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C7D07-15B4-4B78-83F3-83BB9F8E2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Syntax trees for logic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222F80-D1BD-4283-B429-079CF5A7BD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lvl="0">
                  <a:defRPr/>
                </a:pPr>
                <a:r>
                  <a:rPr lang="en-CA" sz="3000" dirty="0"/>
                  <a:t>Precedence: </a:t>
                </a:r>
                <a:endParaRPr lang="en-US" i="1" dirty="0">
                  <a:latin typeface="Cambria Math"/>
                </a:endParaRPr>
              </a:p>
              <a:p>
                <a:pPr lvl="1">
                  <a:defRPr/>
                </a:pP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¬</m:t>
                    </m:r>
                  </m:oMath>
                </a14:m>
                <a:r>
                  <a:rPr lang="en-CA" sz="2600" dirty="0"/>
                  <a:t> first, then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∧</m:t>
                    </m:r>
                    <m:r>
                      <a:rPr lang="en-CA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CA">
                        <a:latin typeface="Cambria Math"/>
                      </a:rPr>
                      <m:t>t</m:t>
                    </m:r>
                  </m:oMath>
                </a14:m>
                <a:r>
                  <a:rPr lang="en-CA" dirty="0"/>
                  <a:t>hen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∨</m:t>
                    </m:r>
                    <m:r>
                      <a:rPr lang="en-CA">
                        <a:latin typeface="Cambria Math"/>
                      </a:rPr>
                      <m:t>, </m:t>
                    </m:r>
                    <m:r>
                      <a:rPr lang="en-CA" i="1">
                        <a:latin typeface="Cambria Math"/>
                      </a:rPr>
                      <m:t>→</m:t>
                    </m:r>
                  </m:oMath>
                </a14:m>
                <a:r>
                  <a:rPr lang="en-CA" sz="2600" dirty="0"/>
                  <a:t> last </a:t>
                </a:r>
              </a:p>
              <a:p>
                <a:pPr lvl="1">
                  <a:defRPr/>
                </a:pPr>
                <a14:m>
                  <m:oMath xmlns:m="http://schemas.openxmlformats.org/officeDocument/2006/math">
                    <m:r>
                      <a:rPr lang="en-CA" sz="2400" i="1">
                        <a:latin typeface="Cambria Math"/>
                      </a:rPr>
                      <m:t>¬ </m:t>
                    </m:r>
                    <m:r>
                      <a:rPr lang="en-CA" sz="2400">
                        <a:latin typeface="Cambria Math"/>
                      </a:rPr>
                      <m:t> </m:t>
                    </m:r>
                  </m:oMath>
                </a14:m>
                <a:r>
                  <a:rPr lang="en-CA" sz="2400" dirty="0"/>
                  <a:t>is like a unary minus, </a:t>
                </a:r>
                <a14:m>
                  <m:oMath xmlns:m="http://schemas.openxmlformats.org/officeDocument/2006/math">
                    <m:r>
                      <a:rPr lang="en-CA" sz="2400" i="1">
                        <a:latin typeface="Cambria Math"/>
                      </a:rPr>
                      <m:t>∧</m:t>
                    </m:r>
                  </m:oMath>
                </a14:m>
                <a:r>
                  <a:rPr lang="en-CA" sz="2400" dirty="0"/>
                  <a:t> like * and </a:t>
                </a:r>
                <a14:m>
                  <m:oMath xmlns:m="http://schemas.openxmlformats.org/officeDocument/2006/math">
                    <m:r>
                      <a:rPr lang="en-CA" sz="2400" i="1">
                        <a:latin typeface="Cambria Math"/>
                      </a:rPr>
                      <m:t>∨</m:t>
                    </m:r>
                  </m:oMath>
                </a14:m>
                <a:r>
                  <a:rPr lang="en-CA" sz="2400" dirty="0"/>
                  <a:t> like +</a:t>
                </a:r>
              </a:p>
              <a:p>
                <a:pPr lvl="1">
                  <a:defRPr/>
                </a:pPr>
                <a:endParaRPr lang="en-CA" sz="2600" dirty="0"/>
              </a:p>
              <a:p>
                <a:pPr marL="514350" indent="-514350">
                  <a:defRPr/>
                </a:pPr>
                <a:r>
                  <a:rPr lang="en-CA" sz="3000" dirty="0"/>
                  <a:t>Syntax tree: </a:t>
                </a:r>
              </a:p>
              <a:p>
                <a:pPr marL="914400" lvl="1" indent="-514350">
                  <a:defRPr/>
                </a:pPr>
                <a:r>
                  <a:rPr lang="en-CA" sz="2600" dirty="0"/>
                  <a:t>The last operation on top</a:t>
                </a:r>
              </a:p>
              <a:p>
                <a:pPr marL="914400" lvl="1" indent="-514350">
                  <a:defRPr/>
                </a:pPr>
                <a:r>
                  <a:rPr lang="en-CA" sz="2600" dirty="0"/>
                  <a:t>Variables on the bottom. </a:t>
                </a:r>
              </a:p>
              <a:p>
                <a:pPr marL="914400" lvl="1" indent="-514350">
                  <a:defRPr/>
                </a:pPr>
                <a:r>
                  <a:rPr lang="en-CA" sz="2600" dirty="0"/>
                  <a:t>Branch points marked by connectives.</a:t>
                </a:r>
              </a:p>
              <a:p>
                <a:pPr marL="0" indent="0">
                  <a:buNone/>
                  <a:defRPr/>
                </a:pPr>
                <a:endParaRPr lang="en-US" sz="3000" i="1" dirty="0">
                  <a:latin typeface="Cambria Math" panose="02040503050406030204" pitchFamily="18" charset="0"/>
                </a:endParaRPr>
              </a:p>
              <a:p>
                <a:pPr marL="514350" indent="-514350">
                  <a:defRPr/>
                </a:pP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lit/>
                      </m:rPr>
                      <a:rPr lang="en-US" sz="3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3000" dirty="0"/>
                  <a:t>is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sz="3000" dirty="0"/>
              </a:p>
              <a:p>
                <a:pPr marL="914400" lvl="1" indent="-514350">
                  <a:defRPr/>
                </a:pPr>
                <a:r>
                  <a:rPr lang="en-CA" sz="2600" dirty="0"/>
                  <a:t>which is different  from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CA" sz="2600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222F80-D1BD-4283-B429-079CF5A7BD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1000" t="-3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BA7EB9BB-8F26-4C3D-A0E9-4EE3687C9466}"/>
                  </a:ext>
                </a:extLst>
              </p:cNvPr>
              <p:cNvSpPr/>
              <p:nvPr/>
            </p:nvSpPr>
            <p:spPr>
              <a:xfrm>
                <a:off x="7752184" y="1916832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>
                          <a:solidFill>
                            <a:schemeClr val="tx1"/>
                          </a:solidFill>
                          <a:latin typeface="Cambria Math"/>
                        </a:rPr>
                        <m:t>∨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BA7EB9BB-8F26-4C3D-A0E9-4EE3687C94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2184" y="1916832"/>
                <a:ext cx="360040" cy="360040"/>
              </a:xfrm>
              <a:prstGeom prst="ellipse">
                <a:avLst/>
              </a:prstGeom>
              <a:blipFill>
                <a:blip r:embed="rId6"/>
                <a:stretch>
                  <a:fillRect l="-10169" b="-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5EC5DDC3-2681-4FF0-AF4E-BFC1BFEDDF28}"/>
                  </a:ext>
                </a:extLst>
              </p:cNvPr>
              <p:cNvSpPr/>
              <p:nvPr/>
            </p:nvSpPr>
            <p:spPr>
              <a:xfrm>
                <a:off x="8076220" y="2329998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>
                          <a:solidFill>
                            <a:schemeClr val="tx1"/>
                          </a:solidFill>
                          <a:latin typeface="Cambria Math"/>
                        </a:rPr>
                        <m:t>∧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5EC5DDC3-2681-4FF0-AF4E-BFC1BFEDDF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6220" y="2329998"/>
                <a:ext cx="360040" cy="360040"/>
              </a:xfrm>
              <a:prstGeom prst="ellipse">
                <a:avLst/>
              </a:prstGeom>
              <a:blipFill>
                <a:blip r:embed="rId7"/>
                <a:stretch>
                  <a:fillRect l="-10169" b="-50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377670A6-F7C9-4DE4-8092-F0B01855ADDC}"/>
                  </a:ext>
                </a:extLst>
              </p:cNvPr>
              <p:cNvSpPr/>
              <p:nvPr/>
            </p:nvSpPr>
            <p:spPr>
              <a:xfrm>
                <a:off x="8093648" y="4508150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>
                          <a:solidFill>
                            <a:schemeClr val="tx1"/>
                          </a:solidFill>
                          <a:latin typeface="Cambria Math"/>
                        </a:rPr>
                        <m:t>∧ 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377670A6-F7C9-4DE4-8092-F0B01855AD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3648" y="4508150"/>
                <a:ext cx="360040" cy="360040"/>
              </a:xfrm>
              <a:prstGeom prst="ellipse">
                <a:avLst/>
              </a:prstGeom>
              <a:blipFill>
                <a:blip r:embed="rId8"/>
                <a:stretch>
                  <a:fillRect l="-20339" b="-33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FA53CD8D-882A-4EBA-B711-B065BAB1E378}"/>
                  </a:ext>
                </a:extLst>
              </p:cNvPr>
              <p:cNvSpPr/>
              <p:nvPr/>
            </p:nvSpPr>
            <p:spPr>
              <a:xfrm>
                <a:off x="7841365" y="5003114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>
                          <a:solidFill>
                            <a:schemeClr val="tx1"/>
                          </a:solidFill>
                          <a:latin typeface="Cambria Math"/>
                        </a:rPr>
                        <m:t>∨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FA53CD8D-882A-4EBA-B711-B065BAB1E3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1365" y="5003114"/>
                <a:ext cx="360040" cy="360040"/>
              </a:xfrm>
              <a:prstGeom prst="ellipse">
                <a:avLst/>
              </a:prstGeom>
              <a:blipFill>
                <a:blip r:embed="rId9"/>
                <a:stretch>
                  <a:fillRect l="-8475" b="-33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>
            <a:extLst>
              <a:ext uri="{FF2B5EF4-FFF2-40B4-BE49-F238E27FC236}">
                <a16:creationId xmlns:a16="http://schemas.microsoft.com/office/drawing/2014/main" id="{63D0295C-3B0C-4C08-8AAF-3F422CE81329}"/>
              </a:ext>
            </a:extLst>
          </p:cNvPr>
          <p:cNvSpPr txBox="1"/>
          <p:nvPr/>
        </p:nvSpPr>
        <p:spPr>
          <a:xfrm>
            <a:off x="7650771" y="5483270"/>
            <a:ext cx="431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/>
              <a:t>A 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7DA8BC6-5940-45C3-B4D6-80CF5116896A}"/>
              </a:ext>
            </a:extLst>
          </p:cNvPr>
          <p:cNvSpPr txBox="1"/>
          <p:nvPr/>
        </p:nvSpPr>
        <p:spPr>
          <a:xfrm>
            <a:off x="7534188" y="2368134"/>
            <a:ext cx="431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/>
              <a:t>A 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76D6D45-04FC-4247-ADCB-7452D4B64308}"/>
              </a:ext>
            </a:extLst>
          </p:cNvPr>
          <p:cNvSpPr txBox="1"/>
          <p:nvPr/>
        </p:nvSpPr>
        <p:spPr>
          <a:xfrm>
            <a:off x="8326282" y="2848290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/>
              <a:t>C 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55D69F3-2E8D-4788-9F1B-B783DCB14C74}"/>
              </a:ext>
            </a:extLst>
          </p:cNvPr>
          <p:cNvSpPr txBox="1"/>
          <p:nvPr/>
        </p:nvSpPr>
        <p:spPr>
          <a:xfrm>
            <a:off x="7868524" y="2848290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/>
              <a:t>B 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3921401-EE51-4F2E-8C3F-A42A4E638784}"/>
              </a:ext>
            </a:extLst>
          </p:cNvPr>
          <p:cNvSpPr txBox="1"/>
          <p:nvPr/>
        </p:nvSpPr>
        <p:spPr>
          <a:xfrm>
            <a:off x="8018898" y="5483270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/>
              <a:t>B 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F1894CA-1EB5-46C5-8082-D91721205AE9}"/>
              </a:ext>
            </a:extLst>
          </p:cNvPr>
          <p:cNvSpPr txBox="1"/>
          <p:nvPr/>
        </p:nvSpPr>
        <p:spPr>
          <a:xfrm>
            <a:off x="8326282" y="5003114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/>
              <a:t>C 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36CB6829-C7AD-4107-8FDD-5E4D1A397797}"/>
              </a:ext>
            </a:extLst>
          </p:cNvPr>
          <p:cNvCxnSpPr>
            <a:stCxn id="86" idx="4"/>
            <a:endCxn id="87" idx="1"/>
          </p:cNvCxnSpPr>
          <p:nvPr/>
        </p:nvCxnSpPr>
        <p:spPr>
          <a:xfrm>
            <a:off x="7932205" y="2276873"/>
            <a:ext cx="196743" cy="10585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02E4EB9-9105-4311-B279-8091F43B076A}"/>
              </a:ext>
            </a:extLst>
          </p:cNvPr>
          <p:cNvCxnSpPr>
            <a:stCxn id="86" idx="4"/>
          </p:cNvCxnSpPr>
          <p:nvPr/>
        </p:nvCxnSpPr>
        <p:spPr>
          <a:xfrm flipH="1">
            <a:off x="7719496" y="2276872"/>
            <a:ext cx="212709" cy="912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EFE98566-EA4C-4F27-9C7C-1B3B3231507D}"/>
              </a:ext>
            </a:extLst>
          </p:cNvPr>
          <p:cNvCxnSpPr>
            <a:stCxn id="88" idx="4"/>
            <a:endCxn id="89" idx="0"/>
          </p:cNvCxnSpPr>
          <p:nvPr/>
        </p:nvCxnSpPr>
        <p:spPr>
          <a:xfrm flipH="1">
            <a:off x="8021386" y="4868190"/>
            <a:ext cx="252283" cy="1349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EEC5A248-387C-4B1C-9CDB-DCD7F953CFFB}"/>
              </a:ext>
            </a:extLst>
          </p:cNvPr>
          <p:cNvCxnSpPr>
            <a:stCxn id="88" idx="4"/>
            <a:endCxn id="95" idx="0"/>
          </p:cNvCxnSpPr>
          <p:nvPr/>
        </p:nvCxnSpPr>
        <p:spPr>
          <a:xfrm>
            <a:off x="8273668" y="4868190"/>
            <a:ext cx="261165" cy="1349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E20565A2-C935-40C1-9C51-C4D4C2B2CF51}"/>
              </a:ext>
            </a:extLst>
          </p:cNvPr>
          <p:cNvCxnSpPr>
            <a:stCxn id="90" idx="0"/>
            <a:endCxn id="89" idx="4"/>
          </p:cNvCxnSpPr>
          <p:nvPr/>
        </p:nvCxnSpPr>
        <p:spPr>
          <a:xfrm flipV="1">
            <a:off x="7866535" y="5363154"/>
            <a:ext cx="154850" cy="1201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6AD35192-3E2A-43D4-AFE6-DA20C246D292}"/>
              </a:ext>
            </a:extLst>
          </p:cNvPr>
          <p:cNvCxnSpPr>
            <a:stCxn id="94" idx="0"/>
            <a:endCxn id="89" idx="4"/>
          </p:cNvCxnSpPr>
          <p:nvPr/>
        </p:nvCxnSpPr>
        <p:spPr>
          <a:xfrm flipH="1" flipV="1">
            <a:off x="8021385" y="5363154"/>
            <a:ext cx="207667" cy="1201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EDEF7329-032A-438C-99CE-64FDABE346D0}"/>
              </a:ext>
            </a:extLst>
          </p:cNvPr>
          <p:cNvCxnSpPr>
            <a:stCxn id="93" idx="0"/>
            <a:endCxn id="87" idx="4"/>
          </p:cNvCxnSpPr>
          <p:nvPr/>
        </p:nvCxnSpPr>
        <p:spPr>
          <a:xfrm flipV="1">
            <a:off x="8078678" y="2690038"/>
            <a:ext cx="177562" cy="1582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BDA18B83-6204-40AA-959A-15243456E6E3}"/>
              </a:ext>
            </a:extLst>
          </p:cNvPr>
          <p:cNvCxnSpPr>
            <a:stCxn id="92" idx="0"/>
            <a:endCxn id="87" idx="4"/>
          </p:cNvCxnSpPr>
          <p:nvPr/>
        </p:nvCxnSpPr>
        <p:spPr>
          <a:xfrm flipH="1" flipV="1">
            <a:off x="8256240" y="2690038"/>
            <a:ext cx="278593" cy="1582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C570E44-FC92-4E3F-A52D-3BADB0A3844B}"/>
              </a:ext>
            </a:extLst>
          </p:cNvPr>
          <p:cNvSpPr/>
          <p:nvPr/>
        </p:nvSpPr>
        <p:spPr>
          <a:xfrm>
            <a:off x="7392144" y="1777679"/>
            <a:ext cx="1368152" cy="17182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375083BB-7FB6-45B5-B6E3-CA2D0654A7EE}"/>
              </a:ext>
            </a:extLst>
          </p:cNvPr>
          <p:cNvSpPr/>
          <p:nvPr/>
        </p:nvSpPr>
        <p:spPr>
          <a:xfrm>
            <a:off x="7392144" y="4398749"/>
            <a:ext cx="1440160" cy="17067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28974E03-0391-49E4-BDBA-FEF618BDA49D}"/>
              </a:ext>
            </a:extLst>
          </p:cNvPr>
          <p:cNvSpPr txBox="1"/>
          <p:nvPr/>
        </p:nvSpPr>
        <p:spPr>
          <a:xfrm>
            <a:off x="9623430" y="3772507"/>
            <a:ext cx="1435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2+3*4=14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C9B8BA79-7800-4942-AB47-CC86EC9588A1}"/>
                  </a:ext>
                </a:extLst>
              </p:cNvPr>
              <p:cNvSpPr txBox="1"/>
              <p:nvPr/>
            </p:nvSpPr>
            <p:spPr>
              <a:xfrm>
                <a:off x="7302401" y="6235565"/>
                <a:ext cx="20477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)∧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C9B8BA79-7800-4942-AB47-CC86EC958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2401" y="6235565"/>
                <a:ext cx="2047761" cy="461665"/>
              </a:xfrm>
              <a:prstGeom prst="rect">
                <a:avLst/>
              </a:prstGeom>
              <a:blipFill>
                <a:blip r:embed="rId10"/>
                <a:stretch>
                  <a:fillRect l="-476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5E21E527-8161-463A-9D09-972134C1FE54}"/>
                  </a:ext>
                </a:extLst>
              </p:cNvPr>
              <p:cNvSpPr/>
              <p:nvPr/>
            </p:nvSpPr>
            <p:spPr>
              <a:xfrm>
                <a:off x="9994342" y="1902568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CA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5E21E527-8161-463A-9D09-972134C1FE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4342" y="1902568"/>
                <a:ext cx="360040" cy="360040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8ACD1BB6-6457-4788-87A0-B9DDD1E99CFF}"/>
                  </a:ext>
                </a:extLst>
              </p:cNvPr>
              <p:cNvSpPr/>
              <p:nvPr/>
            </p:nvSpPr>
            <p:spPr>
              <a:xfrm>
                <a:off x="10267269" y="2425788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CA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8ACD1BB6-6457-4788-87A0-B9DDD1E99C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7269" y="2425788"/>
                <a:ext cx="360040" cy="360040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AEC0E56D-5BE8-45E0-9AD6-CB39F4CE675B}"/>
              </a:ext>
            </a:extLst>
          </p:cNvPr>
          <p:cNvSpPr txBox="1"/>
          <p:nvPr/>
        </p:nvSpPr>
        <p:spPr>
          <a:xfrm>
            <a:off x="9675822" y="2425788"/>
            <a:ext cx="449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2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FDE7F1-FBC4-4DF7-91A1-F8B647F0C0AC}"/>
              </a:ext>
            </a:extLst>
          </p:cNvPr>
          <p:cNvSpPr txBox="1"/>
          <p:nvPr/>
        </p:nvSpPr>
        <p:spPr>
          <a:xfrm>
            <a:off x="10467916" y="2905944"/>
            <a:ext cx="449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4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A4E11FA-227C-48CC-A755-8507D79C7A9A}"/>
              </a:ext>
            </a:extLst>
          </p:cNvPr>
          <p:cNvSpPr txBox="1"/>
          <p:nvPr/>
        </p:nvSpPr>
        <p:spPr>
          <a:xfrm>
            <a:off x="10010158" y="2905944"/>
            <a:ext cx="449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3 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D6EB88B-3D8C-48BB-BA63-74DF9C911674}"/>
              </a:ext>
            </a:extLst>
          </p:cNvPr>
          <p:cNvCxnSpPr>
            <a:cxnSpLocks/>
            <a:stCxn id="26" idx="4"/>
            <a:endCxn id="27" idx="0"/>
          </p:cNvCxnSpPr>
          <p:nvPr/>
        </p:nvCxnSpPr>
        <p:spPr>
          <a:xfrm>
            <a:off x="10174362" y="2262608"/>
            <a:ext cx="272927" cy="16318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49404D3-248A-492A-A9D9-F2B4D8B7DAFE}"/>
              </a:ext>
            </a:extLst>
          </p:cNvPr>
          <p:cNvCxnSpPr>
            <a:cxnSpLocks/>
            <a:stCxn id="26" idx="4"/>
            <a:endCxn id="28" idx="0"/>
          </p:cNvCxnSpPr>
          <p:nvPr/>
        </p:nvCxnSpPr>
        <p:spPr>
          <a:xfrm flipH="1">
            <a:off x="9900403" y="2262608"/>
            <a:ext cx="273959" cy="16318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B236884-6725-4FB9-9F60-9E241AFB2289}"/>
              </a:ext>
            </a:extLst>
          </p:cNvPr>
          <p:cNvCxnSpPr>
            <a:cxnSpLocks/>
            <a:stCxn id="30" idx="0"/>
            <a:endCxn id="27" idx="4"/>
          </p:cNvCxnSpPr>
          <p:nvPr/>
        </p:nvCxnSpPr>
        <p:spPr>
          <a:xfrm flipV="1">
            <a:off x="10234739" y="2785828"/>
            <a:ext cx="212550" cy="1201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1A877FB-9254-4881-A9BC-FF4BED604120}"/>
              </a:ext>
            </a:extLst>
          </p:cNvPr>
          <p:cNvCxnSpPr>
            <a:cxnSpLocks/>
            <a:stCxn id="29" idx="0"/>
            <a:endCxn id="27" idx="4"/>
          </p:cNvCxnSpPr>
          <p:nvPr/>
        </p:nvCxnSpPr>
        <p:spPr>
          <a:xfrm flipH="1" flipV="1">
            <a:off x="10447289" y="2785828"/>
            <a:ext cx="245208" cy="1201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A1B65CFE-8720-4CD6-AEBD-B2C8EF4E147A}"/>
              </a:ext>
            </a:extLst>
          </p:cNvPr>
          <p:cNvSpPr/>
          <p:nvPr/>
        </p:nvSpPr>
        <p:spPr>
          <a:xfrm>
            <a:off x="9561246" y="1789957"/>
            <a:ext cx="1531079" cy="16957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5AE24464-A8B7-4E01-BC4C-674F52A68992}"/>
                  </a:ext>
                </a:extLst>
              </p:cNvPr>
              <p:cNvSpPr/>
              <p:nvPr/>
            </p:nvSpPr>
            <p:spPr>
              <a:xfrm>
                <a:off x="10371911" y="4464484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CA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5AE24464-A8B7-4E01-BC4C-674F52A689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1911" y="4464484"/>
                <a:ext cx="360040" cy="360040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656DBD32-C47A-4AAF-8192-3EEA46C17B73}"/>
                  </a:ext>
                </a:extLst>
              </p:cNvPr>
              <p:cNvSpPr/>
              <p:nvPr/>
            </p:nvSpPr>
            <p:spPr>
              <a:xfrm>
                <a:off x="9982311" y="5019486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CA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656DBD32-C47A-4AAF-8192-3EEA46C17B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2311" y="5019486"/>
                <a:ext cx="360040" cy="360040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C326E0F5-B349-4124-ADC8-076A5286C9B0}"/>
              </a:ext>
            </a:extLst>
          </p:cNvPr>
          <p:cNvSpPr txBox="1"/>
          <p:nvPr/>
        </p:nvSpPr>
        <p:spPr>
          <a:xfrm>
            <a:off x="10643165" y="5019486"/>
            <a:ext cx="449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4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61D762E-617D-448C-AE69-AC5371AF7287}"/>
              </a:ext>
            </a:extLst>
          </p:cNvPr>
          <p:cNvSpPr txBox="1"/>
          <p:nvPr/>
        </p:nvSpPr>
        <p:spPr>
          <a:xfrm>
            <a:off x="10182958" y="5499642"/>
            <a:ext cx="449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3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0141DD0-6E37-41E9-B95A-67F0048D611D}"/>
              </a:ext>
            </a:extLst>
          </p:cNvPr>
          <p:cNvSpPr txBox="1"/>
          <p:nvPr/>
        </p:nvSpPr>
        <p:spPr>
          <a:xfrm>
            <a:off x="9725200" y="5499642"/>
            <a:ext cx="449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2 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B4CE637-BCAD-4030-B5E7-9E2404BB7CF3}"/>
              </a:ext>
            </a:extLst>
          </p:cNvPr>
          <p:cNvCxnSpPr>
            <a:cxnSpLocks/>
            <a:stCxn id="36" idx="4"/>
            <a:endCxn id="37" idx="0"/>
          </p:cNvCxnSpPr>
          <p:nvPr/>
        </p:nvCxnSpPr>
        <p:spPr>
          <a:xfrm flipH="1">
            <a:off x="10162331" y="4824524"/>
            <a:ext cx="389600" cy="1949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4076DB5-E865-4180-AE2D-BEB003E8027E}"/>
              </a:ext>
            </a:extLst>
          </p:cNvPr>
          <p:cNvCxnSpPr>
            <a:cxnSpLocks/>
            <a:stCxn id="36" idx="4"/>
            <a:endCxn id="38" idx="0"/>
          </p:cNvCxnSpPr>
          <p:nvPr/>
        </p:nvCxnSpPr>
        <p:spPr>
          <a:xfrm>
            <a:off x="10551931" y="4824524"/>
            <a:ext cx="315815" cy="1949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7170A02-5BB6-43AF-B8CA-ED83AF978B61}"/>
              </a:ext>
            </a:extLst>
          </p:cNvPr>
          <p:cNvCxnSpPr>
            <a:cxnSpLocks/>
            <a:stCxn id="40" idx="0"/>
            <a:endCxn id="37" idx="4"/>
          </p:cNvCxnSpPr>
          <p:nvPr/>
        </p:nvCxnSpPr>
        <p:spPr>
          <a:xfrm flipV="1">
            <a:off x="9949781" y="5379526"/>
            <a:ext cx="212550" cy="1201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252A560-CACA-4A64-BE20-242C8ABBF6C1}"/>
              </a:ext>
            </a:extLst>
          </p:cNvPr>
          <p:cNvCxnSpPr>
            <a:cxnSpLocks/>
            <a:stCxn id="39" idx="0"/>
            <a:endCxn id="37" idx="4"/>
          </p:cNvCxnSpPr>
          <p:nvPr/>
        </p:nvCxnSpPr>
        <p:spPr>
          <a:xfrm flipH="1" flipV="1">
            <a:off x="10162331" y="5379526"/>
            <a:ext cx="245208" cy="1201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937043CE-7E0C-4BA7-BA28-62DB5293BE2C}"/>
              </a:ext>
            </a:extLst>
          </p:cNvPr>
          <p:cNvSpPr/>
          <p:nvPr/>
        </p:nvSpPr>
        <p:spPr>
          <a:xfrm>
            <a:off x="9561247" y="4409724"/>
            <a:ext cx="1531080" cy="16957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8A6B135-0A07-4095-9F9C-6A94B96B17A7}"/>
                  </a:ext>
                </a:extLst>
              </p:cNvPr>
              <p:cNvSpPr txBox="1"/>
              <p:nvPr/>
            </p:nvSpPr>
            <p:spPr>
              <a:xfrm>
                <a:off x="7297207" y="3783215"/>
                <a:ext cx="18976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8A6B135-0A07-4095-9F9C-6A94B96B1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7207" y="3783215"/>
                <a:ext cx="1897681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9FB57F29-BA27-44DC-B7D9-8A016B587634}"/>
              </a:ext>
            </a:extLst>
          </p:cNvPr>
          <p:cNvSpPr txBox="1"/>
          <p:nvPr/>
        </p:nvSpPr>
        <p:spPr>
          <a:xfrm>
            <a:off x="9581941" y="6215540"/>
            <a:ext cx="1659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(2+3)*4=20</a:t>
            </a:r>
          </a:p>
        </p:txBody>
      </p:sp>
      <p:pic>
        <p:nvPicPr>
          <p:cNvPr id="52" name="Picture 2" descr="Tree, Forest, Trunk, Nature, Leaves, Branches, Organic">
            <a:extLst>
              <a:ext uri="{FF2B5EF4-FFF2-40B4-BE49-F238E27FC236}">
                <a16:creationId xmlns:a16="http://schemas.microsoft.com/office/drawing/2014/main" id="{916CB676-07CD-4D0E-B709-094296CBE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7" y="171972"/>
            <a:ext cx="490264" cy="53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575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26" grpId="0"/>
      <p:bldP spid="27" grpId="0"/>
      <p:bldP spid="28" grpId="0"/>
      <p:bldP spid="29" grpId="0"/>
      <p:bldP spid="30" grpId="0"/>
      <p:bldP spid="35" grpId="0" animBg="1"/>
      <p:bldP spid="36" grpId="0"/>
      <p:bldP spid="37" grpId="0"/>
      <p:bldP spid="38" grpId="0"/>
      <p:bldP spid="39" grpId="0"/>
      <p:bldP spid="40" grpId="0"/>
      <p:bldP spid="45" grpId="0" animBg="1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9821785" cy="432000"/>
          </a:xfrm>
        </p:spPr>
        <p:txBody>
          <a:bodyPr>
            <a:normAutofit fontScale="90000"/>
          </a:bodyPr>
          <a:lstStyle/>
          <a:p>
            <a:r>
              <a:rPr lang="en-CA" dirty="0"/>
              <a:t>Do We Think Logically?</a:t>
            </a:r>
            <a:br>
              <a:rPr lang="en-CA" dirty="0"/>
            </a:br>
            <a:r>
              <a:rPr lang="en-CA" dirty="0"/>
              <a:t> Let’s try to solve this card puzzle 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51384" y="1706674"/>
            <a:ext cx="10832407" cy="667659"/>
          </a:xfrm>
        </p:spPr>
        <p:txBody>
          <a:bodyPr>
            <a:normAutofit/>
          </a:bodyPr>
          <a:lstStyle/>
          <a:p>
            <a:r>
              <a:rPr lang="en-CA" sz="2400" dirty="0"/>
              <a:t>You see the following cards. Each has a letter on one side and a number on the other.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2183" y="4926990"/>
            <a:ext cx="10162903" cy="13502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dirty="0"/>
              <a:t>Which cards do you have to turn to check that for the cards in front of you if a card has a J on it then it has a 5 on the other side? </a:t>
            </a:r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6</a:t>
            </a:fld>
            <a:endParaRPr lang="en-ZA" dirty="0"/>
          </a:p>
        </p:txBody>
      </p:sp>
      <p:sp>
        <p:nvSpPr>
          <p:cNvPr id="10" name="Rounded Rectangle 9"/>
          <p:cNvSpPr/>
          <p:nvPr/>
        </p:nvSpPr>
        <p:spPr>
          <a:xfrm>
            <a:off x="2711992" y="2625152"/>
            <a:ext cx="1440160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4800" dirty="0"/>
              <a:t>B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472632" y="2625152"/>
            <a:ext cx="1440160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4800" dirty="0"/>
              <a:t>J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600424" y="2625152"/>
            <a:ext cx="1440160" cy="18002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4800" dirty="0"/>
              <a:t>2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728216" y="2625152"/>
            <a:ext cx="1440160" cy="18002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48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650417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C7D07-15B4-4B78-83F3-83BB9F8E2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Syntax trees for logic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222F80-D1BD-4283-B429-079CF5A7BD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0">
                  <a:defRPr/>
                </a:pPr>
                <a:r>
                  <a:rPr lang="en-CA" sz="3000" dirty="0"/>
                  <a:t>Precedence: </a:t>
                </a:r>
              </a:p>
              <a:p>
                <a:pPr lvl="1">
                  <a:defRPr/>
                </a:pPr>
                <a:r>
                  <a:rPr lang="en-US" dirty="0">
                    <a:latin typeface="Cambria Math"/>
                  </a:rPr>
                  <a:t>Parentheses </a:t>
                </a:r>
              </a:p>
              <a:p>
                <a:pPr lvl="1">
                  <a:defRPr/>
                </a:pPr>
                <a:r>
                  <a:rPr lang="en-CA" dirty="0"/>
                  <a:t>then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¬</m:t>
                    </m:r>
                  </m:oMath>
                </a14:m>
                <a:r>
                  <a:rPr lang="en-CA" sz="2600" dirty="0"/>
                  <a:t>  (like unary -)</a:t>
                </a:r>
              </a:p>
              <a:p>
                <a:pPr lvl="1">
                  <a:defRPr/>
                </a:pPr>
                <a:r>
                  <a:rPr lang="en-CA" sz="2600" dirty="0"/>
                  <a:t>then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∧</m:t>
                    </m:r>
                  </m:oMath>
                </a14:m>
                <a:r>
                  <a:rPr lang="en-US" dirty="0">
                    <a:latin typeface="Cambria Math"/>
                  </a:rPr>
                  <a:t>    (like *) </a:t>
                </a:r>
              </a:p>
              <a:p>
                <a:pPr lvl="1"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>
                        <a:latin typeface="Cambria Math"/>
                      </a:rPr>
                      <m:t>t</m:t>
                    </m:r>
                  </m:oMath>
                </a14:m>
                <a:r>
                  <a:rPr lang="en-CA" dirty="0"/>
                  <a:t>hen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>
                    <a:latin typeface="Cambria Math"/>
                  </a:rPr>
                  <a:t>  </a:t>
                </a:r>
                <a:r>
                  <a:rPr lang="en-US" dirty="0"/>
                  <a:t>(like +)</a:t>
                </a:r>
                <a:endParaRPr lang="en-US" i="1" dirty="0">
                  <a:latin typeface="Cambria Math"/>
                </a:endParaRPr>
              </a:p>
              <a:p>
                <a:pPr lvl="1">
                  <a:defRPr/>
                </a:pPr>
                <a:r>
                  <a:rPr lang="en-CA" dirty="0"/>
                  <a:t>Finally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→</m:t>
                    </m:r>
                  </m:oMath>
                </a14:m>
                <a:r>
                  <a:rPr lang="en-CA" sz="2600" dirty="0"/>
                  <a:t> </a:t>
                </a:r>
              </a:p>
              <a:p>
                <a:pPr lvl="1">
                  <a:defRPr/>
                </a:pPr>
                <a:r>
                  <a:rPr lang="en-CA" sz="2600" dirty="0"/>
                  <a:t>Left to right for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∨, ∧</m:t>
                    </m:r>
                  </m:oMath>
                </a14:m>
                <a:r>
                  <a:rPr lang="en-CA" sz="2600" dirty="0"/>
                  <a:t> </a:t>
                </a:r>
              </a:p>
              <a:p>
                <a:pPr lvl="2">
                  <a:defRPr/>
                </a:pPr>
                <a:r>
                  <a:rPr lang="en-CA" sz="2200" dirty="0"/>
                  <a:t>right to left for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en-CA" sz="2200" dirty="0"/>
              </a:p>
              <a:p>
                <a:pPr lvl="1">
                  <a:defRPr/>
                </a:pPr>
                <a:endParaRPr lang="en-CA" sz="2400" i="1" dirty="0">
                  <a:latin typeface="Cambria Math"/>
                </a:endParaRPr>
              </a:p>
              <a:p>
                <a:pPr marL="457200" lvl="1" indent="0">
                  <a:buNone/>
                  <a:defRPr/>
                </a:pPr>
                <a:endParaRPr lang="en-US" sz="3000" i="1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222F80-D1BD-4283-B429-079CF5A7BD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111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346F8C1-1D7F-47CD-AC3F-597D6FD3E33A}"/>
                  </a:ext>
                </a:extLst>
              </p:cNvPr>
              <p:cNvSpPr/>
              <p:nvPr/>
            </p:nvSpPr>
            <p:spPr>
              <a:xfrm>
                <a:off x="7551044" y="5031686"/>
                <a:ext cx="39942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514350" indent="-514350">
                  <a:defRPr/>
                </a:pPr>
                <a14:m>
                  <m:oMath xmlns:m="http://schemas.openxmlformats.org/officeDocument/2006/math">
                    <m:r>
                      <a:rPr lang="en-CA" sz="2400" i="1" smtClean="0">
                        <a:latin typeface="Cambria Math"/>
                      </a:rPr>
                      <m:t>𝐴</m:t>
                    </m:r>
                    <m:r>
                      <a:rPr lang="en-CA" sz="2400" i="1" smtClean="0">
                        <a:latin typeface="Cambria Math"/>
                      </a:rPr>
                      <m:t>∧ ¬ </m:t>
                    </m:r>
                    <m:r>
                      <a:rPr lang="en-CA" sz="2400" i="1" smtClean="0">
                        <a:latin typeface="Cambria Math"/>
                      </a:rPr>
                      <m:t>𝐵</m:t>
                    </m:r>
                    <m:r>
                      <a:rPr lang="en-CA" sz="2400" i="1" smtClean="0">
                        <a:latin typeface="Cambria Math"/>
                      </a:rPr>
                      <m:t>∨¬</m:t>
                    </m:r>
                    <m:r>
                      <a:rPr lang="en-CA" sz="2400" i="1" smtClean="0">
                        <a:latin typeface="Cambria Math"/>
                      </a:rPr>
                      <m:t>𝐶</m:t>
                    </m:r>
                    <m:r>
                      <a:rPr lang="en-CA" sz="2400" i="1" smtClean="0">
                        <a:latin typeface="Cambria Math"/>
                      </a:rPr>
                      <m:t>→¬(</m:t>
                    </m:r>
                    <m:r>
                      <a:rPr lang="en-CA" sz="2400" i="1">
                        <a:latin typeface="Cambria Math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400" dirty="0"/>
                  <a:t>     </a:t>
                </a: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346F8C1-1D7F-47CD-AC3F-597D6FD3E3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1044" y="5031686"/>
                <a:ext cx="3994235" cy="461665"/>
              </a:xfrm>
              <a:prstGeom prst="rect">
                <a:avLst/>
              </a:prstGeom>
              <a:blipFill>
                <a:blip r:embed="rId5"/>
                <a:stretch>
                  <a:fillRect l="-458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Tree, Forest, Trunk, Nature, Leaves, Branches, Organic">
            <a:extLst>
              <a:ext uri="{FF2B5EF4-FFF2-40B4-BE49-F238E27FC236}">
                <a16:creationId xmlns:a16="http://schemas.microsoft.com/office/drawing/2014/main" id="{120F7057-1ECA-494B-BFA5-5A02EA866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7" y="171972"/>
            <a:ext cx="490264" cy="53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13533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C7D07-15B4-4B78-83F3-83BB9F8E2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Syntax trees for logic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DE506E6A-0581-4F1D-9536-7332D674C9B0}"/>
                  </a:ext>
                </a:extLst>
              </p:cNvPr>
              <p:cNvSpPr/>
              <p:nvPr/>
            </p:nvSpPr>
            <p:spPr>
              <a:xfrm>
                <a:off x="8421284" y="2344566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>
                          <a:solidFill>
                            <a:schemeClr val="tx1"/>
                          </a:solidFill>
                          <a:latin typeface="Cambria Math"/>
                        </a:rPr>
                        <m:t>∨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DE506E6A-0581-4F1D-9536-7332D674C9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1284" y="2344566"/>
                <a:ext cx="360040" cy="360040"/>
              </a:xfrm>
              <a:prstGeom prst="ellipse">
                <a:avLst/>
              </a:prstGeom>
              <a:blipFill>
                <a:blip r:embed="rId5"/>
                <a:stretch>
                  <a:fillRect l="-8333" b="-33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136C3428-69E3-4C74-8A7A-8C41C5A1B963}"/>
                  </a:ext>
                </a:extLst>
              </p:cNvPr>
              <p:cNvSpPr/>
              <p:nvPr/>
            </p:nvSpPr>
            <p:spPr>
              <a:xfrm>
                <a:off x="8031403" y="3010232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>
                          <a:solidFill>
                            <a:schemeClr val="tx1"/>
                          </a:solidFill>
                          <a:latin typeface="Cambria Math"/>
                        </a:rPr>
                        <m:t>∧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136C3428-69E3-4C74-8A7A-8C41C5A1B9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1403" y="3010232"/>
                <a:ext cx="360040" cy="360040"/>
              </a:xfrm>
              <a:prstGeom prst="ellipse">
                <a:avLst/>
              </a:prstGeom>
              <a:blipFill>
                <a:blip r:embed="rId6"/>
                <a:stretch>
                  <a:fillRect l="-8333" b="-33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F6D24E4B-4D96-47C0-98D6-FB73651D081C}"/>
              </a:ext>
            </a:extLst>
          </p:cNvPr>
          <p:cNvSpPr txBox="1"/>
          <p:nvPr/>
        </p:nvSpPr>
        <p:spPr>
          <a:xfrm>
            <a:off x="7752449" y="3655827"/>
            <a:ext cx="431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/>
              <a:t>A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893BA3D-5A01-4B2F-9C91-EF56700F015F}"/>
              </a:ext>
            </a:extLst>
          </p:cNvPr>
          <p:cNvSpPr txBox="1"/>
          <p:nvPr/>
        </p:nvSpPr>
        <p:spPr>
          <a:xfrm>
            <a:off x="8276177" y="4186926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/>
              <a:t>B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C156945-1B47-46AD-8F2C-6ED219D566BD}"/>
              </a:ext>
            </a:extLst>
          </p:cNvPr>
          <p:cNvSpPr txBox="1"/>
          <p:nvPr/>
        </p:nvSpPr>
        <p:spPr>
          <a:xfrm>
            <a:off x="8708913" y="3683340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/>
              <a:t>C 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E283553-0113-41DC-B839-5B2F1F15AF37}"/>
              </a:ext>
            </a:extLst>
          </p:cNvPr>
          <p:cNvCxnSpPr>
            <a:stCxn id="50" idx="4"/>
            <a:endCxn id="51" idx="0"/>
          </p:cNvCxnSpPr>
          <p:nvPr/>
        </p:nvCxnSpPr>
        <p:spPr>
          <a:xfrm flipH="1">
            <a:off x="8211423" y="2704606"/>
            <a:ext cx="389881" cy="30562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5261792-0342-4F14-AFA0-FA9E7BFC3D68}"/>
              </a:ext>
            </a:extLst>
          </p:cNvPr>
          <p:cNvCxnSpPr>
            <a:stCxn id="50" idx="4"/>
            <a:endCxn id="62" idx="0"/>
          </p:cNvCxnSpPr>
          <p:nvPr/>
        </p:nvCxnSpPr>
        <p:spPr>
          <a:xfrm>
            <a:off x="8601304" y="2704606"/>
            <a:ext cx="311640" cy="30562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1C8746D-5DA4-4598-BB88-DA20327BEF33}"/>
              </a:ext>
            </a:extLst>
          </p:cNvPr>
          <p:cNvCxnSpPr>
            <a:stCxn id="52" idx="0"/>
            <a:endCxn id="51" idx="4"/>
          </p:cNvCxnSpPr>
          <p:nvPr/>
        </p:nvCxnSpPr>
        <p:spPr>
          <a:xfrm flipV="1">
            <a:off x="7968213" y="3370272"/>
            <a:ext cx="243210" cy="28555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3008FB8-3C2E-4A13-9874-B6E404E0DCA6}"/>
              </a:ext>
            </a:extLst>
          </p:cNvPr>
          <p:cNvCxnSpPr>
            <a:cxnSpLocks/>
            <a:stCxn id="61" idx="0"/>
            <a:endCxn id="51" idx="4"/>
          </p:cNvCxnSpPr>
          <p:nvPr/>
        </p:nvCxnSpPr>
        <p:spPr>
          <a:xfrm flipH="1" flipV="1">
            <a:off x="8211423" y="3370272"/>
            <a:ext cx="274908" cy="3271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BBE5A09B-4017-4FD7-B0F4-577054E84544}"/>
              </a:ext>
            </a:extLst>
          </p:cNvPr>
          <p:cNvSpPr/>
          <p:nvPr/>
        </p:nvSpPr>
        <p:spPr>
          <a:xfrm>
            <a:off x="7609991" y="1417638"/>
            <a:ext cx="3742593" cy="31634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60CFE0DA-0D56-4D40-AEBC-B4FBC3A45848}"/>
                  </a:ext>
                </a:extLst>
              </p:cNvPr>
              <p:cNvSpPr/>
              <p:nvPr/>
            </p:nvSpPr>
            <p:spPr>
              <a:xfrm>
                <a:off x="9188122" y="1556063"/>
                <a:ext cx="360040" cy="348756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>
                          <a:solidFill>
                            <a:schemeClr val="tx1"/>
                          </a:solidFill>
                          <a:latin typeface="Cambria Math"/>
                        </a:rPr>
                        <m:t>→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60CFE0DA-0D56-4D40-AEBC-B4FBC3A458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8122" y="1556063"/>
                <a:ext cx="360040" cy="348756"/>
              </a:xfrm>
              <a:prstGeom prst="ellipse">
                <a:avLst/>
              </a:prstGeom>
              <a:blipFill>
                <a:blip r:embed="rId7"/>
                <a:stretch>
                  <a:fillRect l="-15254" b="-17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79B620C7-06ED-4D93-8ADB-3B193C412122}"/>
                  </a:ext>
                </a:extLst>
              </p:cNvPr>
              <p:cNvSpPr/>
              <p:nvPr/>
            </p:nvSpPr>
            <p:spPr>
              <a:xfrm>
                <a:off x="8306311" y="3697380"/>
                <a:ext cx="360040" cy="305626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>
                          <a:solidFill>
                            <a:schemeClr val="tx1"/>
                          </a:solidFill>
                          <a:latin typeface="Cambria Math"/>
                        </a:rPr>
                        <m:t>¬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79B620C7-06ED-4D93-8ADB-3B193C4121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6311" y="3697380"/>
                <a:ext cx="360040" cy="305626"/>
              </a:xfrm>
              <a:prstGeom prst="ellipse">
                <a:avLst/>
              </a:prstGeom>
              <a:blipFill>
                <a:blip r:embed="rId8"/>
                <a:stretch>
                  <a:fillRect l="-6780" b="-6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075FAC65-91E7-4A86-87F7-17B2FEEBE802}"/>
                  </a:ext>
                </a:extLst>
              </p:cNvPr>
              <p:cNvSpPr/>
              <p:nvPr/>
            </p:nvSpPr>
            <p:spPr>
              <a:xfrm>
                <a:off x="8732924" y="3010232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>
                          <a:solidFill>
                            <a:schemeClr val="tx1"/>
                          </a:solidFill>
                          <a:latin typeface="Cambria Math"/>
                        </a:rPr>
                        <m:t>¬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075FAC65-91E7-4A86-87F7-17B2FEEBE8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2924" y="3010232"/>
                <a:ext cx="360040" cy="360040"/>
              </a:xfrm>
              <a:prstGeom prst="ellipse">
                <a:avLst/>
              </a:prstGeom>
              <a:blipFill>
                <a:blip r:embed="rId9"/>
                <a:stretch>
                  <a:fillRect l="-67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6574834-24BE-448D-845C-D36FD81D86C8}"/>
                  </a:ext>
                </a:extLst>
              </p:cNvPr>
              <p:cNvSpPr txBox="1"/>
              <p:nvPr/>
            </p:nvSpPr>
            <p:spPr>
              <a:xfrm>
                <a:off x="10087694" y="2262643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CA" sz="2400" dirty="0"/>
                  <a:t> 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6574834-24BE-448D-845C-D36FD81D8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7694" y="2262643"/>
                <a:ext cx="482824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8D5075E-C2EC-4EFD-B228-33C8D272126A}"/>
              </a:ext>
            </a:extLst>
          </p:cNvPr>
          <p:cNvCxnSpPr>
            <a:cxnSpLocks/>
            <a:stCxn id="60" idx="4"/>
            <a:endCxn id="50" idx="0"/>
          </p:cNvCxnSpPr>
          <p:nvPr/>
        </p:nvCxnSpPr>
        <p:spPr>
          <a:xfrm flipH="1">
            <a:off x="8601304" y="1904819"/>
            <a:ext cx="766838" cy="43974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C12CED1-8DC2-4BD3-857D-B5BF239B3801}"/>
              </a:ext>
            </a:extLst>
          </p:cNvPr>
          <p:cNvCxnSpPr>
            <a:cxnSpLocks/>
            <a:stCxn id="60" idx="4"/>
            <a:endCxn id="63" idx="0"/>
          </p:cNvCxnSpPr>
          <p:nvPr/>
        </p:nvCxnSpPr>
        <p:spPr>
          <a:xfrm>
            <a:off x="9368142" y="1904819"/>
            <a:ext cx="960964" cy="3578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DBE0F5B-4AC5-4699-B51A-EBE1D94FBDC8}"/>
              </a:ext>
            </a:extLst>
          </p:cNvPr>
          <p:cNvCxnSpPr>
            <a:stCxn id="62" idx="4"/>
            <a:endCxn id="54" idx="0"/>
          </p:cNvCxnSpPr>
          <p:nvPr/>
        </p:nvCxnSpPr>
        <p:spPr>
          <a:xfrm>
            <a:off x="8912944" y="3370272"/>
            <a:ext cx="4520" cy="31306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852A7E89-D461-48CC-9B2C-B831FFBE8182}"/>
              </a:ext>
            </a:extLst>
          </p:cNvPr>
          <p:cNvCxnSpPr>
            <a:cxnSpLocks/>
            <a:stCxn id="61" idx="4"/>
            <a:endCxn id="53" idx="0"/>
          </p:cNvCxnSpPr>
          <p:nvPr/>
        </p:nvCxnSpPr>
        <p:spPr>
          <a:xfrm>
            <a:off x="8486331" y="4003006"/>
            <a:ext cx="0" cy="18392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346F8C1-1D7F-47CD-AC3F-597D6FD3E33A}"/>
                  </a:ext>
                </a:extLst>
              </p:cNvPr>
              <p:cNvSpPr/>
              <p:nvPr/>
            </p:nvSpPr>
            <p:spPr>
              <a:xfrm>
                <a:off x="7551044" y="5031686"/>
                <a:ext cx="39942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514350" indent="-514350">
                  <a:defRPr/>
                </a:pPr>
                <a14:m>
                  <m:oMath xmlns:m="http://schemas.openxmlformats.org/officeDocument/2006/math">
                    <m:r>
                      <a:rPr lang="en-CA" sz="2400" i="1" smtClean="0">
                        <a:latin typeface="Cambria Math"/>
                      </a:rPr>
                      <m:t>𝐴</m:t>
                    </m:r>
                    <m:r>
                      <a:rPr lang="en-CA" sz="2400" i="1" smtClean="0">
                        <a:latin typeface="Cambria Math"/>
                      </a:rPr>
                      <m:t>∧ ¬ </m:t>
                    </m:r>
                    <m:r>
                      <a:rPr lang="en-CA" sz="2400" i="1" smtClean="0">
                        <a:latin typeface="Cambria Math"/>
                      </a:rPr>
                      <m:t>𝐵</m:t>
                    </m:r>
                    <m:r>
                      <a:rPr lang="en-CA" sz="2400" i="1" smtClean="0">
                        <a:latin typeface="Cambria Math"/>
                      </a:rPr>
                      <m:t>∨¬</m:t>
                    </m:r>
                    <m:r>
                      <a:rPr lang="en-CA" sz="2400" i="1" smtClean="0">
                        <a:latin typeface="Cambria Math"/>
                      </a:rPr>
                      <m:t>𝐶</m:t>
                    </m:r>
                    <m:r>
                      <a:rPr lang="en-CA" sz="2400" i="1" smtClean="0">
                        <a:latin typeface="Cambria Math"/>
                      </a:rPr>
                      <m:t>→¬(</m:t>
                    </m:r>
                    <m:r>
                      <a:rPr lang="en-CA" sz="2400" i="1">
                        <a:latin typeface="Cambria Math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400" dirty="0"/>
                  <a:t>     </a:t>
                </a: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346F8C1-1D7F-47CD-AC3F-597D6FD3E3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1044" y="5031686"/>
                <a:ext cx="3994235" cy="461665"/>
              </a:xfrm>
              <a:prstGeom prst="rect">
                <a:avLst/>
              </a:prstGeom>
              <a:blipFill>
                <a:blip r:embed="rId11"/>
                <a:stretch>
                  <a:fillRect l="-458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>
            <a:extLst>
              <a:ext uri="{FF2B5EF4-FFF2-40B4-BE49-F238E27FC236}">
                <a16:creationId xmlns:a16="http://schemas.microsoft.com/office/drawing/2014/main" id="{E53B5851-E1DC-471B-9AED-420D30D1C320}"/>
              </a:ext>
            </a:extLst>
          </p:cNvPr>
          <p:cNvSpPr txBox="1"/>
          <p:nvPr/>
        </p:nvSpPr>
        <p:spPr>
          <a:xfrm>
            <a:off x="10362518" y="3695386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/>
              <a:t>C </a:t>
            </a: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79FDBAC5-194A-4CA2-AA42-1F09D4E97174}"/>
              </a:ext>
            </a:extLst>
          </p:cNvPr>
          <p:cNvCxnSpPr>
            <a:cxnSpLocks/>
            <a:stCxn id="63" idx="2"/>
            <a:endCxn id="107" idx="0"/>
          </p:cNvCxnSpPr>
          <p:nvPr/>
        </p:nvCxnSpPr>
        <p:spPr>
          <a:xfrm>
            <a:off x="10329106" y="2724308"/>
            <a:ext cx="0" cy="25372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57BFB29B-04C8-4AF6-91EC-B453BBA5B20D}"/>
                  </a:ext>
                </a:extLst>
              </p:cNvPr>
              <p:cNvSpPr txBox="1"/>
              <p:nvPr/>
            </p:nvSpPr>
            <p:spPr>
              <a:xfrm>
                <a:off x="10111739" y="2978030"/>
                <a:ext cx="4347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CA" sz="2400" dirty="0"/>
                  <a:t> </a:t>
                </a: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57BFB29B-04C8-4AF6-91EC-B453BBA5B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1739" y="2978030"/>
                <a:ext cx="434734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TextBox 107">
            <a:extLst>
              <a:ext uri="{FF2B5EF4-FFF2-40B4-BE49-F238E27FC236}">
                <a16:creationId xmlns:a16="http://schemas.microsoft.com/office/drawing/2014/main" id="{1FF37B19-166E-4388-AFDD-0929CF6D9899}"/>
              </a:ext>
            </a:extLst>
          </p:cNvPr>
          <p:cNvSpPr txBox="1"/>
          <p:nvPr/>
        </p:nvSpPr>
        <p:spPr>
          <a:xfrm>
            <a:off x="9836636" y="3695387"/>
            <a:ext cx="431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/>
              <a:t>A </a:t>
            </a: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BE2A6EF6-3464-4A25-8C80-1747C825A375}"/>
              </a:ext>
            </a:extLst>
          </p:cNvPr>
          <p:cNvCxnSpPr>
            <a:cxnSpLocks/>
            <a:stCxn id="108" idx="0"/>
            <a:endCxn id="107" idx="2"/>
          </p:cNvCxnSpPr>
          <p:nvPr/>
        </p:nvCxnSpPr>
        <p:spPr>
          <a:xfrm flipV="1">
            <a:off x="10052400" y="3439695"/>
            <a:ext cx="276706" cy="25569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7359B9E5-31E2-4B3B-B747-F298D5FDF560}"/>
              </a:ext>
            </a:extLst>
          </p:cNvPr>
          <p:cNvCxnSpPr>
            <a:cxnSpLocks/>
            <a:stCxn id="69" idx="0"/>
            <a:endCxn id="107" idx="2"/>
          </p:cNvCxnSpPr>
          <p:nvPr/>
        </p:nvCxnSpPr>
        <p:spPr>
          <a:xfrm flipH="1" flipV="1">
            <a:off x="10329106" y="3439695"/>
            <a:ext cx="241963" cy="25569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2" descr="Tree, Forest, Trunk, Nature, Leaves, Branches, Organic">
            <a:extLst>
              <a:ext uri="{FF2B5EF4-FFF2-40B4-BE49-F238E27FC236}">
                <a16:creationId xmlns:a16="http://schemas.microsoft.com/office/drawing/2014/main" id="{DD44B215-DE5B-4D31-BA19-CC757BAA4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7" y="171972"/>
            <a:ext cx="490264" cy="53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id="{6BE824F8-DF50-4EA0-A64D-0C992D25E4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4525963"/>
              </a:xfrm>
            </p:spPr>
            <p:txBody>
              <a:bodyPr>
                <a:normAutofit/>
              </a:bodyPr>
              <a:lstStyle/>
              <a:p>
                <a:pPr lvl="0">
                  <a:defRPr/>
                </a:pPr>
                <a:r>
                  <a:rPr lang="en-CA" sz="3000" dirty="0"/>
                  <a:t>Precedence: </a:t>
                </a:r>
              </a:p>
              <a:p>
                <a:pPr lvl="1">
                  <a:defRPr/>
                </a:pPr>
                <a:r>
                  <a:rPr lang="en-US" dirty="0">
                    <a:latin typeface="Cambria Math"/>
                  </a:rPr>
                  <a:t>Parentheses </a:t>
                </a:r>
              </a:p>
              <a:p>
                <a:pPr lvl="1">
                  <a:defRPr/>
                </a:pPr>
                <a:r>
                  <a:rPr lang="en-CA" dirty="0"/>
                  <a:t>then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¬</m:t>
                    </m:r>
                  </m:oMath>
                </a14:m>
                <a:r>
                  <a:rPr lang="en-CA" sz="2600" dirty="0"/>
                  <a:t>  (like unary -)</a:t>
                </a:r>
              </a:p>
              <a:p>
                <a:pPr lvl="1">
                  <a:defRPr/>
                </a:pPr>
                <a:r>
                  <a:rPr lang="en-CA" sz="2600" dirty="0"/>
                  <a:t>then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∧</m:t>
                    </m:r>
                  </m:oMath>
                </a14:m>
                <a:r>
                  <a:rPr lang="en-US" dirty="0">
                    <a:latin typeface="Cambria Math"/>
                  </a:rPr>
                  <a:t>    (like *) </a:t>
                </a:r>
              </a:p>
              <a:p>
                <a:pPr lvl="1"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>
                        <a:latin typeface="Cambria Math"/>
                      </a:rPr>
                      <m:t>t</m:t>
                    </m:r>
                  </m:oMath>
                </a14:m>
                <a:r>
                  <a:rPr lang="en-CA" dirty="0"/>
                  <a:t>hen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>
                    <a:latin typeface="Cambria Math"/>
                  </a:rPr>
                  <a:t>  </a:t>
                </a:r>
                <a:r>
                  <a:rPr lang="en-US" dirty="0"/>
                  <a:t>(like +)</a:t>
                </a:r>
                <a:endParaRPr lang="en-US" i="1" dirty="0">
                  <a:latin typeface="Cambria Math"/>
                </a:endParaRPr>
              </a:p>
              <a:p>
                <a:pPr lvl="1">
                  <a:defRPr/>
                </a:pPr>
                <a:r>
                  <a:rPr lang="en-CA" dirty="0"/>
                  <a:t>Finally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→</m:t>
                    </m:r>
                  </m:oMath>
                </a14:m>
                <a:r>
                  <a:rPr lang="en-CA" sz="2600" dirty="0"/>
                  <a:t> </a:t>
                </a:r>
              </a:p>
              <a:p>
                <a:pPr lvl="1">
                  <a:defRPr/>
                </a:pPr>
                <a:r>
                  <a:rPr lang="en-CA" sz="2600" dirty="0"/>
                  <a:t>Left to right for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∨, ∧</m:t>
                    </m:r>
                  </m:oMath>
                </a14:m>
                <a:r>
                  <a:rPr lang="en-CA" sz="2600" dirty="0"/>
                  <a:t> </a:t>
                </a:r>
              </a:p>
              <a:p>
                <a:pPr lvl="2">
                  <a:defRPr/>
                </a:pPr>
                <a:r>
                  <a:rPr lang="en-CA" sz="2200" dirty="0"/>
                  <a:t>right to left for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en-CA" sz="2200" dirty="0"/>
              </a:p>
              <a:p>
                <a:pPr lvl="1">
                  <a:defRPr/>
                </a:pPr>
                <a:endParaRPr lang="en-CA" sz="2400" i="1" dirty="0">
                  <a:latin typeface="Cambria Math"/>
                </a:endParaRPr>
              </a:p>
              <a:p>
                <a:pPr marL="457200" lvl="1" indent="0">
                  <a:buNone/>
                  <a:defRPr/>
                </a:pPr>
                <a:endParaRPr lang="en-US" sz="3000" i="1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id="{6BE824F8-DF50-4EA0-A64D-0C992D25E4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4525963"/>
              </a:xfrm>
              <a:blipFill>
                <a:blip r:embed="rId15"/>
                <a:stretch>
                  <a:fillRect l="-1111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173503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C7D07-15B4-4B78-83F3-83BB9F8E2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6975182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Evaluating logic formulas       </a:t>
            </a:r>
            <a:br>
              <a:rPr lang="en-US" dirty="0"/>
            </a:br>
            <a:r>
              <a:rPr lang="en-US" dirty="0"/>
              <a:t>with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22F80-D1BD-4283-B429-079CF5A7B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CA" sz="3000" dirty="0"/>
              <a:t>Let </a:t>
            </a:r>
            <a:r>
              <a:rPr lang="en-CA" dirty="0">
                <a:solidFill>
                  <a:srgbClr val="00B050"/>
                </a:solidFill>
              </a:rPr>
              <a:t>A</a:t>
            </a:r>
            <a:r>
              <a:rPr lang="en-CA" dirty="0"/>
              <a:t> be </a:t>
            </a:r>
            <a:r>
              <a:rPr lang="en-CA" dirty="0">
                <a:solidFill>
                  <a:srgbClr val="00B050"/>
                </a:solidFill>
              </a:rPr>
              <a:t>true</a:t>
            </a:r>
            <a:r>
              <a:rPr lang="en-CA" dirty="0"/>
              <a:t>,  </a:t>
            </a:r>
            <a:r>
              <a:rPr lang="en-CA" dirty="0">
                <a:solidFill>
                  <a:srgbClr val="FF0000"/>
                </a:solidFill>
              </a:rPr>
              <a:t>B false, </a:t>
            </a:r>
            <a:r>
              <a:rPr lang="en-CA" dirty="0"/>
              <a:t>  </a:t>
            </a:r>
            <a:r>
              <a:rPr lang="en-CA" dirty="0">
                <a:solidFill>
                  <a:srgbClr val="FF0000"/>
                </a:solidFill>
              </a:rPr>
              <a:t>C</a:t>
            </a:r>
            <a:r>
              <a:rPr lang="en-CA" dirty="0"/>
              <a:t> </a:t>
            </a:r>
            <a:r>
              <a:rPr lang="en-CA" dirty="0">
                <a:solidFill>
                  <a:srgbClr val="FF0000"/>
                </a:solidFill>
              </a:rPr>
              <a:t>false</a:t>
            </a:r>
          </a:p>
          <a:p>
            <a:pPr lvl="0">
              <a:defRPr/>
            </a:pPr>
            <a:endParaRPr lang="en-US" i="1" dirty="0">
              <a:latin typeface="Cambria Math"/>
            </a:endParaRPr>
          </a:p>
          <a:p>
            <a:pPr marL="457200" lvl="1" indent="0">
              <a:buNone/>
              <a:defRPr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BA7EB9BB-8F26-4C3D-A0E9-4EE3687C9466}"/>
                  </a:ext>
                </a:extLst>
              </p:cNvPr>
              <p:cNvSpPr/>
              <p:nvPr/>
            </p:nvSpPr>
            <p:spPr>
              <a:xfrm>
                <a:off x="1359082" y="3097768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>
                          <a:solidFill>
                            <a:schemeClr val="tx1"/>
                          </a:solidFill>
                          <a:latin typeface="Cambria Math"/>
                        </a:rPr>
                        <m:t>∨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BA7EB9BB-8F26-4C3D-A0E9-4EE3687C94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082" y="3097768"/>
                <a:ext cx="360040" cy="360040"/>
              </a:xfrm>
              <a:prstGeom prst="ellipse">
                <a:avLst/>
              </a:prstGeom>
              <a:blipFill>
                <a:blip r:embed="rId6"/>
                <a:stretch>
                  <a:fillRect l="-10169" b="-50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5EC5DDC3-2681-4FF0-AF4E-BFC1BFEDDF28}"/>
                  </a:ext>
                </a:extLst>
              </p:cNvPr>
              <p:cNvSpPr/>
              <p:nvPr/>
            </p:nvSpPr>
            <p:spPr>
              <a:xfrm>
                <a:off x="1683118" y="3510934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>
                          <a:solidFill>
                            <a:schemeClr val="tx1"/>
                          </a:solidFill>
                          <a:latin typeface="Cambria Math"/>
                        </a:rPr>
                        <m:t>∧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5EC5DDC3-2681-4FF0-AF4E-BFC1BFEDDF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3118" y="3510934"/>
                <a:ext cx="360040" cy="360040"/>
              </a:xfrm>
              <a:prstGeom prst="ellipse">
                <a:avLst/>
              </a:prstGeom>
              <a:blipFill>
                <a:blip r:embed="rId7"/>
                <a:stretch>
                  <a:fillRect l="-10169" b="-33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Box 90">
            <a:extLst>
              <a:ext uri="{FF2B5EF4-FFF2-40B4-BE49-F238E27FC236}">
                <a16:creationId xmlns:a16="http://schemas.microsoft.com/office/drawing/2014/main" id="{D7DA8BC6-5940-45C3-B4D6-80CF5116896A}"/>
              </a:ext>
            </a:extLst>
          </p:cNvPr>
          <p:cNvSpPr txBox="1"/>
          <p:nvPr/>
        </p:nvSpPr>
        <p:spPr>
          <a:xfrm>
            <a:off x="1141086" y="3549070"/>
            <a:ext cx="431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/>
              <a:t>A 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76D6D45-04FC-4247-ADCB-7452D4B64308}"/>
              </a:ext>
            </a:extLst>
          </p:cNvPr>
          <p:cNvSpPr txBox="1"/>
          <p:nvPr/>
        </p:nvSpPr>
        <p:spPr>
          <a:xfrm>
            <a:off x="1933180" y="4029226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/>
              <a:t>C 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55D69F3-2E8D-4788-9F1B-B783DCB14C74}"/>
              </a:ext>
            </a:extLst>
          </p:cNvPr>
          <p:cNvSpPr txBox="1"/>
          <p:nvPr/>
        </p:nvSpPr>
        <p:spPr>
          <a:xfrm>
            <a:off x="1475422" y="4029226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/>
              <a:t>B 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36CB6829-C7AD-4107-8FDD-5E4D1A397797}"/>
              </a:ext>
            </a:extLst>
          </p:cNvPr>
          <p:cNvCxnSpPr>
            <a:stCxn id="86" idx="4"/>
            <a:endCxn id="87" idx="1"/>
          </p:cNvCxnSpPr>
          <p:nvPr/>
        </p:nvCxnSpPr>
        <p:spPr>
          <a:xfrm>
            <a:off x="1539103" y="3457809"/>
            <a:ext cx="196743" cy="10585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02E4EB9-9105-4311-B279-8091F43B076A}"/>
              </a:ext>
            </a:extLst>
          </p:cNvPr>
          <p:cNvCxnSpPr>
            <a:stCxn id="86" idx="4"/>
          </p:cNvCxnSpPr>
          <p:nvPr/>
        </p:nvCxnSpPr>
        <p:spPr>
          <a:xfrm flipH="1">
            <a:off x="1326394" y="3457808"/>
            <a:ext cx="212709" cy="912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EDEF7329-032A-438C-99CE-64FDABE346D0}"/>
              </a:ext>
            </a:extLst>
          </p:cNvPr>
          <p:cNvCxnSpPr>
            <a:stCxn id="93" idx="0"/>
            <a:endCxn id="87" idx="4"/>
          </p:cNvCxnSpPr>
          <p:nvPr/>
        </p:nvCxnSpPr>
        <p:spPr>
          <a:xfrm flipV="1">
            <a:off x="1685576" y="3870974"/>
            <a:ext cx="177562" cy="1582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BDA18B83-6204-40AA-959A-15243456E6E3}"/>
              </a:ext>
            </a:extLst>
          </p:cNvPr>
          <p:cNvCxnSpPr>
            <a:stCxn id="92" idx="0"/>
            <a:endCxn id="87" idx="4"/>
          </p:cNvCxnSpPr>
          <p:nvPr/>
        </p:nvCxnSpPr>
        <p:spPr>
          <a:xfrm flipH="1" flipV="1">
            <a:off x="1863138" y="3870974"/>
            <a:ext cx="278593" cy="1582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C570E44-FC92-4E3F-A52D-3BADB0A3844B}"/>
              </a:ext>
            </a:extLst>
          </p:cNvPr>
          <p:cNvSpPr/>
          <p:nvPr/>
        </p:nvSpPr>
        <p:spPr>
          <a:xfrm>
            <a:off x="999042" y="2958615"/>
            <a:ext cx="1368152" cy="17182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8A6B135-0A07-4095-9F9C-6A94B96B17A7}"/>
                  </a:ext>
                </a:extLst>
              </p:cNvPr>
              <p:cNvSpPr txBox="1"/>
              <p:nvPr/>
            </p:nvSpPr>
            <p:spPr>
              <a:xfrm>
                <a:off x="825516" y="4868785"/>
                <a:ext cx="18976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8A6B135-0A07-4095-9F9C-6A94B96B1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516" y="4868785"/>
                <a:ext cx="1897681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>
            <a:extLst>
              <a:ext uri="{FF2B5EF4-FFF2-40B4-BE49-F238E27FC236}">
                <a16:creationId xmlns:a16="http://schemas.microsoft.com/office/drawing/2014/main" id="{7500021C-DA76-4A00-938B-B83DE3F87B71}"/>
              </a:ext>
            </a:extLst>
          </p:cNvPr>
          <p:cNvSpPr txBox="1"/>
          <p:nvPr/>
        </p:nvSpPr>
        <p:spPr>
          <a:xfrm flipH="1">
            <a:off x="1621865" y="3003942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True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9" name="Content Placeholder 3">
                <a:extLst>
                  <a:ext uri="{FF2B5EF4-FFF2-40B4-BE49-F238E27FC236}">
                    <a16:creationId xmlns:a16="http://schemas.microsoft.com/office/drawing/2014/main" id="{075BC881-0188-44DA-A573-635F7417A9F7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9703185" y="0"/>
              <a:ext cx="2489458" cy="2895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811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8134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31759">
                    <a:tc>
                      <a:txBody>
                        <a:bodyPr/>
                        <a:lstStyle/>
                        <a:p>
                          <a:r>
                            <a:rPr lang="en-CA" sz="2000" dirty="0"/>
                            <a:t>Symbol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000" dirty="0"/>
                            <a:t>True</a:t>
                          </a:r>
                          <a:r>
                            <a:rPr lang="en-CA" sz="2000" baseline="0" dirty="0"/>
                            <a:t> when</a:t>
                          </a:r>
                          <a:endParaRPr lang="en-CA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31759">
                    <a:tc>
                      <a:txBody>
                        <a:bodyPr/>
                        <a:lstStyle/>
                        <a:p>
                          <a:r>
                            <a:rPr lang="en-CA" sz="20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CA" sz="2000" b="0" i="1" smtClean="0">
                                  <a:latin typeface="Cambria Math"/>
                                </a:rPr>
                                <m:t>¬ </m:t>
                              </m:r>
                            </m:oMath>
                          </a14:m>
                          <a:r>
                            <a:rPr lang="en-CA" sz="2000" dirty="0"/>
                            <a:t>A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000" dirty="0"/>
                            <a:t>A is false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2116665"/>
                      </a:ext>
                    </a:extLst>
                  </a:tr>
                  <a:tr h="193042">
                    <a:tc>
                      <a:txBody>
                        <a:bodyPr/>
                        <a:lstStyle/>
                        <a:p>
                          <a:r>
                            <a:rPr lang="en-CA" sz="2000" dirty="0"/>
                            <a:t>A  </a:t>
                          </a:r>
                          <a14:m>
                            <m:oMath xmlns:m="http://schemas.openxmlformats.org/officeDocument/2006/math">
                              <m:r>
                                <a:rPr lang="en-CA" sz="2000" b="0" i="1" smtClean="0">
                                  <a:latin typeface="Cambria Math"/>
                                </a:rPr>
                                <m:t>∧</m:t>
                              </m:r>
                            </m:oMath>
                          </a14:m>
                          <a:r>
                            <a:rPr lang="en-CA" sz="2000" dirty="0"/>
                            <a:t> 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000" dirty="0"/>
                            <a:t>Both A and B are true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5775">
                    <a:tc>
                      <a:txBody>
                        <a:bodyPr/>
                        <a:lstStyle/>
                        <a:p>
                          <a:r>
                            <a:rPr lang="en-CA" sz="2000" dirty="0"/>
                            <a:t>A  </a:t>
                          </a:r>
                          <a14:m>
                            <m:oMath xmlns:m="http://schemas.openxmlformats.org/officeDocument/2006/math">
                              <m:r>
                                <a:rPr lang="en-CA" sz="2000" b="0" i="1" smtClean="0">
                                  <a:latin typeface="Cambria Math"/>
                                </a:rPr>
                                <m:t>∨</m:t>
                              </m:r>
                            </m:oMath>
                          </a14:m>
                          <a:r>
                            <a:rPr lang="en-CA" sz="2000" dirty="0"/>
                            <a:t> 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000" baseline="0" dirty="0"/>
                            <a:t>At least one of A, B  true </a:t>
                          </a:r>
                          <a:endParaRPr lang="en-CA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75775">
                    <a:tc>
                      <a:txBody>
                        <a:bodyPr/>
                        <a:lstStyle/>
                        <a:p>
                          <a:r>
                            <a:rPr lang="en-CA" sz="2000" dirty="0"/>
                            <a:t>A  </a:t>
                          </a:r>
                          <a14:m>
                            <m:oMath xmlns:m="http://schemas.openxmlformats.org/officeDocument/2006/math">
                              <m:r>
                                <a:rPr lang="en-CA" sz="2000" b="0" i="1" smtClean="0">
                                  <a:latin typeface="Cambria Math"/>
                                </a:rPr>
                                <m:t>→</m:t>
                              </m:r>
                            </m:oMath>
                          </a14:m>
                          <a:r>
                            <a:rPr lang="en-CA" sz="2000" dirty="0"/>
                            <a:t> B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000" baseline="0" dirty="0"/>
                            <a:t>A false or B true or both </a:t>
                          </a:r>
                          <a:endParaRPr lang="en-CA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9" name="Content Placeholder 3">
                <a:extLst>
                  <a:ext uri="{FF2B5EF4-FFF2-40B4-BE49-F238E27FC236}">
                    <a16:creationId xmlns:a16="http://schemas.microsoft.com/office/drawing/2014/main" id="{075BC881-0188-44DA-A573-635F7417A9F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569628199"/>
                  </p:ext>
                </p:extLst>
              </p:nvPr>
            </p:nvGraphicFramePr>
            <p:xfrm>
              <a:off x="9703185" y="0"/>
              <a:ext cx="2489458" cy="2895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811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8134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en-CA" sz="2000" dirty="0"/>
                            <a:t>Symbol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000" dirty="0"/>
                            <a:t>True</a:t>
                          </a:r>
                          <a:r>
                            <a:rPr lang="en-CA" sz="2000" baseline="0" dirty="0"/>
                            <a:t> when</a:t>
                          </a:r>
                          <a:endParaRPr lang="en-CA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602" t="-107692" r="-149398" b="-55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sz="2000" dirty="0"/>
                            <a:t>A is false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2116665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602" t="-117391" r="-149398" b="-21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sz="2000" dirty="0"/>
                            <a:t>Both A and B are true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602" t="-217391" r="-149398" b="-11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sz="2000" baseline="0" dirty="0"/>
                            <a:t>At least one of A, B  true </a:t>
                          </a:r>
                          <a:endParaRPr lang="en-CA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602" t="-317391" r="-149398" b="-1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sz="2000" baseline="0" dirty="0"/>
                            <a:t>A false or B true or both </a:t>
                          </a:r>
                          <a:endParaRPr lang="en-CA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CE888F90-5B22-4945-ADC8-185BC7AFAF45}"/>
                  </a:ext>
                </a:extLst>
              </p:cNvPr>
              <p:cNvSpPr txBox="1"/>
              <p:nvPr/>
            </p:nvSpPr>
            <p:spPr>
              <a:xfrm flipH="1">
                <a:off x="3050549" y="3106885"/>
                <a:ext cx="7360326" cy="2092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and C are both false, “false and false” is false,  so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is false                                                       </a:t>
                </a:r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0B050"/>
                    </a:solidFill>
                  </a:rPr>
                  <a:t>is true,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is false</a:t>
                </a:r>
                <a:r>
                  <a:rPr lang="en-US" sz="2800" dirty="0"/>
                  <a:t>.  </a:t>
                </a:r>
                <a:r>
                  <a:rPr lang="en-US" sz="2800" dirty="0">
                    <a:solidFill>
                      <a:srgbClr val="00B050"/>
                    </a:solidFill>
                  </a:rPr>
                  <a:t>True or </a:t>
                </a:r>
                <a:r>
                  <a:rPr lang="en-US" sz="2800" dirty="0">
                    <a:solidFill>
                      <a:srgbClr val="FF0000"/>
                    </a:solidFill>
                  </a:rPr>
                  <a:t>false</a:t>
                </a:r>
                <a:r>
                  <a:rPr lang="en-US" sz="2800" dirty="0">
                    <a:solidFill>
                      <a:srgbClr val="00B050"/>
                    </a:solidFill>
                  </a:rPr>
                  <a:t> is true. 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800" dirty="0">
                    <a:solidFill>
                      <a:srgbClr val="00B050"/>
                    </a:solidFill>
                  </a:rPr>
                  <a:t>So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B050"/>
                    </a:solidFill>
                  </a:rPr>
                  <a:t> is true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CE888F90-5B22-4945-ADC8-185BC7AFAF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050549" y="3106885"/>
                <a:ext cx="7360326" cy="2092881"/>
              </a:xfrm>
              <a:prstGeom prst="rect">
                <a:avLst/>
              </a:prstGeom>
              <a:blipFill>
                <a:blip r:embed="rId10"/>
                <a:stretch>
                  <a:fillRect l="-1738" t="-2915" r="-12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 descr="Tree, Forest, Trunk, Nature, Leaves, Branches, Organic">
            <a:extLst>
              <a:ext uri="{FF2B5EF4-FFF2-40B4-BE49-F238E27FC236}">
                <a16:creationId xmlns:a16="http://schemas.microsoft.com/office/drawing/2014/main" id="{EE1832D5-E643-4D2E-82AD-596885FC3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7" y="171972"/>
            <a:ext cx="490264" cy="53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88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91" grpId="0"/>
      <p:bldP spid="92" grpId="0"/>
      <p:bldP spid="93" grpId="0"/>
      <p:bldP spid="78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C7D07-15B4-4B78-83F3-83BB9F8E2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6975182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Evaluating logic formulas       </a:t>
            </a:r>
            <a:br>
              <a:rPr lang="en-US" dirty="0"/>
            </a:br>
            <a:r>
              <a:rPr lang="en-US" dirty="0"/>
              <a:t>with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22F80-D1BD-4283-B429-079CF5A7B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CA" sz="3000" dirty="0"/>
              <a:t>Let </a:t>
            </a:r>
            <a:r>
              <a:rPr lang="en-CA" dirty="0">
                <a:solidFill>
                  <a:srgbClr val="00B050"/>
                </a:solidFill>
              </a:rPr>
              <a:t>A</a:t>
            </a:r>
            <a:r>
              <a:rPr lang="en-CA" dirty="0"/>
              <a:t> be </a:t>
            </a:r>
            <a:r>
              <a:rPr lang="en-CA" dirty="0">
                <a:solidFill>
                  <a:srgbClr val="00B050"/>
                </a:solidFill>
              </a:rPr>
              <a:t>true</a:t>
            </a:r>
            <a:r>
              <a:rPr lang="en-CA" dirty="0"/>
              <a:t>,  </a:t>
            </a:r>
            <a:r>
              <a:rPr lang="en-CA" dirty="0">
                <a:solidFill>
                  <a:srgbClr val="FF0000"/>
                </a:solidFill>
              </a:rPr>
              <a:t>B false, </a:t>
            </a:r>
            <a:r>
              <a:rPr lang="en-CA" dirty="0"/>
              <a:t>  </a:t>
            </a:r>
            <a:r>
              <a:rPr lang="en-CA" dirty="0">
                <a:solidFill>
                  <a:srgbClr val="FF0000"/>
                </a:solidFill>
              </a:rPr>
              <a:t>C</a:t>
            </a:r>
            <a:r>
              <a:rPr lang="en-CA" dirty="0"/>
              <a:t> </a:t>
            </a:r>
            <a:r>
              <a:rPr lang="en-CA" dirty="0">
                <a:solidFill>
                  <a:srgbClr val="FF0000"/>
                </a:solidFill>
              </a:rPr>
              <a:t>false</a:t>
            </a:r>
          </a:p>
          <a:p>
            <a:pPr lvl="0">
              <a:defRPr/>
            </a:pPr>
            <a:endParaRPr lang="en-US" i="1" dirty="0">
              <a:latin typeface="Cambria Math"/>
            </a:endParaRPr>
          </a:p>
          <a:p>
            <a:pPr marL="457200" lvl="1" indent="0">
              <a:buNone/>
              <a:defRPr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BA7EB9BB-8F26-4C3D-A0E9-4EE3687C9466}"/>
                  </a:ext>
                </a:extLst>
              </p:cNvPr>
              <p:cNvSpPr/>
              <p:nvPr/>
            </p:nvSpPr>
            <p:spPr>
              <a:xfrm>
                <a:off x="1359082" y="3097768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∨</m:t>
                      </m:r>
                    </m:oMath>
                  </m:oMathPara>
                </a14:m>
                <a:endParaRPr lang="en-CA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BA7EB9BB-8F26-4C3D-A0E9-4EE3687C94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082" y="3097768"/>
                <a:ext cx="360040" cy="360040"/>
              </a:xfrm>
              <a:prstGeom prst="ellipse">
                <a:avLst/>
              </a:prstGeom>
              <a:blipFill>
                <a:blip r:embed="rId6"/>
                <a:stretch>
                  <a:fillRect l="-10169" b="-50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5EC5DDC3-2681-4FF0-AF4E-BFC1BFEDDF28}"/>
                  </a:ext>
                </a:extLst>
              </p:cNvPr>
              <p:cNvSpPr/>
              <p:nvPr/>
            </p:nvSpPr>
            <p:spPr>
              <a:xfrm>
                <a:off x="1683118" y="3510934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∧</m:t>
                      </m:r>
                    </m:oMath>
                  </m:oMathPara>
                </a14:m>
                <a:endParaRPr lang="en-CA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5EC5DDC3-2681-4FF0-AF4E-BFC1BFEDDF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3118" y="3510934"/>
                <a:ext cx="360040" cy="360040"/>
              </a:xfrm>
              <a:prstGeom prst="ellipse">
                <a:avLst/>
              </a:prstGeom>
              <a:blipFill>
                <a:blip r:embed="rId7"/>
                <a:stretch>
                  <a:fillRect l="-10169" b="-33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377670A6-F7C9-4DE4-8092-F0B01855ADDC}"/>
                  </a:ext>
                </a:extLst>
              </p:cNvPr>
              <p:cNvSpPr/>
              <p:nvPr/>
            </p:nvSpPr>
            <p:spPr>
              <a:xfrm>
                <a:off x="3983969" y="3038960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>
                          <a:solidFill>
                            <a:schemeClr val="tx1"/>
                          </a:solidFill>
                          <a:latin typeface="Cambria Math"/>
                        </a:rPr>
                        <m:t>∧ 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377670A6-F7C9-4DE4-8092-F0B01855AD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3969" y="3038960"/>
                <a:ext cx="360040" cy="360040"/>
              </a:xfrm>
              <a:prstGeom prst="ellipse">
                <a:avLst/>
              </a:prstGeom>
              <a:blipFill>
                <a:blip r:embed="rId8"/>
                <a:stretch>
                  <a:fillRect l="-20339" b="-33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FA53CD8D-882A-4EBA-B711-B065BAB1E378}"/>
                  </a:ext>
                </a:extLst>
              </p:cNvPr>
              <p:cNvSpPr/>
              <p:nvPr/>
            </p:nvSpPr>
            <p:spPr>
              <a:xfrm>
                <a:off x="3731686" y="3533924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>
                          <a:solidFill>
                            <a:schemeClr val="tx1"/>
                          </a:solidFill>
                          <a:latin typeface="Cambria Math"/>
                        </a:rPr>
                        <m:t>∨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FA53CD8D-882A-4EBA-B711-B065BAB1E3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1686" y="3533924"/>
                <a:ext cx="360040" cy="360040"/>
              </a:xfrm>
              <a:prstGeom prst="ellipse">
                <a:avLst/>
              </a:prstGeom>
              <a:blipFill>
                <a:blip r:embed="rId9"/>
                <a:stretch>
                  <a:fillRect l="-10169" b="-33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>
            <a:extLst>
              <a:ext uri="{FF2B5EF4-FFF2-40B4-BE49-F238E27FC236}">
                <a16:creationId xmlns:a16="http://schemas.microsoft.com/office/drawing/2014/main" id="{63D0295C-3B0C-4C08-8AAF-3F422CE81329}"/>
              </a:ext>
            </a:extLst>
          </p:cNvPr>
          <p:cNvSpPr txBox="1"/>
          <p:nvPr/>
        </p:nvSpPr>
        <p:spPr>
          <a:xfrm>
            <a:off x="3541092" y="4014080"/>
            <a:ext cx="431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A 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7DA8BC6-5940-45C3-B4D6-80CF5116896A}"/>
              </a:ext>
            </a:extLst>
          </p:cNvPr>
          <p:cNvSpPr txBox="1"/>
          <p:nvPr/>
        </p:nvSpPr>
        <p:spPr>
          <a:xfrm>
            <a:off x="1141086" y="3549070"/>
            <a:ext cx="431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solidFill>
                  <a:srgbClr val="00B050"/>
                </a:solidFill>
              </a:rPr>
              <a:t>A</a:t>
            </a:r>
            <a:r>
              <a:rPr lang="en-CA" sz="2400" dirty="0"/>
              <a:t> 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76D6D45-04FC-4247-ADCB-7452D4B64308}"/>
              </a:ext>
            </a:extLst>
          </p:cNvPr>
          <p:cNvSpPr txBox="1"/>
          <p:nvPr/>
        </p:nvSpPr>
        <p:spPr>
          <a:xfrm>
            <a:off x="1933180" y="4029226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solidFill>
                  <a:srgbClr val="FF0000"/>
                </a:solidFill>
              </a:rPr>
              <a:t>C 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55D69F3-2E8D-4788-9F1B-B783DCB14C74}"/>
              </a:ext>
            </a:extLst>
          </p:cNvPr>
          <p:cNvSpPr txBox="1"/>
          <p:nvPr/>
        </p:nvSpPr>
        <p:spPr>
          <a:xfrm>
            <a:off x="1475422" y="4029226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solidFill>
                  <a:srgbClr val="FF0000"/>
                </a:solidFill>
              </a:rPr>
              <a:t>B</a:t>
            </a:r>
            <a:r>
              <a:rPr lang="en-CA" sz="2400" dirty="0"/>
              <a:t> 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3921401-EE51-4F2E-8C3F-A42A4E638784}"/>
              </a:ext>
            </a:extLst>
          </p:cNvPr>
          <p:cNvSpPr txBox="1"/>
          <p:nvPr/>
        </p:nvSpPr>
        <p:spPr>
          <a:xfrm>
            <a:off x="3909219" y="4014080"/>
            <a:ext cx="420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B 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F1894CA-1EB5-46C5-8082-D91721205AE9}"/>
              </a:ext>
            </a:extLst>
          </p:cNvPr>
          <p:cNvSpPr txBox="1"/>
          <p:nvPr/>
        </p:nvSpPr>
        <p:spPr>
          <a:xfrm>
            <a:off x="4216603" y="3533924"/>
            <a:ext cx="417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C 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36CB6829-C7AD-4107-8FDD-5E4D1A397797}"/>
              </a:ext>
            </a:extLst>
          </p:cNvPr>
          <p:cNvCxnSpPr>
            <a:stCxn id="86" idx="4"/>
            <a:endCxn id="87" idx="1"/>
          </p:cNvCxnSpPr>
          <p:nvPr/>
        </p:nvCxnSpPr>
        <p:spPr>
          <a:xfrm>
            <a:off x="1539103" y="3457809"/>
            <a:ext cx="196743" cy="10585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02E4EB9-9105-4311-B279-8091F43B076A}"/>
              </a:ext>
            </a:extLst>
          </p:cNvPr>
          <p:cNvCxnSpPr>
            <a:stCxn id="86" idx="4"/>
          </p:cNvCxnSpPr>
          <p:nvPr/>
        </p:nvCxnSpPr>
        <p:spPr>
          <a:xfrm flipH="1">
            <a:off x="1326394" y="3457808"/>
            <a:ext cx="212709" cy="912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EFE98566-EA4C-4F27-9C7C-1B3B3231507D}"/>
              </a:ext>
            </a:extLst>
          </p:cNvPr>
          <p:cNvCxnSpPr>
            <a:stCxn id="88" idx="4"/>
            <a:endCxn id="89" idx="0"/>
          </p:cNvCxnSpPr>
          <p:nvPr/>
        </p:nvCxnSpPr>
        <p:spPr>
          <a:xfrm flipH="1">
            <a:off x="3911707" y="3399000"/>
            <a:ext cx="252283" cy="1349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EEC5A248-387C-4B1C-9CDB-DCD7F953CFFB}"/>
              </a:ext>
            </a:extLst>
          </p:cNvPr>
          <p:cNvCxnSpPr>
            <a:stCxn id="88" idx="4"/>
            <a:endCxn id="95" idx="0"/>
          </p:cNvCxnSpPr>
          <p:nvPr/>
        </p:nvCxnSpPr>
        <p:spPr>
          <a:xfrm>
            <a:off x="4163989" y="3399000"/>
            <a:ext cx="261165" cy="1349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E20565A2-C935-40C1-9C51-C4D4C2B2CF51}"/>
              </a:ext>
            </a:extLst>
          </p:cNvPr>
          <p:cNvCxnSpPr>
            <a:stCxn id="90" idx="0"/>
            <a:endCxn id="89" idx="4"/>
          </p:cNvCxnSpPr>
          <p:nvPr/>
        </p:nvCxnSpPr>
        <p:spPr>
          <a:xfrm flipV="1">
            <a:off x="3756856" y="3893964"/>
            <a:ext cx="154850" cy="1201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6AD35192-3E2A-43D4-AFE6-DA20C246D292}"/>
              </a:ext>
            </a:extLst>
          </p:cNvPr>
          <p:cNvCxnSpPr>
            <a:stCxn id="94" idx="0"/>
            <a:endCxn id="89" idx="4"/>
          </p:cNvCxnSpPr>
          <p:nvPr/>
        </p:nvCxnSpPr>
        <p:spPr>
          <a:xfrm flipH="1" flipV="1">
            <a:off x="3911706" y="3893964"/>
            <a:ext cx="207667" cy="1201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EDEF7329-032A-438C-99CE-64FDABE346D0}"/>
              </a:ext>
            </a:extLst>
          </p:cNvPr>
          <p:cNvCxnSpPr>
            <a:stCxn id="93" idx="0"/>
            <a:endCxn id="87" idx="4"/>
          </p:cNvCxnSpPr>
          <p:nvPr/>
        </p:nvCxnSpPr>
        <p:spPr>
          <a:xfrm flipV="1">
            <a:off x="1685576" y="3870974"/>
            <a:ext cx="177562" cy="1582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BDA18B83-6204-40AA-959A-15243456E6E3}"/>
              </a:ext>
            </a:extLst>
          </p:cNvPr>
          <p:cNvCxnSpPr>
            <a:stCxn id="92" idx="0"/>
            <a:endCxn id="87" idx="4"/>
          </p:cNvCxnSpPr>
          <p:nvPr/>
        </p:nvCxnSpPr>
        <p:spPr>
          <a:xfrm flipH="1" flipV="1">
            <a:off x="1863138" y="3870974"/>
            <a:ext cx="278593" cy="1582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C570E44-FC92-4E3F-A52D-3BADB0A3844B}"/>
              </a:ext>
            </a:extLst>
          </p:cNvPr>
          <p:cNvSpPr/>
          <p:nvPr/>
        </p:nvSpPr>
        <p:spPr>
          <a:xfrm>
            <a:off x="999042" y="2958615"/>
            <a:ext cx="1368152" cy="17182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375083BB-7FB6-45B5-B6E3-CA2D0654A7EE}"/>
              </a:ext>
            </a:extLst>
          </p:cNvPr>
          <p:cNvSpPr/>
          <p:nvPr/>
        </p:nvSpPr>
        <p:spPr>
          <a:xfrm>
            <a:off x="3282465" y="2929559"/>
            <a:ext cx="1440160" cy="17067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C9B8BA79-7800-4942-AB47-CC86EC9588A1}"/>
                  </a:ext>
                </a:extLst>
              </p:cNvPr>
              <p:cNvSpPr txBox="1"/>
              <p:nvPr/>
            </p:nvSpPr>
            <p:spPr>
              <a:xfrm>
                <a:off x="3293768" y="4817167"/>
                <a:ext cx="20477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)∧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C9B8BA79-7800-4942-AB47-CC86EC958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3768" y="4817167"/>
                <a:ext cx="2047761" cy="461665"/>
              </a:xfrm>
              <a:prstGeom prst="rect">
                <a:avLst/>
              </a:prstGeom>
              <a:blipFill>
                <a:blip r:embed="rId10"/>
                <a:stretch>
                  <a:fillRect l="-446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8A6B135-0A07-4095-9F9C-6A94B96B17A7}"/>
                  </a:ext>
                </a:extLst>
              </p:cNvPr>
              <p:cNvSpPr txBox="1"/>
              <p:nvPr/>
            </p:nvSpPr>
            <p:spPr>
              <a:xfrm>
                <a:off x="825516" y="4868785"/>
                <a:ext cx="18976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8A6B135-0A07-4095-9F9C-6A94B96B1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516" y="4868785"/>
                <a:ext cx="1897681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>
            <a:extLst>
              <a:ext uri="{FF2B5EF4-FFF2-40B4-BE49-F238E27FC236}">
                <a16:creationId xmlns:a16="http://schemas.microsoft.com/office/drawing/2014/main" id="{7500021C-DA76-4A00-938B-B83DE3F87B71}"/>
              </a:ext>
            </a:extLst>
          </p:cNvPr>
          <p:cNvSpPr txBox="1"/>
          <p:nvPr/>
        </p:nvSpPr>
        <p:spPr>
          <a:xfrm flipH="1">
            <a:off x="1621865" y="3003942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True</a:t>
            </a:r>
            <a:r>
              <a:rPr lang="en-US" dirty="0"/>
              <a:t> 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AE79B4FF-12BB-44B5-B35A-3D6811892C86}"/>
              </a:ext>
            </a:extLst>
          </p:cNvPr>
          <p:cNvSpPr txBox="1"/>
          <p:nvPr/>
        </p:nvSpPr>
        <p:spPr>
          <a:xfrm flipH="1">
            <a:off x="3252800" y="2928129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False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9" name="Content Placeholder 3">
                <a:extLst>
                  <a:ext uri="{FF2B5EF4-FFF2-40B4-BE49-F238E27FC236}">
                    <a16:creationId xmlns:a16="http://schemas.microsoft.com/office/drawing/2014/main" id="{075BC881-0188-44DA-A573-635F7417A9F7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9703185" y="0"/>
              <a:ext cx="2489458" cy="2895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811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8134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31759">
                    <a:tc>
                      <a:txBody>
                        <a:bodyPr/>
                        <a:lstStyle/>
                        <a:p>
                          <a:r>
                            <a:rPr lang="en-CA" sz="2000" dirty="0"/>
                            <a:t>Symbol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000" dirty="0"/>
                            <a:t>True</a:t>
                          </a:r>
                          <a:r>
                            <a:rPr lang="en-CA" sz="2000" baseline="0" dirty="0"/>
                            <a:t> when</a:t>
                          </a:r>
                          <a:endParaRPr lang="en-CA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31759">
                    <a:tc>
                      <a:txBody>
                        <a:bodyPr/>
                        <a:lstStyle/>
                        <a:p>
                          <a:r>
                            <a:rPr lang="en-CA" sz="20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CA" sz="2000" b="0" i="1" smtClean="0">
                                  <a:latin typeface="Cambria Math"/>
                                </a:rPr>
                                <m:t>¬ </m:t>
                              </m:r>
                            </m:oMath>
                          </a14:m>
                          <a:r>
                            <a:rPr lang="en-CA" sz="2000" dirty="0"/>
                            <a:t>A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000" dirty="0"/>
                            <a:t>A is false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2116665"/>
                      </a:ext>
                    </a:extLst>
                  </a:tr>
                  <a:tr h="193042">
                    <a:tc>
                      <a:txBody>
                        <a:bodyPr/>
                        <a:lstStyle/>
                        <a:p>
                          <a:r>
                            <a:rPr lang="en-CA" sz="2000" dirty="0"/>
                            <a:t>A  </a:t>
                          </a:r>
                          <a14:m>
                            <m:oMath xmlns:m="http://schemas.openxmlformats.org/officeDocument/2006/math">
                              <m:r>
                                <a:rPr lang="en-CA" sz="2000" b="0" i="1" smtClean="0">
                                  <a:latin typeface="Cambria Math"/>
                                </a:rPr>
                                <m:t>∧</m:t>
                              </m:r>
                            </m:oMath>
                          </a14:m>
                          <a:r>
                            <a:rPr lang="en-CA" sz="2000" dirty="0"/>
                            <a:t> 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000" dirty="0"/>
                            <a:t>Both A and B are true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5775">
                    <a:tc>
                      <a:txBody>
                        <a:bodyPr/>
                        <a:lstStyle/>
                        <a:p>
                          <a:r>
                            <a:rPr lang="en-CA" sz="2000" dirty="0"/>
                            <a:t>A  </a:t>
                          </a:r>
                          <a14:m>
                            <m:oMath xmlns:m="http://schemas.openxmlformats.org/officeDocument/2006/math">
                              <m:r>
                                <a:rPr lang="en-CA" sz="2000" b="0" i="1" smtClean="0">
                                  <a:latin typeface="Cambria Math"/>
                                </a:rPr>
                                <m:t>∨</m:t>
                              </m:r>
                            </m:oMath>
                          </a14:m>
                          <a:r>
                            <a:rPr lang="en-CA" sz="2000" dirty="0"/>
                            <a:t> 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000" baseline="0" dirty="0"/>
                            <a:t>At least one of A, B  true </a:t>
                          </a:r>
                          <a:endParaRPr lang="en-CA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75775">
                    <a:tc>
                      <a:txBody>
                        <a:bodyPr/>
                        <a:lstStyle/>
                        <a:p>
                          <a:r>
                            <a:rPr lang="en-CA" sz="2000" dirty="0"/>
                            <a:t>A  </a:t>
                          </a:r>
                          <a14:m>
                            <m:oMath xmlns:m="http://schemas.openxmlformats.org/officeDocument/2006/math">
                              <m:r>
                                <a:rPr lang="en-CA" sz="2000" b="0" i="1" smtClean="0">
                                  <a:latin typeface="Cambria Math"/>
                                </a:rPr>
                                <m:t>→</m:t>
                              </m:r>
                            </m:oMath>
                          </a14:m>
                          <a:r>
                            <a:rPr lang="en-CA" sz="2000" dirty="0"/>
                            <a:t> B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000" baseline="0" dirty="0"/>
                            <a:t>A false or B true or both </a:t>
                          </a:r>
                          <a:endParaRPr lang="en-CA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9" name="Content Placeholder 3">
                <a:extLst>
                  <a:ext uri="{FF2B5EF4-FFF2-40B4-BE49-F238E27FC236}">
                    <a16:creationId xmlns:a16="http://schemas.microsoft.com/office/drawing/2014/main" id="{075BC881-0188-44DA-A573-635F7417A9F7}"/>
                  </a:ext>
                </a:extLst>
              </p:cNvPr>
              <p:cNvGraphicFramePr>
                <a:graphicFrameLocks/>
              </p:cNvGraphicFramePr>
              <p:nvPr>
                <p:extLst/>
              </p:nvPr>
            </p:nvGraphicFramePr>
            <p:xfrm>
              <a:off x="9703185" y="0"/>
              <a:ext cx="2489458" cy="2895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811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8134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en-CA" sz="2000" dirty="0"/>
                            <a:t>Symbol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000" dirty="0"/>
                            <a:t>True</a:t>
                          </a:r>
                          <a:r>
                            <a:rPr lang="en-CA" sz="2000" baseline="0" dirty="0"/>
                            <a:t> when</a:t>
                          </a:r>
                          <a:endParaRPr lang="en-CA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602" t="-107692" r="-149398" b="-55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sz="2000" dirty="0"/>
                            <a:t>A is false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2116665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602" t="-117391" r="-149398" b="-21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sz="2000" dirty="0"/>
                            <a:t>Both A and B are true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602" t="-217391" r="-149398" b="-11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sz="2000" baseline="0" dirty="0"/>
                            <a:t>At least one of A, B  true </a:t>
                          </a:r>
                          <a:endParaRPr lang="en-CA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602" t="-317391" r="-149398" b="-1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sz="2000" baseline="0" dirty="0"/>
                            <a:t>A false or B true or both </a:t>
                          </a:r>
                          <a:endParaRPr lang="en-CA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D8A1A11-E73C-4DDA-90A6-DDE0C6DAB46D}"/>
                  </a:ext>
                </a:extLst>
              </p:cNvPr>
              <p:cNvSpPr txBox="1"/>
              <p:nvPr/>
            </p:nvSpPr>
            <p:spPr>
              <a:xfrm flipH="1">
                <a:off x="5220788" y="3149244"/>
                <a:ext cx="6433874" cy="1846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0B050"/>
                    </a:solidFill>
                  </a:rPr>
                  <a:t>is true</a:t>
                </a:r>
                <a:r>
                  <a:rPr lang="en-US" sz="2400" dirty="0"/>
                  <a:t>,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is false</a:t>
                </a:r>
                <a:r>
                  <a:rPr lang="en-US" sz="2400" dirty="0"/>
                  <a:t>. </a:t>
                </a:r>
                <a:r>
                  <a:rPr lang="en-US" sz="2400" dirty="0">
                    <a:solidFill>
                      <a:srgbClr val="00B050"/>
                    </a:solidFill>
                  </a:rPr>
                  <a:t> True or </a:t>
                </a:r>
                <a:r>
                  <a:rPr lang="en-US" sz="2400" dirty="0">
                    <a:solidFill>
                      <a:srgbClr val="FF0000"/>
                    </a:solidFill>
                  </a:rPr>
                  <a:t>false</a:t>
                </a:r>
                <a:r>
                  <a:rPr lang="en-US" sz="2400" dirty="0">
                    <a:solidFill>
                      <a:srgbClr val="00B050"/>
                    </a:solidFill>
                  </a:rPr>
                  <a:t> is true.</a:t>
                </a:r>
                <a:endParaRPr lang="en-US" sz="2400" b="0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400" b="0" dirty="0">
                    <a:solidFill>
                      <a:srgbClr val="FF0000"/>
                    </a:solidFill>
                  </a:rPr>
                  <a:t>.</a:t>
                </a:r>
                <a:r>
                  <a:rPr lang="en-US" sz="2400" b="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0B050"/>
                    </a:solidFill>
                  </a:rPr>
                  <a:t>is true</a:t>
                </a:r>
                <a:r>
                  <a:rPr lang="en-US" sz="2400" dirty="0"/>
                  <a:t>, but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is false</a:t>
                </a:r>
                <a:r>
                  <a:rPr lang="en-US" sz="2400" dirty="0"/>
                  <a:t>.  </a:t>
                </a:r>
                <a:r>
                  <a:rPr lang="en-US" sz="2400" dirty="0">
                    <a:solidFill>
                      <a:srgbClr val="00B050"/>
                    </a:solidFill>
                  </a:rPr>
                  <a:t>True</a:t>
                </a:r>
                <a:r>
                  <a:rPr lang="en-US" sz="2400" dirty="0">
                    <a:solidFill>
                      <a:srgbClr val="FF0000"/>
                    </a:solidFill>
                  </a:rPr>
                  <a:t> and false is false. 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400" dirty="0">
                    <a:solidFill>
                      <a:srgbClr val="FF0000"/>
                    </a:solidFill>
                  </a:rPr>
                  <a:t>So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is false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D8A1A11-E73C-4DDA-90A6-DDE0C6DAB4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220788" y="3149244"/>
                <a:ext cx="6433874" cy="1846659"/>
              </a:xfrm>
              <a:prstGeom prst="rect">
                <a:avLst/>
              </a:prstGeom>
              <a:blipFill>
                <a:blip r:embed="rId13"/>
                <a:stretch>
                  <a:fillRect l="-1515" t="-2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2" descr="Tree, Forest, Trunk, Nature, Leaves, Branches, Organic">
            <a:extLst>
              <a:ext uri="{FF2B5EF4-FFF2-40B4-BE49-F238E27FC236}">
                <a16:creationId xmlns:a16="http://schemas.microsoft.com/office/drawing/2014/main" id="{76BFA6CD-C087-4FBC-9D01-FB2AB562E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7" y="171972"/>
            <a:ext cx="490264" cy="53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351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4" grpId="0"/>
      <p:bldP spid="95" grpId="0"/>
      <p:bldP spid="125" grpId="0"/>
      <p:bldP spid="10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Box 105">
            <a:extLst>
              <a:ext uri="{FF2B5EF4-FFF2-40B4-BE49-F238E27FC236}">
                <a16:creationId xmlns:a16="http://schemas.microsoft.com/office/drawing/2014/main" id="{AE79B4FF-12BB-44B5-B35A-3D6811892C86}"/>
              </a:ext>
            </a:extLst>
          </p:cNvPr>
          <p:cNvSpPr txBox="1"/>
          <p:nvPr/>
        </p:nvSpPr>
        <p:spPr>
          <a:xfrm flipH="1">
            <a:off x="2976442" y="2943275"/>
            <a:ext cx="1077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False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0C7D07-15B4-4B78-83F3-83BB9F8E2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6975182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Evaluating logic formulas       </a:t>
            </a:r>
            <a:br>
              <a:rPr lang="en-US" dirty="0"/>
            </a:br>
            <a:r>
              <a:rPr lang="en-US" dirty="0"/>
              <a:t>with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22F80-D1BD-4283-B429-079CF5A7B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CA" sz="3000" dirty="0"/>
              <a:t>Let </a:t>
            </a:r>
            <a:r>
              <a:rPr lang="en-CA" dirty="0">
                <a:solidFill>
                  <a:srgbClr val="00B050"/>
                </a:solidFill>
              </a:rPr>
              <a:t>A</a:t>
            </a:r>
            <a:r>
              <a:rPr lang="en-CA" dirty="0"/>
              <a:t> be </a:t>
            </a:r>
            <a:r>
              <a:rPr lang="en-CA" dirty="0">
                <a:solidFill>
                  <a:srgbClr val="00B050"/>
                </a:solidFill>
              </a:rPr>
              <a:t>true</a:t>
            </a:r>
            <a:r>
              <a:rPr lang="en-CA" dirty="0"/>
              <a:t>,  </a:t>
            </a:r>
            <a:r>
              <a:rPr lang="en-CA" dirty="0">
                <a:solidFill>
                  <a:srgbClr val="FF0000"/>
                </a:solidFill>
              </a:rPr>
              <a:t>B false, </a:t>
            </a:r>
            <a:r>
              <a:rPr lang="en-CA" dirty="0"/>
              <a:t>  </a:t>
            </a:r>
            <a:r>
              <a:rPr lang="en-CA" dirty="0">
                <a:solidFill>
                  <a:srgbClr val="FF0000"/>
                </a:solidFill>
              </a:rPr>
              <a:t>C</a:t>
            </a:r>
            <a:r>
              <a:rPr lang="en-CA" dirty="0"/>
              <a:t> </a:t>
            </a:r>
            <a:r>
              <a:rPr lang="en-CA" dirty="0">
                <a:solidFill>
                  <a:srgbClr val="FF0000"/>
                </a:solidFill>
              </a:rPr>
              <a:t>false</a:t>
            </a:r>
          </a:p>
          <a:p>
            <a:pPr lvl="0">
              <a:defRPr/>
            </a:pPr>
            <a:endParaRPr lang="en-US" i="1" dirty="0">
              <a:latin typeface="Cambria Math"/>
            </a:endParaRPr>
          </a:p>
          <a:p>
            <a:pPr marL="457200" lvl="1" indent="0">
              <a:buNone/>
              <a:defRPr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BA7EB9BB-8F26-4C3D-A0E9-4EE3687C9466}"/>
                  </a:ext>
                </a:extLst>
              </p:cNvPr>
              <p:cNvSpPr/>
              <p:nvPr/>
            </p:nvSpPr>
            <p:spPr>
              <a:xfrm>
                <a:off x="1359082" y="3097768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∨</m:t>
                      </m:r>
                    </m:oMath>
                  </m:oMathPara>
                </a14:m>
                <a:endParaRPr lang="en-CA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BA7EB9BB-8F26-4C3D-A0E9-4EE3687C94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082" y="3097768"/>
                <a:ext cx="360040" cy="360040"/>
              </a:xfrm>
              <a:prstGeom prst="ellipse">
                <a:avLst/>
              </a:prstGeom>
              <a:blipFill>
                <a:blip r:embed="rId6"/>
                <a:stretch>
                  <a:fillRect l="-10169" b="-50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5EC5DDC3-2681-4FF0-AF4E-BFC1BFEDDF28}"/>
                  </a:ext>
                </a:extLst>
              </p:cNvPr>
              <p:cNvSpPr/>
              <p:nvPr/>
            </p:nvSpPr>
            <p:spPr>
              <a:xfrm>
                <a:off x="1683118" y="3510934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∧</m:t>
                      </m:r>
                    </m:oMath>
                  </m:oMathPara>
                </a14:m>
                <a:endParaRPr lang="en-CA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5EC5DDC3-2681-4FF0-AF4E-BFC1BFEDDF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3118" y="3510934"/>
                <a:ext cx="360040" cy="360040"/>
              </a:xfrm>
              <a:prstGeom prst="ellipse">
                <a:avLst/>
              </a:prstGeom>
              <a:blipFill>
                <a:blip r:embed="rId7"/>
                <a:stretch>
                  <a:fillRect l="-10169" b="-33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377670A6-F7C9-4DE4-8092-F0B01855ADDC}"/>
                  </a:ext>
                </a:extLst>
              </p:cNvPr>
              <p:cNvSpPr/>
              <p:nvPr/>
            </p:nvSpPr>
            <p:spPr>
              <a:xfrm>
                <a:off x="3707611" y="3054106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∧</m:t>
                      </m:r>
                      <m:r>
                        <a:rPr lang="en-CA" sz="2400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377670A6-F7C9-4DE4-8092-F0B01855AD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611" y="3054106"/>
                <a:ext cx="360040" cy="360040"/>
              </a:xfrm>
              <a:prstGeom prst="ellipse">
                <a:avLst/>
              </a:prstGeom>
              <a:blipFill>
                <a:blip r:embed="rId8"/>
                <a:stretch>
                  <a:fillRect l="-18644" b="-50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FA53CD8D-882A-4EBA-B711-B065BAB1E378}"/>
                  </a:ext>
                </a:extLst>
              </p:cNvPr>
              <p:cNvSpPr/>
              <p:nvPr/>
            </p:nvSpPr>
            <p:spPr>
              <a:xfrm>
                <a:off x="3455328" y="3549070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∨</m:t>
                      </m:r>
                    </m:oMath>
                  </m:oMathPara>
                </a14:m>
                <a:endParaRPr lang="en-CA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FA53CD8D-882A-4EBA-B711-B065BAB1E3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5328" y="3549070"/>
                <a:ext cx="360040" cy="360040"/>
              </a:xfrm>
              <a:prstGeom prst="ellipse">
                <a:avLst/>
              </a:prstGeom>
              <a:blipFill>
                <a:blip r:embed="rId9"/>
                <a:stretch>
                  <a:fillRect l="-10169" b="-50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>
            <a:extLst>
              <a:ext uri="{FF2B5EF4-FFF2-40B4-BE49-F238E27FC236}">
                <a16:creationId xmlns:a16="http://schemas.microsoft.com/office/drawing/2014/main" id="{63D0295C-3B0C-4C08-8AAF-3F422CE81329}"/>
              </a:ext>
            </a:extLst>
          </p:cNvPr>
          <p:cNvSpPr txBox="1"/>
          <p:nvPr/>
        </p:nvSpPr>
        <p:spPr>
          <a:xfrm>
            <a:off x="3264734" y="4029226"/>
            <a:ext cx="431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solidFill>
                  <a:srgbClr val="00B050"/>
                </a:solidFill>
              </a:rPr>
              <a:t>A</a:t>
            </a:r>
            <a:r>
              <a:rPr lang="en-CA" sz="2400" dirty="0"/>
              <a:t> 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7DA8BC6-5940-45C3-B4D6-80CF5116896A}"/>
              </a:ext>
            </a:extLst>
          </p:cNvPr>
          <p:cNvSpPr txBox="1"/>
          <p:nvPr/>
        </p:nvSpPr>
        <p:spPr>
          <a:xfrm>
            <a:off x="1141086" y="3549070"/>
            <a:ext cx="431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solidFill>
                  <a:srgbClr val="00B050"/>
                </a:solidFill>
              </a:rPr>
              <a:t>A</a:t>
            </a:r>
            <a:r>
              <a:rPr lang="en-CA" sz="2400" dirty="0"/>
              <a:t> 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76D6D45-04FC-4247-ADCB-7452D4B64308}"/>
              </a:ext>
            </a:extLst>
          </p:cNvPr>
          <p:cNvSpPr txBox="1"/>
          <p:nvPr/>
        </p:nvSpPr>
        <p:spPr>
          <a:xfrm>
            <a:off x="1933180" y="4029226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solidFill>
                  <a:srgbClr val="FF0000"/>
                </a:solidFill>
              </a:rPr>
              <a:t>C</a:t>
            </a:r>
            <a:r>
              <a:rPr lang="en-CA" sz="2400" dirty="0"/>
              <a:t> 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55D69F3-2E8D-4788-9F1B-B783DCB14C74}"/>
              </a:ext>
            </a:extLst>
          </p:cNvPr>
          <p:cNvSpPr txBox="1"/>
          <p:nvPr/>
        </p:nvSpPr>
        <p:spPr>
          <a:xfrm>
            <a:off x="1475422" y="4029226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solidFill>
                  <a:srgbClr val="FF0000"/>
                </a:solidFill>
              </a:rPr>
              <a:t>B</a:t>
            </a:r>
            <a:r>
              <a:rPr lang="en-CA" sz="2400" dirty="0"/>
              <a:t> 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3921401-EE51-4F2E-8C3F-A42A4E638784}"/>
              </a:ext>
            </a:extLst>
          </p:cNvPr>
          <p:cNvSpPr txBox="1"/>
          <p:nvPr/>
        </p:nvSpPr>
        <p:spPr>
          <a:xfrm>
            <a:off x="3632861" y="4029226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solidFill>
                  <a:srgbClr val="FF0000"/>
                </a:solidFill>
              </a:rPr>
              <a:t>B</a:t>
            </a:r>
            <a:r>
              <a:rPr lang="en-CA" sz="2400" dirty="0"/>
              <a:t> 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F1894CA-1EB5-46C5-8082-D91721205AE9}"/>
              </a:ext>
            </a:extLst>
          </p:cNvPr>
          <p:cNvSpPr txBox="1"/>
          <p:nvPr/>
        </p:nvSpPr>
        <p:spPr>
          <a:xfrm>
            <a:off x="3940245" y="3549070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solidFill>
                  <a:srgbClr val="FF0000"/>
                </a:solidFill>
              </a:rPr>
              <a:t>C 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36CB6829-C7AD-4107-8FDD-5E4D1A397797}"/>
              </a:ext>
            </a:extLst>
          </p:cNvPr>
          <p:cNvCxnSpPr>
            <a:stCxn id="86" idx="4"/>
            <a:endCxn id="87" idx="1"/>
          </p:cNvCxnSpPr>
          <p:nvPr/>
        </p:nvCxnSpPr>
        <p:spPr>
          <a:xfrm>
            <a:off x="1539103" y="3457809"/>
            <a:ext cx="196743" cy="10585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02E4EB9-9105-4311-B279-8091F43B076A}"/>
              </a:ext>
            </a:extLst>
          </p:cNvPr>
          <p:cNvCxnSpPr>
            <a:stCxn id="86" idx="4"/>
          </p:cNvCxnSpPr>
          <p:nvPr/>
        </p:nvCxnSpPr>
        <p:spPr>
          <a:xfrm flipH="1">
            <a:off x="1326394" y="3457808"/>
            <a:ext cx="212709" cy="912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EFE98566-EA4C-4F27-9C7C-1B3B3231507D}"/>
              </a:ext>
            </a:extLst>
          </p:cNvPr>
          <p:cNvCxnSpPr>
            <a:stCxn id="88" idx="4"/>
            <a:endCxn id="89" idx="0"/>
          </p:cNvCxnSpPr>
          <p:nvPr/>
        </p:nvCxnSpPr>
        <p:spPr>
          <a:xfrm flipH="1">
            <a:off x="3635349" y="3414146"/>
            <a:ext cx="252283" cy="1349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EEC5A248-387C-4B1C-9CDB-DCD7F953CFFB}"/>
              </a:ext>
            </a:extLst>
          </p:cNvPr>
          <p:cNvCxnSpPr>
            <a:stCxn id="88" idx="4"/>
            <a:endCxn id="95" idx="0"/>
          </p:cNvCxnSpPr>
          <p:nvPr/>
        </p:nvCxnSpPr>
        <p:spPr>
          <a:xfrm>
            <a:off x="3887631" y="3414146"/>
            <a:ext cx="261165" cy="1349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E20565A2-C935-40C1-9C51-C4D4C2B2CF51}"/>
              </a:ext>
            </a:extLst>
          </p:cNvPr>
          <p:cNvCxnSpPr>
            <a:stCxn id="90" idx="0"/>
            <a:endCxn id="89" idx="4"/>
          </p:cNvCxnSpPr>
          <p:nvPr/>
        </p:nvCxnSpPr>
        <p:spPr>
          <a:xfrm flipV="1">
            <a:off x="3480498" y="3909110"/>
            <a:ext cx="154850" cy="1201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6AD35192-3E2A-43D4-AFE6-DA20C246D292}"/>
              </a:ext>
            </a:extLst>
          </p:cNvPr>
          <p:cNvCxnSpPr>
            <a:stCxn id="94" idx="0"/>
            <a:endCxn id="89" idx="4"/>
          </p:cNvCxnSpPr>
          <p:nvPr/>
        </p:nvCxnSpPr>
        <p:spPr>
          <a:xfrm flipH="1" flipV="1">
            <a:off x="3635348" y="3909110"/>
            <a:ext cx="207667" cy="1201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EDEF7329-032A-438C-99CE-64FDABE346D0}"/>
              </a:ext>
            </a:extLst>
          </p:cNvPr>
          <p:cNvCxnSpPr>
            <a:stCxn id="93" idx="0"/>
            <a:endCxn id="87" idx="4"/>
          </p:cNvCxnSpPr>
          <p:nvPr/>
        </p:nvCxnSpPr>
        <p:spPr>
          <a:xfrm flipV="1">
            <a:off x="1685576" y="3870974"/>
            <a:ext cx="177562" cy="1582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BDA18B83-6204-40AA-959A-15243456E6E3}"/>
              </a:ext>
            </a:extLst>
          </p:cNvPr>
          <p:cNvCxnSpPr>
            <a:stCxn id="92" idx="0"/>
            <a:endCxn id="87" idx="4"/>
          </p:cNvCxnSpPr>
          <p:nvPr/>
        </p:nvCxnSpPr>
        <p:spPr>
          <a:xfrm flipH="1" flipV="1">
            <a:off x="1863138" y="3870974"/>
            <a:ext cx="278593" cy="1582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C570E44-FC92-4E3F-A52D-3BADB0A3844B}"/>
              </a:ext>
            </a:extLst>
          </p:cNvPr>
          <p:cNvSpPr/>
          <p:nvPr/>
        </p:nvSpPr>
        <p:spPr>
          <a:xfrm>
            <a:off x="999042" y="2958615"/>
            <a:ext cx="1368152" cy="17182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375083BB-7FB6-45B5-B6E3-CA2D0654A7EE}"/>
              </a:ext>
            </a:extLst>
          </p:cNvPr>
          <p:cNvSpPr/>
          <p:nvPr/>
        </p:nvSpPr>
        <p:spPr>
          <a:xfrm>
            <a:off x="3006107" y="2944705"/>
            <a:ext cx="1440160" cy="17067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C9B8BA79-7800-4942-AB47-CC86EC9588A1}"/>
                  </a:ext>
                </a:extLst>
              </p:cNvPr>
              <p:cNvSpPr txBox="1"/>
              <p:nvPr/>
            </p:nvSpPr>
            <p:spPr>
              <a:xfrm>
                <a:off x="3017410" y="4832313"/>
                <a:ext cx="20477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)∧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C9B8BA79-7800-4942-AB47-CC86EC958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410" y="4832313"/>
                <a:ext cx="2047761" cy="461665"/>
              </a:xfrm>
              <a:prstGeom prst="rect">
                <a:avLst/>
              </a:prstGeom>
              <a:blipFill>
                <a:blip r:embed="rId10"/>
                <a:stretch>
                  <a:fillRect l="-4762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8A6B135-0A07-4095-9F9C-6A94B96B17A7}"/>
                  </a:ext>
                </a:extLst>
              </p:cNvPr>
              <p:cNvSpPr txBox="1"/>
              <p:nvPr/>
            </p:nvSpPr>
            <p:spPr>
              <a:xfrm>
                <a:off x="825516" y="4868785"/>
                <a:ext cx="18976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8A6B135-0A07-4095-9F9C-6A94B96B1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516" y="4868785"/>
                <a:ext cx="1897681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8322768C-70DD-487E-ACEB-758C44CA330C}"/>
                  </a:ext>
                </a:extLst>
              </p:cNvPr>
              <p:cNvSpPr/>
              <p:nvPr/>
            </p:nvSpPr>
            <p:spPr>
              <a:xfrm>
                <a:off x="6372217" y="3301745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>
                          <a:solidFill>
                            <a:schemeClr val="tx1"/>
                          </a:solidFill>
                          <a:latin typeface="Cambria Math"/>
                        </a:rPr>
                        <m:t>∨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8322768C-70DD-487E-ACEB-758C44CA33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17" y="3301745"/>
                <a:ext cx="360040" cy="360040"/>
              </a:xfrm>
              <a:prstGeom prst="ellipse">
                <a:avLst/>
              </a:prstGeom>
              <a:blipFill>
                <a:blip r:embed="rId12"/>
                <a:stretch>
                  <a:fillRect l="-8475" b="-33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99D318DD-4E93-461D-BDD8-D7FC8F8A10B5}"/>
                  </a:ext>
                </a:extLst>
              </p:cNvPr>
              <p:cNvSpPr/>
              <p:nvPr/>
            </p:nvSpPr>
            <p:spPr>
              <a:xfrm>
                <a:off x="5982336" y="3967411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>
                          <a:solidFill>
                            <a:schemeClr val="tx1"/>
                          </a:solidFill>
                          <a:latin typeface="Cambria Math"/>
                        </a:rPr>
                        <m:t>∧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99D318DD-4E93-461D-BDD8-D7FC8F8A10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2336" y="3967411"/>
                <a:ext cx="360040" cy="360040"/>
              </a:xfrm>
              <a:prstGeom prst="ellipse">
                <a:avLst/>
              </a:prstGeom>
              <a:blipFill>
                <a:blip r:embed="rId13"/>
                <a:stretch>
                  <a:fillRect l="-8475" b="-33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85EF94BD-F8F7-4F85-AB9C-208B4C4AEB18}"/>
              </a:ext>
            </a:extLst>
          </p:cNvPr>
          <p:cNvSpPr txBox="1"/>
          <p:nvPr/>
        </p:nvSpPr>
        <p:spPr>
          <a:xfrm>
            <a:off x="5703382" y="4613006"/>
            <a:ext cx="431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/>
              <a:t>A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9998008-63C0-4BEC-AF4D-BA150FF619B1}"/>
              </a:ext>
            </a:extLst>
          </p:cNvPr>
          <p:cNvSpPr txBox="1"/>
          <p:nvPr/>
        </p:nvSpPr>
        <p:spPr>
          <a:xfrm>
            <a:off x="6227110" y="5144105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/>
              <a:t>B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794439C-7B7A-4C5D-93DD-80E4C96B039A}"/>
              </a:ext>
            </a:extLst>
          </p:cNvPr>
          <p:cNvSpPr txBox="1"/>
          <p:nvPr/>
        </p:nvSpPr>
        <p:spPr>
          <a:xfrm>
            <a:off x="6659846" y="4640519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/>
              <a:t>C 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45A7016-EBC5-467C-8935-451CB67B826B}"/>
              </a:ext>
            </a:extLst>
          </p:cNvPr>
          <p:cNvCxnSpPr>
            <a:stCxn id="50" idx="4"/>
            <a:endCxn id="51" idx="0"/>
          </p:cNvCxnSpPr>
          <p:nvPr/>
        </p:nvCxnSpPr>
        <p:spPr>
          <a:xfrm flipH="1">
            <a:off x="6162356" y="3661785"/>
            <a:ext cx="389881" cy="30562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402961A-6D33-460B-A595-20B3DDF91550}"/>
              </a:ext>
            </a:extLst>
          </p:cNvPr>
          <p:cNvCxnSpPr>
            <a:stCxn id="50" idx="4"/>
            <a:endCxn id="62" idx="0"/>
          </p:cNvCxnSpPr>
          <p:nvPr/>
        </p:nvCxnSpPr>
        <p:spPr>
          <a:xfrm>
            <a:off x="6552237" y="3661785"/>
            <a:ext cx="311640" cy="30562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9720EE2-64A9-47FF-8B99-153622812221}"/>
              </a:ext>
            </a:extLst>
          </p:cNvPr>
          <p:cNvCxnSpPr>
            <a:stCxn id="52" idx="0"/>
            <a:endCxn id="51" idx="4"/>
          </p:cNvCxnSpPr>
          <p:nvPr/>
        </p:nvCxnSpPr>
        <p:spPr>
          <a:xfrm flipV="1">
            <a:off x="5919146" y="4327451"/>
            <a:ext cx="243210" cy="28555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69D65EC-7A94-48AC-9158-DBA77E0421CB}"/>
              </a:ext>
            </a:extLst>
          </p:cNvPr>
          <p:cNvCxnSpPr>
            <a:cxnSpLocks/>
            <a:stCxn id="61" idx="0"/>
            <a:endCxn id="51" idx="4"/>
          </p:cNvCxnSpPr>
          <p:nvPr/>
        </p:nvCxnSpPr>
        <p:spPr>
          <a:xfrm flipH="1" flipV="1">
            <a:off x="6162356" y="4327451"/>
            <a:ext cx="274908" cy="3271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A3E49F39-B240-418B-AECE-0829318FD001}"/>
              </a:ext>
            </a:extLst>
          </p:cNvPr>
          <p:cNvSpPr/>
          <p:nvPr/>
        </p:nvSpPr>
        <p:spPr>
          <a:xfrm>
            <a:off x="5560924" y="2374817"/>
            <a:ext cx="3742593" cy="31634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5768993B-9DB2-4B48-B5C4-F04BB1FA2D65}"/>
                  </a:ext>
                </a:extLst>
              </p:cNvPr>
              <p:cNvSpPr/>
              <p:nvPr/>
            </p:nvSpPr>
            <p:spPr>
              <a:xfrm>
                <a:off x="7139055" y="2513242"/>
                <a:ext cx="360040" cy="348756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>
                          <a:solidFill>
                            <a:schemeClr val="tx1"/>
                          </a:solidFill>
                          <a:latin typeface="Cambria Math"/>
                        </a:rPr>
                        <m:t>→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5768993B-9DB2-4B48-B5C4-F04BB1FA2D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9055" y="2513242"/>
                <a:ext cx="360040" cy="348756"/>
              </a:xfrm>
              <a:prstGeom prst="ellipse">
                <a:avLst/>
              </a:prstGeom>
              <a:blipFill>
                <a:blip r:embed="rId14"/>
                <a:stretch>
                  <a:fillRect l="-15254" b="-17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0A395D23-0CB9-45B9-9354-6E2FE6AB60E2}"/>
                  </a:ext>
                </a:extLst>
              </p:cNvPr>
              <p:cNvSpPr/>
              <p:nvPr/>
            </p:nvSpPr>
            <p:spPr>
              <a:xfrm>
                <a:off x="6257244" y="4654559"/>
                <a:ext cx="360040" cy="305626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>
                          <a:solidFill>
                            <a:schemeClr val="tx1"/>
                          </a:solidFill>
                          <a:latin typeface="Cambria Math"/>
                        </a:rPr>
                        <m:t>¬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0A395D23-0CB9-45B9-9354-6E2FE6AB60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7244" y="4654559"/>
                <a:ext cx="360040" cy="305626"/>
              </a:xfrm>
              <a:prstGeom prst="ellipse">
                <a:avLst/>
              </a:prstGeom>
              <a:blipFill>
                <a:blip r:embed="rId15"/>
                <a:stretch>
                  <a:fillRect l="-5000" b="-6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EA24010F-DC3F-4E93-AD0A-A6C160B96303}"/>
                  </a:ext>
                </a:extLst>
              </p:cNvPr>
              <p:cNvSpPr/>
              <p:nvPr/>
            </p:nvSpPr>
            <p:spPr>
              <a:xfrm>
                <a:off x="6683857" y="3967411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>
                          <a:solidFill>
                            <a:schemeClr val="tx1"/>
                          </a:solidFill>
                          <a:latin typeface="Cambria Math"/>
                        </a:rPr>
                        <m:t>¬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EA24010F-DC3F-4E93-AD0A-A6C160B963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3857" y="3967411"/>
                <a:ext cx="360040" cy="360040"/>
              </a:xfrm>
              <a:prstGeom prst="ellipse">
                <a:avLst/>
              </a:prstGeom>
              <a:blipFill>
                <a:blip r:embed="rId16"/>
                <a:stretch>
                  <a:fillRect l="-50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CBAF4E9-B114-4B61-AD97-9F9092C56B83}"/>
                  </a:ext>
                </a:extLst>
              </p:cNvPr>
              <p:cNvSpPr txBox="1"/>
              <p:nvPr/>
            </p:nvSpPr>
            <p:spPr>
              <a:xfrm>
                <a:off x="8038627" y="3219822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CA" sz="2400" dirty="0"/>
                  <a:t> 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CBAF4E9-B114-4B61-AD97-9F9092C56B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8627" y="3219822"/>
                <a:ext cx="482824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BCC82F3-BF9A-4D61-B56A-E9CF5144F7D3}"/>
              </a:ext>
            </a:extLst>
          </p:cNvPr>
          <p:cNvCxnSpPr>
            <a:cxnSpLocks/>
            <a:stCxn id="60" idx="4"/>
            <a:endCxn id="50" idx="0"/>
          </p:cNvCxnSpPr>
          <p:nvPr/>
        </p:nvCxnSpPr>
        <p:spPr>
          <a:xfrm flipH="1">
            <a:off x="6552237" y="2861998"/>
            <a:ext cx="766838" cy="43974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EB0D94E8-65D4-444E-9EB2-C71B3BDE97FE}"/>
              </a:ext>
            </a:extLst>
          </p:cNvPr>
          <p:cNvCxnSpPr>
            <a:cxnSpLocks/>
            <a:stCxn id="60" idx="4"/>
            <a:endCxn id="63" idx="0"/>
          </p:cNvCxnSpPr>
          <p:nvPr/>
        </p:nvCxnSpPr>
        <p:spPr>
          <a:xfrm>
            <a:off x="7319075" y="2861998"/>
            <a:ext cx="960964" cy="3578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02F3D39-B159-49DA-96E9-17AFF1FD1EFB}"/>
              </a:ext>
            </a:extLst>
          </p:cNvPr>
          <p:cNvCxnSpPr>
            <a:stCxn id="62" idx="4"/>
            <a:endCxn id="54" idx="0"/>
          </p:cNvCxnSpPr>
          <p:nvPr/>
        </p:nvCxnSpPr>
        <p:spPr>
          <a:xfrm>
            <a:off x="6863877" y="4327451"/>
            <a:ext cx="4520" cy="31306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17C526F-3931-4700-9A60-1E58A77521A6}"/>
              </a:ext>
            </a:extLst>
          </p:cNvPr>
          <p:cNvCxnSpPr>
            <a:cxnSpLocks/>
            <a:stCxn id="61" idx="4"/>
            <a:endCxn id="53" idx="0"/>
          </p:cNvCxnSpPr>
          <p:nvPr/>
        </p:nvCxnSpPr>
        <p:spPr>
          <a:xfrm>
            <a:off x="6437264" y="4960185"/>
            <a:ext cx="0" cy="18392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D5C1238C-BC25-441B-B0B8-9584F667AF72}"/>
                  </a:ext>
                </a:extLst>
              </p:cNvPr>
              <p:cNvSpPr/>
              <p:nvPr/>
            </p:nvSpPr>
            <p:spPr>
              <a:xfrm>
                <a:off x="5587664" y="5711733"/>
                <a:ext cx="39942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514350" indent="-514350">
                  <a:defRPr/>
                </a:pPr>
                <a14:m>
                  <m:oMath xmlns:m="http://schemas.openxmlformats.org/officeDocument/2006/math">
                    <m:r>
                      <a:rPr lang="en-CA" sz="2400" i="1" smtClean="0">
                        <a:latin typeface="Cambria Math"/>
                      </a:rPr>
                      <m:t>𝐴</m:t>
                    </m:r>
                    <m:r>
                      <a:rPr lang="en-CA" sz="2400" i="1" smtClean="0">
                        <a:latin typeface="Cambria Math"/>
                      </a:rPr>
                      <m:t>∧ ¬ </m:t>
                    </m:r>
                    <m:r>
                      <a:rPr lang="en-CA" sz="2400" i="1" smtClean="0">
                        <a:latin typeface="Cambria Math"/>
                      </a:rPr>
                      <m:t>𝐵</m:t>
                    </m:r>
                    <m:r>
                      <a:rPr lang="en-CA" sz="2400" i="1" smtClean="0">
                        <a:latin typeface="Cambria Math"/>
                      </a:rPr>
                      <m:t>∨¬</m:t>
                    </m:r>
                    <m:r>
                      <a:rPr lang="en-CA" sz="2400" i="1" smtClean="0">
                        <a:latin typeface="Cambria Math"/>
                      </a:rPr>
                      <m:t>𝐶</m:t>
                    </m:r>
                    <m:r>
                      <a:rPr lang="en-CA" sz="2400" i="1" smtClean="0">
                        <a:latin typeface="Cambria Math"/>
                      </a:rPr>
                      <m:t>→¬(</m:t>
                    </m:r>
                    <m:r>
                      <a:rPr lang="en-CA" sz="2400" i="1">
                        <a:latin typeface="Cambria Math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400" dirty="0"/>
                  <a:t>     </a:t>
                </a: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D5C1238C-BC25-441B-B0B8-9584F667AF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7664" y="5711733"/>
                <a:ext cx="3994235" cy="461665"/>
              </a:xfrm>
              <a:prstGeom prst="rect">
                <a:avLst/>
              </a:prstGeom>
              <a:blipFill>
                <a:blip r:embed="rId18"/>
                <a:stretch>
                  <a:fillRect l="-458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>
            <a:extLst>
              <a:ext uri="{FF2B5EF4-FFF2-40B4-BE49-F238E27FC236}">
                <a16:creationId xmlns:a16="http://schemas.microsoft.com/office/drawing/2014/main" id="{0FE6599B-80FD-4A83-8CD1-021D2FFAFFA0}"/>
              </a:ext>
            </a:extLst>
          </p:cNvPr>
          <p:cNvSpPr txBox="1"/>
          <p:nvPr/>
        </p:nvSpPr>
        <p:spPr>
          <a:xfrm>
            <a:off x="8313451" y="4652565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/>
              <a:t>C 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D606A2B7-FBB8-4644-A8A4-EF332F67813C}"/>
              </a:ext>
            </a:extLst>
          </p:cNvPr>
          <p:cNvCxnSpPr>
            <a:cxnSpLocks/>
            <a:stCxn id="63" idx="2"/>
            <a:endCxn id="71" idx="0"/>
          </p:cNvCxnSpPr>
          <p:nvPr/>
        </p:nvCxnSpPr>
        <p:spPr>
          <a:xfrm>
            <a:off x="8280039" y="3681487"/>
            <a:ext cx="0" cy="25372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884DC6A3-F6E2-4A07-A3AE-D9F340D298EF}"/>
                  </a:ext>
                </a:extLst>
              </p:cNvPr>
              <p:cNvSpPr txBox="1"/>
              <p:nvPr/>
            </p:nvSpPr>
            <p:spPr>
              <a:xfrm>
                <a:off x="8062672" y="3935209"/>
                <a:ext cx="4347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CA" sz="2400" dirty="0"/>
                  <a:t> </a:t>
                </a: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884DC6A3-F6E2-4A07-A3AE-D9F340D298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2672" y="3935209"/>
                <a:ext cx="434734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Box 71">
            <a:extLst>
              <a:ext uri="{FF2B5EF4-FFF2-40B4-BE49-F238E27FC236}">
                <a16:creationId xmlns:a16="http://schemas.microsoft.com/office/drawing/2014/main" id="{B5746E99-C1DF-44AD-BE04-313EC0E5E0D9}"/>
              </a:ext>
            </a:extLst>
          </p:cNvPr>
          <p:cNvSpPr txBox="1"/>
          <p:nvPr/>
        </p:nvSpPr>
        <p:spPr>
          <a:xfrm>
            <a:off x="7787569" y="4652566"/>
            <a:ext cx="431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/>
              <a:t>A 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ED5D767-5001-47CB-90F5-5CA00D5B4353}"/>
              </a:ext>
            </a:extLst>
          </p:cNvPr>
          <p:cNvCxnSpPr>
            <a:cxnSpLocks/>
            <a:stCxn id="72" idx="0"/>
            <a:endCxn id="71" idx="2"/>
          </p:cNvCxnSpPr>
          <p:nvPr/>
        </p:nvCxnSpPr>
        <p:spPr>
          <a:xfrm flipV="1">
            <a:off x="8003333" y="4396874"/>
            <a:ext cx="276706" cy="25569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CFB12DF-783F-4124-A109-262116D9B57B}"/>
              </a:ext>
            </a:extLst>
          </p:cNvPr>
          <p:cNvCxnSpPr>
            <a:cxnSpLocks/>
            <a:stCxn id="69" idx="0"/>
            <a:endCxn id="71" idx="2"/>
          </p:cNvCxnSpPr>
          <p:nvPr/>
        </p:nvCxnSpPr>
        <p:spPr>
          <a:xfrm flipH="1" flipV="1">
            <a:off x="8280039" y="4396874"/>
            <a:ext cx="241963" cy="25569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7500021C-DA76-4A00-938B-B83DE3F87B71}"/>
              </a:ext>
            </a:extLst>
          </p:cNvPr>
          <p:cNvSpPr txBox="1"/>
          <p:nvPr/>
        </p:nvSpPr>
        <p:spPr>
          <a:xfrm flipH="1">
            <a:off x="1621865" y="3003942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True</a:t>
            </a:r>
            <a:r>
              <a:rPr lang="en-US" dirty="0"/>
              <a:t> 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35ECFA76-071C-47EC-8B72-BC49CF407DAC}"/>
              </a:ext>
            </a:extLst>
          </p:cNvPr>
          <p:cNvSpPr txBox="1"/>
          <p:nvPr/>
        </p:nvSpPr>
        <p:spPr>
          <a:xfrm flipH="1">
            <a:off x="7653833" y="2487186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False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9" name="Content Placeholder 3">
                <a:extLst>
                  <a:ext uri="{FF2B5EF4-FFF2-40B4-BE49-F238E27FC236}">
                    <a16:creationId xmlns:a16="http://schemas.microsoft.com/office/drawing/2014/main" id="{075BC881-0188-44DA-A573-635F7417A9F7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9715552" y="0"/>
              <a:ext cx="2489458" cy="2895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811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8134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31759">
                    <a:tc>
                      <a:txBody>
                        <a:bodyPr/>
                        <a:lstStyle/>
                        <a:p>
                          <a:r>
                            <a:rPr lang="en-CA" sz="2000" dirty="0"/>
                            <a:t>Symbol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000" dirty="0"/>
                            <a:t>True</a:t>
                          </a:r>
                          <a:r>
                            <a:rPr lang="en-CA" sz="2000" baseline="0" dirty="0"/>
                            <a:t> when</a:t>
                          </a:r>
                          <a:endParaRPr lang="en-CA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31759">
                    <a:tc>
                      <a:txBody>
                        <a:bodyPr/>
                        <a:lstStyle/>
                        <a:p>
                          <a:r>
                            <a:rPr lang="en-CA" sz="20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CA" sz="2000" b="0" i="1" smtClean="0">
                                  <a:latin typeface="Cambria Math"/>
                                </a:rPr>
                                <m:t>¬ </m:t>
                              </m:r>
                            </m:oMath>
                          </a14:m>
                          <a:r>
                            <a:rPr lang="en-CA" sz="2000" dirty="0"/>
                            <a:t>A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000" dirty="0"/>
                            <a:t>A is false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2116665"/>
                      </a:ext>
                    </a:extLst>
                  </a:tr>
                  <a:tr h="193042">
                    <a:tc>
                      <a:txBody>
                        <a:bodyPr/>
                        <a:lstStyle/>
                        <a:p>
                          <a:r>
                            <a:rPr lang="en-CA" sz="2000" dirty="0"/>
                            <a:t>A  </a:t>
                          </a:r>
                          <a14:m>
                            <m:oMath xmlns:m="http://schemas.openxmlformats.org/officeDocument/2006/math">
                              <m:r>
                                <a:rPr lang="en-CA" sz="2000" b="0" i="1" smtClean="0">
                                  <a:latin typeface="Cambria Math"/>
                                </a:rPr>
                                <m:t>∧</m:t>
                              </m:r>
                            </m:oMath>
                          </a14:m>
                          <a:r>
                            <a:rPr lang="en-CA" sz="2000" dirty="0"/>
                            <a:t> 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000" dirty="0"/>
                            <a:t>Both A and B are true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5775">
                    <a:tc>
                      <a:txBody>
                        <a:bodyPr/>
                        <a:lstStyle/>
                        <a:p>
                          <a:r>
                            <a:rPr lang="en-CA" sz="2000" dirty="0"/>
                            <a:t>A  </a:t>
                          </a:r>
                          <a14:m>
                            <m:oMath xmlns:m="http://schemas.openxmlformats.org/officeDocument/2006/math">
                              <m:r>
                                <a:rPr lang="en-CA" sz="2000" b="0" i="1" smtClean="0">
                                  <a:latin typeface="Cambria Math"/>
                                </a:rPr>
                                <m:t>∨</m:t>
                              </m:r>
                            </m:oMath>
                          </a14:m>
                          <a:r>
                            <a:rPr lang="en-CA" sz="2000" dirty="0"/>
                            <a:t> 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000" baseline="0" dirty="0"/>
                            <a:t>At least one of A, B  true </a:t>
                          </a:r>
                          <a:endParaRPr lang="en-CA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75775">
                    <a:tc>
                      <a:txBody>
                        <a:bodyPr/>
                        <a:lstStyle/>
                        <a:p>
                          <a:r>
                            <a:rPr lang="en-CA" sz="2000" dirty="0"/>
                            <a:t>A  </a:t>
                          </a:r>
                          <a14:m>
                            <m:oMath xmlns:m="http://schemas.openxmlformats.org/officeDocument/2006/math">
                              <m:r>
                                <a:rPr lang="en-CA" sz="2000" b="0" i="1" smtClean="0">
                                  <a:latin typeface="Cambria Math"/>
                                </a:rPr>
                                <m:t>→</m:t>
                              </m:r>
                            </m:oMath>
                          </a14:m>
                          <a:r>
                            <a:rPr lang="en-CA" sz="2000" dirty="0"/>
                            <a:t> B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000" baseline="0" dirty="0"/>
                            <a:t>A false or B true or both </a:t>
                          </a:r>
                          <a:endParaRPr lang="en-CA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9" name="Content Placeholder 3">
                <a:extLst>
                  <a:ext uri="{FF2B5EF4-FFF2-40B4-BE49-F238E27FC236}">
                    <a16:creationId xmlns:a16="http://schemas.microsoft.com/office/drawing/2014/main" id="{075BC881-0188-44DA-A573-635F7417A9F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313424034"/>
                  </p:ext>
                </p:extLst>
              </p:nvPr>
            </p:nvGraphicFramePr>
            <p:xfrm>
              <a:off x="9715552" y="0"/>
              <a:ext cx="2489458" cy="2895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811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8134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en-CA" sz="2000" dirty="0"/>
                            <a:t>Symbol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000" dirty="0"/>
                            <a:t>True</a:t>
                          </a:r>
                          <a:r>
                            <a:rPr lang="en-CA" sz="2000" baseline="0" dirty="0"/>
                            <a:t> when</a:t>
                          </a:r>
                          <a:endParaRPr lang="en-CA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0"/>
                          <a:stretch>
                            <a:fillRect l="-602" t="-107692" r="-149398" b="-55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sz="2000" dirty="0"/>
                            <a:t>A is false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2116665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0"/>
                          <a:stretch>
                            <a:fillRect l="-602" t="-117391" r="-149398" b="-21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sz="2000" dirty="0"/>
                            <a:t>Both A and B are true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0"/>
                          <a:stretch>
                            <a:fillRect l="-602" t="-217391" r="-149398" b="-11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sz="2000" baseline="0" dirty="0"/>
                            <a:t>At least one of A, B  true </a:t>
                          </a:r>
                          <a:endParaRPr lang="en-CA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0"/>
                          <a:stretch>
                            <a:fillRect l="-602" t="-317391" r="-149398" b="-1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sz="2000" baseline="0" dirty="0"/>
                            <a:t>A false or B true or both </a:t>
                          </a:r>
                          <a:endParaRPr lang="en-CA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6" name="Picture 2" descr="Tree, Forest, Trunk, Nature, Leaves, Branches, Organic">
            <a:extLst>
              <a:ext uri="{FF2B5EF4-FFF2-40B4-BE49-F238E27FC236}">
                <a16:creationId xmlns:a16="http://schemas.microsoft.com/office/drawing/2014/main" id="{E58E7BF3-7B3A-4B42-AEA4-E3B46BB1D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7" y="171972"/>
            <a:ext cx="490264" cy="53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180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4" grpId="0"/>
      <p:bldP spid="60" grpId="0"/>
      <p:bldP spid="61" grpId="0"/>
      <p:bldP spid="62" grpId="0"/>
      <p:bldP spid="63" grpId="0"/>
      <p:bldP spid="68" grpId="0"/>
      <p:bldP spid="69" grpId="0"/>
      <p:bldP spid="71" grpId="0"/>
      <p:bldP spid="72" grpId="0"/>
      <p:bldP spid="10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487F6-D2B7-4C3F-8FD7-428F205EC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71ED8-D47A-42E1-A351-B819956547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08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479376" y="1844824"/>
            <a:ext cx="10188624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400" dirty="0"/>
              <a:t>On a mystical island, there are two kinds of people: knights and knaves.  Knights always tell the truth.  Knaves always lie.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32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32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32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32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Knights and knaves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352131"/>
            <a:ext cx="10814992" cy="2774034"/>
          </a:xfrm>
        </p:spPr>
        <p:txBody>
          <a:bodyPr>
            <a:normAutofit fontScale="92500" lnSpcReduction="10000"/>
          </a:bodyPr>
          <a:lstStyle/>
          <a:p>
            <a:r>
              <a:rPr lang="en-CA" sz="3600" dirty="0"/>
              <a:t>Puzzle 1:  </a:t>
            </a:r>
          </a:p>
          <a:p>
            <a:pPr lvl="1"/>
            <a:r>
              <a:rPr lang="en-CA" sz="3500" dirty="0"/>
              <a:t>You meet two people on the island, Arnold and Bob. </a:t>
            </a:r>
          </a:p>
          <a:p>
            <a:pPr lvl="1"/>
            <a:r>
              <a:rPr lang="en-CA" sz="3500" dirty="0"/>
              <a:t>Arnold says “Either I am a knave, or Bob is a knight”.  </a:t>
            </a:r>
          </a:p>
          <a:p>
            <a:pPr lvl="1"/>
            <a:r>
              <a:rPr lang="en-CA" sz="3500" dirty="0"/>
              <a:t>Is Arnold a knight or a knave? </a:t>
            </a:r>
          </a:p>
          <a:p>
            <a:pPr lvl="1"/>
            <a:r>
              <a:rPr lang="en-CA" sz="3500" dirty="0"/>
              <a:t>What about Bob? Is Bob a knight or a knave?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1026" name="Picture 2" descr="Knave, Boy, Person, Male">
            <a:extLst>
              <a:ext uri="{FF2B5EF4-FFF2-40B4-BE49-F238E27FC236}">
                <a16:creationId xmlns:a16="http://schemas.microsoft.com/office/drawing/2014/main" id="{97E2BF1B-D2FE-4308-9147-3AED30D24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329570"/>
            <a:ext cx="603281" cy="115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8BA625-DB3A-497D-BDF7-464C228122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286147"/>
            <a:ext cx="1200197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64612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C1B78-F411-4DBF-97CE-56394B561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Knights and knaves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9523BC-E1BA-4DC7-B8B8-EED1561C5E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5257799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CA" dirty="0"/>
                  <a:t>You meet two people on the island, Arnold and Bob. Arnold says “Either I am a knave, or Bob is a knight”.  </a:t>
                </a:r>
              </a:p>
              <a:p>
                <a:pPr lvl="1"/>
                <a:r>
                  <a:rPr lang="en-CA" dirty="0"/>
                  <a:t>Propositional variable A:  </a:t>
                </a:r>
              </a:p>
              <a:p>
                <a:pPr lvl="2"/>
                <a:r>
                  <a:rPr lang="en-CA" sz="2600" dirty="0">
                    <a:solidFill>
                      <a:srgbClr val="00B050"/>
                    </a:solidFill>
                  </a:rPr>
                  <a:t>True when Arnold is a knight</a:t>
                </a:r>
                <a:endParaRPr lang="en-CA" sz="2600" dirty="0"/>
              </a:p>
              <a:p>
                <a:pPr lvl="2"/>
                <a:r>
                  <a:rPr lang="en-CA" sz="2600" dirty="0">
                    <a:solidFill>
                      <a:srgbClr val="FF0000"/>
                    </a:solidFill>
                  </a:rPr>
                  <a:t>False when Arnold is a knave </a:t>
                </a:r>
              </a:p>
              <a:p>
                <a:pPr lvl="1"/>
                <a:r>
                  <a:rPr lang="en-CA" dirty="0"/>
                  <a:t>Propositional variable B: </a:t>
                </a:r>
              </a:p>
              <a:p>
                <a:pPr lvl="2"/>
                <a:r>
                  <a:rPr lang="en-CA" sz="2600" dirty="0">
                    <a:solidFill>
                      <a:srgbClr val="00B050"/>
                    </a:solidFill>
                  </a:rPr>
                  <a:t>True when Bob is a knight</a:t>
                </a:r>
                <a:r>
                  <a:rPr lang="en-CA" sz="2600" dirty="0"/>
                  <a:t>, </a:t>
                </a:r>
              </a:p>
              <a:p>
                <a:pPr lvl="2"/>
                <a:r>
                  <a:rPr lang="en-CA" sz="2600" dirty="0">
                    <a:solidFill>
                      <a:srgbClr val="FF0000"/>
                    </a:solidFill>
                  </a:rPr>
                  <a:t>False when Bob is a knave.  </a:t>
                </a:r>
              </a:p>
              <a:p>
                <a:pPr lvl="1"/>
                <a:r>
                  <a:rPr lang="en-CA" dirty="0"/>
                  <a:t>Statement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¬</m:t>
                    </m:r>
                    <m:r>
                      <a:rPr lang="en-CA" i="1">
                        <a:latin typeface="Cambria Math"/>
                      </a:rPr>
                      <m:t>𝐴</m:t>
                    </m:r>
                    <m:r>
                      <a:rPr lang="en-CA" i="1">
                        <a:latin typeface="Cambria Math"/>
                      </a:rPr>
                      <m:t>∨</m:t>
                    </m:r>
                    <m:r>
                      <a:rPr lang="en-CA" i="1">
                        <a:latin typeface="Cambria Math"/>
                      </a:rPr>
                      <m:t>𝐵</m:t>
                    </m:r>
                    <m:r>
                      <a:rPr lang="en-CA" i="1">
                        <a:latin typeface="Cambria Math"/>
                      </a:rPr>
                      <m:t> </m:t>
                    </m:r>
                  </m:oMath>
                </a14:m>
                <a:r>
                  <a:rPr lang="en-CA" dirty="0"/>
                  <a:t>: “Either Arnold is a knave, or Bob is a knight” </a:t>
                </a:r>
              </a:p>
              <a:p>
                <a:pPr lvl="1"/>
                <a:endParaRPr lang="en-CA" dirty="0"/>
              </a:p>
              <a:p>
                <a:r>
                  <a:rPr lang="en-CA" dirty="0"/>
                  <a:t>Want: scenarios where </a:t>
                </a:r>
              </a:p>
              <a:p>
                <a:pPr lvl="1"/>
                <a:r>
                  <a:rPr lang="en-CA" dirty="0"/>
                  <a:t>either both </a:t>
                </a:r>
                <a:r>
                  <a:rPr lang="en-CA" dirty="0">
                    <a:solidFill>
                      <a:srgbClr val="00B050"/>
                    </a:solidFill>
                  </a:rPr>
                  <a:t>Arnold is a knight </a:t>
                </a:r>
                <a:r>
                  <a:rPr lang="en-CA" dirty="0"/>
                  <a:t>and what he said,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CA" dirty="0">
                    <a:solidFill>
                      <a:srgbClr val="00B050"/>
                    </a:solidFill>
                  </a:rPr>
                  <a:t> is true </a:t>
                </a:r>
                <a:endParaRPr lang="en-CA" dirty="0"/>
              </a:p>
              <a:p>
                <a:pPr lvl="1"/>
                <a:r>
                  <a:rPr lang="en-CA" dirty="0"/>
                  <a:t>or </a:t>
                </a:r>
                <a:r>
                  <a:rPr lang="en-CA" dirty="0">
                    <a:solidFill>
                      <a:srgbClr val="FF0000"/>
                    </a:solidFill>
                  </a:rPr>
                  <a:t>Arnold is a knave </a:t>
                </a:r>
                <a:r>
                  <a:rPr lang="en-CA" dirty="0"/>
                  <a:t>and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dirty="0">
                    <a:solidFill>
                      <a:srgbClr val="FF0000"/>
                    </a:solidFill>
                  </a:rPr>
                  <a:t> is false</a:t>
                </a:r>
                <a:r>
                  <a:rPr lang="en-CA" dirty="0"/>
                  <a:t>.  </a:t>
                </a:r>
              </a:p>
              <a:p>
                <a:pPr marL="457200" lvl="1" indent="0">
                  <a:buNone/>
                </a:pPr>
                <a:endParaRPr lang="en-CA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9523BC-E1BA-4DC7-B8B8-EED1561C5E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5257799"/>
              </a:xfrm>
              <a:blipFill>
                <a:blip r:embed="rId6"/>
                <a:stretch>
                  <a:fillRect l="-1111" t="-3016" b="-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Knave, Boy, Person, Male">
            <a:extLst>
              <a:ext uri="{FF2B5EF4-FFF2-40B4-BE49-F238E27FC236}">
                <a16:creationId xmlns:a16="http://schemas.microsoft.com/office/drawing/2014/main" id="{C5D73FC5-33D9-4593-A721-B1D056B1A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329570"/>
            <a:ext cx="603281" cy="115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A7BF4C-2A96-4F71-AA3C-4E76DAE65FB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286147"/>
            <a:ext cx="1200197" cy="1143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6D8ACF-A317-46BD-89DD-5A5A8F874A4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980" y="2492896"/>
            <a:ext cx="711696" cy="6777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301C72-0DD1-4F18-849C-17F767B2074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758" y="3772713"/>
            <a:ext cx="711696" cy="677779"/>
          </a:xfrm>
          <a:prstGeom prst="rect">
            <a:avLst/>
          </a:prstGeom>
        </p:spPr>
      </p:pic>
      <p:pic>
        <p:nvPicPr>
          <p:cNvPr id="11" name="Picture 2" descr="Knave, Boy, Person, Male">
            <a:extLst>
              <a:ext uri="{FF2B5EF4-FFF2-40B4-BE49-F238E27FC236}">
                <a16:creationId xmlns:a16="http://schemas.microsoft.com/office/drawing/2014/main" id="{51B46CFB-E8ED-4B8B-9BBC-714DD964C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8" y="2996952"/>
            <a:ext cx="351656" cy="67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Knave, Boy, Person, Male">
            <a:extLst>
              <a:ext uri="{FF2B5EF4-FFF2-40B4-BE49-F238E27FC236}">
                <a16:creationId xmlns:a16="http://schemas.microsoft.com/office/drawing/2014/main" id="{A04D8BC2-833E-43B1-B1FC-8394F2069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4226456"/>
            <a:ext cx="351656" cy="67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Knave, Boy, Person, Male">
            <a:extLst>
              <a:ext uri="{FF2B5EF4-FFF2-40B4-BE49-F238E27FC236}">
                <a16:creationId xmlns:a16="http://schemas.microsoft.com/office/drawing/2014/main" id="{E3EC4C9A-788D-44AC-9839-5569D33B3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6268855"/>
            <a:ext cx="351656" cy="67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685CF22-1F68-4AED-AF56-E68473E68A6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5661248"/>
            <a:ext cx="711696" cy="6777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77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9523BC-E1BA-4DC7-B8B8-EED1561C5E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514027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CA" dirty="0"/>
                  <a:t>Want: scenarios where </a:t>
                </a:r>
              </a:p>
              <a:p>
                <a:pPr lvl="1"/>
                <a:r>
                  <a:rPr lang="en-CA" dirty="0"/>
                  <a:t>either both </a:t>
                </a:r>
                <a:r>
                  <a:rPr lang="en-CA" dirty="0">
                    <a:solidFill>
                      <a:srgbClr val="00B050"/>
                    </a:solidFill>
                  </a:rPr>
                  <a:t>Arnold is a knight </a:t>
                </a:r>
                <a:r>
                  <a:rPr lang="en-CA" dirty="0"/>
                  <a:t>and what he said,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CA" dirty="0">
                    <a:solidFill>
                      <a:srgbClr val="00B050"/>
                    </a:solidFill>
                  </a:rPr>
                  <a:t> is true </a:t>
                </a:r>
                <a:endParaRPr lang="en-CA" dirty="0"/>
              </a:p>
              <a:p>
                <a:pPr lvl="1"/>
                <a:r>
                  <a:rPr lang="en-CA" dirty="0"/>
                  <a:t>or </a:t>
                </a:r>
                <a:r>
                  <a:rPr lang="en-CA" dirty="0">
                    <a:solidFill>
                      <a:srgbClr val="FF0000"/>
                    </a:solidFill>
                  </a:rPr>
                  <a:t>Arnold is a knave </a:t>
                </a:r>
                <a:r>
                  <a:rPr lang="en-CA" dirty="0"/>
                  <a:t>and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dirty="0">
                    <a:solidFill>
                      <a:srgbClr val="FF0000"/>
                    </a:solidFill>
                  </a:rPr>
                  <a:t> is false</a:t>
                </a:r>
                <a:r>
                  <a:rPr lang="en-CA" dirty="0"/>
                  <a:t>.  </a:t>
                </a:r>
              </a:p>
              <a:p>
                <a:pPr lvl="1"/>
                <a:endParaRPr lang="en-CA" dirty="0"/>
              </a:p>
              <a:p>
                <a:r>
                  <a:rPr lang="en-CA" sz="2800" dirty="0"/>
                  <a:t>Can write this using “if and only if” (“</a:t>
                </a:r>
                <a:r>
                  <a:rPr lang="en-CA" sz="2800" dirty="0" err="1"/>
                  <a:t>iff</a:t>
                </a:r>
                <a:r>
                  <a:rPr lang="en-CA" sz="2800" dirty="0"/>
                  <a:t>”) notation: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800" i="1">
                            <a:latin typeface="Cambria Math"/>
                          </a:rPr>
                          <m:t>¬</m:t>
                        </m:r>
                        <m:r>
                          <a:rPr lang="en-CA" sz="2800" i="1">
                            <a:latin typeface="Cambria Math"/>
                          </a:rPr>
                          <m:t>𝐴</m:t>
                        </m:r>
                        <m:r>
                          <a:rPr lang="en-CA" sz="2800" i="1">
                            <a:latin typeface="Cambria Math"/>
                          </a:rPr>
                          <m:t>∨</m:t>
                        </m:r>
                        <m:r>
                          <a:rPr lang="en-CA" sz="2800" i="1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CA" sz="2800" i="1">
                        <a:latin typeface="Cambria Math"/>
                      </a:rPr>
                      <m:t>↔</m:t>
                    </m:r>
                    <m:r>
                      <a:rPr lang="en-CA" sz="2800" i="1">
                        <a:latin typeface="Cambria Math"/>
                      </a:rPr>
                      <m:t>  </m:t>
                    </m:r>
                    <m:r>
                      <a:rPr lang="en-CA" sz="2800" i="1">
                        <a:latin typeface="Cambria Math"/>
                      </a:rPr>
                      <m:t>𝐴</m:t>
                    </m:r>
                    <m:r>
                      <a:rPr lang="en-CA" sz="2800">
                        <a:latin typeface="Cambria Math"/>
                      </a:rPr>
                      <m:t>. </m:t>
                    </m:r>
                  </m:oMath>
                </a14:m>
                <a:r>
                  <a:rPr lang="en-CA" sz="2800" dirty="0"/>
                  <a:t> 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CA" sz="2800" dirty="0"/>
                  <a:t> is true when G and H have same value</a:t>
                </a:r>
              </a:p>
              <a:p>
                <a:pPr lvl="1"/>
                <a:r>
                  <a:rPr lang="en-CA" sz="2400" dirty="0"/>
                  <a:t>Either both G and H are true, </a:t>
                </a:r>
              </a:p>
              <a:p>
                <a:pPr lvl="1"/>
                <a:r>
                  <a:rPr lang="en-CA" sz="2400" dirty="0"/>
                  <a:t>Or both G and H are false </a:t>
                </a:r>
              </a:p>
              <a:p>
                <a:pPr lvl="1"/>
                <a:endParaRPr lang="en-CA" sz="2400" dirty="0"/>
              </a:p>
              <a:p>
                <a:r>
                  <a:rPr lang="en-CA" sz="2800" dirty="0">
                    <a:solidFill>
                      <a:srgbClr val="C00000"/>
                    </a:solidFill>
                  </a:rPr>
                  <a:t>Note: we do not use “=“ between logic formulas</a:t>
                </a:r>
                <a:r>
                  <a:rPr lang="en-CA" sz="2800" dirty="0"/>
                  <a:t>! </a:t>
                </a:r>
              </a:p>
              <a:p>
                <a:pPr lvl="1"/>
                <a:endParaRPr lang="en-CA" sz="2800" dirty="0"/>
              </a:p>
              <a:p>
                <a:r>
                  <a:rPr lang="en-CA" sz="2800" dirty="0"/>
                  <a:t>The symbol </a:t>
                </a:r>
                <a14:m>
                  <m:oMath xmlns:m="http://schemas.openxmlformats.org/officeDocument/2006/math">
                    <m:r>
                      <a:rPr lang="en-CA" sz="2800" i="1">
                        <a:latin typeface="Cambria Math"/>
                      </a:rPr>
                      <m:t>↔</m:t>
                    </m:r>
                    <m:r>
                      <a:rPr lang="en-CA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CA" sz="2800" dirty="0"/>
                  <a:t> is called “biconditional” </a:t>
                </a:r>
              </a:p>
              <a:p>
                <a:r>
                  <a:rPr lang="en-CA" sz="2800" dirty="0"/>
                  <a:t>Precedence order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CA" sz="2800" dirty="0"/>
                  <a:t> is even lower than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en-CA" sz="2800" dirty="0"/>
              </a:p>
              <a:p>
                <a:pPr lvl="1"/>
                <a:endParaRPr lang="en-CA" dirty="0"/>
              </a:p>
              <a:p>
                <a:pPr marL="457200" lvl="1" indent="0">
                  <a:buNone/>
                </a:pPr>
                <a:endParaRPr lang="en-CA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9523BC-E1BA-4DC7-B8B8-EED1561C5E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5140278"/>
              </a:xfrm>
              <a:blipFill>
                <a:blip r:embed="rId5"/>
                <a:stretch>
                  <a:fillRect l="-1111" t="-3084" b="-1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3">
                <a:extLst>
                  <a:ext uri="{FF2B5EF4-FFF2-40B4-BE49-F238E27FC236}">
                    <a16:creationId xmlns:a16="http://schemas.microsoft.com/office/drawing/2014/main" id="{49F5D608-0ED7-410E-A4B9-2B4890EBCD69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8256240" y="4365104"/>
              <a:ext cx="3744415" cy="223135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409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16224">
                      <a:extLst>
                        <a:ext uri="{9D8B030D-6E8A-4147-A177-3AD203B41FA5}">
                          <a16:colId xmlns:a16="http://schemas.microsoft.com/office/drawing/2014/main" val="2328163021"/>
                        </a:ext>
                      </a:extLst>
                    </a:gridCol>
                  </a:tblGrid>
                  <a:tr h="337902"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 G if and only if H 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𝑮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↔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𝑯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1120"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1120"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1" dirty="0">
                              <a:solidFill>
                                <a:srgbClr val="FF0000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91120"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1" dirty="0">
                              <a:solidFill>
                                <a:srgbClr val="FF0000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17919"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/>
                              </a:solidFill>
                            </a:rPr>
                            <a:t>False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3">
                <a:extLst>
                  <a:ext uri="{FF2B5EF4-FFF2-40B4-BE49-F238E27FC236}">
                    <a16:creationId xmlns:a16="http://schemas.microsoft.com/office/drawing/2014/main" id="{49F5D608-0ED7-410E-A4B9-2B4890EBCD6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25374448"/>
                  </p:ext>
                </p:extLst>
              </p:nvPr>
            </p:nvGraphicFramePr>
            <p:xfrm>
              <a:off x="8256240" y="4365104"/>
              <a:ext cx="3744415" cy="223135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409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16224">
                      <a:extLst>
                        <a:ext uri="{9D8B030D-6E8A-4147-A177-3AD203B41FA5}">
                          <a16:colId xmlns:a16="http://schemas.microsoft.com/office/drawing/2014/main" val="2328163021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86103" t="-4762" r="-1208" b="-2561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1120"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1120"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1" dirty="0">
                              <a:solidFill>
                                <a:srgbClr val="FF0000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91120"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1" dirty="0">
                              <a:solidFill>
                                <a:srgbClr val="FF0000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17919"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/>
                              </a:solidFill>
                            </a:rPr>
                            <a:t>False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itle 8">
            <a:extLst>
              <a:ext uri="{FF2B5EF4-FFF2-40B4-BE49-F238E27FC236}">
                <a16:creationId xmlns:a16="http://schemas.microsoft.com/office/drawing/2014/main" id="{9258FE89-3CAD-4B61-8FFF-5A41CB733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Iff</a:t>
            </a:r>
            <a:r>
              <a:rPr lang="en-US" dirty="0"/>
              <a:t> (if and only if): a new connective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006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C1B78-F411-4DBF-97CE-56394B561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Knights and knaves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9523BC-E1BA-4DC7-B8B8-EED1561C5E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312494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CA" dirty="0"/>
                  <a:t>Arnold says “Either I am a knave, or Bob is a knight”.  </a:t>
                </a:r>
              </a:p>
              <a:p>
                <a:pPr lvl="1"/>
                <a:r>
                  <a:rPr lang="en-CA" dirty="0"/>
                  <a:t>A: True when Arnold is a knight, false when Arnold is a knave </a:t>
                </a:r>
              </a:p>
              <a:p>
                <a:pPr lvl="1"/>
                <a:r>
                  <a:rPr lang="en-CA" dirty="0"/>
                  <a:t>B: True when Bob is a knight, false when Bob is a knave.  </a:t>
                </a:r>
              </a:p>
              <a:p>
                <a:pPr lvl="1"/>
                <a:r>
                  <a:rPr lang="en-CA" dirty="0"/>
                  <a:t>Arnold said: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¬</m:t>
                    </m:r>
                    <m:r>
                      <a:rPr lang="en-CA" i="1">
                        <a:latin typeface="Cambria Math"/>
                      </a:rPr>
                      <m:t>𝐴</m:t>
                    </m:r>
                    <m:r>
                      <a:rPr lang="en-CA" i="1">
                        <a:latin typeface="Cambria Math"/>
                      </a:rPr>
                      <m:t>∨</m:t>
                    </m:r>
                    <m:r>
                      <a:rPr lang="en-CA" i="1">
                        <a:latin typeface="Cambria Math"/>
                      </a:rPr>
                      <m:t>𝐵</m:t>
                    </m:r>
                    <m:r>
                      <a:rPr lang="en-CA" i="1">
                        <a:latin typeface="Cambria Math"/>
                      </a:rPr>
                      <m:t> </m:t>
                    </m:r>
                  </m:oMath>
                </a14:m>
                <a:r>
                  <a:rPr lang="en-CA" dirty="0"/>
                  <a:t>: “Either Arnold is a knave, or Bob is a knight” </a:t>
                </a:r>
              </a:p>
              <a:p>
                <a:pPr lvl="1"/>
                <a:r>
                  <a:rPr lang="en-CA" dirty="0"/>
                  <a:t>By rules of what it means to be a knight or a knave</a:t>
                </a:r>
              </a:p>
              <a:p>
                <a:pPr lvl="2"/>
                <a:r>
                  <a:rPr lang="en-CA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/>
                          </a:rPr>
                          <m:t>¬</m:t>
                        </m:r>
                        <m:r>
                          <a:rPr lang="en-CA" i="1">
                            <a:latin typeface="Cambria Math"/>
                          </a:rPr>
                          <m:t>𝐴</m:t>
                        </m:r>
                        <m:r>
                          <a:rPr lang="en-CA" i="1">
                            <a:latin typeface="Cambria Math"/>
                          </a:rPr>
                          <m:t>∨</m:t>
                        </m:r>
                        <m:r>
                          <a:rPr lang="en-CA" i="1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CA" i="1">
                        <a:latin typeface="Cambria Math"/>
                      </a:rPr>
                      <m:t>↔</m:t>
                    </m:r>
                    <m:r>
                      <a:rPr lang="en-CA" i="1">
                        <a:latin typeface="Cambria Math"/>
                      </a:rPr>
                      <m:t>  </m:t>
                    </m:r>
                    <m:r>
                      <a:rPr lang="en-CA" i="1">
                        <a:latin typeface="Cambria Math"/>
                      </a:rPr>
                      <m:t>𝐴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CA" dirty="0"/>
                  <a:t>ust be true </a:t>
                </a:r>
              </a:p>
              <a:p>
                <a:pPr lvl="1"/>
                <a:r>
                  <a:rPr lang="en-CA" dirty="0"/>
                  <a:t>Let’s try to see when this happens.</a:t>
                </a:r>
              </a:p>
              <a:p>
                <a:pPr lvl="1"/>
                <a:endParaRPr lang="en-CA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9523BC-E1BA-4DC7-B8B8-EED1561C5E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3124943"/>
              </a:xfrm>
              <a:blipFill>
                <a:blip r:embed="rId5"/>
                <a:stretch>
                  <a:fillRect l="-1111" t="-3906" b="-2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Knave, Boy, Person, Male">
            <a:extLst>
              <a:ext uri="{FF2B5EF4-FFF2-40B4-BE49-F238E27FC236}">
                <a16:creationId xmlns:a16="http://schemas.microsoft.com/office/drawing/2014/main" id="{C5D73FC5-33D9-4593-A721-B1D056B1A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329570"/>
            <a:ext cx="603281" cy="115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A7BF4C-2A96-4F71-AA3C-4E76DAE65F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286147"/>
            <a:ext cx="1200197" cy="1143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6793D2F-A1E2-4A53-9841-58109837D2A3}"/>
                  </a:ext>
                </a:extLst>
              </p:cNvPr>
              <p:cNvSpPr/>
              <p:nvPr/>
            </p:nvSpPr>
            <p:spPr>
              <a:xfrm>
                <a:off x="9763183" y="4653135"/>
                <a:ext cx="420669" cy="420669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CA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CA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6793D2F-A1E2-4A53-9841-58109837D2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3183" y="4653135"/>
                <a:ext cx="420669" cy="420669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FECD9D4-3D1B-4AFF-ACCE-F8838BFC2718}"/>
                  </a:ext>
                </a:extLst>
              </p:cNvPr>
              <p:cNvSpPr/>
              <p:nvPr/>
            </p:nvSpPr>
            <p:spPr>
              <a:xfrm>
                <a:off x="9571529" y="5148100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</m:oMath>
                  </m:oMathPara>
                </a14:m>
                <a:endParaRPr lang="en-CA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FECD9D4-3D1B-4AFF-ACCE-F8838BFC27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1529" y="5148100"/>
                <a:ext cx="360040" cy="360040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E3858110-6847-4D40-A2F8-62184AD75E72}"/>
              </a:ext>
            </a:extLst>
          </p:cNvPr>
          <p:cNvSpPr txBox="1"/>
          <p:nvPr/>
        </p:nvSpPr>
        <p:spPr>
          <a:xfrm>
            <a:off x="9556984" y="5688314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A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291797-6E4F-45D1-8B96-6E5C56D7A8F9}"/>
              </a:ext>
            </a:extLst>
          </p:cNvPr>
          <p:cNvSpPr txBox="1"/>
          <p:nvPr/>
        </p:nvSpPr>
        <p:spPr>
          <a:xfrm>
            <a:off x="10056446" y="5148100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B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DDCC372-9A5C-4379-B876-F89F475E8447}"/>
              </a:ext>
            </a:extLst>
          </p:cNvPr>
          <p:cNvCxnSpPr>
            <a:cxnSpLocks/>
            <a:stCxn id="9" idx="4"/>
            <a:endCxn id="10" idx="0"/>
          </p:cNvCxnSpPr>
          <p:nvPr/>
        </p:nvCxnSpPr>
        <p:spPr>
          <a:xfrm flipH="1">
            <a:off x="9751549" y="5073804"/>
            <a:ext cx="221969" cy="7429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EC1434-8A72-444E-B68D-461D5A3C3F9C}"/>
              </a:ext>
            </a:extLst>
          </p:cNvPr>
          <p:cNvCxnSpPr>
            <a:cxnSpLocks/>
            <a:stCxn id="9" idx="4"/>
            <a:endCxn id="12" idx="0"/>
          </p:cNvCxnSpPr>
          <p:nvPr/>
        </p:nvCxnSpPr>
        <p:spPr>
          <a:xfrm>
            <a:off x="9973518" y="5073804"/>
            <a:ext cx="264228" cy="7429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4FCBBB-D649-4C20-93A4-79D79F677763}"/>
              </a:ext>
            </a:extLst>
          </p:cNvPr>
          <p:cNvCxnSpPr>
            <a:stCxn id="11" idx="0"/>
            <a:endCxn id="10" idx="4"/>
          </p:cNvCxnSpPr>
          <p:nvPr/>
        </p:nvCxnSpPr>
        <p:spPr>
          <a:xfrm flipV="1">
            <a:off x="9742291" y="5508140"/>
            <a:ext cx="9258" cy="18017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7A2F84B-B321-4B4B-A318-33C8A9CAE445}"/>
              </a:ext>
            </a:extLst>
          </p:cNvPr>
          <p:cNvSpPr/>
          <p:nvPr/>
        </p:nvSpPr>
        <p:spPr>
          <a:xfrm>
            <a:off x="9264352" y="3952806"/>
            <a:ext cx="2160240" cy="20447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D3E5E43-403C-4ECD-97AE-D1E644A882E6}"/>
                  </a:ext>
                </a:extLst>
              </p:cNvPr>
              <p:cNvSpPr/>
              <p:nvPr/>
            </p:nvSpPr>
            <p:spPr>
              <a:xfrm>
                <a:off x="10252327" y="3952806"/>
                <a:ext cx="420669" cy="420669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↔</m:t>
                      </m:r>
                      <m:r>
                        <a:rPr lang="en-CA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CA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D3E5E43-403C-4ECD-97AE-D1E644A882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2327" y="3952806"/>
                <a:ext cx="420669" cy="420669"/>
              </a:xfrm>
              <a:prstGeom prst="ellipse">
                <a:avLst/>
              </a:prstGeom>
              <a:blipFill>
                <a:blip r:embed="rId10"/>
                <a:stretch>
                  <a:fillRect l="-14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447C530-1DE2-42DA-820C-E2DCA996036A}"/>
              </a:ext>
            </a:extLst>
          </p:cNvPr>
          <p:cNvCxnSpPr>
            <a:cxnSpLocks/>
            <a:stCxn id="20" idx="4"/>
            <a:endCxn id="9" idx="0"/>
          </p:cNvCxnSpPr>
          <p:nvPr/>
        </p:nvCxnSpPr>
        <p:spPr>
          <a:xfrm flipH="1">
            <a:off x="9973518" y="4373475"/>
            <a:ext cx="489144" cy="2796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1732434-3FE9-48FD-A47D-6852728E5D98}"/>
              </a:ext>
            </a:extLst>
          </p:cNvPr>
          <p:cNvCxnSpPr>
            <a:cxnSpLocks/>
            <a:stCxn id="20" idx="4"/>
            <a:endCxn id="26" idx="0"/>
          </p:cNvCxnSpPr>
          <p:nvPr/>
        </p:nvCxnSpPr>
        <p:spPr>
          <a:xfrm>
            <a:off x="10462662" y="4373475"/>
            <a:ext cx="531464" cy="30365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F1461FD-51F8-490B-BE2E-FAAB5C19FECA}"/>
              </a:ext>
            </a:extLst>
          </p:cNvPr>
          <p:cNvSpPr txBox="1"/>
          <p:nvPr/>
        </p:nvSpPr>
        <p:spPr>
          <a:xfrm>
            <a:off x="10831178" y="4677131"/>
            <a:ext cx="325896" cy="372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A </a:t>
            </a:r>
          </a:p>
        </p:txBody>
      </p:sp>
    </p:spTree>
    <p:extLst>
      <p:ext uri="{BB962C8B-B14F-4D97-AF65-F5344CB8AC3E}">
        <p14:creationId xmlns:p14="http://schemas.microsoft.com/office/powerpoint/2010/main" val="291703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Card puzzle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9933" y="1465196"/>
            <a:ext cx="10249988" cy="925077"/>
          </a:xfrm>
        </p:spPr>
        <p:txBody>
          <a:bodyPr>
            <a:normAutofit lnSpcReduction="10000"/>
          </a:bodyPr>
          <a:lstStyle/>
          <a:p>
            <a:r>
              <a:rPr lang="en-CA" sz="2800" dirty="0"/>
              <a:t>Which cards do we have to flip to verify this: </a:t>
            </a:r>
          </a:p>
          <a:p>
            <a:pPr lvl="1"/>
            <a:r>
              <a:rPr lang="en-CA" sz="2400" dirty="0"/>
              <a:t>- If a card has a J then it has a 5 on the other side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932" y="4926990"/>
            <a:ext cx="9710057" cy="1350253"/>
          </a:xfrm>
        </p:spPr>
        <p:txBody>
          <a:bodyPr/>
          <a:lstStyle/>
          <a:p>
            <a:pPr marL="266700" lvl="1" indent="0">
              <a:buNone/>
            </a:pPr>
            <a:r>
              <a:rPr lang="en-CA" sz="2400" dirty="0"/>
              <a:t>We do need to turn the card with J,  since if there is no 5 on the other side, then “if J then 5 on the other side” would be false.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7</a:t>
            </a:fld>
            <a:endParaRPr lang="en-ZA" dirty="0"/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05B62121-300D-47D9-B4D3-245A9F2DCF91}"/>
              </a:ext>
            </a:extLst>
          </p:cNvPr>
          <p:cNvSpPr/>
          <p:nvPr/>
        </p:nvSpPr>
        <p:spPr>
          <a:xfrm>
            <a:off x="4762622" y="2742489"/>
            <a:ext cx="1440160" cy="1800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dirty="0"/>
              <a:t>C</a:t>
            </a: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A6425874-60BD-439D-992B-EF10914A3C1F}"/>
              </a:ext>
            </a:extLst>
          </p:cNvPr>
          <p:cNvSpPr/>
          <p:nvPr/>
        </p:nvSpPr>
        <p:spPr>
          <a:xfrm>
            <a:off x="2711991" y="2742489"/>
            <a:ext cx="1440160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dirty="0"/>
              <a:t>B</a:t>
            </a:r>
          </a:p>
        </p:txBody>
      </p:sp>
      <p:sp>
        <p:nvSpPr>
          <p:cNvPr id="13" name="Rounded Rectangle 4">
            <a:extLst>
              <a:ext uri="{FF2B5EF4-FFF2-40B4-BE49-F238E27FC236}">
                <a16:creationId xmlns:a16="http://schemas.microsoft.com/office/drawing/2014/main" id="{21203CF2-0F38-4197-A61E-6ABD141E3CA5}"/>
              </a:ext>
            </a:extLst>
          </p:cNvPr>
          <p:cNvSpPr/>
          <p:nvPr/>
        </p:nvSpPr>
        <p:spPr>
          <a:xfrm>
            <a:off x="8472631" y="2742489"/>
            <a:ext cx="1440160" cy="18002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dirty="0"/>
              <a:t>J</a:t>
            </a:r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D0EEBE11-03C3-4565-9B9A-A73C773FFE19}"/>
              </a:ext>
            </a:extLst>
          </p:cNvPr>
          <p:cNvSpPr/>
          <p:nvPr/>
        </p:nvSpPr>
        <p:spPr>
          <a:xfrm>
            <a:off x="6600423" y="2742489"/>
            <a:ext cx="1440160" cy="18002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dirty="0"/>
              <a:t>2</a:t>
            </a:r>
          </a:p>
        </p:txBody>
      </p:sp>
      <p:sp>
        <p:nvSpPr>
          <p:cNvPr id="19" name="Rounded Rectangle 4">
            <a:extLst>
              <a:ext uri="{FF2B5EF4-FFF2-40B4-BE49-F238E27FC236}">
                <a16:creationId xmlns:a16="http://schemas.microsoft.com/office/drawing/2014/main" id="{44ECFF1C-AA5F-47D5-B4C5-98492F0D7914}"/>
              </a:ext>
            </a:extLst>
          </p:cNvPr>
          <p:cNvSpPr/>
          <p:nvPr/>
        </p:nvSpPr>
        <p:spPr>
          <a:xfrm>
            <a:off x="8472631" y="2742489"/>
            <a:ext cx="1440160" cy="18002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dirty="0"/>
              <a:t>5</a:t>
            </a:r>
          </a:p>
        </p:txBody>
      </p:sp>
      <p:sp>
        <p:nvSpPr>
          <p:cNvPr id="15" name="Rounded Rectangle 4">
            <a:extLst>
              <a:ext uri="{FF2B5EF4-FFF2-40B4-BE49-F238E27FC236}">
                <a16:creationId xmlns:a16="http://schemas.microsoft.com/office/drawing/2014/main" id="{E06822F6-696D-439F-9805-C3CB3DAB9A2C}"/>
              </a:ext>
            </a:extLst>
          </p:cNvPr>
          <p:cNvSpPr/>
          <p:nvPr/>
        </p:nvSpPr>
        <p:spPr>
          <a:xfrm>
            <a:off x="4762622" y="2742489"/>
            <a:ext cx="1440160" cy="18002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dirty="0"/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473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C1B78-F411-4DBF-97CE-56394B561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Knights and knaves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9523BC-E1BA-4DC7-B8B8-EED1561C5E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312494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CA" dirty="0"/>
                  <a:t>Arnold says “Either I am a knave, or Bob is a knight”.  </a:t>
                </a:r>
              </a:p>
              <a:p>
                <a:pPr lvl="1"/>
                <a:r>
                  <a:rPr lang="en-CA" dirty="0"/>
                  <a:t>A: True when Arnold is a knight, false when Arnold is a knave </a:t>
                </a:r>
              </a:p>
              <a:p>
                <a:pPr lvl="1"/>
                <a:r>
                  <a:rPr lang="en-CA" dirty="0"/>
                  <a:t>B: True when Bob is a knight, false when Bob is a knave.  </a:t>
                </a:r>
              </a:p>
              <a:p>
                <a:pPr lvl="1"/>
                <a:r>
                  <a:rPr lang="en-CA" dirty="0"/>
                  <a:t>Arnold said: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¬</m:t>
                    </m:r>
                    <m:r>
                      <a:rPr lang="en-CA" i="1">
                        <a:latin typeface="Cambria Math"/>
                      </a:rPr>
                      <m:t>𝐴</m:t>
                    </m:r>
                    <m:r>
                      <a:rPr lang="en-CA" i="1">
                        <a:latin typeface="Cambria Math"/>
                      </a:rPr>
                      <m:t>∨</m:t>
                    </m:r>
                    <m:r>
                      <a:rPr lang="en-CA" i="1">
                        <a:latin typeface="Cambria Math"/>
                      </a:rPr>
                      <m:t>𝐵</m:t>
                    </m:r>
                    <m:r>
                      <a:rPr lang="en-CA" i="1">
                        <a:latin typeface="Cambria Math"/>
                      </a:rPr>
                      <m:t> </m:t>
                    </m:r>
                  </m:oMath>
                </a14:m>
                <a:r>
                  <a:rPr lang="en-CA" dirty="0"/>
                  <a:t>: “Either Arnold is a knave, or Bob is a knight” </a:t>
                </a:r>
              </a:p>
              <a:p>
                <a:pPr lvl="1"/>
                <a:r>
                  <a:rPr lang="en-CA" dirty="0"/>
                  <a:t>By rules of what it means to be a knight or a knave</a:t>
                </a:r>
              </a:p>
              <a:p>
                <a:pPr lvl="2"/>
                <a:r>
                  <a:rPr lang="en-CA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/>
                          </a:rPr>
                          <m:t>¬</m:t>
                        </m:r>
                        <m:r>
                          <a:rPr lang="en-CA" i="1">
                            <a:latin typeface="Cambria Math"/>
                          </a:rPr>
                          <m:t>𝐴</m:t>
                        </m:r>
                        <m:r>
                          <a:rPr lang="en-CA" i="1">
                            <a:latin typeface="Cambria Math"/>
                          </a:rPr>
                          <m:t>∨</m:t>
                        </m:r>
                        <m:r>
                          <a:rPr lang="en-CA" i="1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CA" i="1">
                        <a:latin typeface="Cambria Math"/>
                      </a:rPr>
                      <m:t>↔</m:t>
                    </m:r>
                    <m:r>
                      <a:rPr lang="en-CA" i="1">
                        <a:latin typeface="Cambria Math"/>
                      </a:rPr>
                      <m:t>  </m:t>
                    </m:r>
                    <m:r>
                      <a:rPr lang="en-CA" i="1">
                        <a:latin typeface="Cambria Math"/>
                      </a:rPr>
                      <m:t>𝐴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CA" dirty="0"/>
                  <a:t>ust be true </a:t>
                </a:r>
              </a:p>
              <a:p>
                <a:pPr lvl="1"/>
                <a:r>
                  <a:rPr lang="en-CA" dirty="0"/>
                  <a:t>Let’s try to see when this happens.</a:t>
                </a:r>
              </a:p>
              <a:p>
                <a:pPr lvl="1"/>
                <a:endParaRPr lang="en-CA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9523BC-E1BA-4DC7-B8B8-EED1561C5E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3124943"/>
              </a:xfrm>
              <a:blipFill>
                <a:blip r:embed="rId5"/>
                <a:stretch>
                  <a:fillRect l="-1111" t="-3906" b="-2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4B739A4D-5859-4749-82F0-C12C07CBB4DF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1055440" y="4837475"/>
              <a:ext cx="7398638" cy="192918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305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3055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3055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4706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93631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424779"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b="1" i="1" smtClean="0">
                                    <a:latin typeface="Cambria Math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b="1" i="1" smtClean="0">
                                    <a:latin typeface="Cambria Math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07122"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A" i="1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32641"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A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32641"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A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32641"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False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A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4B739A4D-5859-4749-82F0-C12C07CBB4D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41349623"/>
                  </p:ext>
                </p:extLst>
              </p:nvPr>
            </p:nvGraphicFramePr>
            <p:xfrm>
              <a:off x="1055440" y="4837475"/>
              <a:ext cx="7398638" cy="192918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305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3055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3055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4706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93631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424779"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72199" t="-7143" r="-133610" b="-37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82075" t="-7143" r="-1258" b="-37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07122"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A" i="1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A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A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False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A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2" descr="Knave, Boy, Person, Male">
            <a:extLst>
              <a:ext uri="{FF2B5EF4-FFF2-40B4-BE49-F238E27FC236}">
                <a16:creationId xmlns:a16="http://schemas.microsoft.com/office/drawing/2014/main" id="{C5D73FC5-33D9-4593-A721-B1D056B1A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329570"/>
            <a:ext cx="603281" cy="115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A7BF4C-2A96-4F71-AA3C-4E76DAE65FB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286147"/>
            <a:ext cx="1200197" cy="1143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6793D2F-A1E2-4A53-9841-58109837D2A3}"/>
                  </a:ext>
                </a:extLst>
              </p:cNvPr>
              <p:cNvSpPr/>
              <p:nvPr/>
            </p:nvSpPr>
            <p:spPr>
              <a:xfrm>
                <a:off x="9763183" y="4653135"/>
                <a:ext cx="420669" cy="420669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CA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CA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6793D2F-A1E2-4A53-9841-58109837D2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3183" y="4653135"/>
                <a:ext cx="420669" cy="420669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FECD9D4-3D1B-4AFF-ACCE-F8838BFC2718}"/>
                  </a:ext>
                </a:extLst>
              </p:cNvPr>
              <p:cNvSpPr/>
              <p:nvPr/>
            </p:nvSpPr>
            <p:spPr>
              <a:xfrm>
                <a:off x="9571529" y="5148100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</m:oMath>
                  </m:oMathPara>
                </a14:m>
                <a:endParaRPr lang="en-CA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FECD9D4-3D1B-4AFF-ACCE-F8838BFC27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1529" y="5148100"/>
                <a:ext cx="360040" cy="360040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E3858110-6847-4D40-A2F8-62184AD75E72}"/>
              </a:ext>
            </a:extLst>
          </p:cNvPr>
          <p:cNvSpPr txBox="1"/>
          <p:nvPr/>
        </p:nvSpPr>
        <p:spPr>
          <a:xfrm>
            <a:off x="9556984" y="5688314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A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291797-6E4F-45D1-8B96-6E5C56D7A8F9}"/>
              </a:ext>
            </a:extLst>
          </p:cNvPr>
          <p:cNvSpPr txBox="1"/>
          <p:nvPr/>
        </p:nvSpPr>
        <p:spPr>
          <a:xfrm>
            <a:off x="10056446" y="5148100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B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DDCC372-9A5C-4379-B876-F89F475E8447}"/>
              </a:ext>
            </a:extLst>
          </p:cNvPr>
          <p:cNvCxnSpPr>
            <a:cxnSpLocks/>
            <a:stCxn id="9" idx="4"/>
            <a:endCxn id="10" idx="0"/>
          </p:cNvCxnSpPr>
          <p:nvPr/>
        </p:nvCxnSpPr>
        <p:spPr>
          <a:xfrm flipH="1">
            <a:off x="9751549" y="5073804"/>
            <a:ext cx="221969" cy="7429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EC1434-8A72-444E-B68D-461D5A3C3F9C}"/>
              </a:ext>
            </a:extLst>
          </p:cNvPr>
          <p:cNvCxnSpPr>
            <a:cxnSpLocks/>
            <a:stCxn id="9" idx="4"/>
            <a:endCxn id="12" idx="0"/>
          </p:cNvCxnSpPr>
          <p:nvPr/>
        </p:nvCxnSpPr>
        <p:spPr>
          <a:xfrm>
            <a:off x="9973518" y="5073804"/>
            <a:ext cx="264228" cy="7429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4FCBBB-D649-4C20-93A4-79D79F677763}"/>
              </a:ext>
            </a:extLst>
          </p:cNvPr>
          <p:cNvCxnSpPr>
            <a:stCxn id="11" idx="0"/>
            <a:endCxn id="10" idx="4"/>
          </p:cNvCxnSpPr>
          <p:nvPr/>
        </p:nvCxnSpPr>
        <p:spPr>
          <a:xfrm flipV="1">
            <a:off x="9742291" y="5508140"/>
            <a:ext cx="9258" cy="18017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7A2F84B-B321-4B4B-A318-33C8A9CAE445}"/>
              </a:ext>
            </a:extLst>
          </p:cNvPr>
          <p:cNvSpPr/>
          <p:nvPr/>
        </p:nvSpPr>
        <p:spPr>
          <a:xfrm>
            <a:off x="9264352" y="3952806"/>
            <a:ext cx="2160240" cy="22845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D3E5E43-403C-4ECD-97AE-D1E644A882E6}"/>
                  </a:ext>
                </a:extLst>
              </p:cNvPr>
              <p:cNvSpPr/>
              <p:nvPr/>
            </p:nvSpPr>
            <p:spPr>
              <a:xfrm>
                <a:off x="10252327" y="3952806"/>
                <a:ext cx="420669" cy="420669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↔</m:t>
                      </m:r>
                      <m:r>
                        <a:rPr lang="en-CA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CA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D3E5E43-403C-4ECD-97AE-D1E644A882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2327" y="3952806"/>
                <a:ext cx="420669" cy="420669"/>
              </a:xfrm>
              <a:prstGeom prst="ellipse">
                <a:avLst/>
              </a:prstGeom>
              <a:blipFill>
                <a:blip r:embed="rId11"/>
                <a:stretch>
                  <a:fillRect l="-14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447C530-1DE2-42DA-820C-E2DCA996036A}"/>
              </a:ext>
            </a:extLst>
          </p:cNvPr>
          <p:cNvCxnSpPr>
            <a:cxnSpLocks/>
            <a:stCxn id="20" idx="4"/>
            <a:endCxn id="9" idx="0"/>
          </p:cNvCxnSpPr>
          <p:nvPr/>
        </p:nvCxnSpPr>
        <p:spPr>
          <a:xfrm flipH="1">
            <a:off x="9973518" y="4373475"/>
            <a:ext cx="489144" cy="2796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1732434-3FE9-48FD-A47D-6852728E5D98}"/>
              </a:ext>
            </a:extLst>
          </p:cNvPr>
          <p:cNvCxnSpPr>
            <a:cxnSpLocks/>
            <a:stCxn id="20" idx="4"/>
            <a:endCxn id="26" idx="0"/>
          </p:cNvCxnSpPr>
          <p:nvPr/>
        </p:nvCxnSpPr>
        <p:spPr>
          <a:xfrm>
            <a:off x="10462662" y="4373475"/>
            <a:ext cx="531464" cy="30365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F1461FD-51F8-490B-BE2E-FAAB5C19FECA}"/>
              </a:ext>
            </a:extLst>
          </p:cNvPr>
          <p:cNvSpPr txBox="1"/>
          <p:nvPr/>
        </p:nvSpPr>
        <p:spPr>
          <a:xfrm>
            <a:off x="10831178" y="4677131"/>
            <a:ext cx="325896" cy="372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A </a:t>
            </a:r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9ABE6C78-66AA-4EDE-B05B-1D02EF71AA49}"/>
              </a:ext>
            </a:extLst>
          </p:cNvPr>
          <p:cNvSpPr/>
          <p:nvPr/>
        </p:nvSpPr>
        <p:spPr>
          <a:xfrm>
            <a:off x="10020855" y="5104289"/>
            <a:ext cx="407701" cy="466767"/>
          </a:xfrm>
          <a:prstGeom prst="cloud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loud 23">
            <a:extLst>
              <a:ext uri="{FF2B5EF4-FFF2-40B4-BE49-F238E27FC236}">
                <a16:creationId xmlns:a16="http://schemas.microsoft.com/office/drawing/2014/main" id="{3F469DDA-94E2-4C3F-9215-42995D50C95A}"/>
              </a:ext>
            </a:extLst>
          </p:cNvPr>
          <p:cNvSpPr/>
          <p:nvPr/>
        </p:nvSpPr>
        <p:spPr>
          <a:xfrm>
            <a:off x="10771811" y="4657328"/>
            <a:ext cx="407701" cy="466767"/>
          </a:xfrm>
          <a:prstGeom prst="cloud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loud 24">
            <a:extLst>
              <a:ext uri="{FF2B5EF4-FFF2-40B4-BE49-F238E27FC236}">
                <a16:creationId xmlns:a16="http://schemas.microsoft.com/office/drawing/2014/main" id="{880074A8-CA26-4347-BD51-602A7DF4C073}"/>
              </a:ext>
            </a:extLst>
          </p:cNvPr>
          <p:cNvSpPr/>
          <p:nvPr/>
        </p:nvSpPr>
        <p:spPr>
          <a:xfrm>
            <a:off x="9519897" y="5663788"/>
            <a:ext cx="407701" cy="466767"/>
          </a:xfrm>
          <a:prstGeom prst="cloud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2897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C1B78-F411-4DBF-97CE-56394B561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Knights and knaves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9523BC-E1BA-4DC7-B8B8-EED1561C5E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312494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CA" dirty="0"/>
                  <a:t>Arnold says “Either I am a knave, or Bob is a knight”.  </a:t>
                </a:r>
              </a:p>
              <a:p>
                <a:pPr lvl="1"/>
                <a:r>
                  <a:rPr lang="en-CA" dirty="0"/>
                  <a:t>A: True when Arnold is a knight, false when Arnold is a knave </a:t>
                </a:r>
              </a:p>
              <a:p>
                <a:pPr lvl="1"/>
                <a:r>
                  <a:rPr lang="en-CA" dirty="0"/>
                  <a:t>B: True when Bob is a knight, false when Bob is a knave.  </a:t>
                </a:r>
              </a:p>
              <a:p>
                <a:pPr lvl="1"/>
                <a:r>
                  <a:rPr lang="en-CA" dirty="0"/>
                  <a:t>Arnold said: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¬</m:t>
                    </m:r>
                    <m:r>
                      <a:rPr lang="en-CA" i="1">
                        <a:latin typeface="Cambria Math"/>
                      </a:rPr>
                      <m:t>𝐴</m:t>
                    </m:r>
                    <m:r>
                      <a:rPr lang="en-CA" i="1">
                        <a:latin typeface="Cambria Math"/>
                      </a:rPr>
                      <m:t>∨</m:t>
                    </m:r>
                    <m:r>
                      <a:rPr lang="en-CA" i="1">
                        <a:latin typeface="Cambria Math"/>
                      </a:rPr>
                      <m:t>𝐵</m:t>
                    </m:r>
                    <m:r>
                      <a:rPr lang="en-CA" i="1">
                        <a:latin typeface="Cambria Math"/>
                      </a:rPr>
                      <m:t> </m:t>
                    </m:r>
                  </m:oMath>
                </a14:m>
                <a:r>
                  <a:rPr lang="en-CA" dirty="0"/>
                  <a:t>: “Either Arnold is a knave, or Bob is a knight” </a:t>
                </a:r>
              </a:p>
              <a:p>
                <a:pPr lvl="1"/>
                <a:r>
                  <a:rPr lang="en-CA" dirty="0"/>
                  <a:t>By rules of what it means to be a knight or a knave</a:t>
                </a:r>
              </a:p>
              <a:p>
                <a:pPr lvl="2"/>
                <a:r>
                  <a:rPr lang="en-CA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/>
                          </a:rPr>
                          <m:t>¬</m:t>
                        </m:r>
                        <m:r>
                          <a:rPr lang="en-CA" i="1">
                            <a:latin typeface="Cambria Math"/>
                          </a:rPr>
                          <m:t>𝐴</m:t>
                        </m:r>
                        <m:r>
                          <a:rPr lang="en-CA" i="1">
                            <a:latin typeface="Cambria Math"/>
                          </a:rPr>
                          <m:t>∨</m:t>
                        </m:r>
                        <m:r>
                          <a:rPr lang="en-CA" i="1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CA" i="1">
                        <a:latin typeface="Cambria Math"/>
                      </a:rPr>
                      <m:t>↔</m:t>
                    </m:r>
                    <m:r>
                      <a:rPr lang="en-CA" i="1">
                        <a:latin typeface="Cambria Math"/>
                      </a:rPr>
                      <m:t>  </m:t>
                    </m:r>
                    <m:r>
                      <a:rPr lang="en-CA" i="1">
                        <a:latin typeface="Cambria Math"/>
                      </a:rPr>
                      <m:t>𝐴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CA" dirty="0"/>
                  <a:t>ust be true </a:t>
                </a:r>
              </a:p>
              <a:p>
                <a:pPr lvl="1"/>
                <a:r>
                  <a:rPr lang="en-CA" dirty="0"/>
                  <a:t>Let’s try to see when this happens.</a:t>
                </a:r>
              </a:p>
              <a:p>
                <a:pPr lvl="1"/>
                <a:endParaRPr lang="en-CA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9523BC-E1BA-4DC7-B8B8-EED1561C5E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3124943"/>
              </a:xfrm>
              <a:blipFill>
                <a:blip r:embed="rId5"/>
                <a:stretch>
                  <a:fillRect l="-1111" t="-3906" b="-2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4B739A4D-5859-4749-82F0-C12C07CBB4DF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1055440" y="4837475"/>
              <a:ext cx="7398638" cy="192918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305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3055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3055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4706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93631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424779"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b="1" i="1" smtClean="0">
                                    <a:latin typeface="Cambria Math"/>
                                  </a:rPr>
                                  <m:t>¬</m:t>
                                </m:r>
                                <m:r>
                                  <a:rPr lang="en-CA" b="1" i="1" smtClean="0">
                                    <a:latin typeface="Cambria Math"/>
                                  </a:rPr>
                                  <m:t>𝑨</m:t>
                                </m:r>
                                <m:r>
                                  <a:rPr lang="en-CA" b="1" i="1" smtClean="0">
                                    <a:latin typeface="Cambria Math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b="1" i="1" smtClean="0">
                                    <a:latin typeface="Cambria Math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07122"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0" dirty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  <a:endParaRPr lang="en-CA" i="1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32641"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0" dirty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32641"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0" dirty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32641"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False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0" dirty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4B739A4D-5859-4749-82F0-C12C07CBB4D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58043927"/>
                  </p:ext>
                </p:extLst>
              </p:nvPr>
            </p:nvGraphicFramePr>
            <p:xfrm>
              <a:off x="1055440" y="4837475"/>
              <a:ext cx="7398638" cy="192918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305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3055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3055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4706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93631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424779"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00917" t="-7143" r="-258257" b="-37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72199" t="-7143" r="-133610" b="-37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07122"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0" dirty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  <a:endParaRPr lang="en-CA" i="1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0" dirty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0" dirty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False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0" dirty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2" descr="Knave, Boy, Person, Male">
            <a:extLst>
              <a:ext uri="{FF2B5EF4-FFF2-40B4-BE49-F238E27FC236}">
                <a16:creationId xmlns:a16="http://schemas.microsoft.com/office/drawing/2014/main" id="{C5D73FC5-33D9-4593-A721-B1D056B1A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329570"/>
            <a:ext cx="603281" cy="115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A7BF4C-2A96-4F71-AA3C-4E76DAE65FB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286147"/>
            <a:ext cx="1200197" cy="1143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6793D2F-A1E2-4A53-9841-58109837D2A3}"/>
                  </a:ext>
                </a:extLst>
              </p:cNvPr>
              <p:cNvSpPr/>
              <p:nvPr/>
            </p:nvSpPr>
            <p:spPr>
              <a:xfrm>
                <a:off x="9763183" y="4653135"/>
                <a:ext cx="420669" cy="420669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CA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CA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6793D2F-A1E2-4A53-9841-58109837D2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3183" y="4653135"/>
                <a:ext cx="420669" cy="420669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FECD9D4-3D1B-4AFF-ACCE-F8838BFC2718}"/>
                  </a:ext>
                </a:extLst>
              </p:cNvPr>
              <p:cNvSpPr/>
              <p:nvPr/>
            </p:nvSpPr>
            <p:spPr>
              <a:xfrm>
                <a:off x="9571529" y="5148100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</m:oMath>
                  </m:oMathPara>
                </a14:m>
                <a:endParaRPr lang="en-CA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FECD9D4-3D1B-4AFF-ACCE-F8838BFC27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1529" y="5148100"/>
                <a:ext cx="360040" cy="360040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E3858110-6847-4D40-A2F8-62184AD75E72}"/>
              </a:ext>
            </a:extLst>
          </p:cNvPr>
          <p:cNvSpPr txBox="1"/>
          <p:nvPr/>
        </p:nvSpPr>
        <p:spPr>
          <a:xfrm>
            <a:off x="9556984" y="5688314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A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291797-6E4F-45D1-8B96-6E5C56D7A8F9}"/>
              </a:ext>
            </a:extLst>
          </p:cNvPr>
          <p:cNvSpPr txBox="1"/>
          <p:nvPr/>
        </p:nvSpPr>
        <p:spPr>
          <a:xfrm>
            <a:off x="10056446" y="5148100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B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DDCC372-9A5C-4379-B876-F89F475E8447}"/>
              </a:ext>
            </a:extLst>
          </p:cNvPr>
          <p:cNvCxnSpPr>
            <a:cxnSpLocks/>
            <a:stCxn id="9" idx="4"/>
            <a:endCxn id="10" idx="0"/>
          </p:cNvCxnSpPr>
          <p:nvPr/>
        </p:nvCxnSpPr>
        <p:spPr>
          <a:xfrm flipH="1">
            <a:off x="9751549" y="5073804"/>
            <a:ext cx="221969" cy="7429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EC1434-8A72-444E-B68D-461D5A3C3F9C}"/>
              </a:ext>
            </a:extLst>
          </p:cNvPr>
          <p:cNvCxnSpPr>
            <a:cxnSpLocks/>
            <a:stCxn id="9" idx="4"/>
            <a:endCxn id="12" idx="0"/>
          </p:cNvCxnSpPr>
          <p:nvPr/>
        </p:nvCxnSpPr>
        <p:spPr>
          <a:xfrm>
            <a:off x="9973518" y="5073804"/>
            <a:ext cx="264228" cy="7429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4FCBBB-D649-4C20-93A4-79D79F677763}"/>
              </a:ext>
            </a:extLst>
          </p:cNvPr>
          <p:cNvCxnSpPr>
            <a:stCxn id="11" idx="0"/>
            <a:endCxn id="10" idx="4"/>
          </p:cNvCxnSpPr>
          <p:nvPr/>
        </p:nvCxnSpPr>
        <p:spPr>
          <a:xfrm flipV="1">
            <a:off x="9742291" y="5508140"/>
            <a:ext cx="9258" cy="18017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D3E5E43-403C-4ECD-97AE-D1E644A882E6}"/>
                  </a:ext>
                </a:extLst>
              </p:cNvPr>
              <p:cNvSpPr/>
              <p:nvPr/>
            </p:nvSpPr>
            <p:spPr>
              <a:xfrm>
                <a:off x="10252327" y="3952806"/>
                <a:ext cx="420669" cy="420669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↔</m:t>
                      </m:r>
                      <m:r>
                        <a:rPr lang="en-CA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CA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D3E5E43-403C-4ECD-97AE-D1E644A882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2327" y="3952806"/>
                <a:ext cx="420669" cy="420669"/>
              </a:xfrm>
              <a:prstGeom prst="ellipse">
                <a:avLst/>
              </a:prstGeom>
              <a:blipFill>
                <a:blip r:embed="rId11"/>
                <a:stretch>
                  <a:fillRect l="-14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447C530-1DE2-42DA-820C-E2DCA996036A}"/>
              </a:ext>
            </a:extLst>
          </p:cNvPr>
          <p:cNvCxnSpPr>
            <a:cxnSpLocks/>
            <a:stCxn id="20" idx="4"/>
            <a:endCxn id="9" idx="0"/>
          </p:cNvCxnSpPr>
          <p:nvPr/>
        </p:nvCxnSpPr>
        <p:spPr>
          <a:xfrm flipH="1">
            <a:off x="9973518" y="4373475"/>
            <a:ext cx="489144" cy="2796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1732434-3FE9-48FD-A47D-6852728E5D98}"/>
              </a:ext>
            </a:extLst>
          </p:cNvPr>
          <p:cNvCxnSpPr>
            <a:cxnSpLocks/>
            <a:stCxn id="20" idx="4"/>
            <a:endCxn id="26" idx="0"/>
          </p:cNvCxnSpPr>
          <p:nvPr/>
        </p:nvCxnSpPr>
        <p:spPr>
          <a:xfrm>
            <a:off x="10462662" y="4373475"/>
            <a:ext cx="531464" cy="30365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F1461FD-51F8-490B-BE2E-FAAB5C19FECA}"/>
              </a:ext>
            </a:extLst>
          </p:cNvPr>
          <p:cNvSpPr txBox="1"/>
          <p:nvPr/>
        </p:nvSpPr>
        <p:spPr>
          <a:xfrm>
            <a:off x="10831178" y="4677131"/>
            <a:ext cx="325896" cy="372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A 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D6796C54-03C0-499A-8C87-450615635470}"/>
              </a:ext>
            </a:extLst>
          </p:cNvPr>
          <p:cNvSpPr/>
          <p:nvPr/>
        </p:nvSpPr>
        <p:spPr>
          <a:xfrm>
            <a:off x="9408368" y="5206710"/>
            <a:ext cx="648078" cy="814578"/>
          </a:xfrm>
          <a:prstGeom prst="cloud">
            <a:avLst/>
          </a:pr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1F925182-0C7F-4686-8952-5EAE17F86B94}"/>
              </a:ext>
            </a:extLst>
          </p:cNvPr>
          <p:cNvSpPr/>
          <p:nvPr/>
        </p:nvSpPr>
        <p:spPr>
          <a:xfrm>
            <a:off x="10020855" y="5104289"/>
            <a:ext cx="407701" cy="466767"/>
          </a:xfrm>
          <a:prstGeom prst="cloud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loud 23">
            <a:extLst>
              <a:ext uri="{FF2B5EF4-FFF2-40B4-BE49-F238E27FC236}">
                <a16:creationId xmlns:a16="http://schemas.microsoft.com/office/drawing/2014/main" id="{E86294A6-A62A-46CD-9C42-C6C47B59F8B6}"/>
              </a:ext>
            </a:extLst>
          </p:cNvPr>
          <p:cNvSpPr/>
          <p:nvPr/>
        </p:nvSpPr>
        <p:spPr>
          <a:xfrm>
            <a:off x="10771811" y="4657328"/>
            <a:ext cx="407701" cy="466767"/>
          </a:xfrm>
          <a:prstGeom prst="cloud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1E49802-19C5-4637-953B-3852D4ECBAD3}"/>
              </a:ext>
            </a:extLst>
          </p:cNvPr>
          <p:cNvSpPr/>
          <p:nvPr/>
        </p:nvSpPr>
        <p:spPr>
          <a:xfrm>
            <a:off x="9264352" y="3952806"/>
            <a:ext cx="2160240" cy="22845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839484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C1B78-F411-4DBF-97CE-56394B561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Knights and knaves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9523BC-E1BA-4DC7-B8B8-EED1561C5E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312494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CA" dirty="0"/>
                  <a:t>Arnold says “Either I am a knave, or Bob is a knight”.  </a:t>
                </a:r>
              </a:p>
              <a:p>
                <a:pPr lvl="1"/>
                <a:r>
                  <a:rPr lang="en-CA" dirty="0"/>
                  <a:t>A: True when Arnold is a knight, false when Arnold is a knave </a:t>
                </a:r>
              </a:p>
              <a:p>
                <a:pPr lvl="1"/>
                <a:r>
                  <a:rPr lang="en-CA" dirty="0"/>
                  <a:t>B: True when Bob is a knight, false when Bob is a knave.  </a:t>
                </a:r>
              </a:p>
              <a:p>
                <a:pPr lvl="1"/>
                <a:r>
                  <a:rPr lang="en-CA" dirty="0"/>
                  <a:t>Arnold said: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¬</m:t>
                    </m:r>
                    <m:r>
                      <a:rPr lang="en-CA" i="1">
                        <a:latin typeface="Cambria Math"/>
                      </a:rPr>
                      <m:t>𝐴</m:t>
                    </m:r>
                    <m:r>
                      <a:rPr lang="en-CA" i="1">
                        <a:latin typeface="Cambria Math"/>
                      </a:rPr>
                      <m:t>∨</m:t>
                    </m:r>
                    <m:r>
                      <a:rPr lang="en-CA" i="1">
                        <a:latin typeface="Cambria Math"/>
                      </a:rPr>
                      <m:t>𝐵</m:t>
                    </m:r>
                    <m:r>
                      <a:rPr lang="en-CA" i="1">
                        <a:latin typeface="Cambria Math"/>
                      </a:rPr>
                      <m:t> </m:t>
                    </m:r>
                  </m:oMath>
                </a14:m>
                <a:r>
                  <a:rPr lang="en-CA" dirty="0"/>
                  <a:t>: “Either Arnold is a knave, or Bob is a knight” </a:t>
                </a:r>
              </a:p>
              <a:p>
                <a:pPr lvl="1"/>
                <a:r>
                  <a:rPr lang="en-CA" dirty="0"/>
                  <a:t>By rules of what it means to be a knight or a knave</a:t>
                </a:r>
              </a:p>
              <a:p>
                <a:pPr lvl="2"/>
                <a:r>
                  <a:rPr lang="en-CA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/>
                          </a:rPr>
                          <m:t>¬</m:t>
                        </m:r>
                        <m:r>
                          <a:rPr lang="en-CA" i="1">
                            <a:latin typeface="Cambria Math"/>
                          </a:rPr>
                          <m:t>𝐴</m:t>
                        </m:r>
                        <m:r>
                          <a:rPr lang="en-CA" i="1">
                            <a:latin typeface="Cambria Math"/>
                          </a:rPr>
                          <m:t>∨</m:t>
                        </m:r>
                        <m:r>
                          <a:rPr lang="en-CA" i="1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CA" i="1">
                        <a:latin typeface="Cambria Math"/>
                      </a:rPr>
                      <m:t>↔</m:t>
                    </m:r>
                    <m:r>
                      <a:rPr lang="en-CA" i="1">
                        <a:latin typeface="Cambria Math"/>
                      </a:rPr>
                      <m:t>  </m:t>
                    </m:r>
                    <m:r>
                      <a:rPr lang="en-CA" i="1">
                        <a:latin typeface="Cambria Math"/>
                      </a:rPr>
                      <m:t>𝐴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CA" dirty="0"/>
                  <a:t>ust be true </a:t>
                </a:r>
              </a:p>
              <a:p>
                <a:pPr lvl="1"/>
                <a:r>
                  <a:rPr lang="en-CA" dirty="0"/>
                  <a:t>Let’s try to see when this happens.</a:t>
                </a:r>
              </a:p>
              <a:p>
                <a:pPr lvl="1"/>
                <a:endParaRPr lang="en-CA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9523BC-E1BA-4DC7-B8B8-EED1561C5E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3124943"/>
              </a:xfrm>
              <a:blipFill>
                <a:blip r:embed="rId5"/>
                <a:stretch>
                  <a:fillRect l="-1111" t="-3906" b="-2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4B739A4D-5859-4749-82F0-C12C07CBB4DF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1055440" y="4837475"/>
              <a:ext cx="7398638" cy="192918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305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3055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3055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4706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93631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424779"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b="1" i="1" smtClean="0">
                                    <a:latin typeface="Cambria Math"/>
                                  </a:rPr>
                                  <m:t>¬</m:t>
                                </m:r>
                                <m:r>
                                  <a:rPr lang="en-CA" b="1" i="1" smtClean="0">
                                    <a:latin typeface="Cambria Math"/>
                                  </a:rPr>
                                  <m:t>𝑨</m:t>
                                </m:r>
                                <m:r>
                                  <a:rPr lang="en-CA" b="1" i="1" smtClean="0">
                                    <a:latin typeface="Cambria Math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b="1" i="1" smtClean="0">
                                    <a:latin typeface="Cambria Math"/>
                                  </a:rPr>
                                  <m:t>¬</m:t>
                                </m:r>
                                <m:r>
                                  <a:rPr lang="en-CA" b="1" i="1" smtClean="0">
                                    <a:latin typeface="Cambria Math"/>
                                  </a:rPr>
                                  <m:t>𝑨</m:t>
                                </m:r>
                                <m:r>
                                  <a:rPr lang="en-CA" b="1" i="1" smtClean="0">
                                    <a:latin typeface="Cambria Math"/>
                                  </a:rPr>
                                  <m:t>∨</m:t>
                                </m:r>
                                <m:r>
                                  <a:rPr lang="en-CA" b="1" i="1" smtClean="0">
                                    <a:latin typeface="Cambria Math"/>
                                  </a:rPr>
                                  <m:t>𝑩</m:t>
                                </m:r>
                                <m:r>
                                  <a:rPr lang="en-CA" b="1" i="1" smtClean="0">
                                    <a:latin typeface="Cambria Math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07122"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0" dirty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  <a:endParaRPr lang="en-CA" i="1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32641"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0" dirty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32641"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0" dirty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32641"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False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0" dirty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4B739A4D-5859-4749-82F0-C12C07CBB4D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74064135"/>
                  </p:ext>
                </p:extLst>
              </p:nvPr>
            </p:nvGraphicFramePr>
            <p:xfrm>
              <a:off x="1055440" y="4837475"/>
              <a:ext cx="7398638" cy="192918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305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3055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3055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4706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93631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424779"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00917" t="-7143" r="-258257" b="-37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72199" t="-7143" r="-133610" b="-37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07122"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0" dirty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  <a:endParaRPr lang="en-CA" i="1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0" dirty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0" dirty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False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0" dirty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2" descr="Knave, Boy, Person, Male">
            <a:extLst>
              <a:ext uri="{FF2B5EF4-FFF2-40B4-BE49-F238E27FC236}">
                <a16:creationId xmlns:a16="http://schemas.microsoft.com/office/drawing/2014/main" id="{C5D73FC5-33D9-4593-A721-B1D056B1A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329570"/>
            <a:ext cx="603281" cy="115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A7BF4C-2A96-4F71-AA3C-4E76DAE65FB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286147"/>
            <a:ext cx="1200197" cy="1143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6793D2F-A1E2-4A53-9841-58109837D2A3}"/>
                  </a:ext>
                </a:extLst>
              </p:cNvPr>
              <p:cNvSpPr/>
              <p:nvPr/>
            </p:nvSpPr>
            <p:spPr>
              <a:xfrm>
                <a:off x="9763183" y="4653135"/>
                <a:ext cx="420669" cy="420669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CA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CA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6793D2F-A1E2-4A53-9841-58109837D2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3183" y="4653135"/>
                <a:ext cx="420669" cy="420669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FECD9D4-3D1B-4AFF-ACCE-F8838BFC2718}"/>
                  </a:ext>
                </a:extLst>
              </p:cNvPr>
              <p:cNvSpPr/>
              <p:nvPr/>
            </p:nvSpPr>
            <p:spPr>
              <a:xfrm>
                <a:off x="9571529" y="5148100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</m:oMath>
                  </m:oMathPara>
                </a14:m>
                <a:endParaRPr lang="en-CA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FECD9D4-3D1B-4AFF-ACCE-F8838BFC27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1529" y="5148100"/>
                <a:ext cx="360040" cy="360040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E3858110-6847-4D40-A2F8-62184AD75E72}"/>
              </a:ext>
            </a:extLst>
          </p:cNvPr>
          <p:cNvSpPr txBox="1"/>
          <p:nvPr/>
        </p:nvSpPr>
        <p:spPr>
          <a:xfrm>
            <a:off x="9556984" y="5688314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A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291797-6E4F-45D1-8B96-6E5C56D7A8F9}"/>
              </a:ext>
            </a:extLst>
          </p:cNvPr>
          <p:cNvSpPr txBox="1"/>
          <p:nvPr/>
        </p:nvSpPr>
        <p:spPr>
          <a:xfrm>
            <a:off x="10056446" y="5148100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B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DDCC372-9A5C-4379-B876-F89F475E8447}"/>
              </a:ext>
            </a:extLst>
          </p:cNvPr>
          <p:cNvCxnSpPr>
            <a:cxnSpLocks/>
            <a:stCxn id="9" idx="4"/>
            <a:endCxn id="10" idx="0"/>
          </p:cNvCxnSpPr>
          <p:nvPr/>
        </p:nvCxnSpPr>
        <p:spPr>
          <a:xfrm flipH="1">
            <a:off x="9751549" y="5073804"/>
            <a:ext cx="221969" cy="7429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EC1434-8A72-444E-B68D-461D5A3C3F9C}"/>
              </a:ext>
            </a:extLst>
          </p:cNvPr>
          <p:cNvCxnSpPr>
            <a:cxnSpLocks/>
            <a:stCxn id="9" idx="4"/>
            <a:endCxn id="12" idx="0"/>
          </p:cNvCxnSpPr>
          <p:nvPr/>
        </p:nvCxnSpPr>
        <p:spPr>
          <a:xfrm>
            <a:off x="9973518" y="5073804"/>
            <a:ext cx="264228" cy="7429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4FCBBB-D649-4C20-93A4-79D79F677763}"/>
              </a:ext>
            </a:extLst>
          </p:cNvPr>
          <p:cNvCxnSpPr>
            <a:stCxn id="11" idx="0"/>
            <a:endCxn id="10" idx="4"/>
          </p:cNvCxnSpPr>
          <p:nvPr/>
        </p:nvCxnSpPr>
        <p:spPr>
          <a:xfrm flipV="1">
            <a:off x="9742291" y="5508140"/>
            <a:ext cx="9258" cy="18017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D3E5E43-403C-4ECD-97AE-D1E644A882E6}"/>
                  </a:ext>
                </a:extLst>
              </p:cNvPr>
              <p:cNvSpPr/>
              <p:nvPr/>
            </p:nvSpPr>
            <p:spPr>
              <a:xfrm>
                <a:off x="10252327" y="3952806"/>
                <a:ext cx="420669" cy="420669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↔</m:t>
                      </m:r>
                      <m:r>
                        <a:rPr lang="en-CA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CA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D3E5E43-403C-4ECD-97AE-D1E644A882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2327" y="3952806"/>
                <a:ext cx="420669" cy="420669"/>
              </a:xfrm>
              <a:prstGeom prst="ellipse">
                <a:avLst/>
              </a:prstGeom>
              <a:blipFill>
                <a:blip r:embed="rId11"/>
                <a:stretch>
                  <a:fillRect l="-14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447C530-1DE2-42DA-820C-E2DCA996036A}"/>
              </a:ext>
            </a:extLst>
          </p:cNvPr>
          <p:cNvCxnSpPr>
            <a:cxnSpLocks/>
            <a:stCxn id="20" idx="4"/>
            <a:endCxn id="9" idx="0"/>
          </p:cNvCxnSpPr>
          <p:nvPr/>
        </p:nvCxnSpPr>
        <p:spPr>
          <a:xfrm flipH="1">
            <a:off x="9973518" y="4373475"/>
            <a:ext cx="489144" cy="2796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1732434-3FE9-48FD-A47D-6852728E5D98}"/>
              </a:ext>
            </a:extLst>
          </p:cNvPr>
          <p:cNvCxnSpPr>
            <a:cxnSpLocks/>
            <a:stCxn id="20" idx="4"/>
            <a:endCxn id="26" idx="0"/>
          </p:cNvCxnSpPr>
          <p:nvPr/>
        </p:nvCxnSpPr>
        <p:spPr>
          <a:xfrm>
            <a:off x="10462662" y="4373475"/>
            <a:ext cx="531464" cy="30365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F1461FD-51F8-490B-BE2E-FAAB5C19FECA}"/>
              </a:ext>
            </a:extLst>
          </p:cNvPr>
          <p:cNvSpPr txBox="1"/>
          <p:nvPr/>
        </p:nvSpPr>
        <p:spPr>
          <a:xfrm>
            <a:off x="10831178" y="4677131"/>
            <a:ext cx="325896" cy="372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A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6D1A990-1956-4517-A895-8BAFC96DEAD7}"/>
              </a:ext>
            </a:extLst>
          </p:cNvPr>
          <p:cNvSpPr/>
          <p:nvPr/>
        </p:nvSpPr>
        <p:spPr>
          <a:xfrm>
            <a:off x="9264352" y="3952806"/>
            <a:ext cx="2160240" cy="22845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Cloud 24">
            <a:extLst>
              <a:ext uri="{FF2B5EF4-FFF2-40B4-BE49-F238E27FC236}">
                <a16:creationId xmlns:a16="http://schemas.microsoft.com/office/drawing/2014/main" id="{0D012B79-D8EC-431D-B966-F476F73353BB}"/>
              </a:ext>
            </a:extLst>
          </p:cNvPr>
          <p:cNvSpPr/>
          <p:nvPr/>
        </p:nvSpPr>
        <p:spPr>
          <a:xfrm>
            <a:off x="9336360" y="4677131"/>
            <a:ext cx="1082686" cy="1416165"/>
          </a:xfrm>
          <a:prstGeom prst="cloud">
            <a:avLst/>
          </a:pr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id="{FC81139B-9B42-43E4-ACB2-6F6CFFBED8FB}"/>
              </a:ext>
            </a:extLst>
          </p:cNvPr>
          <p:cNvSpPr/>
          <p:nvPr/>
        </p:nvSpPr>
        <p:spPr>
          <a:xfrm>
            <a:off x="10771811" y="4657328"/>
            <a:ext cx="407701" cy="466767"/>
          </a:xfrm>
          <a:prstGeom prst="cloud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8448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C1B78-F411-4DBF-97CE-56394B561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Knights and knaves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9523BC-E1BA-4DC7-B8B8-EED1561C5E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312494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CA" dirty="0"/>
                  <a:t>Arnold says “Either I am a knave, or Bob is a knight”.  </a:t>
                </a:r>
              </a:p>
              <a:p>
                <a:pPr lvl="1"/>
                <a:r>
                  <a:rPr lang="en-CA" dirty="0"/>
                  <a:t>A: True when Arnold is a knight, false when Arnold is a knave </a:t>
                </a:r>
              </a:p>
              <a:p>
                <a:pPr lvl="1"/>
                <a:r>
                  <a:rPr lang="en-CA" dirty="0"/>
                  <a:t>B: True when Bob is a knight, false when Bob is a knave.  </a:t>
                </a:r>
              </a:p>
              <a:p>
                <a:pPr lvl="1"/>
                <a:r>
                  <a:rPr lang="en-CA" dirty="0"/>
                  <a:t>Arnold said: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¬</m:t>
                    </m:r>
                    <m:r>
                      <a:rPr lang="en-CA" i="1">
                        <a:latin typeface="Cambria Math"/>
                      </a:rPr>
                      <m:t>𝐴</m:t>
                    </m:r>
                    <m:r>
                      <a:rPr lang="en-CA" i="1">
                        <a:latin typeface="Cambria Math"/>
                      </a:rPr>
                      <m:t>∨</m:t>
                    </m:r>
                    <m:r>
                      <a:rPr lang="en-CA" i="1">
                        <a:latin typeface="Cambria Math"/>
                      </a:rPr>
                      <m:t>𝐵</m:t>
                    </m:r>
                    <m:r>
                      <a:rPr lang="en-CA" i="1">
                        <a:latin typeface="Cambria Math"/>
                      </a:rPr>
                      <m:t> </m:t>
                    </m:r>
                  </m:oMath>
                </a14:m>
                <a:r>
                  <a:rPr lang="en-CA" dirty="0"/>
                  <a:t>: “Either Arnold is a knave, or Bob is a knight” </a:t>
                </a:r>
              </a:p>
              <a:p>
                <a:pPr lvl="1"/>
                <a:r>
                  <a:rPr lang="en-CA" dirty="0"/>
                  <a:t>By rules of what it means to be a knight or a knave</a:t>
                </a:r>
              </a:p>
              <a:p>
                <a:pPr lvl="2"/>
                <a:r>
                  <a:rPr lang="en-CA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/>
                          </a:rPr>
                          <m:t>¬</m:t>
                        </m:r>
                        <m:r>
                          <a:rPr lang="en-CA" i="1">
                            <a:latin typeface="Cambria Math"/>
                          </a:rPr>
                          <m:t>𝐴</m:t>
                        </m:r>
                        <m:r>
                          <a:rPr lang="en-CA" i="1">
                            <a:latin typeface="Cambria Math"/>
                          </a:rPr>
                          <m:t>∨</m:t>
                        </m:r>
                        <m:r>
                          <a:rPr lang="en-CA" i="1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CA" i="1">
                        <a:latin typeface="Cambria Math"/>
                      </a:rPr>
                      <m:t>↔</m:t>
                    </m:r>
                    <m:r>
                      <a:rPr lang="en-CA" i="1">
                        <a:latin typeface="Cambria Math"/>
                      </a:rPr>
                      <m:t>  </m:t>
                    </m:r>
                    <m:r>
                      <a:rPr lang="en-CA" i="1">
                        <a:latin typeface="Cambria Math"/>
                      </a:rPr>
                      <m:t>𝐴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CA" dirty="0"/>
                  <a:t>ust be true </a:t>
                </a:r>
              </a:p>
              <a:p>
                <a:pPr lvl="1"/>
                <a:r>
                  <a:rPr lang="en-CA" dirty="0"/>
                  <a:t>Let’s try to see when this happens.</a:t>
                </a:r>
              </a:p>
              <a:p>
                <a:pPr lvl="1"/>
                <a:endParaRPr lang="en-CA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9523BC-E1BA-4DC7-B8B8-EED1561C5E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3124943"/>
              </a:xfrm>
              <a:blipFill>
                <a:blip r:embed="rId6"/>
                <a:stretch>
                  <a:fillRect l="-1111" t="-3906" b="-2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4B739A4D-5859-4749-82F0-C12C07CBB4DF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1055440" y="4837475"/>
              <a:ext cx="7398638" cy="192918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305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3055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3055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4706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93631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424779"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b="1" i="1" smtClean="0">
                                    <a:latin typeface="Cambria Math"/>
                                  </a:rPr>
                                  <m:t>¬</m:t>
                                </m:r>
                                <m:r>
                                  <a:rPr lang="en-CA" b="1" i="1" smtClean="0">
                                    <a:latin typeface="Cambria Math"/>
                                  </a:rPr>
                                  <m:t>𝑨</m:t>
                                </m:r>
                                <m:r>
                                  <a:rPr lang="en-CA" b="1" i="1" smtClean="0">
                                    <a:latin typeface="Cambria Math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b="1" i="1" smtClean="0">
                                    <a:latin typeface="Cambria Math"/>
                                  </a:rPr>
                                  <m:t>¬</m:t>
                                </m:r>
                                <m:r>
                                  <a:rPr lang="en-CA" b="1" i="1" smtClean="0">
                                    <a:latin typeface="Cambria Math"/>
                                  </a:rPr>
                                  <m:t>𝑨</m:t>
                                </m:r>
                                <m:r>
                                  <a:rPr lang="en-CA" b="1" i="1" smtClean="0">
                                    <a:latin typeface="Cambria Math"/>
                                  </a:rPr>
                                  <m:t>∨</m:t>
                                </m:r>
                                <m:r>
                                  <a:rPr lang="en-CA" b="1" i="1" smtClean="0">
                                    <a:latin typeface="Cambria Math"/>
                                  </a:rPr>
                                  <m:t>𝑩</m:t>
                                </m:r>
                                <m:r>
                                  <a:rPr lang="en-CA" b="1" i="1" smtClean="0">
                                    <a:latin typeface="Cambria Math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 b="1" i="1" smtClean="0">
                                        <a:latin typeface="Cambria Math"/>
                                      </a:rPr>
                                      <m:t>¬</m:t>
                                    </m:r>
                                    <m:r>
                                      <a:rPr lang="en-CA" b="1" i="1" smtClean="0">
                                        <a:latin typeface="Cambria Math"/>
                                      </a:rPr>
                                      <m:t>𝑨</m:t>
                                    </m:r>
                                    <m:r>
                                      <a:rPr lang="en-CA" b="1" i="1" smtClean="0">
                                        <a:latin typeface="Cambria Math"/>
                                      </a:rPr>
                                      <m:t>∨</m:t>
                                    </m:r>
                                    <m:r>
                                      <a:rPr lang="en-CA" b="1" i="1" smtClean="0">
                                        <a:latin typeface="Cambria Math"/>
                                      </a:rPr>
                                      <m:t>𝑩</m:t>
                                    </m:r>
                                  </m:e>
                                </m:d>
                                <m:r>
                                  <a:rPr lang="en-CA" b="1" i="1" smtClean="0">
                                    <a:latin typeface="Cambria Math"/>
                                  </a:rPr>
                                  <m:t>↔</m:t>
                                </m:r>
                                <m:r>
                                  <a:rPr lang="en-CA" b="1" i="1" smtClean="0">
                                    <a:latin typeface="Cambria Math"/>
                                  </a:rPr>
                                  <m:t>𝑨</m:t>
                                </m:r>
                                <m:r>
                                  <a:rPr lang="en-CA" b="1" i="1" smtClean="0">
                                    <a:latin typeface="Cambria Math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07122"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0" dirty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  <a:endParaRPr lang="en-CA" i="1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True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32641"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0" dirty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False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32641"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0" dirty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False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32641"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False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0" dirty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False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4B739A4D-5859-4749-82F0-C12C07CBB4DF}"/>
                  </a:ext>
                </a:extLst>
              </p:cNvPr>
              <p:cNvGraphicFramePr>
                <a:graphicFrameLocks/>
              </p:cNvGraphicFramePr>
              <p:nvPr>
                <p:extLst/>
              </p:nvPr>
            </p:nvGraphicFramePr>
            <p:xfrm>
              <a:off x="1055440" y="4837475"/>
              <a:ext cx="7398638" cy="192918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305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3055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3055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4706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93631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424779"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0917" t="-7143" r="-258257" b="-37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72199" t="-7143" r="-133610" b="-37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82075" t="-7143" r="-1258" b="-37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07122"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0" dirty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  <a:endParaRPr lang="en-CA" i="1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True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0" dirty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False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0" dirty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False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False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0" dirty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False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2" descr="Knave, Boy, Person, Male">
            <a:extLst>
              <a:ext uri="{FF2B5EF4-FFF2-40B4-BE49-F238E27FC236}">
                <a16:creationId xmlns:a16="http://schemas.microsoft.com/office/drawing/2014/main" id="{C5D73FC5-33D9-4593-A721-B1D056B1A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329570"/>
            <a:ext cx="603281" cy="115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A7BF4C-2A96-4F71-AA3C-4E76DAE65FB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286147"/>
            <a:ext cx="1200197" cy="1143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3248A10-1327-459F-B53D-4D58BBEC42C9}"/>
              </a:ext>
            </a:extLst>
          </p:cNvPr>
          <p:cNvSpPr/>
          <p:nvPr/>
        </p:nvSpPr>
        <p:spPr>
          <a:xfrm>
            <a:off x="1055440" y="5259821"/>
            <a:ext cx="7398638" cy="408311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6793D2F-A1E2-4A53-9841-58109837D2A3}"/>
                  </a:ext>
                </a:extLst>
              </p:cNvPr>
              <p:cNvSpPr/>
              <p:nvPr/>
            </p:nvSpPr>
            <p:spPr>
              <a:xfrm>
                <a:off x="9763183" y="4653135"/>
                <a:ext cx="420669" cy="420669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CA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CA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6793D2F-A1E2-4A53-9841-58109837D2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3183" y="4653135"/>
                <a:ext cx="420669" cy="420669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FECD9D4-3D1B-4AFF-ACCE-F8838BFC2718}"/>
                  </a:ext>
                </a:extLst>
              </p:cNvPr>
              <p:cNvSpPr/>
              <p:nvPr/>
            </p:nvSpPr>
            <p:spPr>
              <a:xfrm>
                <a:off x="9571529" y="5148100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</m:oMath>
                  </m:oMathPara>
                </a14:m>
                <a:endParaRPr lang="en-CA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FECD9D4-3D1B-4AFF-ACCE-F8838BFC27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1529" y="5148100"/>
                <a:ext cx="360040" cy="360040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E3858110-6847-4D40-A2F8-62184AD75E72}"/>
              </a:ext>
            </a:extLst>
          </p:cNvPr>
          <p:cNvSpPr txBox="1"/>
          <p:nvPr/>
        </p:nvSpPr>
        <p:spPr>
          <a:xfrm>
            <a:off x="9556984" y="5688314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A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291797-6E4F-45D1-8B96-6E5C56D7A8F9}"/>
              </a:ext>
            </a:extLst>
          </p:cNvPr>
          <p:cNvSpPr txBox="1"/>
          <p:nvPr/>
        </p:nvSpPr>
        <p:spPr>
          <a:xfrm>
            <a:off x="10056446" y="5148100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B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DDCC372-9A5C-4379-B876-F89F475E8447}"/>
              </a:ext>
            </a:extLst>
          </p:cNvPr>
          <p:cNvCxnSpPr>
            <a:cxnSpLocks/>
            <a:stCxn id="9" idx="4"/>
            <a:endCxn id="10" idx="0"/>
          </p:cNvCxnSpPr>
          <p:nvPr/>
        </p:nvCxnSpPr>
        <p:spPr>
          <a:xfrm flipH="1">
            <a:off x="9751549" y="5073804"/>
            <a:ext cx="221969" cy="7429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EC1434-8A72-444E-B68D-461D5A3C3F9C}"/>
              </a:ext>
            </a:extLst>
          </p:cNvPr>
          <p:cNvCxnSpPr>
            <a:cxnSpLocks/>
            <a:stCxn id="9" idx="4"/>
            <a:endCxn id="12" idx="0"/>
          </p:cNvCxnSpPr>
          <p:nvPr/>
        </p:nvCxnSpPr>
        <p:spPr>
          <a:xfrm>
            <a:off x="9973518" y="5073804"/>
            <a:ext cx="264228" cy="7429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4FCBBB-D649-4C20-93A4-79D79F677763}"/>
              </a:ext>
            </a:extLst>
          </p:cNvPr>
          <p:cNvCxnSpPr>
            <a:stCxn id="11" idx="0"/>
            <a:endCxn id="10" idx="4"/>
          </p:cNvCxnSpPr>
          <p:nvPr/>
        </p:nvCxnSpPr>
        <p:spPr>
          <a:xfrm flipV="1">
            <a:off x="9742291" y="5508140"/>
            <a:ext cx="9258" cy="18017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D3E5E43-403C-4ECD-97AE-D1E644A882E6}"/>
                  </a:ext>
                </a:extLst>
              </p:cNvPr>
              <p:cNvSpPr/>
              <p:nvPr/>
            </p:nvSpPr>
            <p:spPr>
              <a:xfrm>
                <a:off x="10252327" y="3952806"/>
                <a:ext cx="420669" cy="420669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↔</m:t>
                      </m:r>
                      <m:r>
                        <a:rPr lang="en-CA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CA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D3E5E43-403C-4ECD-97AE-D1E644A882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2327" y="3952806"/>
                <a:ext cx="420669" cy="420669"/>
              </a:xfrm>
              <a:prstGeom prst="ellipse">
                <a:avLst/>
              </a:prstGeom>
              <a:blipFill>
                <a:blip r:embed="rId12"/>
                <a:stretch>
                  <a:fillRect l="-14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447C530-1DE2-42DA-820C-E2DCA996036A}"/>
              </a:ext>
            </a:extLst>
          </p:cNvPr>
          <p:cNvCxnSpPr>
            <a:cxnSpLocks/>
            <a:stCxn id="20" idx="4"/>
            <a:endCxn id="9" idx="0"/>
          </p:cNvCxnSpPr>
          <p:nvPr/>
        </p:nvCxnSpPr>
        <p:spPr>
          <a:xfrm flipH="1">
            <a:off x="9973518" y="4373475"/>
            <a:ext cx="489144" cy="2796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1732434-3FE9-48FD-A47D-6852728E5D98}"/>
              </a:ext>
            </a:extLst>
          </p:cNvPr>
          <p:cNvCxnSpPr>
            <a:cxnSpLocks/>
            <a:stCxn id="20" idx="4"/>
            <a:endCxn id="26" idx="0"/>
          </p:cNvCxnSpPr>
          <p:nvPr/>
        </p:nvCxnSpPr>
        <p:spPr>
          <a:xfrm>
            <a:off x="10462662" y="4373475"/>
            <a:ext cx="531464" cy="30365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F1461FD-51F8-490B-BE2E-FAAB5C19FECA}"/>
              </a:ext>
            </a:extLst>
          </p:cNvPr>
          <p:cNvSpPr txBox="1"/>
          <p:nvPr/>
        </p:nvSpPr>
        <p:spPr>
          <a:xfrm>
            <a:off x="10831178" y="4677131"/>
            <a:ext cx="325896" cy="372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A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B471E26-F53E-48F7-A4E7-3CA3A3897E7F}"/>
              </a:ext>
            </a:extLst>
          </p:cNvPr>
          <p:cNvSpPr/>
          <p:nvPr/>
        </p:nvSpPr>
        <p:spPr>
          <a:xfrm>
            <a:off x="9264352" y="3952806"/>
            <a:ext cx="2160240" cy="22845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Cloud 23">
            <a:extLst>
              <a:ext uri="{FF2B5EF4-FFF2-40B4-BE49-F238E27FC236}">
                <a16:creationId xmlns:a16="http://schemas.microsoft.com/office/drawing/2014/main" id="{ADC52F90-6460-4279-8F0B-9913B3F7D49F}"/>
              </a:ext>
            </a:extLst>
          </p:cNvPr>
          <p:cNvSpPr/>
          <p:nvPr/>
        </p:nvSpPr>
        <p:spPr>
          <a:xfrm>
            <a:off x="9264352" y="3861048"/>
            <a:ext cx="2160240" cy="2376263"/>
          </a:xfrm>
          <a:prstGeom prst="cloud">
            <a:avLst/>
          </a:pr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144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C1B78-F411-4DBF-97CE-56394B561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Knights and knaves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9523BC-E1BA-4DC7-B8B8-EED1561C5E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5069159"/>
              </a:xfrm>
            </p:spPr>
            <p:txBody>
              <a:bodyPr>
                <a:normAutofit/>
              </a:bodyPr>
              <a:lstStyle/>
              <a:p>
                <a:r>
                  <a:rPr lang="en-CA" dirty="0"/>
                  <a:t>Arnold says “Either I am a knave, or Bob is a knight”.   </a:t>
                </a:r>
              </a:p>
              <a:p>
                <a:pPr lvl="1"/>
                <a:r>
                  <a:rPr lang="en-CA" dirty="0"/>
                  <a:t>By rules of what it means to be a knight or a knave</a:t>
                </a:r>
              </a:p>
              <a:p>
                <a:pPr lvl="2"/>
                <a:r>
                  <a:rPr lang="en-CA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 smtClean="0">
                            <a:latin typeface="Cambria Math"/>
                          </a:rPr>
                          <m:t>¬</m:t>
                        </m:r>
                        <m:r>
                          <a:rPr lang="en-CA" i="1" smtClean="0">
                            <a:latin typeface="Cambria Math"/>
                          </a:rPr>
                          <m:t>𝐴</m:t>
                        </m:r>
                        <m:r>
                          <a:rPr lang="en-CA" i="1" smtClean="0">
                            <a:latin typeface="Cambria Math"/>
                          </a:rPr>
                          <m:t>∨</m:t>
                        </m:r>
                        <m:r>
                          <a:rPr lang="en-CA" i="1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CA" i="1" smtClean="0">
                        <a:latin typeface="Cambria Math"/>
                      </a:rPr>
                      <m:t>↔</m:t>
                    </m:r>
                    <m:r>
                      <a:rPr lang="en-CA" i="1" smtClean="0">
                        <a:latin typeface="Cambria Math"/>
                      </a:rPr>
                      <m:t>  </m:t>
                    </m:r>
                    <m:r>
                      <a:rPr lang="en-CA" i="1" smtClean="0">
                        <a:latin typeface="Cambria Math"/>
                      </a:rPr>
                      <m:t>𝐴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CA" dirty="0"/>
                  <a:t>ust be true </a:t>
                </a:r>
              </a:p>
              <a:p>
                <a:pPr lvl="2"/>
                <a:endParaRPr lang="en-CA" dirty="0"/>
              </a:p>
              <a:p>
                <a:pPr lvl="1"/>
                <a:r>
                  <a:rPr lang="en-CA" dirty="0"/>
                  <a:t>The only scenario when the rules of the puzzle are satisfied is the very first one, when both A and B are true. </a:t>
                </a:r>
              </a:p>
              <a:p>
                <a:pPr lvl="1"/>
                <a:endParaRPr lang="en-CA" dirty="0"/>
              </a:p>
              <a:p>
                <a:pPr lvl="1"/>
                <a:r>
                  <a:rPr lang="en-CA" dirty="0"/>
                  <a:t>So Arnold is a knight</a:t>
                </a:r>
              </a:p>
              <a:p>
                <a:pPr lvl="1"/>
                <a:endParaRPr lang="en-CA" dirty="0"/>
              </a:p>
              <a:p>
                <a:pPr lvl="1"/>
                <a:r>
                  <a:rPr lang="en-CA" dirty="0"/>
                  <a:t>           And Bob is also a knight </a:t>
                </a:r>
              </a:p>
              <a:p>
                <a:pPr marL="457200" lvl="1" indent="0">
                  <a:buNone/>
                </a:pPr>
                <a:endParaRPr lang="en-CA" dirty="0"/>
              </a:p>
              <a:p>
                <a:pPr lvl="1"/>
                <a:endParaRPr lang="en-CA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9523BC-E1BA-4DC7-B8B8-EED1561C5E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5069159"/>
              </a:xfrm>
              <a:blipFill>
                <a:blip r:embed="rId4"/>
                <a:stretch>
                  <a:fillRect l="-1278" t="-1564" b="-1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4B739A4D-5859-4749-82F0-C12C07CBB4DF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6136426" y="4728244"/>
              <a:ext cx="5472607" cy="206471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409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8012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8002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454623"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b="1" i="1" smtClean="0">
                                    <a:latin typeface="Cambria Math"/>
                                  </a:rPr>
                                  <m:t>¬</m:t>
                                </m:r>
                                <m:r>
                                  <a:rPr lang="en-CA" b="1" i="1" smtClean="0">
                                    <a:latin typeface="Cambria Math"/>
                                  </a:rPr>
                                  <m:t>𝑨</m:t>
                                </m:r>
                                <m:r>
                                  <a:rPr lang="en-CA" b="1" i="1" smtClean="0">
                                    <a:latin typeface="Cambria Math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b="1" i="1" smtClean="0">
                                    <a:latin typeface="Cambria Math"/>
                                  </a:rPr>
                                  <m:t>¬</m:t>
                                </m:r>
                                <m:r>
                                  <a:rPr lang="en-CA" b="1" i="1" smtClean="0">
                                    <a:latin typeface="Cambria Math"/>
                                  </a:rPr>
                                  <m:t>𝑨</m:t>
                                </m:r>
                                <m:r>
                                  <a:rPr lang="en-CA" b="1" i="1" smtClean="0">
                                    <a:latin typeface="Cambria Math"/>
                                  </a:rPr>
                                  <m:t>∨</m:t>
                                </m:r>
                                <m:r>
                                  <a:rPr lang="en-CA" b="1" i="1" smtClean="0">
                                    <a:latin typeface="Cambria Math"/>
                                  </a:rPr>
                                  <m:t>𝑩</m:t>
                                </m:r>
                                <m:r>
                                  <a:rPr lang="en-CA" b="1" i="1" smtClean="0">
                                    <a:latin typeface="Cambria Math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 b="1" i="1" smtClean="0">
                                        <a:latin typeface="Cambria Math"/>
                                      </a:rPr>
                                      <m:t>¬</m:t>
                                    </m:r>
                                    <m:r>
                                      <a:rPr lang="en-CA" b="1" i="1" smtClean="0">
                                        <a:latin typeface="Cambria Math"/>
                                      </a:rPr>
                                      <m:t>𝑨</m:t>
                                    </m:r>
                                    <m:r>
                                      <a:rPr lang="en-CA" b="1" i="1" smtClean="0">
                                        <a:latin typeface="Cambria Math"/>
                                      </a:rPr>
                                      <m:t>∨</m:t>
                                    </m:r>
                                    <m:r>
                                      <a:rPr lang="en-CA" b="1" i="1" smtClean="0">
                                        <a:latin typeface="Cambria Math"/>
                                      </a:rPr>
                                      <m:t>𝑩</m:t>
                                    </m:r>
                                  </m:e>
                                </m:d>
                                <m:r>
                                  <a:rPr lang="en-CA" b="1" i="1" smtClean="0">
                                    <a:latin typeface="Cambria Math"/>
                                  </a:rPr>
                                  <m:t>↔</m:t>
                                </m:r>
                                <m:r>
                                  <a:rPr lang="en-CA" b="1" i="1" smtClean="0">
                                    <a:latin typeface="Cambria Math"/>
                                  </a:rPr>
                                  <m:t>𝑨</m:t>
                                </m:r>
                                <m:r>
                                  <a:rPr lang="en-CA" b="1" i="1" smtClean="0">
                                    <a:latin typeface="Cambria Math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5725"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0" dirty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  <a:endParaRPr lang="en-CA" i="1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True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1457"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0" dirty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False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91457"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0" dirty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False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91457"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False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0" dirty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False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4B739A4D-5859-4749-82F0-C12C07CBB4D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51479121"/>
                  </p:ext>
                </p:extLst>
              </p:nvPr>
            </p:nvGraphicFramePr>
            <p:xfrm>
              <a:off x="6136426" y="4728244"/>
              <a:ext cx="5472607" cy="206471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409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8012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8002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454623"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704" t="-6667" r="-335915" b="-3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41243" t="-6667" r="-169492" b="-3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4054" t="-6667" r="-1351" b="-36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5725"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0" dirty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  <a:endParaRPr lang="en-CA" i="1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True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1457"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0" dirty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False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91457"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0" dirty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False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91457"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False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0" dirty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False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2" descr="Knave, Boy, Person, Male">
            <a:extLst>
              <a:ext uri="{FF2B5EF4-FFF2-40B4-BE49-F238E27FC236}">
                <a16:creationId xmlns:a16="http://schemas.microsoft.com/office/drawing/2014/main" id="{C5D73FC5-33D9-4593-A721-B1D056B1A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329570"/>
            <a:ext cx="603281" cy="115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A7BF4C-2A96-4F71-AA3C-4E76DAE65F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286147"/>
            <a:ext cx="1200197" cy="1143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3248A10-1327-459F-B53D-4D58BBEC42C9}"/>
              </a:ext>
            </a:extLst>
          </p:cNvPr>
          <p:cNvSpPr/>
          <p:nvPr/>
        </p:nvSpPr>
        <p:spPr>
          <a:xfrm>
            <a:off x="6117370" y="5136780"/>
            <a:ext cx="5472607" cy="408311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677B93-16B6-4754-B83D-A3F73A4D04C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780" y="4822485"/>
            <a:ext cx="1200197" cy="1143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A4A49F-6A83-496C-ADC8-52E576EDAAB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5579734"/>
            <a:ext cx="1200197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51278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22ACC-7641-4F55-BBB1-2F06B71BD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04DC5-8BD7-4ABA-BDCE-C86926A33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07236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F292AD7C-391A-44AA-A208-890775D821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7408" y="1338785"/>
                <a:ext cx="11305256" cy="4525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00050"/>
                <a:r>
                  <a:rPr lang="en-CA" sz="2800" dirty="0"/>
                  <a:t>List all possible scenarios: </a:t>
                </a:r>
                <a:r>
                  <a:rPr lang="en-CA" sz="2600" dirty="0"/>
                  <a:t>All the ways of setting variables to true, false. </a:t>
                </a:r>
              </a:p>
              <a:p>
                <a:pPr marL="800100" lvl="1"/>
                <a:r>
                  <a:rPr lang="en-CA" dirty="0"/>
                  <a:t>Each time we add a new variable the number of possible scenarios doubles:  </a:t>
                </a:r>
              </a:p>
              <a:p>
                <a:pPr marL="1200150" lvl="2"/>
                <a:r>
                  <a:rPr lang="en-CA" dirty="0"/>
                  <a:t>We need to look at all possible truth assignments to the previous variables twice: once for the new variable being true, and another for the new variable being false. </a:t>
                </a:r>
              </a:p>
              <a:p>
                <a:pPr marL="1200150" lvl="2"/>
                <a:r>
                  <a:rPr lang="en-CA" dirty="0"/>
                  <a:t>So a truth table has 2 rows for 1 variable, 4 for 2, 8 for 3, and in general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CA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dirty="0"/>
                  <a:t> variables.</a:t>
                </a:r>
              </a:p>
              <a:p>
                <a:pPr marL="514350" lvl="1" indent="0">
                  <a:buFont typeface="Arial" pitchFamily="34" charset="0"/>
                  <a:buNone/>
                </a:pPr>
                <a:endParaRPr lang="en-CA" sz="2400" dirty="0"/>
              </a:p>
              <a:p>
                <a:pPr marL="400050"/>
                <a:r>
                  <a:rPr lang="en-CA" sz="2400" dirty="0"/>
                  <a:t>For each of them, find the value of the whole formula by evaluating bottom-up</a:t>
                </a:r>
              </a:p>
              <a:p>
                <a:pPr marL="857250" lvl="1" indent="-342900"/>
                <a:r>
                  <a:rPr lang="en-CA" sz="2400" dirty="0"/>
                  <a:t>Use the syntax tree.</a:t>
                </a:r>
              </a:p>
              <a:p>
                <a:pPr marL="857250" lvl="1" indent="-342900"/>
                <a:r>
                  <a:rPr lang="en-CA" sz="2400" dirty="0"/>
                  <a:t>Write down the value of each </a:t>
                </a:r>
                <a:r>
                  <a:rPr lang="en-CA" sz="2400" dirty="0" err="1"/>
                  <a:t>subformula</a:t>
                </a:r>
                <a:r>
                  <a:rPr lang="en-CA" sz="2400" dirty="0"/>
                  <a:t> (node of the subtree) as a column in the truth table</a:t>
                </a:r>
                <a:r>
                  <a:rPr lang="en-CA" dirty="0"/>
                  <a:t>. </a:t>
                </a:r>
              </a:p>
              <a:p>
                <a:pPr marL="1257300" lvl="2" indent="-342900"/>
                <a:r>
                  <a:rPr lang="en-CA" dirty="0"/>
                  <a:t>Label the column with the formula at the subtree. </a:t>
                </a:r>
              </a:p>
              <a:p>
                <a:pPr marL="857250" lvl="1" indent="-342900"/>
                <a:endParaRPr lang="en-CA" dirty="0"/>
              </a:p>
              <a:p>
                <a:pPr marL="1257300" lvl="2" indent="-342900"/>
                <a:endParaRPr lang="en-CA" dirty="0"/>
              </a:p>
              <a:p>
                <a:r>
                  <a:rPr lang="en-CA" sz="2800" dirty="0"/>
                  <a:t>Example: (</a:t>
                </a:r>
                <a14:m>
                  <m:oMath xmlns:m="http://schemas.openxmlformats.org/officeDocument/2006/math">
                    <m:r>
                      <a:rPr lang="en-CA" sz="2800" i="1">
                        <a:latin typeface="Cambria Math"/>
                      </a:rPr>
                      <m:t>¬</m:t>
                    </m:r>
                    <m:r>
                      <a:rPr lang="en-CA" sz="2800" i="1">
                        <a:latin typeface="Cambria Math"/>
                      </a:rPr>
                      <m:t>𝐴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CA" sz="2800" i="1">
                        <a:latin typeface="Cambria Math"/>
                      </a:rPr>
                      <m:t>∨</m:t>
                    </m:r>
                    <m:r>
                      <a:rPr lang="en-CA" sz="2800" i="1">
                        <a:latin typeface="Cambria Math"/>
                      </a:rPr>
                      <m:t>𝐵</m:t>
                    </m:r>
                    <m:r>
                      <a:rPr lang="en-CA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CA" sz="2800" dirty="0"/>
                  <a:t> </a:t>
                </a:r>
              </a:p>
              <a:p>
                <a:endParaRPr lang="en-CA" sz="280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F292AD7C-391A-44AA-A208-890775D82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08" y="1338785"/>
                <a:ext cx="11305256" cy="4525963"/>
              </a:xfrm>
              <a:prstGeom prst="rect">
                <a:avLst/>
              </a:prstGeom>
              <a:blipFill>
                <a:blip r:embed="rId6"/>
                <a:stretch>
                  <a:fillRect l="-755" t="-2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0F7D4275-2AB4-47B8-9057-B52CDA4D1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Truth tables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2C8440B5-D5F1-4369-B44B-DBC6C450045F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7935146" y="4477916"/>
              <a:ext cx="3379028" cy="20882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5089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32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20080">
                      <a:extLst>
                        <a:ext uri="{9D8B030D-6E8A-4147-A177-3AD203B41FA5}">
                          <a16:colId xmlns:a16="http://schemas.microsoft.com/office/drawing/2014/main" val="2328163021"/>
                        </a:ext>
                      </a:extLst>
                    </a:gridCol>
                    <a:gridCol w="107477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CA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23366"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1" dirty="0">
                              <a:solidFill>
                                <a:srgbClr val="FF0000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A" i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23366"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rgbClr val="C00000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1" dirty="0">
                              <a:solidFill>
                                <a:srgbClr val="FF0000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A" i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23366"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rgbClr val="C00000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A" i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52374"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rgbClr val="C00000"/>
                              </a:solidFill>
                            </a:rPr>
                            <a:t>False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rgbClr val="C00000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A" i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2C8440B5-D5F1-4369-B44B-DBC6C450045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60065427"/>
                  </p:ext>
                </p:extLst>
              </p:nvPr>
            </p:nvGraphicFramePr>
            <p:xfrm>
              <a:off x="7935146" y="4477916"/>
              <a:ext cx="3379028" cy="20882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5089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32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20080">
                      <a:extLst>
                        <a:ext uri="{9D8B030D-6E8A-4147-A177-3AD203B41FA5}">
                          <a16:colId xmlns:a16="http://schemas.microsoft.com/office/drawing/2014/main" val="2328163021"/>
                        </a:ext>
                      </a:extLst>
                    </a:gridCol>
                    <a:gridCol w="107477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21186" t="-8333" r="-154237" b="-47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23366"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1" dirty="0">
                              <a:solidFill>
                                <a:srgbClr val="FF0000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A" i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23366"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rgbClr val="C00000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1" dirty="0">
                              <a:solidFill>
                                <a:srgbClr val="FF0000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A" i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23366"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rgbClr val="C00000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A" i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52374"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rgbClr val="C00000"/>
                              </a:solidFill>
                            </a:rPr>
                            <a:t>False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rgbClr val="C00000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A" i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66191D0D-1DF7-4A3F-AD7C-76BF5A1B65B2}"/>
              </a:ext>
            </a:extLst>
          </p:cNvPr>
          <p:cNvGrpSpPr/>
          <p:nvPr/>
        </p:nvGrpSpPr>
        <p:grpSpPr>
          <a:xfrm>
            <a:off x="5231904" y="4819777"/>
            <a:ext cx="1154694" cy="1404510"/>
            <a:chOff x="6023986" y="4302188"/>
            <a:chExt cx="1154694" cy="14045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FB18C8DA-2465-4CD5-A27C-50C96939C48F}"/>
                    </a:ext>
                  </a:extLst>
                </p:cNvPr>
                <p:cNvSpPr/>
                <p:nvPr/>
              </p:nvSpPr>
              <p:spPr>
                <a:xfrm>
                  <a:off x="6583446" y="4302188"/>
                  <a:ext cx="360040" cy="360040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CA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en-CA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FB18C8DA-2465-4CD5-A27C-50C96939C4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3446" y="4302188"/>
                  <a:ext cx="360040" cy="360040"/>
                </a:xfrm>
                <a:prstGeom prst="ellipse">
                  <a:avLst/>
                </a:prstGeom>
                <a:blipFill>
                  <a:blip r:embed="rId8"/>
                  <a:stretch>
                    <a:fillRect l="-169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9294B025-A234-4BD6-B52C-57489B31B3FD}"/>
                    </a:ext>
                  </a:extLst>
                </p:cNvPr>
                <p:cNvSpPr/>
                <p:nvPr/>
              </p:nvSpPr>
              <p:spPr>
                <a:xfrm>
                  <a:off x="6331163" y="4797152"/>
                  <a:ext cx="360040" cy="360040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</m:oMath>
                    </m:oMathPara>
                  </a14:m>
                  <a:endParaRPr lang="en-CA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9294B025-A234-4BD6-B52C-57489B31B3F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1163" y="4797152"/>
                  <a:ext cx="360040" cy="360040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81818D7-0C00-45C9-86B6-4A75ECB8B4DB}"/>
                </a:ext>
              </a:extLst>
            </p:cNvPr>
            <p:cNvSpPr txBox="1"/>
            <p:nvPr/>
          </p:nvSpPr>
          <p:spPr>
            <a:xfrm>
              <a:off x="6316618" y="5337366"/>
              <a:ext cx="370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A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6A1C082-8FE6-409B-A2B1-D7478B95E1B8}"/>
                </a:ext>
              </a:extLst>
            </p:cNvPr>
            <p:cNvSpPr txBox="1"/>
            <p:nvPr/>
          </p:nvSpPr>
          <p:spPr>
            <a:xfrm>
              <a:off x="6816080" y="4797152"/>
              <a:ext cx="362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B 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9A55349-8626-416B-999F-8E8040074D25}"/>
                </a:ext>
              </a:extLst>
            </p:cNvPr>
            <p:cNvCxnSpPr>
              <a:stCxn id="5" idx="4"/>
              <a:endCxn id="6" idx="0"/>
            </p:cNvCxnSpPr>
            <p:nvPr/>
          </p:nvCxnSpPr>
          <p:spPr>
            <a:xfrm flipH="1">
              <a:off x="6511184" y="4662228"/>
              <a:ext cx="252283" cy="13492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0BABAF-983E-450C-BC37-F9B224648220}"/>
                </a:ext>
              </a:extLst>
            </p:cNvPr>
            <p:cNvCxnSpPr>
              <a:stCxn id="5" idx="4"/>
              <a:endCxn id="8" idx="0"/>
            </p:cNvCxnSpPr>
            <p:nvPr/>
          </p:nvCxnSpPr>
          <p:spPr>
            <a:xfrm>
              <a:off x="6763466" y="4662228"/>
              <a:ext cx="233914" cy="13492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DD5C4D2-BC0B-4956-9BE2-B00BDFE28623}"/>
                </a:ext>
              </a:extLst>
            </p:cNvPr>
            <p:cNvCxnSpPr>
              <a:stCxn id="7" idx="0"/>
              <a:endCxn id="6" idx="4"/>
            </p:cNvCxnSpPr>
            <p:nvPr/>
          </p:nvCxnSpPr>
          <p:spPr>
            <a:xfrm flipV="1">
              <a:off x="6501925" y="5157192"/>
              <a:ext cx="9258" cy="18017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B5CB257-0B49-4A8E-9E07-7162AF8D7233}"/>
                </a:ext>
              </a:extLst>
            </p:cNvPr>
            <p:cNvSpPr/>
            <p:nvPr/>
          </p:nvSpPr>
          <p:spPr>
            <a:xfrm>
              <a:off x="6023986" y="4302188"/>
              <a:ext cx="1153090" cy="134445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6" name="Cloud 15">
            <a:extLst>
              <a:ext uri="{FF2B5EF4-FFF2-40B4-BE49-F238E27FC236}">
                <a16:creationId xmlns:a16="http://schemas.microsoft.com/office/drawing/2014/main" id="{CF7CC449-1EA6-46FF-9AE4-AA581B549C4B}"/>
              </a:ext>
            </a:extLst>
          </p:cNvPr>
          <p:cNvSpPr/>
          <p:nvPr/>
        </p:nvSpPr>
        <p:spPr>
          <a:xfrm>
            <a:off x="5354593" y="5406034"/>
            <a:ext cx="648078" cy="814578"/>
          </a:xfrm>
          <a:prstGeom prst="cloud">
            <a:avLst/>
          </a:pr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loud 18">
            <a:extLst>
              <a:ext uri="{FF2B5EF4-FFF2-40B4-BE49-F238E27FC236}">
                <a16:creationId xmlns:a16="http://schemas.microsoft.com/office/drawing/2014/main" id="{2A4E3C33-834A-4D53-936D-02A4708CB5DF}"/>
              </a:ext>
            </a:extLst>
          </p:cNvPr>
          <p:cNvSpPr/>
          <p:nvPr/>
        </p:nvSpPr>
        <p:spPr>
          <a:xfrm>
            <a:off x="5967080" y="5287927"/>
            <a:ext cx="407701" cy="466767"/>
          </a:xfrm>
          <a:prstGeom prst="cloud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ree, Forest, Trunk, Nature, Leaves, Branches, Organic">
            <a:extLst>
              <a:ext uri="{FF2B5EF4-FFF2-40B4-BE49-F238E27FC236}">
                <a16:creationId xmlns:a16="http://schemas.microsoft.com/office/drawing/2014/main" id="{1250547E-EF9B-4977-9F16-D632E196B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7" y="116216"/>
            <a:ext cx="490264" cy="53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032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D4275-2AB4-47B8-9057-B52CDA4D1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Truth tables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2C8440B5-D5F1-4369-B44B-DBC6C450045F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7935146" y="4477916"/>
              <a:ext cx="3379028" cy="20882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5089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32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20080">
                      <a:extLst>
                        <a:ext uri="{9D8B030D-6E8A-4147-A177-3AD203B41FA5}">
                          <a16:colId xmlns:a16="http://schemas.microsoft.com/office/drawing/2014/main" val="2328163021"/>
                        </a:ext>
                      </a:extLst>
                    </a:gridCol>
                    <a:gridCol w="107477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CA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23366"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1" dirty="0">
                              <a:solidFill>
                                <a:srgbClr val="FF0000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23366"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rgbClr val="C00000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1" dirty="0">
                              <a:solidFill>
                                <a:srgbClr val="FF0000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1" dirty="0">
                              <a:solidFill>
                                <a:srgbClr val="FF0000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23366"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rgbClr val="C00000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52374"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rgbClr val="C00000"/>
                              </a:solidFill>
                            </a:rPr>
                            <a:t>False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rgbClr val="C00000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2C8440B5-D5F1-4369-B44B-DBC6C450045F}"/>
                  </a:ext>
                </a:extLst>
              </p:cNvPr>
              <p:cNvGraphicFramePr>
                <a:graphicFrameLocks/>
              </p:cNvGraphicFramePr>
              <p:nvPr>
                <p:extLst/>
              </p:nvPr>
            </p:nvGraphicFramePr>
            <p:xfrm>
              <a:off x="7935146" y="4477916"/>
              <a:ext cx="3379028" cy="20882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5089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32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20080">
                      <a:extLst>
                        <a:ext uri="{9D8B030D-6E8A-4147-A177-3AD203B41FA5}">
                          <a16:colId xmlns:a16="http://schemas.microsoft.com/office/drawing/2014/main" val="2328163021"/>
                        </a:ext>
                      </a:extLst>
                    </a:gridCol>
                    <a:gridCol w="107477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21186" t="-8333" r="-154237" b="-47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14124" t="-8333" r="-2825" b="-47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23366"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1" dirty="0">
                              <a:solidFill>
                                <a:srgbClr val="FF0000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23366"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rgbClr val="C00000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1" dirty="0">
                              <a:solidFill>
                                <a:srgbClr val="FF0000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1" dirty="0">
                              <a:solidFill>
                                <a:srgbClr val="FF0000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23366"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rgbClr val="C00000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52374"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rgbClr val="C00000"/>
                              </a:solidFill>
                            </a:rPr>
                            <a:t>False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rgbClr val="C00000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66191D0D-1DF7-4A3F-AD7C-76BF5A1B65B2}"/>
              </a:ext>
            </a:extLst>
          </p:cNvPr>
          <p:cNvGrpSpPr/>
          <p:nvPr/>
        </p:nvGrpSpPr>
        <p:grpSpPr>
          <a:xfrm>
            <a:off x="5231904" y="4819777"/>
            <a:ext cx="1154694" cy="1404510"/>
            <a:chOff x="6023986" y="4302188"/>
            <a:chExt cx="1154694" cy="14045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FB18C8DA-2465-4CD5-A27C-50C96939C48F}"/>
                    </a:ext>
                  </a:extLst>
                </p:cNvPr>
                <p:cNvSpPr/>
                <p:nvPr/>
              </p:nvSpPr>
              <p:spPr>
                <a:xfrm>
                  <a:off x="6583446" y="4302188"/>
                  <a:ext cx="360040" cy="360040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CA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en-CA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FB18C8DA-2465-4CD5-A27C-50C96939C4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3446" y="4302188"/>
                  <a:ext cx="360040" cy="360040"/>
                </a:xfrm>
                <a:prstGeom prst="ellipse">
                  <a:avLst/>
                </a:prstGeom>
                <a:blipFill>
                  <a:blip r:embed="rId5"/>
                  <a:stretch>
                    <a:fillRect l="-169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9294B025-A234-4BD6-B52C-57489B31B3FD}"/>
                    </a:ext>
                  </a:extLst>
                </p:cNvPr>
                <p:cNvSpPr/>
                <p:nvPr/>
              </p:nvSpPr>
              <p:spPr>
                <a:xfrm>
                  <a:off x="6331163" y="4797152"/>
                  <a:ext cx="360040" cy="360040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</m:oMath>
                    </m:oMathPara>
                  </a14:m>
                  <a:endParaRPr lang="en-CA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9294B025-A234-4BD6-B52C-57489B31B3F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1163" y="4797152"/>
                  <a:ext cx="360040" cy="360040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81818D7-0C00-45C9-86B6-4A75ECB8B4DB}"/>
                </a:ext>
              </a:extLst>
            </p:cNvPr>
            <p:cNvSpPr txBox="1"/>
            <p:nvPr/>
          </p:nvSpPr>
          <p:spPr>
            <a:xfrm>
              <a:off x="6316618" y="5337366"/>
              <a:ext cx="370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A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6A1C082-8FE6-409B-A2B1-D7478B95E1B8}"/>
                </a:ext>
              </a:extLst>
            </p:cNvPr>
            <p:cNvSpPr txBox="1"/>
            <p:nvPr/>
          </p:nvSpPr>
          <p:spPr>
            <a:xfrm>
              <a:off x="6816080" y="4797152"/>
              <a:ext cx="362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B 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9A55349-8626-416B-999F-8E8040074D25}"/>
                </a:ext>
              </a:extLst>
            </p:cNvPr>
            <p:cNvCxnSpPr>
              <a:stCxn id="5" idx="4"/>
              <a:endCxn id="6" idx="0"/>
            </p:cNvCxnSpPr>
            <p:nvPr/>
          </p:nvCxnSpPr>
          <p:spPr>
            <a:xfrm flipH="1">
              <a:off x="6511184" y="4662228"/>
              <a:ext cx="252283" cy="13492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0BABAF-983E-450C-BC37-F9B224648220}"/>
                </a:ext>
              </a:extLst>
            </p:cNvPr>
            <p:cNvCxnSpPr>
              <a:stCxn id="5" idx="4"/>
              <a:endCxn id="8" idx="0"/>
            </p:cNvCxnSpPr>
            <p:nvPr/>
          </p:nvCxnSpPr>
          <p:spPr>
            <a:xfrm>
              <a:off x="6763466" y="4662228"/>
              <a:ext cx="233914" cy="13492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DD5C4D2-BC0B-4956-9BE2-B00BDFE28623}"/>
                </a:ext>
              </a:extLst>
            </p:cNvPr>
            <p:cNvCxnSpPr>
              <a:stCxn id="7" idx="0"/>
              <a:endCxn id="6" idx="4"/>
            </p:cNvCxnSpPr>
            <p:nvPr/>
          </p:nvCxnSpPr>
          <p:spPr>
            <a:xfrm flipV="1">
              <a:off x="6501925" y="5157192"/>
              <a:ext cx="9258" cy="18017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B5CB257-0B49-4A8E-9E07-7162AF8D7233}"/>
                </a:ext>
              </a:extLst>
            </p:cNvPr>
            <p:cNvSpPr/>
            <p:nvPr/>
          </p:nvSpPr>
          <p:spPr>
            <a:xfrm>
              <a:off x="6023986" y="4302188"/>
              <a:ext cx="1153090" cy="134445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18" name="Picture 2" descr="Tree, Forest, Trunk, Nature, Leaves, Branches, Organic">
            <a:extLst>
              <a:ext uri="{FF2B5EF4-FFF2-40B4-BE49-F238E27FC236}">
                <a16:creationId xmlns:a16="http://schemas.microsoft.com/office/drawing/2014/main" id="{8BC48B5C-DA7A-430D-9E70-BDFB38B94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7" y="116216"/>
            <a:ext cx="490264" cy="53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loud 14">
            <a:extLst>
              <a:ext uri="{FF2B5EF4-FFF2-40B4-BE49-F238E27FC236}">
                <a16:creationId xmlns:a16="http://schemas.microsoft.com/office/drawing/2014/main" id="{8F3CE5A8-168D-430B-ADBD-CD5DE4F77A0E}"/>
              </a:ext>
            </a:extLst>
          </p:cNvPr>
          <p:cNvSpPr/>
          <p:nvPr/>
        </p:nvSpPr>
        <p:spPr>
          <a:xfrm>
            <a:off x="5323160" y="4819777"/>
            <a:ext cx="1082686" cy="1416165"/>
          </a:xfrm>
          <a:prstGeom prst="cloud">
            <a:avLst/>
          </a:pr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E93E034D-0509-4ADC-BA10-98F687A62C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7408" y="1338785"/>
                <a:ext cx="11305256" cy="4525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00050"/>
                <a:r>
                  <a:rPr lang="en-CA" sz="2800" dirty="0"/>
                  <a:t>List all possible scenarios: </a:t>
                </a:r>
                <a:r>
                  <a:rPr lang="en-CA" sz="2600" dirty="0"/>
                  <a:t>All the ways of setting variables to true, false. </a:t>
                </a:r>
              </a:p>
              <a:p>
                <a:pPr marL="800100" lvl="1"/>
                <a:r>
                  <a:rPr lang="en-CA" dirty="0"/>
                  <a:t>Each time we add a new variable the number of possible scenarios doubles:  </a:t>
                </a:r>
              </a:p>
              <a:p>
                <a:pPr marL="1200150" lvl="2"/>
                <a:r>
                  <a:rPr lang="en-CA" dirty="0"/>
                  <a:t>We need to look at all possible truth assignments to the previous variables twice: once for the new variable being true, and another for the new variable being false. </a:t>
                </a:r>
              </a:p>
              <a:p>
                <a:pPr marL="1200150" lvl="2"/>
                <a:r>
                  <a:rPr lang="en-CA" dirty="0"/>
                  <a:t>So a truth table has 2 rows for 1 variable, 4 for 2, 8 for 3, and in general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CA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dirty="0"/>
                  <a:t> variables.</a:t>
                </a:r>
              </a:p>
              <a:p>
                <a:pPr marL="514350" lvl="1" indent="0">
                  <a:buFont typeface="Arial" pitchFamily="34" charset="0"/>
                  <a:buNone/>
                </a:pPr>
                <a:endParaRPr lang="en-CA" sz="2400" dirty="0"/>
              </a:p>
              <a:p>
                <a:pPr marL="400050"/>
                <a:r>
                  <a:rPr lang="en-CA" sz="2400" dirty="0"/>
                  <a:t>For each of them, find the value of the whole formula by evaluating bottom-up</a:t>
                </a:r>
              </a:p>
              <a:p>
                <a:pPr marL="857250" lvl="1" indent="-342900"/>
                <a:r>
                  <a:rPr lang="en-CA" sz="2400" dirty="0"/>
                  <a:t>Use the syntax tree.</a:t>
                </a:r>
              </a:p>
              <a:p>
                <a:pPr marL="857250" lvl="1" indent="-342900"/>
                <a:r>
                  <a:rPr lang="en-CA" sz="2400" dirty="0"/>
                  <a:t>Write down the value of each </a:t>
                </a:r>
                <a:r>
                  <a:rPr lang="en-CA" sz="2400" dirty="0" err="1"/>
                  <a:t>subformula</a:t>
                </a:r>
                <a:r>
                  <a:rPr lang="en-CA" sz="2400" dirty="0"/>
                  <a:t> (node of the subtree) as a column in the truth table</a:t>
                </a:r>
                <a:r>
                  <a:rPr lang="en-CA" dirty="0"/>
                  <a:t>. </a:t>
                </a:r>
              </a:p>
              <a:p>
                <a:pPr marL="1257300" lvl="2" indent="-342900"/>
                <a:r>
                  <a:rPr lang="en-CA" dirty="0"/>
                  <a:t>Label the column with the formula at the subtree. </a:t>
                </a:r>
              </a:p>
              <a:p>
                <a:pPr marL="857250" lvl="1" indent="-342900"/>
                <a:endParaRPr lang="en-CA" dirty="0"/>
              </a:p>
              <a:p>
                <a:pPr marL="1257300" lvl="2" indent="-342900"/>
                <a:endParaRPr lang="en-CA" dirty="0"/>
              </a:p>
              <a:p>
                <a:r>
                  <a:rPr lang="en-CA" sz="2800" dirty="0"/>
                  <a:t>Example: (</a:t>
                </a:r>
                <a14:m>
                  <m:oMath xmlns:m="http://schemas.openxmlformats.org/officeDocument/2006/math">
                    <m:r>
                      <a:rPr lang="en-CA" sz="2800" i="1">
                        <a:latin typeface="Cambria Math"/>
                      </a:rPr>
                      <m:t>¬</m:t>
                    </m:r>
                    <m:r>
                      <a:rPr lang="en-CA" sz="2800" i="1">
                        <a:latin typeface="Cambria Math"/>
                      </a:rPr>
                      <m:t>𝐴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CA" sz="2800" i="1">
                        <a:latin typeface="Cambria Math"/>
                      </a:rPr>
                      <m:t>∨</m:t>
                    </m:r>
                    <m:r>
                      <a:rPr lang="en-CA" sz="2800" i="1">
                        <a:latin typeface="Cambria Math"/>
                      </a:rPr>
                      <m:t>𝐵</m:t>
                    </m:r>
                    <m:r>
                      <a:rPr lang="en-CA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CA" sz="2800" dirty="0"/>
                  <a:t> </a:t>
                </a:r>
              </a:p>
              <a:p>
                <a:endParaRPr lang="en-CA" sz="280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E93E034D-0509-4ADC-BA10-98F687A62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08" y="1338785"/>
                <a:ext cx="11305256" cy="4525963"/>
              </a:xfrm>
              <a:prstGeom prst="rect">
                <a:avLst/>
              </a:prstGeom>
              <a:blipFill>
                <a:blip r:embed="rId8"/>
                <a:stretch>
                  <a:fillRect l="-755" t="-2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174517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D4275-2AB4-47B8-9057-B52CDA4D1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equivalence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A7765B-C9A9-4395-B771-619FCCC49B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00050"/>
                <a:r>
                  <a:rPr lang="en-CA" sz="2800" dirty="0"/>
                  <a:t>Example: (</a:t>
                </a:r>
                <a14:m>
                  <m:oMath xmlns:m="http://schemas.openxmlformats.org/officeDocument/2006/math">
                    <m:r>
                      <a:rPr lang="en-CA" sz="2800" i="1">
                        <a:latin typeface="Cambria Math"/>
                      </a:rPr>
                      <m:t>¬</m:t>
                    </m:r>
                    <m:r>
                      <a:rPr lang="en-CA" sz="2800" i="1">
                        <a:latin typeface="Cambria Math"/>
                      </a:rPr>
                      <m:t>𝐴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CA" sz="2800" i="1">
                        <a:latin typeface="Cambria Math"/>
                      </a:rPr>
                      <m:t>∨</m:t>
                    </m:r>
                    <m:r>
                      <a:rPr lang="en-CA" sz="2800" i="1">
                        <a:latin typeface="Cambria Math"/>
                      </a:rPr>
                      <m:t>𝐵</m:t>
                    </m:r>
                    <m:r>
                      <a:rPr lang="en-CA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CA" sz="2800" dirty="0"/>
                  <a:t> </a:t>
                </a:r>
              </a:p>
              <a:p>
                <a:pPr marL="800100" lvl="1" indent="-342900">
                  <a:buFont typeface="Arial" pitchFamily="34" charset="0"/>
                  <a:buChar char="•"/>
                </a:pPr>
                <a:r>
                  <a:rPr lang="en-CA" sz="2400" dirty="0"/>
                  <a:t>Notice: its truth table’s last column  is the same as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400" dirty="0">
                        <a:latin typeface="Cambria Math"/>
                      </a:rPr>
                      <m:t>A</m:t>
                    </m:r>
                    <m:r>
                      <a:rPr lang="en-CA" sz="2400" i="1">
                        <a:latin typeface="Cambria Math"/>
                      </a:rPr>
                      <m:t>→</m:t>
                    </m:r>
                    <m:r>
                      <m:rPr>
                        <m:sty m:val="p"/>
                      </m:rPr>
                      <a:rPr lang="en-CA" sz="2400">
                        <a:latin typeface="Cambria Math"/>
                      </a:rPr>
                      <m:t>B</m:t>
                    </m:r>
                    <m:r>
                      <a:rPr lang="en-CA" sz="2400">
                        <a:latin typeface="Cambria Math"/>
                      </a:rPr>
                      <m:t> </m:t>
                    </m:r>
                  </m:oMath>
                </a14:m>
                <a:endParaRPr lang="en-CA" sz="2400" dirty="0"/>
              </a:p>
              <a:p>
                <a:pPr marL="800100" lvl="1" indent="-342900">
                  <a:buFont typeface="Arial" pitchFamily="34" charset="0"/>
                  <a:buChar char="•"/>
                </a:pPr>
                <a:r>
                  <a:rPr lang="en-CA" sz="2400" dirty="0"/>
                  <a:t>So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400" i="1">
                        <a:latin typeface="Cambria Math"/>
                      </a:rPr>
                      <m:t>¬</m:t>
                    </m:r>
                    <m:r>
                      <a:rPr lang="en-CA" sz="2400" i="1">
                        <a:latin typeface="Cambria Math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CA" sz="2400" i="1">
                        <a:latin typeface="Cambria Math"/>
                      </a:rPr>
                      <m:t>∨</m:t>
                    </m:r>
                    <m:r>
                      <a:rPr lang="en-CA" sz="2400" i="1">
                        <a:latin typeface="Cambria Math"/>
                      </a:rPr>
                      <m:t>𝐵</m:t>
                    </m:r>
                    <m:r>
                      <a:rPr lang="en-CA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CA" sz="2400" dirty="0"/>
                  <a:t> 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400" dirty="0">
                        <a:latin typeface="Cambria Math"/>
                      </a:rPr>
                      <m:t>A</m:t>
                    </m:r>
                    <m:r>
                      <a:rPr lang="en-CA" sz="2400" i="1">
                        <a:latin typeface="Cambria Math"/>
                      </a:rPr>
                      <m:t>→</m:t>
                    </m:r>
                    <m:r>
                      <m:rPr>
                        <m:sty m:val="p"/>
                      </m:rPr>
                      <a:rPr lang="en-CA" sz="2400">
                        <a:latin typeface="Cambria Math"/>
                      </a:rPr>
                      <m:t>B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CA" sz="2400" dirty="0"/>
                  <a:t>are  </a:t>
                </a:r>
                <a:r>
                  <a:rPr lang="en-CA" sz="2400" b="1" dirty="0"/>
                  <a:t>logically equivalent. </a:t>
                </a:r>
                <a:endParaRPr lang="en-CA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A7765B-C9A9-4395-B771-619FCCC49B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500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2C8440B5-D5F1-4369-B44B-DBC6C450045F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351584" y="3863182"/>
              <a:ext cx="5688632" cy="20882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5908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6430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19724">
                      <a:extLst>
                        <a:ext uri="{9D8B030D-6E8A-4147-A177-3AD203B41FA5}">
                          <a16:colId xmlns:a16="http://schemas.microsoft.com/office/drawing/2014/main" val="2328163021"/>
                        </a:ext>
                      </a:extLst>
                    </a:gridCol>
                    <a:gridCol w="137275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2757">
                      <a:extLst>
                        <a:ext uri="{9D8B030D-6E8A-4147-A177-3AD203B41FA5}">
                          <a16:colId xmlns:a16="http://schemas.microsoft.com/office/drawing/2014/main" val="3275238062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CA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23366"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1" dirty="0">
                              <a:solidFill>
                                <a:srgbClr val="FF0000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23366"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rgbClr val="C00000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1" dirty="0">
                              <a:solidFill>
                                <a:srgbClr val="FF0000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1" dirty="0">
                              <a:solidFill>
                                <a:srgbClr val="FF0000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1" dirty="0">
                              <a:solidFill>
                                <a:srgbClr val="FF0000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23366"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rgbClr val="C00000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52374"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rgbClr val="C00000"/>
                              </a:solidFill>
                            </a:rPr>
                            <a:t>False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rgbClr val="C00000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2C8440B5-D5F1-4369-B44B-DBC6C450045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853599768"/>
                  </p:ext>
                </p:extLst>
              </p:nvPr>
            </p:nvGraphicFramePr>
            <p:xfrm>
              <a:off x="2351584" y="3863182"/>
              <a:ext cx="5688632" cy="20882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5908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6430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19724">
                      <a:extLst>
                        <a:ext uri="{9D8B030D-6E8A-4147-A177-3AD203B41FA5}">
                          <a16:colId xmlns:a16="http://schemas.microsoft.com/office/drawing/2014/main" val="2328163021"/>
                        </a:ext>
                      </a:extLst>
                    </a:gridCol>
                    <a:gridCol w="137275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2757">
                      <a:extLst>
                        <a:ext uri="{9D8B030D-6E8A-4147-A177-3AD203B41FA5}">
                          <a16:colId xmlns:a16="http://schemas.microsoft.com/office/drawing/2014/main" val="327523806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20530" t="-8333" r="-301987" b="-47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14159" t="-8333" r="-101770" b="-47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15556" t="-8333" r="-2222" b="-47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23366"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1" dirty="0">
                              <a:solidFill>
                                <a:srgbClr val="FF0000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23366"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rgbClr val="C00000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1" dirty="0">
                              <a:solidFill>
                                <a:srgbClr val="FF0000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1" dirty="0">
                              <a:solidFill>
                                <a:srgbClr val="FF0000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1" dirty="0">
                              <a:solidFill>
                                <a:srgbClr val="FF0000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23366"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rgbClr val="C00000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52374"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rgbClr val="C00000"/>
                              </a:solidFill>
                            </a:rPr>
                            <a:t>False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rgbClr val="C00000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A56717F-41F6-4A20-8A19-74C27562E2EA}"/>
              </a:ext>
            </a:extLst>
          </p:cNvPr>
          <p:cNvSpPr/>
          <p:nvPr/>
        </p:nvSpPr>
        <p:spPr>
          <a:xfrm>
            <a:off x="5330371" y="3863182"/>
            <a:ext cx="1341693" cy="2158106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AA951E-B8DD-471B-A68D-AC388EB1B535}"/>
              </a:ext>
            </a:extLst>
          </p:cNvPr>
          <p:cNvSpPr/>
          <p:nvPr/>
        </p:nvSpPr>
        <p:spPr>
          <a:xfrm>
            <a:off x="6698523" y="3880683"/>
            <a:ext cx="1341693" cy="2158106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1302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D4275-2AB4-47B8-9057-B52CDA4D1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equivalence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A7765B-C9A9-4395-B771-619FCCC49B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5069159"/>
              </a:xfrm>
            </p:spPr>
            <p:txBody>
              <a:bodyPr>
                <a:normAutofit lnSpcReduction="10000"/>
              </a:bodyPr>
              <a:lstStyle/>
              <a:p>
                <a:pPr marL="400050"/>
                <a:r>
                  <a:rPr lang="en-US" sz="2800" dirty="0"/>
                  <a:t>Two formulas (on the same  variables)  are </a:t>
                </a:r>
                <a:r>
                  <a:rPr lang="en-CA" sz="2800" b="1" dirty="0"/>
                  <a:t>logically equivalent  </a:t>
                </a:r>
                <a:r>
                  <a:rPr lang="en-CA" sz="2800" dirty="0"/>
                  <a:t>if all values in the columns of the truth tables labeled by them are the same.</a:t>
                </a:r>
              </a:p>
              <a:p>
                <a:pPr marL="800100" lvl="1"/>
                <a14:m>
                  <m:oMath xmlns:m="http://schemas.openxmlformats.org/officeDocument/2006/math">
                    <m:r>
                      <a:rPr lang="en-US" sz="240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400" i="1">
                        <a:latin typeface="Cambria Math"/>
                      </a:rPr>
                      <m:t>¬</m:t>
                    </m:r>
                    <m:r>
                      <a:rPr lang="en-CA" sz="2400" i="1">
                        <a:latin typeface="Cambria Math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CA" sz="2400" i="1">
                        <a:latin typeface="Cambria Math"/>
                      </a:rPr>
                      <m:t>∨</m:t>
                    </m:r>
                    <m:r>
                      <a:rPr lang="en-CA" sz="2400" i="1">
                        <a:latin typeface="Cambria Math"/>
                      </a:rPr>
                      <m:t>𝐵</m:t>
                    </m:r>
                    <m:r>
                      <a:rPr lang="en-CA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CA" sz="2400" dirty="0"/>
                  <a:t> 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400" dirty="0">
                        <a:latin typeface="Cambria Math"/>
                      </a:rPr>
                      <m:t>A</m:t>
                    </m:r>
                    <m:r>
                      <a:rPr lang="en-CA" sz="2400" i="1">
                        <a:latin typeface="Cambria Math"/>
                      </a:rPr>
                      <m:t>→</m:t>
                    </m:r>
                    <m:r>
                      <m:rPr>
                        <m:sty m:val="p"/>
                      </m:rPr>
                      <a:rPr lang="en-CA" sz="2400">
                        <a:latin typeface="Cambria Math"/>
                      </a:rPr>
                      <m:t>B</m:t>
                    </m:r>
                  </m:oMath>
                </a14:m>
                <a:r>
                  <a:rPr lang="en-CA" sz="2400" dirty="0"/>
                  <a:t> are logically equivalent. </a:t>
                </a:r>
              </a:p>
              <a:p>
                <a:pPr marL="800100" lvl="1"/>
                <a:r>
                  <a:rPr lang="en-CA" sz="2400" dirty="0"/>
                  <a:t>So are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CA" sz="2400" dirty="0"/>
                  <a:t>, as well 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CA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CA" sz="2400" dirty="0"/>
              </a:p>
              <a:p>
                <a:pPr marL="1200150" lvl="2"/>
                <a:r>
                  <a:rPr lang="en-CA" dirty="0"/>
                  <a:t>The last two equivalences are known as </a:t>
                </a:r>
                <a:r>
                  <a:rPr lang="en-CA" dirty="0" err="1"/>
                  <a:t>DeMorgan’s</a:t>
                </a:r>
                <a:r>
                  <a:rPr lang="en-CA" dirty="0"/>
                  <a:t> laws. </a:t>
                </a:r>
              </a:p>
              <a:p>
                <a:pPr marL="1200150" lvl="2"/>
                <a:endParaRPr lang="en-CA" dirty="0"/>
              </a:p>
              <a:p>
                <a:pPr marL="1200150" lvl="2"/>
                <a:endParaRPr lang="en-CA" dirty="0"/>
              </a:p>
              <a:p>
                <a:pPr marL="1200150" lvl="2"/>
                <a:endParaRPr lang="en-CA" dirty="0"/>
              </a:p>
              <a:p>
                <a:pPr marL="1200150" lvl="2"/>
                <a:endParaRPr lang="en-CA" dirty="0"/>
              </a:p>
              <a:p>
                <a:pPr marL="1200150" lvl="2"/>
                <a:endParaRPr lang="en-CA" dirty="0"/>
              </a:p>
              <a:p>
                <a:pPr marL="1200150" lvl="2"/>
                <a:endParaRPr lang="en-CA" dirty="0"/>
              </a:p>
              <a:p>
                <a:pPr marL="57150" indent="0">
                  <a:buNone/>
                </a:pPr>
                <a:r>
                  <a:rPr lang="en-CA" sz="2800" dirty="0"/>
                  <a:t>We will talk a lot more about logical equivalences next week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A7765B-C9A9-4395-B771-619FCCC49B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5069159"/>
              </a:xfrm>
              <a:blipFill>
                <a:blip r:embed="rId6"/>
                <a:stretch>
                  <a:fillRect l="-611" t="-2046" r="-222" b="-1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2C8440B5-D5F1-4369-B44B-DBC6C450045F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734690" y="3841251"/>
              <a:ext cx="9029683" cy="20882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7629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163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23918">
                      <a:extLst>
                        <a:ext uri="{9D8B030D-6E8A-4147-A177-3AD203B41FA5}">
                          <a16:colId xmlns:a16="http://schemas.microsoft.com/office/drawing/2014/main" val="2328163021"/>
                        </a:ext>
                      </a:extLst>
                    </a:gridCol>
                    <a:gridCol w="1223918">
                      <a:extLst>
                        <a:ext uri="{9D8B030D-6E8A-4147-A177-3AD203B41FA5}">
                          <a16:colId xmlns:a16="http://schemas.microsoft.com/office/drawing/2014/main" val="5472630"/>
                        </a:ext>
                      </a:extLst>
                    </a:gridCol>
                    <a:gridCol w="1223918">
                      <a:extLst>
                        <a:ext uri="{9D8B030D-6E8A-4147-A177-3AD203B41FA5}">
                          <a16:colId xmlns:a16="http://schemas.microsoft.com/office/drawing/2014/main" val="3838856991"/>
                        </a:ext>
                      </a:extLst>
                    </a:gridCol>
                    <a:gridCol w="1178498">
                      <a:extLst>
                        <a:ext uri="{9D8B030D-6E8A-4147-A177-3AD203B41FA5}">
                          <a16:colId xmlns:a16="http://schemas.microsoft.com/office/drawing/2014/main" val="2715971790"/>
                        </a:ext>
                      </a:extLst>
                    </a:gridCol>
                    <a:gridCol w="148680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CA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∧¬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¬(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23366"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1" dirty="0">
                              <a:solidFill>
                                <a:srgbClr val="FF0000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0" i="1" dirty="0">
                              <a:solidFill>
                                <a:srgbClr val="C00000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rgbClr val="FF0000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rgbClr val="FF0000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23366"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rgbClr val="C00000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1" dirty="0">
                              <a:solidFill>
                                <a:srgbClr val="FF0000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0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rgbClr val="FF0000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rgbClr val="FF0000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23366"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rgbClr val="C00000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0" i="1" dirty="0">
                              <a:solidFill>
                                <a:srgbClr val="C00000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rgbClr val="FF0000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rgbClr val="FF0000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52374"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rgbClr val="C00000"/>
                              </a:solidFill>
                            </a:rPr>
                            <a:t>False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rgbClr val="C00000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0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b="1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1" dirty="0">
                              <a:solidFill>
                                <a:srgbClr val="FF0000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b="1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2C8440B5-D5F1-4369-B44B-DBC6C450045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662848446"/>
                  </p:ext>
                </p:extLst>
              </p:nvPr>
            </p:nvGraphicFramePr>
            <p:xfrm>
              <a:off x="734690" y="3841251"/>
              <a:ext cx="9029683" cy="20882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7629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163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23918">
                      <a:extLst>
                        <a:ext uri="{9D8B030D-6E8A-4147-A177-3AD203B41FA5}">
                          <a16:colId xmlns:a16="http://schemas.microsoft.com/office/drawing/2014/main" val="2328163021"/>
                        </a:ext>
                      </a:extLst>
                    </a:gridCol>
                    <a:gridCol w="1223918">
                      <a:extLst>
                        <a:ext uri="{9D8B030D-6E8A-4147-A177-3AD203B41FA5}">
                          <a16:colId xmlns:a16="http://schemas.microsoft.com/office/drawing/2014/main" val="5472630"/>
                        </a:ext>
                      </a:extLst>
                    </a:gridCol>
                    <a:gridCol w="1223918">
                      <a:extLst>
                        <a:ext uri="{9D8B030D-6E8A-4147-A177-3AD203B41FA5}">
                          <a16:colId xmlns:a16="http://schemas.microsoft.com/office/drawing/2014/main" val="3838856991"/>
                        </a:ext>
                      </a:extLst>
                    </a:gridCol>
                    <a:gridCol w="1178498">
                      <a:extLst>
                        <a:ext uri="{9D8B030D-6E8A-4147-A177-3AD203B41FA5}">
                          <a16:colId xmlns:a16="http://schemas.microsoft.com/office/drawing/2014/main" val="2715971790"/>
                        </a:ext>
                      </a:extLst>
                    </a:gridCol>
                    <a:gridCol w="148680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20398" t="-8333" r="-419403" b="-4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20398" t="-8333" r="-319403" b="-4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420398" t="-8333" r="-219403" b="-4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541969" t="-8333" r="-128497" b="-4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507787" t="-8333" r="-1639" b="-47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23366"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1" dirty="0">
                              <a:solidFill>
                                <a:srgbClr val="FF0000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0" i="1" dirty="0">
                              <a:solidFill>
                                <a:srgbClr val="C00000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rgbClr val="FF0000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rgbClr val="FF0000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23366"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rgbClr val="C00000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1" dirty="0">
                              <a:solidFill>
                                <a:srgbClr val="FF0000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0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rgbClr val="FF0000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rgbClr val="FF0000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23366"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rgbClr val="C00000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0" i="1" dirty="0">
                              <a:solidFill>
                                <a:srgbClr val="C00000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rgbClr val="FF0000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rgbClr val="FF0000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52374"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rgbClr val="C00000"/>
                              </a:solidFill>
                            </a:rPr>
                            <a:t>False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i="1" dirty="0">
                              <a:solidFill>
                                <a:srgbClr val="C00000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0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b="1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i="1" dirty="0">
                              <a:solidFill>
                                <a:srgbClr val="FF0000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b="1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A56717F-41F6-4A20-8A19-74C27562E2EA}"/>
              </a:ext>
            </a:extLst>
          </p:cNvPr>
          <p:cNvSpPr/>
          <p:nvPr/>
        </p:nvSpPr>
        <p:spPr>
          <a:xfrm>
            <a:off x="8295530" y="3806314"/>
            <a:ext cx="1341693" cy="2158106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AA951E-B8DD-471B-A68D-AC388EB1B535}"/>
              </a:ext>
            </a:extLst>
          </p:cNvPr>
          <p:cNvSpPr/>
          <p:nvPr/>
        </p:nvSpPr>
        <p:spPr>
          <a:xfrm>
            <a:off x="5847258" y="3771377"/>
            <a:ext cx="1341693" cy="2158106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95AD49A-6A1C-4425-A284-267D3EAD6056}"/>
              </a:ext>
            </a:extLst>
          </p:cNvPr>
          <p:cNvGrpSpPr/>
          <p:nvPr/>
        </p:nvGrpSpPr>
        <p:grpSpPr>
          <a:xfrm>
            <a:off x="10304220" y="2797628"/>
            <a:ext cx="1160705" cy="1404510"/>
            <a:chOff x="10304220" y="2797628"/>
            <a:chExt cx="1160705" cy="140451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B04911E-68A6-4A43-A797-61E4411DFD81}"/>
                </a:ext>
              </a:extLst>
            </p:cNvPr>
            <p:cNvGrpSpPr/>
            <p:nvPr/>
          </p:nvGrpSpPr>
          <p:grpSpPr>
            <a:xfrm>
              <a:off x="10304220" y="2797628"/>
              <a:ext cx="1153090" cy="1404510"/>
              <a:chOff x="6023986" y="4302188"/>
              <a:chExt cx="1153090" cy="1404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95EBD010-51CB-40F5-990F-15E9B9031E60}"/>
                      </a:ext>
                    </a:extLst>
                  </p:cNvPr>
                  <p:cNvSpPr/>
                  <p:nvPr/>
                </p:nvSpPr>
                <p:spPr>
                  <a:xfrm>
                    <a:off x="6583446" y="4302188"/>
                    <a:ext cx="360040" cy="360040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CA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</m:oMath>
                      </m:oMathPara>
                    </a14:m>
                    <a:endParaRPr lang="en-CA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95EBD010-51CB-40F5-990F-15E9B9031E6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83446" y="4302188"/>
                    <a:ext cx="360040" cy="360040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 l="-1695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855EB01E-621A-4B8C-930E-9DC0B5FE8A06}"/>
                      </a:ext>
                    </a:extLst>
                  </p:cNvPr>
                  <p:cNvSpPr/>
                  <p:nvPr/>
                </p:nvSpPr>
                <p:spPr>
                  <a:xfrm>
                    <a:off x="6331163" y="4797152"/>
                    <a:ext cx="360040" cy="360040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¬</m:t>
                          </m:r>
                        </m:oMath>
                      </m:oMathPara>
                    </a14:m>
                    <a:endParaRPr lang="en-CA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" name="Oval 5">
                    <a:extLst>
                      <a:ext uri="{FF2B5EF4-FFF2-40B4-BE49-F238E27FC236}">
                        <a16:creationId xmlns:a16="http://schemas.microsoft.com/office/drawing/2014/main" id="{9294B025-A234-4BD6-B52C-57489B31B3F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31163" y="4797152"/>
                    <a:ext cx="360040" cy="360040"/>
                  </a:xfrm>
                  <a:prstGeom prst="ellipse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F69E56C-5778-43C3-9674-3695CD00E09B}"/>
                  </a:ext>
                </a:extLst>
              </p:cNvPr>
              <p:cNvSpPr txBox="1"/>
              <p:nvPr/>
            </p:nvSpPr>
            <p:spPr>
              <a:xfrm>
                <a:off x="6316618" y="5337366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/>
                  <a:t>A </a:t>
                </a: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08A11C7F-656D-4A35-89EF-23BB19136E80}"/>
                  </a:ext>
                </a:extLst>
              </p:cNvPr>
              <p:cNvCxnSpPr>
                <a:stCxn id="10" idx="4"/>
                <a:endCxn id="11" idx="0"/>
              </p:cNvCxnSpPr>
              <p:nvPr/>
            </p:nvCxnSpPr>
            <p:spPr>
              <a:xfrm flipH="1">
                <a:off x="6511184" y="4662228"/>
                <a:ext cx="252283" cy="134924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1E2664C9-7157-4177-BEF9-932705001D42}"/>
                  </a:ext>
                </a:extLst>
              </p:cNvPr>
              <p:cNvCxnSpPr>
                <a:cxnSpLocks/>
                <a:stCxn id="10" idx="4"/>
              </p:cNvCxnSpPr>
              <p:nvPr/>
            </p:nvCxnSpPr>
            <p:spPr>
              <a:xfrm>
                <a:off x="6763466" y="4662228"/>
                <a:ext cx="233914" cy="134924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9FDD703B-910E-4626-AE73-0360096C19E6}"/>
                  </a:ext>
                </a:extLst>
              </p:cNvPr>
              <p:cNvCxnSpPr>
                <a:stCxn id="12" idx="0"/>
                <a:endCxn id="11" idx="4"/>
              </p:cNvCxnSpPr>
              <p:nvPr/>
            </p:nvCxnSpPr>
            <p:spPr>
              <a:xfrm flipV="1">
                <a:off x="6501925" y="5157192"/>
                <a:ext cx="9258" cy="180174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46EDE43-016D-425F-84B0-FB7A5842CFFF}"/>
                  </a:ext>
                </a:extLst>
              </p:cNvPr>
              <p:cNvSpPr/>
              <p:nvPr/>
            </p:nvSpPr>
            <p:spPr>
              <a:xfrm>
                <a:off x="6023986" y="4302188"/>
                <a:ext cx="1153090" cy="134445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E55F90E2-3B4D-47A5-A2C6-664EC9DAA0E0}"/>
                    </a:ext>
                  </a:extLst>
                </p:cNvPr>
                <p:cNvSpPr/>
                <p:nvPr/>
              </p:nvSpPr>
              <p:spPr>
                <a:xfrm>
                  <a:off x="11104885" y="3301037"/>
                  <a:ext cx="360040" cy="360040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</m:oMath>
                    </m:oMathPara>
                  </a14:m>
                  <a:endParaRPr lang="en-CA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E55F90E2-3B4D-47A5-A2C6-664EC9DAA0E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04885" y="3301037"/>
                  <a:ext cx="360040" cy="360040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1B76E23-734B-45EE-AF4D-FFB9BE40529C}"/>
                </a:ext>
              </a:extLst>
            </p:cNvPr>
            <p:cNvCxnSpPr>
              <a:endCxn id="25" idx="4"/>
            </p:cNvCxnSpPr>
            <p:nvPr/>
          </p:nvCxnSpPr>
          <p:spPr>
            <a:xfrm flipV="1">
              <a:off x="11275647" y="3661077"/>
              <a:ext cx="9258" cy="18017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6327118-C8E1-44BC-9F3C-4A738493F8F6}"/>
                </a:ext>
              </a:extLst>
            </p:cNvPr>
            <p:cNvSpPr txBox="1"/>
            <p:nvPr/>
          </p:nvSpPr>
          <p:spPr>
            <a:xfrm>
              <a:off x="11073731" y="3817806"/>
              <a:ext cx="362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B 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E618278-DF36-4D32-8823-D4963485C9A3}"/>
              </a:ext>
            </a:extLst>
          </p:cNvPr>
          <p:cNvGrpSpPr/>
          <p:nvPr/>
        </p:nvGrpSpPr>
        <p:grpSpPr>
          <a:xfrm>
            <a:off x="10330843" y="4905319"/>
            <a:ext cx="1153090" cy="1344452"/>
            <a:chOff x="10330843" y="4905319"/>
            <a:chExt cx="1153090" cy="13444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3F892CE4-6E84-4A73-903D-CECEFCFF7EFF}"/>
                    </a:ext>
                  </a:extLst>
                </p:cNvPr>
                <p:cNvSpPr/>
                <p:nvPr/>
              </p:nvSpPr>
              <p:spPr>
                <a:xfrm>
                  <a:off x="10737539" y="5361913"/>
                  <a:ext cx="360040" cy="360040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CA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en-CA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3F892CE4-6E84-4A73-903D-CECEFCFF7E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37539" y="5361913"/>
                  <a:ext cx="360040" cy="360040"/>
                </a:xfrm>
                <a:prstGeom prst="ellipse">
                  <a:avLst/>
                </a:prstGeom>
                <a:blipFill>
                  <a:blip r:embed="rId11"/>
                  <a:stretch>
                    <a:fillRect l="-169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4942339-0C95-41D9-B3ED-213E8AFDEF7F}"/>
                </a:ext>
              </a:extLst>
            </p:cNvPr>
            <p:cNvSpPr txBox="1"/>
            <p:nvPr/>
          </p:nvSpPr>
          <p:spPr>
            <a:xfrm>
              <a:off x="10507096" y="5806780"/>
              <a:ext cx="370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A 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62C3107-72C0-4AE2-AB24-09BC135934DA}"/>
                </a:ext>
              </a:extLst>
            </p:cNvPr>
            <p:cNvCxnSpPr>
              <a:cxnSpLocks/>
              <a:stCxn id="33" idx="4"/>
            </p:cNvCxnSpPr>
            <p:nvPr/>
          </p:nvCxnSpPr>
          <p:spPr>
            <a:xfrm flipH="1">
              <a:off x="10665277" y="5721953"/>
              <a:ext cx="252283" cy="13492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F6A25BB-7029-451A-BCBA-E5406DBDC93A}"/>
                </a:ext>
              </a:extLst>
            </p:cNvPr>
            <p:cNvCxnSpPr>
              <a:cxnSpLocks/>
              <a:stCxn id="33" idx="4"/>
            </p:cNvCxnSpPr>
            <p:nvPr/>
          </p:nvCxnSpPr>
          <p:spPr>
            <a:xfrm>
              <a:off x="10917559" y="5721953"/>
              <a:ext cx="233914" cy="13492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34778E4-4291-47BA-9B97-D8B303CE1526}"/>
                </a:ext>
              </a:extLst>
            </p:cNvPr>
            <p:cNvSpPr/>
            <p:nvPr/>
          </p:nvSpPr>
          <p:spPr>
            <a:xfrm>
              <a:off x="10330843" y="4905319"/>
              <a:ext cx="1153090" cy="134445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83667560-7E73-406F-BA66-B8E53D8138A5}"/>
                    </a:ext>
                  </a:extLst>
                </p:cNvPr>
                <p:cNvSpPr/>
                <p:nvPr/>
              </p:nvSpPr>
              <p:spPr>
                <a:xfrm>
                  <a:off x="10697032" y="4912246"/>
                  <a:ext cx="360040" cy="360040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</m:oMath>
                    </m:oMathPara>
                  </a14:m>
                  <a:endParaRPr lang="en-CA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83667560-7E73-406F-BA66-B8E53D8138A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97032" y="4912246"/>
                  <a:ext cx="360040" cy="360040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9E086A3-C7CE-46D7-89E8-2DCC2367F4E4}"/>
                </a:ext>
              </a:extLst>
            </p:cNvPr>
            <p:cNvCxnSpPr>
              <a:endCxn id="44" idx="4"/>
            </p:cNvCxnSpPr>
            <p:nvPr/>
          </p:nvCxnSpPr>
          <p:spPr>
            <a:xfrm flipV="1">
              <a:off x="10867794" y="5272286"/>
              <a:ext cx="9258" cy="18017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7CE2A24-5741-4754-ADDF-0200ACF5A417}"/>
                </a:ext>
              </a:extLst>
            </p:cNvPr>
            <p:cNvSpPr txBox="1"/>
            <p:nvPr/>
          </p:nvSpPr>
          <p:spPr>
            <a:xfrm>
              <a:off x="11011340" y="5810109"/>
              <a:ext cx="362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B 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3951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Card puzzle</a:t>
            </a:r>
            <a:endParaRPr lang="en-Z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1" y="4926990"/>
            <a:ext cx="10059536" cy="1350253"/>
          </a:xfrm>
        </p:spPr>
        <p:txBody>
          <a:bodyPr/>
          <a:lstStyle/>
          <a:p>
            <a:pPr marL="266700" lvl="1" indent="0">
              <a:buNone/>
            </a:pPr>
            <a:r>
              <a:rPr lang="en-CA" sz="2400" dirty="0"/>
              <a:t>Suppose we turn the card with 5 on it and find a C. This does not tell us anything about cards with J having 5 on the other side.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8</a:t>
            </a:fld>
            <a:endParaRPr lang="en-ZA" dirty="0"/>
          </a:p>
        </p:txBody>
      </p:sp>
      <p:sp>
        <p:nvSpPr>
          <p:cNvPr id="30" name="Rounded Rectangle 6">
            <a:extLst>
              <a:ext uri="{FF2B5EF4-FFF2-40B4-BE49-F238E27FC236}">
                <a16:creationId xmlns:a16="http://schemas.microsoft.com/office/drawing/2014/main" id="{5D4C7FDE-277A-442C-A7B5-A8E50F9C9CA4}"/>
              </a:ext>
            </a:extLst>
          </p:cNvPr>
          <p:cNvSpPr/>
          <p:nvPr/>
        </p:nvSpPr>
        <p:spPr>
          <a:xfrm>
            <a:off x="4753469" y="2742489"/>
            <a:ext cx="1440160" cy="18002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dirty="0"/>
              <a:t>5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764232" y="2742489"/>
            <a:ext cx="1440160" cy="18002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dirty="0"/>
              <a:t>5</a:t>
            </a:r>
          </a:p>
        </p:txBody>
      </p:sp>
      <p:sp>
        <p:nvSpPr>
          <p:cNvPr id="32" name="Rounded Rectangle 6">
            <a:extLst>
              <a:ext uri="{FF2B5EF4-FFF2-40B4-BE49-F238E27FC236}">
                <a16:creationId xmlns:a16="http://schemas.microsoft.com/office/drawing/2014/main" id="{ED8ABA70-5D42-4664-8A9C-0FA995C70333}"/>
              </a:ext>
            </a:extLst>
          </p:cNvPr>
          <p:cNvSpPr/>
          <p:nvPr/>
        </p:nvSpPr>
        <p:spPr>
          <a:xfrm>
            <a:off x="4762622" y="2742489"/>
            <a:ext cx="1440160" cy="1800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dirty="0"/>
              <a:t>C</a:t>
            </a:r>
          </a:p>
        </p:txBody>
      </p:sp>
      <p:sp>
        <p:nvSpPr>
          <p:cNvPr id="33" name="Rounded Rectangle 3">
            <a:extLst>
              <a:ext uri="{FF2B5EF4-FFF2-40B4-BE49-F238E27FC236}">
                <a16:creationId xmlns:a16="http://schemas.microsoft.com/office/drawing/2014/main" id="{2CBD635F-9461-4080-8811-A05F5AFAC540}"/>
              </a:ext>
            </a:extLst>
          </p:cNvPr>
          <p:cNvSpPr/>
          <p:nvPr/>
        </p:nvSpPr>
        <p:spPr>
          <a:xfrm>
            <a:off x="2711991" y="2742489"/>
            <a:ext cx="1440160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dirty="0"/>
              <a:t>B</a:t>
            </a:r>
          </a:p>
        </p:txBody>
      </p:sp>
      <p:sp>
        <p:nvSpPr>
          <p:cNvPr id="34" name="Rounded Rectangle 4">
            <a:extLst>
              <a:ext uri="{FF2B5EF4-FFF2-40B4-BE49-F238E27FC236}">
                <a16:creationId xmlns:a16="http://schemas.microsoft.com/office/drawing/2014/main" id="{A4479252-A8B7-4EAA-8F7C-F54A6144F4E4}"/>
              </a:ext>
            </a:extLst>
          </p:cNvPr>
          <p:cNvSpPr/>
          <p:nvPr/>
        </p:nvSpPr>
        <p:spPr>
          <a:xfrm>
            <a:off x="8472631" y="2742489"/>
            <a:ext cx="1440160" cy="18002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dirty="0"/>
              <a:t>J</a:t>
            </a:r>
          </a:p>
        </p:txBody>
      </p:sp>
      <p:sp>
        <p:nvSpPr>
          <p:cNvPr id="35" name="Rounded Rectangle 5">
            <a:extLst>
              <a:ext uri="{FF2B5EF4-FFF2-40B4-BE49-F238E27FC236}">
                <a16:creationId xmlns:a16="http://schemas.microsoft.com/office/drawing/2014/main" id="{8C83FD65-1AA7-42DD-ABFF-A1A59699E967}"/>
              </a:ext>
            </a:extLst>
          </p:cNvPr>
          <p:cNvSpPr/>
          <p:nvPr/>
        </p:nvSpPr>
        <p:spPr>
          <a:xfrm>
            <a:off x="6600423" y="2742489"/>
            <a:ext cx="1440160" cy="18002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dirty="0"/>
              <a:t>2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5049283-A409-48FD-92DE-2C869796B64E}"/>
              </a:ext>
            </a:extLst>
          </p:cNvPr>
          <p:cNvSpPr txBox="1">
            <a:spLocks/>
          </p:cNvSpPr>
          <p:nvPr/>
        </p:nvSpPr>
        <p:spPr>
          <a:xfrm>
            <a:off x="539933" y="1465196"/>
            <a:ext cx="10249988" cy="9250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800" dirty="0"/>
              <a:t>Which cards do we have to flip to verify this: </a:t>
            </a:r>
          </a:p>
          <a:p>
            <a:pPr lvl="1"/>
            <a:r>
              <a:rPr lang="en-CA" sz="2400" dirty="0"/>
              <a:t>- If a card has a J then it has a 5 on the other side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67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3EF87-7E0D-4F51-BDBD-F39813FAE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167B4-1586-46A9-8F4E-78EDD1BC3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4780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CF90F-8A25-482E-B1A5-B11422C82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in hardware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5D540-9086-4448-8DB9-0723686A4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5270376" cy="4525963"/>
          </a:xfrm>
        </p:spPr>
        <p:txBody>
          <a:bodyPr/>
          <a:lstStyle/>
          <a:p>
            <a:r>
              <a:rPr lang="en-US" dirty="0"/>
              <a:t>When you study computer architecture, you will hear of “logic design”  and “combinatorial circuits” </a:t>
            </a:r>
          </a:p>
          <a:p>
            <a:r>
              <a:rPr lang="en-US" dirty="0"/>
              <a:t>So how is all that hardware related to the logic we talked about? 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0AB4A2F-D092-4FDA-8155-F6AC96182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962" y="1600201"/>
            <a:ext cx="5996437" cy="430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465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1D881-2465-4C79-ADDB-AE93E3983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Circuits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72CF54-779F-4EC4-B3CC-2AA640368D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599" y="1600201"/>
                <a:ext cx="7018783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Circuits are a generalization of formulas that (can be) smaller.  </a:t>
                </a:r>
              </a:p>
              <a:p>
                <a:pPr lvl="1"/>
                <a:r>
                  <a:rPr lang="en-US" dirty="0"/>
                  <a:t>More precisely, a generalization of syntax trees for formulas. </a:t>
                </a:r>
              </a:p>
              <a:p>
                <a:pPr lvl="1"/>
                <a:r>
                  <a:rPr lang="en-US" dirty="0"/>
                  <a:t>Main trick: draw a repeated subtree only once, connect everywhere it belongs. </a:t>
                </a:r>
              </a:p>
              <a:p>
                <a:pPr lvl="1"/>
                <a:r>
                  <a:rPr lang="en-US" dirty="0"/>
                  <a:t>Second trick: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dirty="0"/>
                  <a:t> nodes allow for more than two connections</a:t>
                </a:r>
              </a:p>
              <a:p>
                <a:pPr lvl="2"/>
                <a:r>
                  <a:rPr lang="en-US" dirty="0"/>
                  <a:t>Like summation and product in arithmetic.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72CF54-779F-4EC4-B3CC-2AA640368D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1600201"/>
                <a:ext cx="7018783" cy="4525963"/>
              </a:xfrm>
              <a:blipFill>
                <a:blip r:embed="rId6"/>
                <a:stretch>
                  <a:fillRect l="-1998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B53BCB-490C-463C-8EDD-88CE688687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12" y="256436"/>
            <a:ext cx="1147765" cy="8249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4AEA01-E702-42D8-9F7A-5F785DF7DB65}"/>
                  </a:ext>
                </a:extLst>
              </p:cNvPr>
              <p:cNvSpPr txBox="1"/>
              <p:nvPr/>
            </p:nvSpPr>
            <p:spPr>
              <a:xfrm flipH="1">
                <a:off x="6240016" y="5758834"/>
                <a:ext cx="70373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∨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∧¬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∨¬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∧¬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4AEA01-E702-42D8-9F7A-5F785DF7D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40016" y="5758834"/>
                <a:ext cx="7037354" cy="369332"/>
              </a:xfrm>
              <a:prstGeom prst="rect">
                <a:avLst/>
              </a:prstGeom>
              <a:blipFill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7CDA8700-D561-4E11-BF2A-1BB03C32F0A1}"/>
                  </a:ext>
                </a:extLst>
              </p:cNvPr>
              <p:cNvSpPr/>
              <p:nvPr/>
            </p:nvSpPr>
            <p:spPr>
              <a:xfrm>
                <a:off x="8631262" y="2487468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>
                          <a:solidFill>
                            <a:schemeClr val="tx1"/>
                          </a:solidFill>
                          <a:latin typeface="Cambria Math"/>
                        </a:rPr>
                        <m:t>∨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7CDA8700-D561-4E11-BF2A-1BB03C32F0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1262" y="2487468"/>
                <a:ext cx="360040" cy="360040"/>
              </a:xfrm>
              <a:prstGeom prst="ellipse">
                <a:avLst/>
              </a:prstGeom>
              <a:blipFill>
                <a:blip r:embed="rId9"/>
                <a:stretch>
                  <a:fillRect l="-10169" b="-50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4F98E07E-6641-42CE-AF28-DA241236D630}"/>
                  </a:ext>
                </a:extLst>
              </p:cNvPr>
              <p:cNvSpPr/>
              <p:nvPr/>
            </p:nvSpPr>
            <p:spPr>
              <a:xfrm>
                <a:off x="9192406" y="3063015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>
                          <a:solidFill>
                            <a:schemeClr val="tx1"/>
                          </a:solidFill>
                          <a:latin typeface="Cambria Math"/>
                        </a:rPr>
                        <m:t>∧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4F98E07E-6641-42CE-AF28-DA241236D6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406" y="3063015"/>
                <a:ext cx="360040" cy="360040"/>
              </a:xfrm>
              <a:prstGeom prst="ellipse">
                <a:avLst/>
              </a:prstGeom>
              <a:blipFill>
                <a:blip r:embed="rId10"/>
                <a:stretch>
                  <a:fillRect l="-10169" b="-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1CCB642-9352-465D-A58E-D246242FE39E}"/>
                  </a:ext>
                </a:extLst>
              </p:cNvPr>
              <p:cNvSpPr txBox="1"/>
              <p:nvPr/>
            </p:nvSpPr>
            <p:spPr>
              <a:xfrm>
                <a:off x="8832005" y="3681801"/>
                <a:ext cx="4347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CA" sz="2400" dirty="0"/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1CCB642-9352-465D-A58E-D246242FE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2005" y="3681801"/>
                <a:ext cx="434734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B00F0074-4BE7-4E82-88D5-E3874765455F}"/>
              </a:ext>
            </a:extLst>
          </p:cNvPr>
          <p:cNvSpPr txBox="1"/>
          <p:nvPr/>
        </p:nvSpPr>
        <p:spPr>
          <a:xfrm>
            <a:off x="8199112" y="3669924"/>
            <a:ext cx="329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s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98E806-ECC5-4B53-BD7B-D3F0EEAB80D4}"/>
              </a:ext>
            </a:extLst>
          </p:cNvPr>
          <p:cNvCxnSpPr>
            <a:stCxn id="7" idx="4"/>
            <a:endCxn id="8" idx="0"/>
          </p:cNvCxnSpPr>
          <p:nvPr/>
        </p:nvCxnSpPr>
        <p:spPr>
          <a:xfrm>
            <a:off x="8811282" y="2847508"/>
            <a:ext cx="561144" cy="21550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D7EE4D0-2611-4EBB-854F-9692A85D3B61}"/>
              </a:ext>
            </a:extLst>
          </p:cNvPr>
          <p:cNvCxnSpPr>
            <a:stCxn id="7" idx="4"/>
            <a:endCxn id="19" idx="0"/>
          </p:cNvCxnSpPr>
          <p:nvPr/>
        </p:nvCxnSpPr>
        <p:spPr>
          <a:xfrm flipH="1">
            <a:off x="8371428" y="2847508"/>
            <a:ext cx="439854" cy="16786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9154238-82A9-4884-A774-637CA18AAFDA}"/>
              </a:ext>
            </a:extLst>
          </p:cNvPr>
          <p:cNvCxnSpPr>
            <a:cxnSpLocks/>
            <a:stCxn id="9" idx="0"/>
            <a:endCxn id="8" idx="4"/>
          </p:cNvCxnSpPr>
          <p:nvPr/>
        </p:nvCxnSpPr>
        <p:spPr>
          <a:xfrm flipV="1">
            <a:off x="9049372" y="3423055"/>
            <a:ext cx="323054" cy="25874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BEB7B55-C4E9-4BD0-BD38-517D8EE3F327}"/>
              </a:ext>
            </a:extLst>
          </p:cNvPr>
          <p:cNvCxnSpPr>
            <a:cxnSpLocks/>
            <a:endCxn id="8" idx="4"/>
          </p:cNvCxnSpPr>
          <p:nvPr/>
        </p:nvCxnSpPr>
        <p:spPr>
          <a:xfrm flipH="1" flipV="1">
            <a:off x="9372426" y="3423055"/>
            <a:ext cx="274908" cy="3271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3E1D53A-1CB8-4924-867F-094626921F94}"/>
              </a:ext>
            </a:extLst>
          </p:cNvPr>
          <p:cNvSpPr/>
          <p:nvPr/>
        </p:nvSpPr>
        <p:spPr>
          <a:xfrm>
            <a:off x="7968208" y="1417638"/>
            <a:ext cx="3672408" cy="42313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489A5554-7C12-442A-967A-55947DD0DD0D}"/>
                  </a:ext>
                </a:extLst>
              </p:cNvPr>
              <p:cNvSpPr/>
              <p:nvPr/>
            </p:nvSpPr>
            <p:spPr>
              <a:xfrm>
                <a:off x="9915575" y="1560470"/>
                <a:ext cx="360040" cy="348756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489A5554-7C12-442A-967A-55947DD0DD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5575" y="1560470"/>
                <a:ext cx="360040" cy="348756"/>
              </a:xfrm>
              <a:prstGeom prst="ellipse">
                <a:avLst/>
              </a:prstGeom>
              <a:blipFill>
                <a:blip r:embed="rId12"/>
                <a:stretch>
                  <a:fillRect l="-10169" b="-70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DD0A085-045F-47A7-961A-9B2C7E17AE78}"/>
                  </a:ext>
                </a:extLst>
              </p:cNvPr>
              <p:cNvSpPr/>
              <p:nvPr/>
            </p:nvSpPr>
            <p:spPr>
              <a:xfrm>
                <a:off x="8191408" y="3015374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>
                          <a:solidFill>
                            <a:schemeClr val="tx1"/>
                          </a:solidFill>
                          <a:latin typeface="Cambria Math"/>
                        </a:rPr>
                        <m:t>¬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DD0A085-045F-47A7-961A-9B2C7E17AE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408" y="3015374"/>
                <a:ext cx="360040" cy="360040"/>
              </a:xfrm>
              <a:prstGeom prst="ellipse">
                <a:avLst/>
              </a:prstGeom>
              <a:blipFill>
                <a:blip r:embed="rId13"/>
                <a:stretch>
                  <a:fillRect l="-67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AA7A13-E7CA-4F51-8C4B-65C4FCADB5AB}"/>
                  </a:ext>
                </a:extLst>
              </p:cNvPr>
              <p:cNvSpPr txBox="1"/>
              <p:nvPr/>
            </p:nvSpPr>
            <p:spPr>
              <a:xfrm>
                <a:off x="10815147" y="2267050"/>
                <a:ext cx="4347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CA" sz="2400" dirty="0"/>
                  <a:t>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AA7A13-E7CA-4F51-8C4B-65C4FCADB5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5147" y="2267050"/>
                <a:ext cx="434734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D970B56-0248-4966-B0AB-1EDACDB1AC59}"/>
              </a:ext>
            </a:extLst>
          </p:cNvPr>
          <p:cNvCxnSpPr>
            <a:cxnSpLocks/>
            <a:stCxn id="17" idx="4"/>
            <a:endCxn id="7" idx="0"/>
          </p:cNvCxnSpPr>
          <p:nvPr/>
        </p:nvCxnSpPr>
        <p:spPr>
          <a:xfrm flipH="1">
            <a:off x="8811282" y="1909226"/>
            <a:ext cx="1284313" cy="57824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596D44D-5A6E-4683-88EE-EC9FBE610D5B}"/>
              </a:ext>
            </a:extLst>
          </p:cNvPr>
          <p:cNvCxnSpPr>
            <a:cxnSpLocks/>
            <a:stCxn id="17" idx="4"/>
            <a:endCxn id="20" idx="0"/>
          </p:cNvCxnSpPr>
          <p:nvPr/>
        </p:nvCxnSpPr>
        <p:spPr>
          <a:xfrm>
            <a:off x="10095595" y="1909226"/>
            <a:ext cx="936919" cy="3578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0ED15F1-E815-4CBE-A031-5CE5FA57347B}"/>
              </a:ext>
            </a:extLst>
          </p:cNvPr>
          <p:cNvCxnSpPr>
            <a:cxnSpLocks/>
            <a:stCxn id="19" idx="4"/>
            <a:endCxn id="11" idx="0"/>
          </p:cNvCxnSpPr>
          <p:nvPr/>
        </p:nvCxnSpPr>
        <p:spPr>
          <a:xfrm flipH="1">
            <a:off x="8363781" y="3375414"/>
            <a:ext cx="7647" cy="2945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1917558-76BA-4B0A-9151-4F732062211C}"/>
              </a:ext>
            </a:extLst>
          </p:cNvPr>
          <p:cNvCxnSpPr>
            <a:cxnSpLocks/>
            <a:stCxn id="38" idx="0"/>
          </p:cNvCxnSpPr>
          <p:nvPr/>
        </p:nvCxnSpPr>
        <p:spPr>
          <a:xfrm flipV="1">
            <a:off x="8811282" y="4117376"/>
            <a:ext cx="276971" cy="3088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B2B6A08-4164-4F4B-A112-FFF08F2D4404}"/>
              </a:ext>
            </a:extLst>
          </p:cNvPr>
          <p:cNvCxnSpPr>
            <a:cxnSpLocks/>
            <a:stCxn id="40" idx="0"/>
            <a:endCxn id="9" idx="2"/>
          </p:cNvCxnSpPr>
          <p:nvPr/>
        </p:nvCxnSpPr>
        <p:spPr>
          <a:xfrm flipH="1" flipV="1">
            <a:off x="9049372" y="4143466"/>
            <a:ext cx="192699" cy="2827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CF8FD8F7-0CD0-4D74-8D54-D166010546AD}"/>
                  </a:ext>
                </a:extLst>
              </p:cNvPr>
              <p:cNvSpPr/>
              <p:nvPr/>
            </p:nvSpPr>
            <p:spPr>
              <a:xfrm>
                <a:off x="8631262" y="4426228"/>
                <a:ext cx="360040" cy="305626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CF8FD8F7-0CD0-4D74-8D54-D166010546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1262" y="4426228"/>
                <a:ext cx="360040" cy="305626"/>
              </a:xfrm>
              <a:prstGeom prst="ellipse">
                <a:avLst/>
              </a:prstGeom>
              <a:blipFill>
                <a:blip r:embed="rId15"/>
                <a:stretch>
                  <a:fillRect l="-13559" b="-4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527F8390-1162-4829-8673-09C8F982AB3C}"/>
                  </a:ext>
                </a:extLst>
              </p:cNvPr>
              <p:cNvSpPr/>
              <p:nvPr/>
            </p:nvSpPr>
            <p:spPr>
              <a:xfrm>
                <a:off x="9062051" y="4426228"/>
                <a:ext cx="360040" cy="305626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527F8390-1162-4829-8673-09C8F982AB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2051" y="4426228"/>
                <a:ext cx="360040" cy="305626"/>
              </a:xfrm>
              <a:prstGeom prst="ellipse">
                <a:avLst/>
              </a:prstGeom>
              <a:blipFill>
                <a:blip r:embed="rId16"/>
                <a:stretch>
                  <a:fillRect l="-15254" b="-4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1EE8A67A-47E9-417A-87F4-11D849040640}"/>
                  </a:ext>
                </a:extLst>
              </p:cNvPr>
              <p:cNvSpPr/>
              <p:nvPr/>
            </p:nvSpPr>
            <p:spPr>
              <a:xfrm>
                <a:off x="9492840" y="4466216"/>
                <a:ext cx="360040" cy="305626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1EE8A67A-47E9-417A-87F4-11D8490406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2840" y="4466216"/>
                <a:ext cx="360040" cy="305626"/>
              </a:xfrm>
              <a:prstGeom prst="ellipse">
                <a:avLst/>
              </a:prstGeom>
              <a:blipFill>
                <a:blip r:embed="rId17"/>
                <a:stretch>
                  <a:fillRect l="-1695" b="-8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4EB21746-1CEC-40C0-90E7-AE5876E2045C}"/>
                  </a:ext>
                </a:extLst>
              </p:cNvPr>
              <p:cNvSpPr/>
              <p:nvPr/>
            </p:nvSpPr>
            <p:spPr>
              <a:xfrm>
                <a:off x="9475985" y="3757336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>
                          <a:solidFill>
                            <a:schemeClr val="tx1"/>
                          </a:solidFill>
                          <a:latin typeface="Cambria Math"/>
                        </a:rPr>
                        <m:t>¬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4EB21746-1CEC-40C0-90E7-AE5876E204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5985" y="3757336"/>
                <a:ext cx="360040" cy="360040"/>
              </a:xfrm>
              <a:prstGeom prst="ellipse">
                <a:avLst/>
              </a:prstGeom>
              <a:blipFill>
                <a:blip r:embed="rId18"/>
                <a:stretch>
                  <a:fillRect l="-5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5D843D6-6B70-49CC-B3C3-8054E6540517}"/>
              </a:ext>
            </a:extLst>
          </p:cNvPr>
          <p:cNvCxnSpPr>
            <a:stCxn id="51" idx="4"/>
          </p:cNvCxnSpPr>
          <p:nvPr/>
        </p:nvCxnSpPr>
        <p:spPr>
          <a:xfrm flipH="1">
            <a:off x="9638884" y="4117376"/>
            <a:ext cx="17121" cy="31306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ABE0D51-7C16-4EB0-B65A-4E11A141382C}"/>
              </a:ext>
            </a:extLst>
          </p:cNvPr>
          <p:cNvCxnSpPr>
            <a:cxnSpLocks/>
          </p:cNvCxnSpPr>
          <p:nvPr/>
        </p:nvCxnSpPr>
        <p:spPr>
          <a:xfrm flipH="1">
            <a:off x="10644549" y="3329022"/>
            <a:ext cx="7647" cy="2945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944BCD7-C952-4AC1-9847-4B3A2B855059}"/>
              </a:ext>
            </a:extLst>
          </p:cNvPr>
          <p:cNvCxnSpPr>
            <a:cxnSpLocks/>
            <a:stCxn id="69" idx="0"/>
            <a:endCxn id="20" idx="2"/>
          </p:cNvCxnSpPr>
          <p:nvPr/>
        </p:nvCxnSpPr>
        <p:spPr>
          <a:xfrm flipH="1" flipV="1">
            <a:off x="11032514" y="2728715"/>
            <a:ext cx="270148" cy="19491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7113BFA9-C0F1-4509-A8D1-6A54FE1D6932}"/>
              </a:ext>
            </a:extLst>
          </p:cNvPr>
          <p:cNvCxnSpPr>
            <a:cxnSpLocks/>
            <a:stCxn id="79" idx="0"/>
          </p:cNvCxnSpPr>
          <p:nvPr/>
        </p:nvCxnSpPr>
        <p:spPr>
          <a:xfrm flipV="1">
            <a:off x="10576849" y="2696782"/>
            <a:ext cx="455666" cy="26403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2013CE39-07E1-4BC4-BECB-4B8F0E67E4D4}"/>
              </a:ext>
            </a:extLst>
          </p:cNvPr>
          <p:cNvSpPr txBox="1"/>
          <p:nvPr/>
        </p:nvSpPr>
        <p:spPr>
          <a:xfrm>
            <a:off x="11137993" y="2923632"/>
            <a:ext cx="329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44293844-B84C-467D-9F63-4EC1FC7E6E58}"/>
                  </a:ext>
                </a:extLst>
              </p:cNvPr>
              <p:cNvSpPr/>
              <p:nvPr/>
            </p:nvSpPr>
            <p:spPr>
              <a:xfrm>
                <a:off x="10396829" y="2960818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>
                          <a:solidFill>
                            <a:schemeClr val="tx1"/>
                          </a:solidFill>
                          <a:latin typeface="Cambria Math"/>
                        </a:rPr>
                        <m:t>¬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44293844-B84C-467D-9F63-4EC1FC7E6E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6829" y="2960818"/>
                <a:ext cx="360040" cy="360040"/>
              </a:xfrm>
              <a:prstGeom prst="ellipse">
                <a:avLst/>
              </a:prstGeom>
              <a:blipFill>
                <a:blip r:embed="rId19"/>
                <a:stretch>
                  <a:fillRect l="-67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95EEA4F8-1739-46C5-97F5-4B6E0A086DCB}"/>
                  </a:ext>
                </a:extLst>
              </p:cNvPr>
              <p:cNvSpPr/>
              <p:nvPr/>
            </p:nvSpPr>
            <p:spPr>
              <a:xfrm>
                <a:off x="10474397" y="3597434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>
                          <a:solidFill>
                            <a:schemeClr val="tx1"/>
                          </a:solidFill>
                          <a:latin typeface="Cambria Math"/>
                        </a:rPr>
                        <m:t>∧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95EEA4F8-1739-46C5-97F5-4B6E0A086D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4397" y="3597434"/>
                <a:ext cx="360040" cy="360040"/>
              </a:xfrm>
              <a:prstGeom prst="ellipse">
                <a:avLst/>
              </a:prstGeom>
              <a:blipFill>
                <a:blip r:embed="rId20"/>
                <a:stretch>
                  <a:fillRect l="-10169" b="-50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C9102891-EC80-4675-9225-D0C555438378}"/>
                  </a:ext>
                </a:extLst>
              </p:cNvPr>
              <p:cNvSpPr txBox="1"/>
              <p:nvPr/>
            </p:nvSpPr>
            <p:spPr>
              <a:xfrm>
                <a:off x="10113996" y="4216220"/>
                <a:ext cx="4347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CA" sz="2400" dirty="0"/>
                  <a:t> </a:t>
                </a: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C9102891-EC80-4675-9225-D0C555438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3996" y="4216220"/>
                <a:ext cx="434734" cy="4616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3B26ACFB-E31B-41AB-9306-41CCED895235}"/>
              </a:ext>
            </a:extLst>
          </p:cNvPr>
          <p:cNvCxnSpPr>
            <a:cxnSpLocks/>
            <a:stCxn id="96" idx="0"/>
            <a:endCxn id="95" idx="4"/>
          </p:cNvCxnSpPr>
          <p:nvPr/>
        </p:nvCxnSpPr>
        <p:spPr>
          <a:xfrm flipV="1">
            <a:off x="10331363" y="3957474"/>
            <a:ext cx="323054" cy="25874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09B7564A-B645-4041-9B8B-A1000F3B58BE}"/>
              </a:ext>
            </a:extLst>
          </p:cNvPr>
          <p:cNvCxnSpPr>
            <a:cxnSpLocks/>
            <a:endCxn id="95" idx="4"/>
          </p:cNvCxnSpPr>
          <p:nvPr/>
        </p:nvCxnSpPr>
        <p:spPr>
          <a:xfrm flipH="1" flipV="1">
            <a:off x="10654417" y="3957474"/>
            <a:ext cx="274908" cy="3271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2ABE40E1-FBE5-4F33-B718-F01EB21DB044}"/>
              </a:ext>
            </a:extLst>
          </p:cNvPr>
          <p:cNvCxnSpPr>
            <a:cxnSpLocks/>
            <a:stCxn id="102" idx="0"/>
          </p:cNvCxnSpPr>
          <p:nvPr/>
        </p:nvCxnSpPr>
        <p:spPr>
          <a:xfrm flipV="1">
            <a:off x="10093273" y="4651795"/>
            <a:ext cx="276971" cy="3088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11949171-559F-4BCF-84FB-DAAAF8040366}"/>
              </a:ext>
            </a:extLst>
          </p:cNvPr>
          <p:cNvCxnSpPr>
            <a:cxnSpLocks/>
            <a:stCxn id="103" idx="0"/>
            <a:endCxn id="96" idx="2"/>
          </p:cNvCxnSpPr>
          <p:nvPr/>
        </p:nvCxnSpPr>
        <p:spPr>
          <a:xfrm flipH="1" flipV="1">
            <a:off x="10331363" y="4677885"/>
            <a:ext cx="192699" cy="2827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3D3599E8-3185-428D-8E10-05598C44C6D1}"/>
                  </a:ext>
                </a:extLst>
              </p:cNvPr>
              <p:cNvSpPr/>
              <p:nvPr/>
            </p:nvSpPr>
            <p:spPr>
              <a:xfrm>
                <a:off x="9913253" y="4960647"/>
                <a:ext cx="360040" cy="305626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3D3599E8-3185-428D-8E10-05598C44C6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3253" y="4960647"/>
                <a:ext cx="360040" cy="305626"/>
              </a:xfrm>
              <a:prstGeom prst="ellipse">
                <a:avLst/>
              </a:prstGeom>
              <a:blipFill>
                <a:blip r:embed="rId22"/>
                <a:stretch>
                  <a:fillRect l="-13559" b="-4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F9A395AD-B33C-4C03-91F2-D0828DC4F107}"/>
                  </a:ext>
                </a:extLst>
              </p:cNvPr>
              <p:cNvSpPr/>
              <p:nvPr/>
            </p:nvSpPr>
            <p:spPr>
              <a:xfrm>
                <a:off x="10344042" y="4960647"/>
                <a:ext cx="360040" cy="305626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F9A395AD-B33C-4C03-91F2-D0828DC4F1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4042" y="4960647"/>
                <a:ext cx="360040" cy="305626"/>
              </a:xfrm>
              <a:prstGeom prst="ellipse">
                <a:avLst/>
              </a:prstGeom>
              <a:blipFill>
                <a:blip r:embed="rId23"/>
                <a:stretch>
                  <a:fillRect l="-13559" b="-4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41382DA2-802C-4773-8A95-053098F0D4D2}"/>
                  </a:ext>
                </a:extLst>
              </p:cNvPr>
              <p:cNvSpPr/>
              <p:nvPr/>
            </p:nvSpPr>
            <p:spPr>
              <a:xfrm>
                <a:off x="10774831" y="5000635"/>
                <a:ext cx="360040" cy="305626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41382DA2-802C-4773-8A95-053098F0D4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4831" y="5000635"/>
                <a:ext cx="360040" cy="305626"/>
              </a:xfrm>
              <a:prstGeom prst="ellipse">
                <a:avLst/>
              </a:prstGeom>
              <a:blipFill>
                <a:blip r:embed="rId24"/>
                <a:stretch>
                  <a:fillRect l="-1695" b="-1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B163E55B-C82D-4A66-9050-B34E3F8A9C9F}"/>
                  </a:ext>
                </a:extLst>
              </p:cNvPr>
              <p:cNvSpPr/>
              <p:nvPr/>
            </p:nvSpPr>
            <p:spPr>
              <a:xfrm>
                <a:off x="10757976" y="4291755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>
                          <a:solidFill>
                            <a:schemeClr val="tx1"/>
                          </a:solidFill>
                          <a:latin typeface="Cambria Math"/>
                        </a:rPr>
                        <m:t>¬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B163E55B-C82D-4A66-9050-B34E3F8A9C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7976" y="4291755"/>
                <a:ext cx="360040" cy="360040"/>
              </a:xfrm>
              <a:prstGeom prst="ellipse">
                <a:avLst/>
              </a:prstGeom>
              <a:blipFill>
                <a:blip r:embed="rId25"/>
                <a:stretch>
                  <a:fillRect l="-67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7385733B-658F-400C-B9D0-78799E6CEB05}"/>
              </a:ext>
            </a:extLst>
          </p:cNvPr>
          <p:cNvCxnSpPr>
            <a:stCxn id="105" idx="4"/>
          </p:cNvCxnSpPr>
          <p:nvPr/>
        </p:nvCxnSpPr>
        <p:spPr>
          <a:xfrm flipH="1">
            <a:off x="10920875" y="4651795"/>
            <a:ext cx="17121" cy="31306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3359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6" grpId="0" animBg="1"/>
      <p:bldP spid="17" grpId="0"/>
      <p:bldP spid="19" grpId="0"/>
      <p:bldP spid="20" grpId="0"/>
      <p:bldP spid="38" grpId="0"/>
      <p:bldP spid="40" grpId="0"/>
      <p:bldP spid="43" grpId="0"/>
      <p:bldP spid="51" grpId="0"/>
      <p:bldP spid="69" grpId="0"/>
      <p:bldP spid="79" grpId="0"/>
      <p:bldP spid="95" grpId="0"/>
      <p:bldP spid="96" grpId="0"/>
      <p:bldP spid="102" grpId="0"/>
      <p:bldP spid="103" grpId="0"/>
      <p:bldP spid="104" grpId="0"/>
      <p:bldP spid="105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1D881-2465-4C79-ADDB-AE93E3983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Circuits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2CF54-779F-4EC4-B3CC-2AA640368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1"/>
            <a:ext cx="3326161" cy="4525963"/>
          </a:xfrm>
        </p:spPr>
        <p:txBody>
          <a:bodyPr>
            <a:normAutofit/>
          </a:bodyPr>
          <a:lstStyle/>
          <a:p>
            <a:r>
              <a:rPr lang="en-US" dirty="0"/>
              <a:t>Main trick: draw a repeated subtree only once, connect everywhere it belongs.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B53BCB-490C-463C-8EDD-88CE688687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12" y="256436"/>
            <a:ext cx="1147765" cy="8249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4AEA01-E702-42D8-9F7A-5F785DF7DB65}"/>
                  </a:ext>
                </a:extLst>
              </p:cNvPr>
              <p:cNvSpPr txBox="1"/>
              <p:nvPr/>
            </p:nvSpPr>
            <p:spPr>
              <a:xfrm flipH="1">
                <a:off x="6240016" y="5758834"/>
                <a:ext cx="70373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∨ 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∧¬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∨¬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∧¬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4AEA01-E702-42D8-9F7A-5F785DF7D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40016" y="5758834"/>
                <a:ext cx="7037354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7CDA8700-D561-4E11-BF2A-1BB03C32F0A1}"/>
                  </a:ext>
                </a:extLst>
              </p:cNvPr>
              <p:cNvSpPr/>
              <p:nvPr/>
            </p:nvSpPr>
            <p:spPr>
              <a:xfrm>
                <a:off x="8631262" y="2487468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>
                          <a:solidFill>
                            <a:schemeClr val="tx1"/>
                          </a:solidFill>
                          <a:latin typeface="Cambria Math"/>
                        </a:rPr>
                        <m:t>∨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7CDA8700-D561-4E11-BF2A-1BB03C32F0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1262" y="2487468"/>
                <a:ext cx="360040" cy="360040"/>
              </a:xfrm>
              <a:prstGeom prst="ellipse">
                <a:avLst/>
              </a:prstGeom>
              <a:blipFill>
                <a:blip r:embed="rId7"/>
                <a:stretch>
                  <a:fillRect l="-10169" b="-50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4F98E07E-6641-42CE-AF28-DA241236D630}"/>
                  </a:ext>
                </a:extLst>
              </p:cNvPr>
              <p:cNvSpPr/>
              <p:nvPr/>
            </p:nvSpPr>
            <p:spPr>
              <a:xfrm>
                <a:off x="9192406" y="3063015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>
                          <a:solidFill>
                            <a:schemeClr val="tx1"/>
                          </a:solidFill>
                          <a:latin typeface="Cambria Math"/>
                        </a:rPr>
                        <m:t>∧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4F98E07E-6641-42CE-AF28-DA241236D6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406" y="3063015"/>
                <a:ext cx="360040" cy="360040"/>
              </a:xfrm>
              <a:prstGeom prst="ellipse">
                <a:avLst/>
              </a:prstGeom>
              <a:blipFill>
                <a:blip r:embed="rId8"/>
                <a:stretch>
                  <a:fillRect l="-10169" b="-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1CCB642-9352-465D-A58E-D246242FE39E}"/>
                  </a:ext>
                </a:extLst>
              </p:cNvPr>
              <p:cNvSpPr txBox="1"/>
              <p:nvPr/>
            </p:nvSpPr>
            <p:spPr>
              <a:xfrm>
                <a:off x="8832005" y="3681801"/>
                <a:ext cx="4347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CA" sz="2400" dirty="0"/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1CCB642-9352-465D-A58E-D246242FE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2005" y="3681801"/>
                <a:ext cx="434734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B00F0074-4BE7-4E82-88D5-E3874765455F}"/>
              </a:ext>
            </a:extLst>
          </p:cNvPr>
          <p:cNvSpPr txBox="1"/>
          <p:nvPr/>
        </p:nvSpPr>
        <p:spPr>
          <a:xfrm>
            <a:off x="8199112" y="3669924"/>
            <a:ext cx="329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s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98E806-ECC5-4B53-BD7B-D3F0EEAB80D4}"/>
              </a:ext>
            </a:extLst>
          </p:cNvPr>
          <p:cNvCxnSpPr>
            <a:stCxn id="7" idx="4"/>
            <a:endCxn id="8" idx="0"/>
          </p:cNvCxnSpPr>
          <p:nvPr/>
        </p:nvCxnSpPr>
        <p:spPr>
          <a:xfrm>
            <a:off x="8811282" y="2847508"/>
            <a:ext cx="561144" cy="21550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D7EE4D0-2611-4EBB-854F-9692A85D3B61}"/>
              </a:ext>
            </a:extLst>
          </p:cNvPr>
          <p:cNvCxnSpPr>
            <a:stCxn id="7" idx="4"/>
            <a:endCxn id="19" idx="0"/>
          </p:cNvCxnSpPr>
          <p:nvPr/>
        </p:nvCxnSpPr>
        <p:spPr>
          <a:xfrm flipH="1">
            <a:off x="8371428" y="2847508"/>
            <a:ext cx="439854" cy="16786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9154238-82A9-4884-A774-637CA18AAFDA}"/>
              </a:ext>
            </a:extLst>
          </p:cNvPr>
          <p:cNvCxnSpPr>
            <a:cxnSpLocks/>
            <a:stCxn id="9" idx="0"/>
            <a:endCxn id="8" idx="4"/>
          </p:cNvCxnSpPr>
          <p:nvPr/>
        </p:nvCxnSpPr>
        <p:spPr>
          <a:xfrm flipV="1">
            <a:off x="9049372" y="3423055"/>
            <a:ext cx="323054" cy="25874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BEB7B55-C4E9-4BD0-BD38-517D8EE3F327}"/>
              </a:ext>
            </a:extLst>
          </p:cNvPr>
          <p:cNvCxnSpPr>
            <a:cxnSpLocks/>
            <a:endCxn id="8" idx="4"/>
          </p:cNvCxnSpPr>
          <p:nvPr/>
        </p:nvCxnSpPr>
        <p:spPr>
          <a:xfrm flipH="1" flipV="1">
            <a:off x="9372426" y="3423055"/>
            <a:ext cx="274908" cy="3271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3E1D53A-1CB8-4924-867F-094626921F94}"/>
              </a:ext>
            </a:extLst>
          </p:cNvPr>
          <p:cNvSpPr/>
          <p:nvPr/>
        </p:nvSpPr>
        <p:spPr>
          <a:xfrm>
            <a:off x="7968208" y="1417638"/>
            <a:ext cx="3672408" cy="42313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489A5554-7C12-442A-967A-55947DD0DD0D}"/>
                  </a:ext>
                </a:extLst>
              </p:cNvPr>
              <p:cNvSpPr/>
              <p:nvPr/>
            </p:nvSpPr>
            <p:spPr>
              <a:xfrm>
                <a:off x="9915575" y="1560470"/>
                <a:ext cx="360040" cy="348756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489A5554-7C12-442A-967A-55947DD0DD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5575" y="1560470"/>
                <a:ext cx="360040" cy="348756"/>
              </a:xfrm>
              <a:prstGeom prst="ellipse">
                <a:avLst/>
              </a:prstGeom>
              <a:blipFill>
                <a:blip r:embed="rId10"/>
                <a:stretch>
                  <a:fillRect l="-10169" b="-70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DD0A085-045F-47A7-961A-9B2C7E17AE78}"/>
                  </a:ext>
                </a:extLst>
              </p:cNvPr>
              <p:cNvSpPr/>
              <p:nvPr/>
            </p:nvSpPr>
            <p:spPr>
              <a:xfrm>
                <a:off x="8191408" y="3015374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>
                          <a:solidFill>
                            <a:schemeClr val="tx1"/>
                          </a:solidFill>
                          <a:latin typeface="Cambria Math"/>
                        </a:rPr>
                        <m:t>¬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DD0A085-045F-47A7-961A-9B2C7E17AE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408" y="3015374"/>
                <a:ext cx="360040" cy="360040"/>
              </a:xfrm>
              <a:prstGeom prst="ellipse">
                <a:avLst/>
              </a:prstGeom>
              <a:blipFill>
                <a:blip r:embed="rId11"/>
                <a:stretch>
                  <a:fillRect l="-67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AA7A13-E7CA-4F51-8C4B-65C4FCADB5AB}"/>
                  </a:ext>
                </a:extLst>
              </p:cNvPr>
              <p:cNvSpPr txBox="1"/>
              <p:nvPr/>
            </p:nvSpPr>
            <p:spPr>
              <a:xfrm>
                <a:off x="10815147" y="2267050"/>
                <a:ext cx="4347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CA" sz="2400" dirty="0"/>
                  <a:t>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AA7A13-E7CA-4F51-8C4B-65C4FCADB5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5147" y="2267050"/>
                <a:ext cx="434734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D970B56-0248-4966-B0AB-1EDACDB1AC59}"/>
              </a:ext>
            </a:extLst>
          </p:cNvPr>
          <p:cNvCxnSpPr>
            <a:cxnSpLocks/>
            <a:stCxn id="17" idx="4"/>
            <a:endCxn id="7" idx="0"/>
          </p:cNvCxnSpPr>
          <p:nvPr/>
        </p:nvCxnSpPr>
        <p:spPr>
          <a:xfrm flipH="1">
            <a:off x="8811282" y="1909226"/>
            <a:ext cx="1284313" cy="57824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596D44D-5A6E-4683-88EE-EC9FBE610D5B}"/>
              </a:ext>
            </a:extLst>
          </p:cNvPr>
          <p:cNvCxnSpPr>
            <a:cxnSpLocks/>
            <a:stCxn id="17" idx="4"/>
            <a:endCxn id="20" idx="0"/>
          </p:cNvCxnSpPr>
          <p:nvPr/>
        </p:nvCxnSpPr>
        <p:spPr>
          <a:xfrm>
            <a:off x="10095595" y="1909226"/>
            <a:ext cx="936919" cy="3578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0ED15F1-E815-4CBE-A031-5CE5FA57347B}"/>
              </a:ext>
            </a:extLst>
          </p:cNvPr>
          <p:cNvCxnSpPr>
            <a:cxnSpLocks/>
            <a:stCxn id="19" idx="4"/>
            <a:endCxn id="11" idx="0"/>
          </p:cNvCxnSpPr>
          <p:nvPr/>
        </p:nvCxnSpPr>
        <p:spPr>
          <a:xfrm flipH="1">
            <a:off x="8363781" y="3375414"/>
            <a:ext cx="7647" cy="2945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1917558-76BA-4B0A-9151-4F732062211C}"/>
              </a:ext>
            </a:extLst>
          </p:cNvPr>
          <p:cNvCxnSpPr>
            <a:cxnSpLocks/>
            <a:stCxn id="38" idx="0"/>
          </p:cNvCxnSpPr>
          <p:nvPr/>
        </p:nvCxnSpPr>
        <p:spPr>
          <a:xfrm flipV="1">
            <a:off x="8811282" y="4117376"/>
            <a:ext cx="276971" cy="3088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B2B6A08-4164-4F4B-A112-FFF08F2D4404}"/>
              </a:ext>
            </a:extLst>
          </p:cNvPr>
          <p:cNvCxnSpPr>
            <a:cxnSpLocks/>
            <a:stCxn id="40" idx="0"/>
            <a:endCxn id="9" idx="2"/>
          </p:cNvCxnSpPr>
          <p:nvPr/>
        </p:nvCxnSpPr>
        <p:spPr>
          <a:xfrm flipH="1" flipV="1">
            <a:off x="9049372" y="4143466"/>
            <a:ext cx="192699" cy="2827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CF8FD8F7-0CD0-4D74-8D54-D166010546AD}"/>
                  </a:ext>
                </a:extLst>
              </p:cNvPr>
              <p:cNvSpPr/>
              <p:nvPr/>
            </p:nvSpPr>
            <p:spPr>
              <a:xfrm>
                <a:off x="8631262" y="4426228"/>
                <a:ext cx="360040" cy="305626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CF8FD8F7-0CD0-4D74-8D54-D166010546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1262" y="4426228"/>
                <a:ext cx="360040" cy="305626"/>
              </a:xfrm>
              <a:prstGeom prst="ellipse">
                <a:avLst/>
              </a:prstGeom>
              <a:blipFill>
                <a:blip r:embed="rId13"/>
                <a:stretch>
                  <a:fillRect l="-13559" b="-4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527F8390-1162-4829-8673-09C8F982AB3C}"/>
                  </a:ext>
                </a:extLst>
              </p:cNvPr>
              <p:cNvSpPr/>
              <p:nvPr/>
            </p:nvSpPr>
            <p:spPr>
              <a:xfrm>
                <a:off x="9062051" y="4426228"/>
                <a:ext cx="360040" cy="305626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527F8390-1162-4829-8673-09C8F982AB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2051" y="4426228"/>
                <a:ext cx="360040" cy="305626"/>
              </a:xfrm>
              <a:prstGeom prst="ellipse">
                <a:avLst/>
              </a:prstGeom>
              <a:blipFill>
                <a:blip r:embed="rId14"/>
                <a:stretch>
                  <a:fillRect l="-15254" b="-4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1EE8A67A-47E9-417A-87F4-11D849040640}"/>
                  </a:ext>
                </a:extLst>
              </p:cNvPr>
              <p:cNvSpPr/>
              <p:nvPr/>
            </p:nvSpPr>
            <p:spPr>
              <a:xfrm>
                <a:off x="9492840" y="4466216"/>
                <a:ext cx="360040" cy="305626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1EE8A67A-47E9-417A-87F4-11D8490406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2840" y="4466216"/>
                <a:ext cx="360040" cy="305626"/>
              </a:xfrm>
              <a:prstGeom prst="ellipse">
                <a:avLst/>
              </a:prstGeom>
              <a:blipFill>
                <a:blip r:embed="rId15"/>
                <a:stretch>
                  <a:fillRect l="-1695" b="-8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4EB21746-1CEC-40C0-90E7-AE5876E2045C}"/>
                  </a:ext>
                </a:extLst>
              </p:cNvPr>
              <p:cNvSpPr/>
              <p:nvPr/>
            </p:nvSpPr>
            <p:spPr>
              <a:xfrm>
                <a:off x="9475985" y="3757336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>
                          <a:solidFill>
                            <a:schemeClr val="tx1"/>
                          </a:solidFill>
                          <a:latin typeface="Cambria Math"/>
                        </a:rPr>
                        <m:t>¬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4EB21746-1CEC-40C0-90E7-AE5876E204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5985" y="3757336"/>
                <a:ext cx="360040" cy="360040"/>
              </a:xfrm>
              <a:prstGeom prst="ellipse">
                <a:avLst/>
              </a:prstGeom>
              <a:blipFill>
                <a:blip r:embed="rId16"/>
                <a:stretch>
                  <a:fillRect l="-5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5D843D6-6B70-49CC-B3C3-8054E6540517}"/>
              </a:ext>
            </a:extLst>
          </p:cNvPr>
          <p:cNvCxnSpPr>
            <a:stCxn id="51" idx="4"/>
          </p:cNvCxnSpPr>
          <p:nvPr/>
        </p:nvCxnSpPr>
        <p:spPr>
          <a:xfrm flipH="1">
            <a:off x="9638884" y="4117376"/>
            <a:ext cx="17121" cy="31306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ABE0D51-7C16-4EB0-B65A-4E11A141382C}"/>
              </a:ext>
            </a:extLst>
          </p:cNvPr>
          <p:cNvCxnSpPr>
            <a:cxnSpLocks/>
          </p:cNvCxnSpPr>
          <p:nvPr/>
        </p:nvCxnSpPr>
        <p:spPr>
          <a:xfrm flipH="1">
            <a:off x="10644549" y="3329022"/>
            <a:ext cx="7647" cy="2945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944BCD7-C952-4AC1-9847-4B3A2B855059}"/>
              </a:ext>
            </a:extLst>
          </p:cNvPr>
          <p:cNvCxnSpPr>
            <a:cxnSpLocks/>
            <a:stCxn id="69" idx="0"/>
            <a:endCxn id="20" idx="2"/>
          </p:cNvCxnSpPr>
          <p:nvPr/>
        </p:nvCxnSpPr>
        <p:spPr>
          <a:xfrm flipH="1" flipV="1">
            <a:off x="11032514" y="2728715"/>
            <a:ext cx="270148" cy="19491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7113BFA9-C0F1-4509-A8D1-6A54FE1D6932}"/>
              </a:ext>
            </a:extLst>
          </p:cNvPr>
          <p:cNvCxnSpPr>
            <a:cxnSpLocks/>
            <a:stCxn id="79" idx="0"/>
          </p:cNvCxnSpPr>
          <p:nvPr/>
        </p:nvCxnSpPr>
        <p:spPr>
          <a:xfrm flipV="1">
            <a:off x="10576849" y="2696782"/>
            <a:ext cx="455666" cy="26403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2013CE39-07E1-4BC4-BECB-4B8F0E67E4D4}"/>
              </a:ext>
            </a:extLst>
          </p:cNvPr>
          <p:cNvSpPr txBox="1"/>
          <p:nvPr/>
        </p:nvSpPr>
        <p:spPr>
          <a:xfrm>
            <a:off x="11137993" y="2923632"/>
            <a:ext cx="329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44293844-B84C-467D-9F63-4EC1FC7E6E58}"/>
                  </a:ext>
                </a:extLst>
              </p:cNvPr>
              <p:cNvSpPr/>
              <p:nvPr/>
            </p:nvSpPr>
            <p:spPr>
              <a:xfrm>
                <a:off x="10396829" y="2960818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>
                          <a:solidFill>
                            <a:schemeClr val="tx1"/>
                          </a:solidFill>
                          <a:latin typeface="Cambria Math"/>
                        </a:rPr>
                        <m:t>¬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44293844-B84C-467D-9F63-4EC1FC7E6E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6829" y="2960818"/>
                <a:ext cx="360040" cy="360040"/>
              </a:xfrm>
              <a:prstGeom prst="ellipse">
                <a:avLst/>
              </a:prstGeom>
              <a:blipFill>
                <a:blip r:embed="rId17"/>
                <a:stretch>
                  <a:fillRect l="-67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95EEA4F8-1739-46C5-97F5-4B6E0A086DCB}"/>
                  </a:ext>
                </a:extLst>
              </p:cNvPr>
              <p:cNvSpPr/>
              <p:nvPr/>
            </p:nvSpPr>
            <p:spPr>
              <a:xfrm>
                <a:off x="10474397" y="3597434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>
                          <a:solidFill>
                            <a:schemeClr val="tx1"/>
                          </a:solidFill>
                          <a:latin typeface="Cambria Math"/>
                        </a:rPr>
                        <m:t>∧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95EEA4F8-1739-46C5-97F5-4B6E0A086D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4397" y="3597434"/>
                <a:ext cx="360040" cy="360040"/>
              </a:xfrm>
              <a:prstGeom prst="ellipse">
                <a:avLst/>
              </a:prstGeom>
              <a:blipFill>
                <a:blip r:embed="rId18"/>
                <a:stretch>
                  <a:fillRect l="-10169" b="-50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C9102891-EC80-4675-9225-D0C555438378}"/>
                  </a:ext>
                </a:extLst>
              </p:cNvPr>
              <p:cNvSpPr txBox="1"/>
              <p:nvPr/>
            </p:nvSpPr>
            <p:spPr>
              <a:xfrm>
                <a:off x="10113996" y="4216220"/>
                <a:ext cx="4347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CA" sz="2400" dirty="0"/>
                  <a:t> </a:t>
                </a: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C9102891-EC80-4675-9225-D0C555438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3996" y="4216220"/>
                <a:ext cx="434734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3B26ACFB-E31B-41AB-9306-41CCED895235}"/>
              </a:ext>
            </a:extLst>
          </p:cNvPr>
          <p:cNvCxnSpPr>
            <a:cxnSpLocks/>
            <a:stCxn id="96" idx="0"/>
            <a:endCxn id="95" idx="4"/>
          </p:cNvCxnSpPr>
          <p:nvPr/>
        </p:nvCxnSpPr>
        <p:spPr>
          <a:xfrm flipV="1">
            <a:off x="10331363" y="3957474"/>
            <a:ext cx="323054" cy="25874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09B7564A-B645-4041-9B8B-A1000F3B58BE}"/>
              </a:ext>
            </a:extLst>
          </p:cNvPr>
          <p:cNvCxnSpPr>
            <a:cxnSpLocks/>
            <a:endCxn id="95" idx="4"/>
          </p:cNvCxnSpPr>
          <p:nvPr/>
        </p:nvCxnSpPr>
        <p:spPr>
          <a:xfrm flipH="1" flipV="1">
            <a:off x="10654417" y="3957474"/>
            <a:ext cx="274908" cy="3271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2ABE40E1-FBE5-4F33-B718-F01EB21DB044}"/>
              </a:ext>
            </a:extLst>
          </p:cNvPr>
          <p:cNvCxnSpPr>
            <a:cxnSpLocks/>
            <a:stCxn id="102" idx="0"/>
          </p:cNvCxnSpPr>
          <p:nvPr/>
        </p:nvCxnSpPr>
        <p:spPr>
          <a:xfrm flipV="1">
            <a:off x="10093273" y="4651795"/>
            <a:ext cx="276971" cy="3088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11949171-559F-4BCF-84FB-DAAAF8040366}"/>
              </a:ext>
            </a:extLst>
          </p:cNvPr>
          <p:cNvCxnSpPr>
            <a:cxnSpLocks/>
            <a:stCxn id="103" idx="0"/>
            <a:endCxn id="96" idx="2"/>
          </p:cNvCxnSpPr>
          <p:nvPr/>
        </p:nvCxnSpPr>
        <p:spPr>
          <a:xfrm flipH="1" flipV="1">
            <a:off x="10331363" y="4677885"/>
            <a:ext cx="192699" cy="2827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3D3599E8-3185-428D-8E10-05598C44C6D1}"/>
                  </a:ext>
                </a:extLst>
              </p:cNvPr>
              <p:cNvSpPr/>
              <p:nvPr/>
            </p:nvSpPr>
            <p:spPr>
              <a:xfrm>
                <a:off x="9913253" y="4960647"/>
                <a:ext cx="360040" cy="305626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3D3599E8-3185-428D-8E10-05598C44C6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3253" y="4960647"/>
                <a:ext cx="360040" cy="305626"/>
              </a:xfrm>
              <a:prstGeom prst="ellipse">
                <a:avLst/>
              </a:prstGeom>
              <a:blipFill>
                <a:blip r:embed="rId20"/>
                <a:stretch>
                  <a:fillRect l="-13559" b="-4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F9A395AD-B33C-4C03-91F2-D0828DC4F107}"/>
                  </a:ext>
                </a:extLst>
              </p:cNvPr>
              <p:cNvSpPr/>
              <p:nvPr/>
            </p:nvSpPr>
            <p:spPr>
              <a:xfrm>
                <a:off x="10344042" y="4960647"/>
                <a:ext cx="360040" cy="305626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F9A395AD-B33C-4C03-91F2-D0828DC4F1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4042" y="4960647"/>
                <a:ext cx="360040" cy="305626"/>
              </a:xfrm>
              <a:prstGeom prst="ellipse">
                <a:avLst/>
              </a:prstGeom>
              <a:blipFill>
                <a:blip r:embed="rId21"/>
                <a:stretch>
                  <a:fillRect l="-13559" b="-4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41382DA2-802C-4773-8A95-053098F0D4D2}"/>
                  </a:ext>
                </a:extLst>
              </p:cNvPr>
              <p:cNvSpPr/>
              <p:nvPr/>
            </p:nvSpPr>
            <p:spPr>
              <a:xfrm>
                <a:off x="10774831" y="5000635"/>
                <a:ext cx="360040" cy="305626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41382DA2-802C-4773-8A95-053098F0D4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4831" y="5000635"/>
                <a:ext cx="360040" cy="305626"/>
              </a:xfrm>
              <a:prstGeom prst="ellipse">
                <a:avLst/>
              </a:prstGeom>
              <a:blipFill>
                <a:blip r:embed="rId22"/>
                <a:stretch>
                  <a:fillRect l="-1695" b="-1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B163E55B-C82D-4A66-9050-B34E3F8A9C9F}"/>
                  </a:ext>
                </a:extLst>
              </p:cNvPr>
              <p:cNvSpPr/>
              <p:nvPr/>
            </p:nvSpPr>
            <p:spPr>
              <a:xfrm>
                <a:off x="10757976" y="4291755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>
                          <a:solidFill>
                            <a:schemeClr val="tx1"/>
                          </a:solidFill>
                          <a:latin typeface="Cambria Math"/>
                        </a:rPr>
                        <m:t>¬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B163E55B-C82D-4A66-9050-B34E3F8A9C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7976" y="4291755"/>
                <a:ext cx="360040" cy="360040"/>
              </a:xfrm>
              <a:prstGeom prst="ellipse">
                <a:avLst/>
              </a:prstGeom>
              <a:blipFill>
                <a:blip r:embed="rId23"/>
                <a:stretch>
                  <a:fillRect l="-67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7385733B-658F-400C-B9D0-78799E6CEB05}"/>
              </a:ext>
            </a:extLst>
          </p:cNvPr>
          <p:cNvCxnSpPr>
            <a:stCxn id="105" idx="4"/>
          </p:cNvCxnSpPr>
          <p:nvPr/>
        </p:nvCxnSpPr>
        <p:spPr>
          <a:xfrm flipH="1">
            <a:off x="10920875" y="4651795"/>
            <a:ext cx="17121" cy="31306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97EC2805-7FB8-4F97-B6FA-597F63778A28}"/>
                  </a:ext>
                </a:extLst>
              </p:cNvPr>
              <p:cNvSpPr/>
              <p:nvPr/>
            </p:nvSpPr>
            <p:spPr>
              <a:xfrm>
                <a:off x="4624648" y="2487468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>
                          <a:solidFill>
                            <a:schemeClr val="tx1"/>
                          </a:solidFill>
                          <a:latin typeface="Cambria Math"/>
                        </a:rPr>
                        <m:t>∨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97EC2805-7FB8-4F97-B6FA-597F63778A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648" y="2487468"/>
                <a:ext cx="360040" cy="360040"/>
              </a:xfrm>
              <a:prstGeom prst="ellipse">
                <a:avLst/>
              </a:prstGeom>
              <a:blipFill>
                <a:blip r:embed="rId24"/>
                <a:stretch>
                  <a:fillRect l="-10169" b="-50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1EA5BEED-F302-4C63-91AC-DB0E63F5CCA3}"/>
              </a:ext>
            </a:extLst>
          </p:cNvPr>
          <p:cNvSpPr txBox="1"/>
          <p:nvPr/>
        </p:nvSpPr>
        <p:spPr>
          <a:xfrm>
            <a:off x="4192498" y="3669924"/>
            <a:ext cx="329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s 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94A10E8-82D0-4CDC-BF99-A45290E28674}"/>
              </a:ext>
            </a:extLst>
          </p:cNvPr>
          <p:cNvCxnSpPr>
            <a:cxnSpLocks/>
            <a:stCxn id="44" idx="4"/>
            <a:endCxn id="77" idx="1"/>
          </p:cNvCxnSpPr>
          <p:nvPr/>
        </p:nvCxnSpPr>
        <p:spPr>
          <a:xfrm>
            <a:off x="4804668" y="2847508"/>
            <a:ext cx="1715842" cy="802653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4F50915-B74E-4135-A23D-E37E4532C7E4}"/>
              </a:ext>
            </a:extLst>
          </p:cNvPr>
          <p:cNvCxnSpPr>
            <a:stCxn id="44" idx="4"/>
            <a:endCxn id="56" idx="0"/>
          </p:cNvCxnSpPr>
          <p:nvPr/>
        </p:nvCxnSpPr>
        <p:spPr>
          <a:xfrm flipH="1">
            <a:off x="4364814" y="2847508"/>
            <a:ext cx="439854" cy="16786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81A05810-D908-436C-AAE6-101B13BA5DB9}"/>
              </a:ext>
            </a:extLst>
          </p:cNvPr>
          <p:cNvSpPr/>
          <p:nvPr/>
        </p:nvSpPr>
        <p:spPr>
          <a:xfrm>
            <a:off x="3961594" y="1417638"/>
            <a:ext cx="3672408" cy="42313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81EB1E1D-3904-407F-972B-E37557E7D592}"/>
                  </a:ext>
                </a:extLst>
              </p:cNvPr>
              <p:cNvSpPr/>
              <p:nvPr/>
            </p:nvSpPr>
            <p:spPr>
              <a:xfrm>
                <a:off x="5908961" y="1560470"/>
                <a:ext cx="360040" cy="348756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81EB1E1D-3904-407F-972B-E37557E7D5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8961" y="1560470"/>
                <a:ext cx="360040" cy="348756"/>
              </a:xfrm>
              <a:prstGeom prst="ellipse">
                <a:avLst/>
              </a:prstGeom>
              <a:blipFill>
                <a:blip r:embed="rId25"/>
                <a:stretch>
                  <a:fillRect l="-8475" b="-70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C439ECC8-B5E7-45E5-A51C-9E1CAFF6675E}"/>
                  </a:ext>
                </a:extLst>
              </p:cNvPr>
              <p:cNvSpPr/>
              <p:nvPr/>
            </p:nvSpPr>
            <p:spPr>
              <a:xfrm>
                <a:off x="4184794" y="3015374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>
                          <a:solidFill>
                            <a:schemeClr val="tx1"/>
                          </a:solidFill>
                          <a:latin typeface="Cambria Math"/>
                        </a:rPr>
                        <m:t>¬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C439ECC8-B5E7-45E5-A51C-9E1CAFF667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794" y="3015374"/>
                <a:ext cx="360040" cy="360040"/>
              </a:xfrm>
              <a:prstGeom prst="ellipse">
                <a:avLst/>
              </a:prstGeom>
              <a:blipFill>
                <a:blip r:embed="rId17"/>
                <a:stretch>
                  <a:fillRect l="-5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F6D05E3-0CB7-49A4-A0ED-7D077649EEB3}"/>
                  </a:ext>
                </a:extLst>
              </p:cNvPr>
              <p:cNvSpPr txBox="1"/>
              <p:nvPr/>
            </p:nvSpPr>
            <p:spPr>
              <a:xfrm>
                <a:off x="6808533" y="2267050"/>
                <a:ext cx="4347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CA" sz="2400" dirty="0"/>
                  <a:t> 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F6D05E3-0CB7-49A4-A0ED-7D077649E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8533" y="2267050"/>
                <a:ext cx="434734" cy="46166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3FEAA2F8-A6AB-4A5A-85F9-6C4F7691F365}"/>
              </a:ext>
            </a:extLst>
          </p:cNvPr>
          <p:cNvCxnSpPr>
            <a:cxnSpLocks/>
            <a:stCxn id="55" idx="4"/>
            <a:endCxn id="44" idx="0"/>
          </p:cNvCxnSpPr>
          <p:nvPr/>
        </p:nvCxnSpPr>
        <p:spPr>
          <a:xfrm flipH="1">
            <a:off x="4804668" y="1909226"/>
            <a:ext cx="1284313" cy="57824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AD5C274-E7AD-4461-A185-0EF94C1F4CE3}"/>
              </a:ext>
            </a:extLst>
          </p:cNvPr>
          <p:cNvCxnSpPr>
            <a:cxnSpLocks/>
            <a:stCxn id="55" idx="4"/>
            <a:endCxn id="57" idx="0"/>
          </p:cNvCxnSpPr>
          <p:nvPr/>
        </p:nvCxnSpPr>
        <p:spPr>
          <a:xfrm>
            <a:off x="6088981" y="1909226"/>
            <a:ext cx="936919" cy="3578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5D328A4-E10A-41AC-ACF8-7F9BC4F0ACD4}"/>
              </a:ext>
            </a:extLst>
          </p:cNvPr>
          <p:cNvCxnSpPr>
            <a:cxnSpLocks/>
            <a:stCxn id="56" idx="4"/>
            <a:endCxn id="47" idx="0"/>
          </p:cNvCxnSpPr>
          <p:nvPr/>
        </p:nvCxnSpPr>
        <p:spPr>
          <a:xfrm flipH="1">
            <a:off x="4357167" y="3375414"/>
            <a:ext cx="7647" cy="2945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E73AA4B-7DB1-4E42-8271-D22D7752774D}"/>
              </a:ext>
            </a:extLst>
          </p:cNvPr>
          <p:cNvCxnSpPr>
            <a:cxnSpLocks/>
          </p:cNvCxnSpPr>
          <p:nvPr/>
        </p:nvCxnSpPr>
        <p:spPr>
          <a:xfrm flipH="1">
            <a:off x="6637935" y="3329022"/>
            <a:ext cx="7647" cy="2945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67EE5C7-46EC-408E-9A36-CD0CADC33FE4}"/>
              </a:ext>
            </a:extLst>
          </p:cNvPr>
          <p:cNvCxnSpPr>
            <a:cxnSpLocks/>
            <a:stCxn id="75" idx="0"/>
            <a:endCxn id="57" idx="2"/>
          </p:cNvCxnSpPr>
          <p:nvPr/>
        </p:nvCxnSpPr>
        <p:spPr>
          <a:xfrm flipH="1" flipV="1">
            <a:off x="7025900" y="2728715"/>
            <a:ext cx="270148" cy="19491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264D3D5-49F8-4486-AA45-052056371429}"/>
              </a:ext>
            </a:extLst>
          </p:cNvPr>
          <p:cNvCxnSpPr>
            <a:cxnSpLocks/>
            <a:stCxn id="76" idx="0"/>
          </p:cNvCxnSpPr>
          <p:nvPr/>
        </p:nvCxnSpPr>
        <p:spPr>
          <a:xfrm flipV="1">
            <a:off x="6570235" y="2696782"/>
            <a:ext cx="455666" cy="26403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3CF64438-D381-4421-9A8D-2A2201AEE270}"/>
              </a:ext>
            </a:extLst>
          </p:cNvPr>
          <p:cNvSpPr txBox="1"/>
          <p:nvPr/>
        </p:nvSpPr>
        <p:spPr>
          <a:xfrm>
            <a:off x="7131379" y="2923632"/>
            <a:ext cx="329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47A5EFBB-DD5D-467D-8FBC-22492FA0A20B}"/>
                  </a:ext>
                </a:extLst>
              </p:cNvPr>
              <p:cNvSpPr/>
              <p:nvPr/>
            </p:nvSpPr>
            <p:spPr>
              <a:xfrm>
                <a:off x="6390215" y="2960818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>
                          <a:solidFill>
                            <a:schemeClr val="tx1"/>
                          </a:solidFill>
                          <a:latin typeface="Cambria Math"/>
                        </a:rPr>
                        <m:t>¬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47A5EFBB-DD5D-467D-8FBC-22492FA0A2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215" y="2960818"/>
                <a:ext cx="360040" cy="360040"/>
              </a:xfrm>
              <a:prstGeom prst="ellipse">
                <a:avLst/>
              </a:prstGeom>
              <a:blipFill>
                <a:blip r:embed="rId27"/>
                <a:stretch>
                  <a:fillRect l="-50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D3981ED9-81F9-4DD1-A43C-658134AF2D23}"/>
                  </a:ext>
                </a:extLst>
              </p:cNvPr>
              <p:cNvSpPr/>
              <p:nvPr/>
            </p:nvSpPr>
            <p:spPr>
              <a:xfrm>
                <a:off x="6467783" y="3597434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>
                          <a:solidFill>
                            <a:schemeClr val="tx1"/>
                          </a:solidFill>
                          <a:latin typeface="Cambria Math"/>
                        </a:rPr>
                        <m:t>∧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D3981ED9-81F9-4DD1-A43C-658134AF2D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783" y="3597434"/>
                <a:ext cx="360040" cy="360040"/>
              </a:xfrm>
              <a:prstGeom prst="ellipse">
                <a:avLst/>
              </a:prstGeom>
              <a:blipFill>
                <a:blip r:embed="rId28"/>
                <a:stretch>
                  <a:fillRect l="-10169" b="-50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B96D56C7-6710-460F-A545-F3DE55A4891F}"/>
                  </a:ext>
                </a:extLst>
              </p:cNvPr>
              <p:cNvSpPr txBox="1"/>
              <p:nvPr/>
            </p:nvSpPr>
            <p:spPr>
              <a:xfrm>
                <a:off x="6107382" y="4216220"/>
                <a:ext cx="4347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CA" sz="2400" dirty="0"/>
                  <a:t> </a:t>
                </a: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B96D56C7-6710-460F-A545-F3DE55A489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7382" y="4216220"/>
                <a:ext cx="434734" cy="461665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74779B75-37AD-4B02-9F6C-4E4C7CACAA7D}"/>
              </a:ext>
            </a:extLst>
          </p:cNvPr>
          <p:cNvCxnSpPr>
            <a:cxnSpLocks/>
            <a:stCxn id="78" idx="0"/>
            <a:endCxn id="77" idx="4"/>
          </p:cNvCxnSpPr>
          <p:nvPr/>
        </p:nvCxnSpPr>
        <p:spPr>
          <a:xfrm flipV="1">
            <a:off x="6324749" y="3957474"/>
            <a:ext cx="323054" cy="25874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42DDFF2-70B1-41B7-BB7D-81EE6D7F9674}"/>
              </a:ext>
            </a:extLst>
          </p:cNvPr>
          <p:cNvCxnSpPr>
            <a:cxnSpLocks/>
            <a:endCxn id="77" idx="4"/>
          </p:cNvCxnSpPr>
          <p:nvPr/>
        </p:nvCxnSpPr>
        <p:spPr>
          <a:xfrm flipH="1" flipV="1">
            <a:off x="6647803" y="3957474"/>
            <a:ext cx="274908" cy="3271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92AF3919-BFE9-486E-A56E-6739967A0128}"/>
              </a:ext>
            </a:extLst>
          </p:cNvPr>
          <p:cNvCxnSpPr>
            <a:cxnSpLocks/>
            <a:stCxn id="84" idx="0"/>
          </p:cNvCxnSpPr>
          <p:nvPr/>
        </p:nvCxnSpPr>
        <p:spPr>
          <a:xfrm flipV="1">
            <a:off x="6086659" y="4651795"/>
            <a:ext cx="276971" cy="3088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80FF9E39-5410-49BC-974B-48820D544292}"/>
              </a:ext>
            </a:extLst>
          </p:cNvPr>
          <p:cNvCxnSpPr>
            <a:cxnSpLocks/>
            <a:stCxn id="85" idx="0"/>
            <a:endCxn id="78" idx="2"/>
          </p:cNvCxnSpPr>
          <p:nvPr/>
        </p:nvCxnSpPr>
        <p:spPr>
          <a:xfrm flipH="1" flipV="1">
            <a:off x="6324749" y="4677885"/>
            <a:ext cx="192699" cy="2827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9A760A27-1757-4269-8216-AABA2C8ADCD3}"/>
                  </a:ext>
                </a:extLst>
              </p:cNvPr>
              <p:cNvSpPr/>
              <p:nvPr/>
            </p:nvSpPr>
            <p:spPr>
              <a:xfrm>
                <a:off x="5906639" y="4960647"/>
                <a:ext cx="360040" cy="305626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9A760A27-1757-4269-8216-AABA2C8ADC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6639" y="4960647"/>
                <a:ext cx="360040" cy="305626"/>
              </a:xfrm>
              <a:prstGeom prst="ellipse">
                <a:avLst/>
              </a:prstGeom>
              <a:blipFill>
                <a:blip r:embed="rId30"/>
                <a:stretch>
                  <a:fillRect l="-13559" b="-4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74BD721F-75CC-4AF4-8465-0D37B8A1C6DB}"/>
                  </a:ext>
                </a:extLst>
              </p:cNvPr>
              <p:cNvSpPr/>
              <p:nvPr/>
            </p:nvSpPr>
            <p:spPr>
              <a:xfrm>
                <a:off x="6337428" y="4960647"/>
                <a:ext cx="360040" cy="305626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74BD721F-75CC-4AF4-8465-0D37B8A1C6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428" y="4960647"/>
                <a:ext cx="360040" cy="305626"/>
              </a:xfrm>
              <a:prstGeom prst="ellipse">
                <a:avLst/>
              </a:prstGeom>
              <a:blipFill>
                <a:blip r:embed="rId31"/>
                <a:stretch>
                  <a:fillRect l="-15254" b="-4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7B35F07D-78E0-4C1B-8198-4BC8FE8A9FB9}"/>
                  </a:ext>
                </a:extLst>
              </p:cNvPr>
              <p:cNvSpPr/>
              <p:nvPr/>
            </p:nvSpPr>
            <p:spPr>
              <a:xfrm>
                <a:off x="6768217" y="5000635"/>
                <a:ext cx="360040" cy="305626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7B35F07D-78E0-4C1B-8198-4BC8FE8A9F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8217" y="5000635"/>
                <a:ext cx="360040" cy="305626"/>
              </a:xfrm>
              <a:prstGeom prst="ellipse">
                <a:avLst/>
              </a:prstGeom>
              <a:blipFill>
                <a:blip r:embed="rId32"/>
                <a:stretch>
                  <a:fillRect l="-1695" b="-1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E6402D79-8FA4-4D86-866F-488468009F58}"/>
                  </a:ext>
                </a:extLst>
              </p:cNvPr>
              <p:cNvSpPr/>
              <p:nvPr/>
            </p:nvSpPr>
            <p:spPr>
              <a:xfrm>
                <a:off x="6751362" y="4291755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>
                          <a:solidFill>
                            <a:schemeClr val="tx1"/>
                          </a:solidFill>
                          <a:latin typeface="Cambria Math"/>
                        </a:rPr>
                        <m:t>¬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E6402D79-8FA4-4D86-866F-488468009F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362" y="4291755"/>
                <a:ext cx="360040" cy="360040"/>
              </a:xfrm>
              <a:prstGeom prst="ellipse">
                <a:avLst/>
              </a:prstGeom>
              <a:blipFill>
                <a:blip r:embed="rId33"/>
                <a:stretch>
                  <a:fillRect l="-67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7FA55533-EFAD-4588-993A-9F39BB3EBB65}"/>
              </a:ext>
            </a:extLst>
          </p:cNvPr>
          <p:cNvCxnSpPr>
            <a:stCxn id="87" idx="4"/>
          </p:cNvCxnSpPr>
          <p:nvPr/>
        </p:nvCxnSpPr>
        <p:spPr>
          <a:xfrm flipH="1">
            <a:off x="6914261" y="4651795"/>
            <a:ext cx="17121" cy="31306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43820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1D881-2465-4C79-ADDB-AE93E3983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Circuits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72CF54-779F-4EC4-B3CC-2AA640368D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599" y="1600201"/>
                <a:ext cx="3326161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Second trick: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dirty="0"/>
                  <a:t> nodes allow for more than two connections</a:t>
                </a:r>
              </a:p>
              <a:p>
                <a:pPr lvl="1"/>
                <a:r>
                  <a:rPr lang="en-US" dirty="0"/>
                  <a:t>Like summation and product in arithmetic.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72CF54-779F-4EC4-B3CC-2AA640368D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1600201"/>
                <a:ext cx="3326161" cy="4525963"/>
              </a:xfrm>
              <a:blipFill>
                <a:blip r:embed="rId5"/>
                <a:stretch>
                  <a:fillRect l="-4212" t="-1617" r="-2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B53BCB-490C-463C-8EDD-88CE688687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12" y="256436"/>
            <a:ext cx="1147765" cy="8249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4AEA01-E702-42D8-9F7A-5F785DF7DB65}"/>
                  </a:ext>
                </a:extLst>
              </p:cNvPr>
              <p:cNvSpPr txBox="1"/>
              <p:nvPr/>
            </p:nvSpPr>
            <p:spPr>
              <a:xfrm flipH="1">
                <a:off x="6240016" y="5758834"/>
                <a:ext cx="70373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∨ 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∧¬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∨¬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∧¬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4AEA01-E702-42D8-9F7A-5F785DF7D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40016" y="5758834"/>
                <a:ext cx="7037354" cy="369332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7CDA8700-D561-4E11-BF2A-1BB03C32F0A1}"/>
                  </a:ext>
                </a:extLst>
              </p:cNvPr>
              <p:cNvSpPr/>
              <p:nvPr/>
            </p:nvSpPr>
            <p:spPr>
              <a:xfrm>
                <a:off x="8631262" y="2487468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>
                          <a:solidFill>
                            <a:schemeClr val="tx1"/>
                          </a:solidFill>
                          <a:latin typeface="Cambria Math"/>
                        </a:rPr>
                        <m:t>∨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7CDA8700-D561-4E11-BF2A-1BB03C32F0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1262" y="2487468"/>
                <a:ext cx="360040" cy="360040"/>
              </a:xfrm>
              <a:prstGeom prst="ellipse">
                <a:avLst/>
              </a:prstGeom>
              <a:blipFill>
                <a:blip r:embed="rId8"/>
                <a:stretch>
                  <a:fillRect l="-10169" b="-50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4F98E07E-6641-42CE-AF28-DA241236D630}"/>
                  </a:ext>
                </a:extLst>
              </p:cNvPr>
              <p:cNvSpPr/>
              <p:nvPr/>
            </p:nvSpPr>
            <p:spPr>
              <a:xfrm>
                <a:off x="9192406" y="3063015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>
                          <a:solidFill>
                            <a:schemeClr val="tx1"/>
                          </a:solidFill>
                          <a:latin typeface="Cambria Math"/>
                        </a:rPr>
                        <m:t>∧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4F98E07E-6641-42CE-AF28-DA241236D6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406" y="3063015"/>
                <a:ext cx="360040" cy="360040"/>
              </a:xfrm>
              <a:prstGeom prst="ellipse">
                <a:avLst/>
              </a:prstGeom>
              <a:blipFill>
                <a:blip r:embed="rId9"/>
                <a:stretch>
                  <a:fillRect l="-10169" b="-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1CCB642-9352-465D-A58E-D246242FE39E}"/>
                  </a:ext>
                </a:extLst>
              </p:cNvPr>
              <p:cNvSpPr txBox="1"/>
              <p:nvPr/>
            </p:nvSpPr>
            <p:spPr>
              <a:xfrm>
                <a:off x="8832005" y="3681801"/>
                <a:ext cx="4347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CA" sz="2400" dirty="0"/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1CCB642-9352-465D-A58E-D246242FE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2005" y="3681801"/>
                <a:ext cx="434734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B00F0074-4BE7-4E82-88D5-E3874765455F}"/>
              </a:ext>
            </a:extLst>
          </p:cNvPr>
          <p:cNvSpPr txBox="1"/>
          <p:nvPr/>
        </p:nvSpPr>
        <p:spPr>
          <a:xfrm>
            <a:off x="8199112" y="3669924"/>
            <a:ext cx="329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s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98E806-ECC5-4B53-BD7B-D3F0EEAB80D4}"/>
              </a:ext>
            </a:extLst>
          </p:cNvPr>
          <p:cNvCxnSpPr>
            <a:stCxn id="7" idx="4"/>
            <a:endCxn id="8" idx="0"/>
          </p:cNvCxnSpPr>
          <p:nvPr/>
        </p:nvCxnSpPr>
        <p:spPr>
          <a:xfrm>
            <a:off x="8811282" y="2847508"/>
            <a:ext cx="561144" cy="21550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D7EE4D0-2611-4EBB-854F-9692A85D3B61}"/>
              </a:ext>
            </a:extLst>
          </p:cNvPr>
          <p:cNvCxnSpPr>
            <a:stCxn id="7" idx="4"/>
            <a:endCxn id="19" idx="0"/>
          </p:cNvCxnSpPr>
          <p:nvPr/>
        </p:nvCxnSpPr>
        <p:spPr>
          <a:xfrm flipH="1">
            <a:off x="8371428" y="2847508"/>
            <a:ext cx="439854" cy="16786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9154238-82A9-4884-A774-637CA18AAFDA}"/>
              </a:ext>
            </a:extLst>
          </p:cNvPr>
          <p:cNvCxnSpPr>
            <a:cxnSpLocks/>
            <a:stCxn id="9" idx="0"/>
            <a:endCxn id="8" idx="4"/>
          </p:cNvCxnSpPr>
          <p:nvPr/>
        </p:nvCxnSpPr>
        <p:spPr>
          <a:xfrm flipV="1">
            <a:off x="9049372" y="3423055"/>
            <a:ext cx="323054" cy="25874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BEB7B55-C4E9-4BD0-BD38-517D8EE3F327}"/>
              </a:ext>
            </a:extLst>
          </p:cNvPr>
          <p:cNvCxnSpPr>
            <a:cxnSpLocks/>
            <a:endCxn id="8" idx="4"/>
          </p:cNvCxnSpPr>
          <p:nvPr/>
        </p:nvCxnSpPr>
        <p:spPr>
          <a:xfrm flipH="1" flipV="1">
            <a:off x="9372426" y="3423055"/>
            <a:ext cx="274908" cy="3271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3E1D53A-1CB8-4924-867F-094626921F94}"/>
              </a:ext>
            </a:extLst>
          </p:cNvPr>
          <p:cNvSpPr/>
          <p:nvPr/>
        </p:nvSpPr>
        <p:spPr>
          <a:xfrm>
            <a:off x="7968208" y="1417638"/>
            <a:ext cx="3672408" cy="42313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489A5554-7C12-442A-967A-55947DD0DD0D}"/>
                  </a:ext>
                </a:extLst>
              </p:cNvPr>
              <p:cNvSpPr/>
              <p:nvPr/>
            </p:nvSpPr>
            <p:spPr>
              <a:xfrm>
                <a:off x="9915575" y="1560470"/>
                <a:ext cx="360040" cy="348756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489A5554-7C12-442A-967A-55947DD0DD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5575" y="1560470"/>
                <a:ext cx="360040" cy="348756"/>
              </a:xfrm>
              <a:prstGeom prst="ellipse">
                <a:avLst/>
              </a:prstGeom>
              <a:blipFill>
                <a:blip r:embed="rId11"/>
                <a:stretch>
                  <a:fillRect l="-10169" b="-70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DD0A085-045F-47A7-961A-9B2C7E17AE78}"/>
                  </a:ext>
                </a:extLst>
              </p:cNvPr>
              <p:cNvSpPr/>
              <p:nvPr/>
            </p:nvSpPr>
            <p:spPr>
              <a:xfrm>
                <a:off x="8191408" y="3015374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>
                          <a:solidFill>
                            <a:schemeClr val="tx1"/>
                          </a:solidFill>
                          <a:latin typeface="Cambria Math"/>
                        </a:rPr>
                        <m:t>¬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DD0A085-045F-47A7-961A-9B2C7E17AE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408" y="3015374"/>
                <a:ext cx="360040" cy="360040"/>
              </a:xfrm>
              <a:prstGeom prst="ellipse">
                <a:avLst/>
              </a:prstGeom>
              <a:blipFill>
                <a:blip r:embed="rId12"/>
                <a:stretch>
                  <a:fillRect l="-67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AA7A13-E7CA-4F51-8C4B-65C4FCADB5AB}"/>
                  </a:ext>
                </a:extLst>
              </p:cNvPr>
              <p:cNvSpPr txBox="1"/>
              <p:nvPr/>
            </p:nvSpPr>
            <p:spPr>
              <a:xfrm>
                <a:off x="10815147" y="2267050"/>
                <a:ext cx="4347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CA" sz="2400" dirty="0"/>
                  <a:t>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AA7A13-E7CA-4F51-8C4B-65C4FCADB5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5147" y="2267050"/>
                <a:ext cx="434734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D970B56-0248-4966-B0AB-1EDACDB1AC59}"/>
              </a:ext>
            </a:extLst>
          </p:cNvPr>
          <p:cNvCxnSpPr>
            <a:cxnSpLocks/>
            <a:stCxn id="17" idx="4"/>
            <a:endCxn id="7" idx="0"/>
          </p:cNvCxnSpPr>
          <p:nvPr/>
        </p:nvCxnSpPr>
        <p:spPr>
          <a:xfrm flipH="1">
            <a:off x="8811282" y="1909226"/>
            <a:ext cx="1284313" cy="57824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596D44D-5A6E-4683-88EE-EC9FBE610D5B}"/>
              </a:ext>
            </a:extLst>
          </p:cNvPr>
          <p:cNvCxnSpPr>
            <a:cxnSpLocks/>
            <a:stCxn id="17" idx="4"/>
            <a:endCxn id="20" idx="0"/>
          </p:cNvCxnSpPr>
          <p:nvPr/>
        </p:nvCxnSpPr>
        <p:spPr>
          <a:xfrm>
            <a:off x="10095595" y="1909226"/>
            <a:ext cx="936919" cy="3578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0ED15F1-E815-4CBE-A031-5CE5FA57347B}"/>
              </a:ext>
            </a:extLst>
          </p:cNvPr>
          <p:cNvCxnSpPr>
            <a:cxnSpLocks/>
            <a:stCxn id="19" idx="4"/>
            <a:endCxn id="11" idx="0"/>
          </p:cNvCxnSpPr>
          <p:nvPr/>
        </p:nvCxnSpPr>
        <p:spPr>
          <a:xfrm flipH="1">
            <a:off x="8363781" y="3375414"/>
            <a:ext cx="7647" cy="2945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1917558-76BA-4B0A-9151-4F732062211C}"/>
              </a:ext>
            </a:extLst>
          </p:cNvPr>
          <p:cNvCxnSpPr>
            <a:cxnSpLocks/>
            <a:stCxn id="38" idx="0"/>
          </p:cNvCxnSpPr>
          <p:nvPr/>
        </p:nvCxnSpPr>
        <p:spPr>
          <a:xfrm flipV="1">
            <a:off x="8811282" y="4117376"/>
            <a:ext cx="276971" cy="3088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B2B6A08-4164-4F4B-A112-FFF08F2D4404}"/>
              </a:ext>
            </a:extLst>
          </p:cNvPr>
          <p:cNvCxnSpPr>
            <a:cxnSpLocks/>
            <a:stCxn id="40" idx="0"/>
            <a:endCxn id="9" idx="2"/>
          </p:cNvCxnSpPr>
          <p:nvPr/>
        </p:nvCxnSpPr>
        <p:spPr>
          <a:xfrm flipH="1" flipV="1">
            <a:off x="9049372" y="4143466"/>
            <a:ext cx="192699" cy="2827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CF8FD8F7-0CD0-4D74-8D54-D166010546AD}"/>
                  </a:ext>
                </a:extLst>
              </p:cNvPr>
              <p:cNvSpPr/>
              <p:nvPr/>
            </p:nvSpPr>
            <p:spPr>
              <a:xfrm>
                <a:off x="8631262" y="4426228"/>
                <a:ext cx="360040" cy="305626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CF8FD8F7-0CD0-4D74-8D54-D166010546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1262" y="4426228"/>
                <a:ext cx="360040" cy="305626"/>
              </a:xfrm>
              <a:prstGeom prst="ellipse">
                <a:avLst/>
              </a:prstGeom>
              <a:blipFill>
                <a:blip r:embed="rId14"/>
                <a:stretch>
                  <a:fillRect l="-13559" b="-4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527F8390-1162-4829-8673-09C8F982AB3C}"/>
                  </a:ext>
                </a:extLst>
              </p:cNvPr>
              <p:cNvSpPr/>
              <p:nvPr/>
            </p:nvSpPr>
            <p:spPr>
              <a:xfrm>
                <a:off x="9062051" y="4426228"/>
                <a:ext cx="360040" cy="305626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527F8390-1162-4829-8673-09C8F982AB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2051" y="4426228"/>
                <a:ext cx="360040" cy="305626"/>
              </a:xfrm>
              <a:prstGeom prst="ellipse">
                <a:avLst/>
              </a:prstGeom>
              <a:blipFill>
                <a:blip r:embed="rId15"/>
                <a:stretch>
                  <a:fillRect l="-15254" b="-4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1EE8A67A-47E9-417A-87F4-11D849040640}"/>
                  </a:ext>
                </a:extLst>
              </p:cNvPr>
              <p:cNvSpPr/>
              <p:nvPr/>
            </p:nvSpPr>
            <p:spPr>
              <a:xfrm>
                <a:off x="9492840" y="4466216"/>
                <a:ext cx="360040" cy="305626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1EE8A67A-47E9-417A-87F4-11D8490406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2840" y="4466216"/>
                <a:ext cx="360040" cy="305626"/>
              </a:xfrm>
              <a:prstGeom prst="ellipse">
                <a:avLst/>
              </a:prstGeom>
              <a:blipFill>
                <a:blip r:embed="rId16"/>
                <a:stretch>
                  <a:fillRect l="-1695" b="-8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4EB21746-1CEC-40C0-90E7-AE5876E2045C}"/>
                  </a:ext>
                </a:extLst>
              </p:cNvPr>
              <p:cNvSpPr/>
              <p:nvPr/>
            </p:nvSpPr>
            <p:spPr>
              <a:xfrm>
                <a:off x="9475985" y="3757336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>
                          <a:solidFill>
                            <a:schemeClr val="tx1"/>
                          </a:solidFill>
                          <a:latin typeface="Cambria Math"/>
                        </a:rPr>
                        <m:t>¬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4EB21746-1CEC-40C0-90E7-AE5876E204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5985" y="3757336"/>
                <a:ext cx="360040" cy="360040"/>
              </a:xfrm>
              <a:prstGeom prst="ellipse">
                <a:avLst/>
              </a:prstGeom>
              <a:blipFill>
                <a:blip r:embed="rId17"/>
                <a:stretch>
                  <a:fillRect l="-5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5D843D6-6B70-49CC-B3C3-8054E6540517}"/>
              </a:ext>
            </a:extLst>
          </p:cNvPr>
          <p:cNvCxnSpPr>
            <a:stCxn id="51" idx="4"/>
          </p:cNvCxnSpPr>
          <p:nvPr/>
        </p:nvCxnSpPr>
        <p:spPr>
          <a:xfrm flipH="1">
            <a:off x="9638884" y="4117376"/>
            <a:ext cx="17121" cy="31306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ABE0D51-7C16-4EB0-B65A-4E11A141382C}"/>
              </a:ext>
            </a:extLst>
          </p:cNvPr>
          <p:cNvCxnSpPr>
            <a:cxnSpLocks/>
          </p:cNvCxnSpPr>
          <p:nvPr/>
        </p:nvCxnSpPr>
        <p:spPr>
          <a:xfrm flipH="1">
            <a:off x="10644549" y="3329022"/>
            <a:ext cx="7647" cy="2945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944BCD7-C952-4AC1-9847-4B3A2B855059}"/>
              </a:ext>
            </a:extLst>
          </p:cNvPr>
          <p:cNvCxnSpPr>
            <a:cxnSpLocks/>
            <a:stCxn id="69" idx="0"/>
            <a:endCxn id="20" idx="2"/>
          </p:cNvCxnSpPr>
          <p:nvPr/>
        </p:nvCxnSpPr>
        <p:spPr>
          <a:xfrm flipH="1" flipV="1">
            <a:off x="11032514" y="2728715"/>
            <a:ext cx="270148" cy="19491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7113BFA9-C0F1-4509-A8D1-6A54FE1D6932}"/>
              </a:ext>
            </a:extLst>
          </p:cNvPr>
          <p:cNvCxnSpPr>
            <a:cxnSpLocks/>
            <a:stCxn id="79" idx="0"/>
          </p:cNvCxnSpPr>
          <p:nvPr/>
        </p:nvCxnSpPr>
        <p:spPr>
          <a:xfrm flipV="1">
            <a:off x="10576849" y="2696782"/>
            <a:ext cx="455666" cy="26403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2013CE39-07E1-4BC4-BECB-4B8F0E67E4D4}"/>
              </a:ext>
            </a:extLst>
          </p:cNvPr>
          <p:cNvSpPr txBox="1"/>
          <p:nvPr/>
        </p:nvSpPr>
        <p:spPr>
          <a:xfrm>
            <a:off x="11137993" y="2923632"/>
            <a:ext cx="329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44293844-B84C-467D-9F63-4EC1FC7E6E58}"/>
                  </a:ext>
                </a:extLst>
              </p:cNvPr>
              <p:cNvSpPr/>
              <p:nvPr/>
            </p:nvSpPr>
            <p:spPr>
              <a:xfrm>
                <a:off x="10396829" y="2960818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>
                          <a:solidFill>
                            <a:schemeClr val="tx1"/>
                          </a:solidFill>
                          <a:latin typeface="Cambria Math"/>
                        </a:rPr>
                        <m:t>¬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44293844-B84C-467D-9F63-4EC1FC7E6E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6829" y="2960818"/>
                <a:ext cx="360040" cy="360040"/>
              </a:xfrm>
              <a:prstGeom prst="ellipse">
                <a:avLst/>
              </a:prstGeom>
              <a:blipFill>
                <a:blip r:embed="rId18"/>
                <a:stretch>
                  <a:fillRect l="-67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95EEA4F8-1739-46C5-97F5-4B6E0A086DCB}"/>
                  </a:ext>
                </a:extLst>
              </p:cNvPr>
              <p:cNvSpPr/>
              <p:nvPr/>
            </p:nvSpPr>
            <p:spPr>
              <a:xfrm>
                <a:off x="10474397" y="3597434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>
                          <a:solidFill>
                            <a:schemeClr val="tx1"/>
                          </a:solidFill>
                          <a:latin typeface="Cambria Math"/>
                        </a:rPr>
                        <m:t>∧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95EEA4F8-1739-46C5-97F5-4B6E0A086D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4397" y="3597434"/>
                <a:ext cx="360040" cy="360040"/>
              </a:xfrm>
              <a:prstGeom prst="ellipse">
                <a:avLst/>
              </a:prstGeom>
              <a:blipFill>
                <a:blip r:embed="rId19"/>
                <a:stretch>
                  <a:fillRect l="-10169" b="-50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C9102891-EC80-4675-9225-D0C555438378}"/>
                  </a:ext>
                </a:extLst>
              </p:cNvPr>
              <p:cNvSpPr txBox="1"/>
              <p:nvPr/>
            </p:nvSpPr>
            <p:spPr>
              <a:xfrm>
                <a:off x="10113996" y="4216220"/>
                <a:ext cx="4347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CA" sz="2400" dirty="0"/>
                  <a:t> </a:t>
                </a: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C9102891-EC80-4675-9225-D0C555438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3996" y="4216220"/>
                <a:ext cx="434734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3B26ACFB-E31B-41AB-9306-41CCED895235}"/>
              </a:ext>
            </a:extLst>
          </p:cNvPr>
          <p:cNvCxnSpPr>
            <a:cxnSpLocks/>
            <a:stCxn id="96" idx="0"/>
            <a:endCxn id="95" idx="4"/>
          </p:cNvCxnSpPr>
          <p:nvPr/>
        </p:nvCxnSpPr>
        <p:spPr>
          <a:xfrm flipV="1">
            <a:off x="10331363" y="3957474"/>
            <a:ext cx="323054" cy="25874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09B7564A-B645-4041-9B8B-A1000F3B58BE}"/>
              </a:ext>
            </a:extLst>
          </p:cNvPr>
          <p:cNvCxnSpPr>
            <a:cxnSpLocks/>
            <a:endCxn id="95" idx="4"/>
          </p:cNvCxnSpPr>
          <p:nvPr/>
        </p:nvCxnSpPr>
        <p:spPr>
          <a:xfrm flipH="1" flipV="1">
            <a:off x="10654417" y="3957474"/>
            <a:ext cx="274908" cy="3271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2ABE40E1-FBE5-4F33-B718-F01EB21DB044}"/>
              </a:ext>
            </a:extLst>
          </p:cNvPr>
          <p:cNvCxnSpPr>
            <a:cxnSpLocks/>
            <a:stCxn id="102" idx="0"/>
          </p:cNvCxnSpPr>
          <p:nvPr/>
        </p:nvCxnSpPr>
        <p:spPr>
          <a:xfrm flipV="1">
            <a:off x="10093273" y="4651795"/>
            <a:ext cx="276971" cy="3088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11949171-559F-4BCF-84FB-DAAAF8040366}"/>
              </a:ext>
            </a:extLst>
          </p:cNvPr>
          <p:cNvCxnSpPr>
            <a:cxnSpLocks/>
            <a:stCxn id="103" idx="0"/>
            <a:endCxn id="96" idx="2"/>
          </p:cNvCxnSpPr>
          <p:nvPr/>
        </p:nvCxnSpPr>
        <p:spPr>
          <a:xfrm flipH="1" flipV="1">
            <a:off x="10331363" y="4677885"/>
            <a:ext cx="192699" cy="2827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3D3599E8-3185-428D-8E10-05598C44C6D1}"/>
                  </a:ext>
                </a:extLst>
              </p:cNvPr>
              <p:cNvSpPr/>
              <p:nvPr/>
            </p:nvSpPr>
            <p:spPr>
              <a:xfrm>
                <a:off x="9913253" y="4960647"/>
                <a:ext cx="360040" cy="305626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3D3599E8-3185-428D-8E10-05598C44C6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3253" y="4960647"/>
                <a:ext cx="360040" cy="305626"/>
              </a:xfrm>
              <a:prstGeom prst="ellipse">
                <a:avLst/>
              </a:prstGeom>
              <a:blipFill>
                <a:blip r:embed="rId21"/>
                <a:stretch>
                  <a:fillRect l="-13559" b="-4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F9A395AD-B33C-4C03-91F2-D0828DC4F107}"/>
                  </a:ext>
                </a:extLst>
              </p:cNvPr>
              <p:cNvSpPr/>
              <p:nvPr/>
            </p:nvSpPr>
            <p:spPr>
              <a:xfrm>
                <a:off x="10344042" y="4960647"/>
                <a:ext cx="360040" cy="305626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F9A395AD-B33C-4C03-91F2-D0828DC4F1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4042" y="4960647"/>
                <a:ext cx="360040" cy="305626"/>
              </a:xfrm>
              <a:prstGeom prst="ellipse">
                <a:avLst/>
              </a:prstGeom>
              <a:blipFill>
                <a:blip r:embed="rId22"/>
                <a:stretch>
                  <a:fillRect l="-13559" b="-4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41382DA2-802C-4773-8A95-053098F0D4D2}"/>
                  </a:ext>
                </a:extLst>
              </p:cNvPr>
              <p:cNvSpPr/>
              <p:nvPr/>
            </p:nvSpPr>
            <p:spPr>
              <a:xfrm>
                <a:off x="10774831" y="5000635"/>
                <a:ext cx="360040" cy="305626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41382DA2-802C-4773-8A95-053098F0D4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4831" y="5000635"/>
                <a:ext cx="360040" cy="305626"/>
              </a:xfrm>
              <a:prstGeom prst="ellipse">
                <a:avLst/>
              </a:prstGeom>
              <a:blipFill>
                <a:blip r:embed="rId23"/>
                <a:stretch>
                  <a:fillRect l="-1695" b="-1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B163E55B-C82D-4A66-9050-B34E3F8A9C9F}"/>
                  </a:ext>
                </a:extLst>
              </p:cNvPr>
              <p:cNvSpPr/>
              <p:nvPr/>
            </p:nvSpPr>
            <p:spPr>
              <a:xfrm>
                <a:off x="10757976" y="4291755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>
                          <a:solidFill>
                            <a:schemeClr val="tx1"/>
                          </a:solidFill>
                          <a:latin typeface="Cambria Math"/>
                        </a:rPr>
                        <m:t>¬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B163E55B-C82D-4A66-9050-B34E3F8A9C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7976" y="4291755"/>
                <a:ext cx="360040" cy="360040"/>
              </a:xfrm>
              <a:prstGeom prst="ellipse">
                <a:avLst/>
              </a:prstGeom>
              <a:blipFill>
                <a:blip r:embed="rId24"/>
                <a:stretch>
                  <a:fillRect l="-67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7385733B-658F-400C-B9D0-78799E6CEB05}"/>
              </a:ext>
            </a:extLst>
          </p:cNvPr>
          <p:cNvCxnSpPr>
            <a:stCxn id="105" idx="4"/>
          </p:cNvCxnSpPr>
          <p:nvPr/>
        </p:nvCxnSpPr>
        <p:spPr>
          <a:xfrm flipH="1">
            <a:off x="10920875" y="4651795"/>
            <a:ext cx="17121" cy="31306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1EA5BEED-F302-4C63-91AC-DB0E63F5CCA3}"/>
              </a:ext>
            </a:extLst>
          </p:cNvPr>
          <p:cNvSpPr txBox="1"/>
          <p:nvPr/>
        </p:nvSpPr>
        <p:spPr>
          <a:xfrm>
            <a:off x="4218729" y="2897691"/>
            <a:ext cx="329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s 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4F50915-B74E-4135-A23D-E37E4532C7E4}"/>
              </a:ext>
            </a:extLst>
          </p:cNvPr>
          <p:cNvCxnSpPr>
            <a:cxnSpLocks/>
            <a:stCxn id="55" idx="4"/>
            <a:endCxn id="56" idx="0"/>
          </p:cNvCxnSpPr>
          <p:nvPr/>
        </p:nvCxnSpPr>
        <p:spPr>
          <a:xfrm flipH="1">
            <a:off x="4391045" y="1909226"/>
            <a:ext cx="1697936" cy="333915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81A05810-D908-436C-AAE6-101B13BA5DB9}"/>
              </a:ext>
            </a:extLst>
          </p:cNvPr>
          <p:cNvSpPr/>
          <p:nvPr/>
        </p:nvSpPr>
        <p:spPr>
          <a:xfrm>
            <a:off x="3961594" y="1417638"/>
            <a:ext cx="3672408" cy="42313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81EB1E1D-3904-407F-972B-E37557E7D592}"/>
                  </a:ext>
                </a:extLst>
              </p:cNvPr>
              <p:cNvSpPr/>
              <p:nvPr/>
            </p:nvSpPr>
            <p:spPr>
              <a:xfrm>
                <a:off x="5908961" y="1560470"/>
                <a:ext cx="360040" cy="348756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81EB1E1D-3904-407F-972B-E37557E7D5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8961" y="1560470"/>
                <a:ext cx="360040" cy="348756"/>
              </a:xfrm>
              <a:prstGeom prst="ellipse">
                <a:avLst/>
              </a:prstGeom>
              <a:blipFill>
                <a:blip r:embed="rId25"/>
                <a:stretch>
                  <a:fillRect l="-8475" b="-70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C439ECC8-B5E7-45E5-A51C-9E1CAFF6675E}"/>
                  </a:ext>
                </a:extLst>
              </p:cNvPr>
              <p:cNvSpPr/>
              <p:nvPr/>
            </p:nvSpPr>
            <p:spPr>
              <a:xfrm>
                <a:off x="4211025" y="2243141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>
                          <a:solidFill>
                            <a:schemeClr val="tx1"/>
                          </a:solidFill>
                          <a:latin typeface="Cambria Math"/>
                        </a:rPr>
                        <m:t>¬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C439ECC8-B5E7-45E5-A51C-9E1CAFF667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025" y="2243141"/>
                <a:ext cx="360040" cy="360040"/>
              </a:xfrm>
              <a:prstGeom prst="ellipse">
                <a:avLst/>
              </a:prstGeom>
              <a:blipFill>
                <a:blip r:embed="rId26"/>
                <a:stretch>
                  <a:fillRect l="-67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F6D05E3-0CB7-49A4-A0ED-7D077649EEB3}"/>
                  </a:ext>
                </a:extLst>
              </p:cNvPr>
              <p:cNvSpPr txBox="1"/>
              <p:nvPr/>
            </p:nvSpPr>
            <p:spPr>
              <a:xfrm>
                <a:off x="6808533" y="2267050"/>
                <a:ext cx="4347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CA" sz="2400" dirty="0"/>
                  <a:t> 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F6D05E3-0CB7-49A4-A0ED-7D077649E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8533" y="2267050"/>
                <a:ext cx="434734" cy="46166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3FEAA2F8-A6AB-4A5A-85F9-6C4F7691F365}"/>
              </a:ext>
            </a:extLst>
          </p:cNvPr>
          <p:cNvCxnSpPr>
            <a:cxnSpLocks/>
            <a:stCxn id="55" idx="4"/>
            <a:endCxn id="89" idx="0"/>
          </p:cNvCxnSpPr>
          <p:nvPr/>
        </p:nvCxnSpPr>
        <p:spPr>
          <a:xfrm flipH="1">
            <a:off x="5576395" y="1909226"/>
            <a:ext cx="512586" cy="372619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AD5C274-E7AD-4461-A185-0EF94C1F4CE3}"/>
              </a:ext>
            </a:extLst>
          </p:cNvPr>
          <p:cNvCxnSpPr>
            <a:cxnSpLocks/>
            <a:stCxn id="55" idx="4"/>
            <a:endCxn id="57" idx="0"/>
          </p:cNvCxnSpPr>
          <p:nvPr/>
        </p:nvCxnSpPr>
        <p:spPr>
          <a:xfrm>
            <a:off x="6088981" y="1909226"/>
            <a:ext cx="936919" cy="357824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5D328A4-E10A-41AC-ACF8-7F9BC4F0ACD4}"/>
              </a:ext>
            </a:extLst>
          </p:cNvPr>
          <p:cNvCxnSpPr>
            <a:cxnSpLocks/>
            <a:stCxn id="56" idx="4"/>
            <a:endCxn id="47" idx="0"/>
          </p:cNvCxnSpPr>
          <p:nvPr/>
        </p:nvCxnSpPr>
        <p:spPr>
          <a:xfrm flipH="1">
            <a:off x="4383398" y="2603181"/>
            <a:ext cx="7647" cy="2945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E73AA4B-7DB1-4E42-8271-D22D7752774D}"/>
              </a:ext>
            </a:extLst>
          </p:cNvPr>
          <p:cNvCxnSpPr>
            <a:cxnSpLocks/>
          </p:cNvCxnSpPr>
          <p:nvPr/>
        </p:nvCxnSpPr>
        <p:spPr>
          <a:xfrm flipH="1">
            <a:off x="6637935" y="3329022"/>
            <a:ext cx="7647" cy="2945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67EE5C7-46EC-408E-9A36-CD0CADC33FE4}"/>
              </a:ext>
            </a:extLst>
          </p:cNvPr>
          <p:cNvCxnSpPr>
            <a:cxnSpLocks/>
            <a:stCxn id="75" idx="0"/>
            <a:endCxn id="57" idx="2"/>
          </p:cNvCxnSpPr>
          <p:nvPr/>
        </p:nvCxnSpPr>
        <p:spPr>
          <a:xfrm flipH="1" flipV="1">
            <a:off x="7025900" y="2728715"/>
            <a:ext cx="270148" cy="19491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264D3D5-49F8-4486-AA45-052056371429}"/>
              </a:ext>
            </a:extLst>
          </p:cNvPr>
          <p:cNvCxnSpPr>
            <a:cxnSpLocks/>
            <a:stCxn id="76" idx="0"/>
          </p:cNvCxnSpPr>
          <p:nvPr/>
        </p:nvCxnSpPr>
        <p:spPr>
          <a:xfrm flipV="1">
            <a:off x="6570235" y="2696782"/>
            <a:ext cx="455666" cy="26403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3CF64438-D381-4421-9A8D-2A2201AEE270}"/>
              </a:ext>
            </a:extLst>
          </p:cNvPr>
          <p:cNvSpPr txBox="1"/>
          <p:nvPr/>
        </p:nvSpPr>
        <p:spPr>
          <a:xfrm>
            <a:off x="7131379" y="2923632"/>
            <a:ext cx="329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47A5EFBB-DD5D-467D-8FBC-22492FA0A20B}"/>
                  </a:ext>
                </a:extLst>
              </p:cNvPr>
              <p:cNvSpPr/>
              <p:nvPr/>
            </p:nvSpPr>
            <p:spPr>
              <a:xfrm>
                <a:off x="6390215" y="2960818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>
                          <a:solidFill>
                            <a:schemeClr val="tx1"/>
                          </a:solidFill>
                          <a:latin typeface="Cambria Math"/>
                        </a:rPr>
                        <m:t>¬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47A5EFBB-DD5D-467D-8FBC-22492FA0A2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215" y="2960818"/>
                <a:ext cx="360040" cy="360040"/>
              </a:xfrm>
              <a:prstGeom prst="ellipse">
                <a:avLst/>
              </a:prstGeom>
              <a:blipFill>
                <a:blip r:embed="rId28"/>
                <a:stretch>
                  <a:fillRect l="-50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D3981ED9-81F9-4DD1-A43C-658134AF2D23}"/>
                  </a:ext>
                </a:extLst>
              </p:cNvPr>
              <p:cNvSpPr/>
              <p:nvPr/>
            </p:nvSpPr>
            <p:spPr>
              <a:xfrm>
                <a:off x="6467783" y="3597434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>
                          <a:solidFill>
                            <a:schemeClr val="tx1"/>
                          </a:solidFill>
                          <a:latin typeface="Cambria Math"/>
                        </a:rPr>
                        <m:t>∧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D3981ED9-81F9-4DD1-A43C-658134AF2D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783" y="3597434"/>
                <a:ext cx="360040" cy="360040"/>
              </a:xfrm>
              <a:prstGeom prst="ellipse">
                <a:avLst/>
              </a:prstGeom>
              <a:blipFill>
                <a:blip r:embed="rId29"/>
                <a:stretch>
                  <a:fillRect l="-10169" b="-50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74779B75-37AD-4B02-9F6C-4E4C7CACAA7D}"/>
              </a:ext>
            </a:extLst>
          </p:cNvPr>
          <p:cNvCxnSpPr>
            <a:cxnSpLocks/>
            <a:stCxn id="84" idx="0"/>
            <a:endCxn id="77" idx="4"/>
          </p:cNvCxnSpPr>
          <p:nvPr/>
        </p:nvCxnSpPr>
        <p:spPr>
          <a:xfrm flipV="1">
            <a:off x="6138033" y="3957474"/>
            <a:ext cx="509770" cy="341656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42DDFF2-70B1-41B7-BB7D-81EE6D7F9674}"/>
              </a:ext>
            </a:extLst>
          </p:cNvPr>
          <p:cNvCxnSpPr>
            <a:cxnSpLocks/>
            <a:endCxn id="77" idx="4"/>
          </p:cNvCxnSpPr>
          <p:nvPr/>
        </p:nvCxnSpPr>
        <p:spPr>
          <a:xfrm flipH="1" flipV="1">
            <a:off x="6647803" y="3957474"/>
            <a:ext cx="274908" cy="32710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80FF9E39-5410-49BC-974B-48820D544292}"/>
              </a:ext>
            </a:extLst>
          </p:cNvPr>
          <p:cNvCxnSpPr>
            <a:cxnSpLocks/>
            <a:stCxn id="85" idx="0"/>
            <a:endCxn id="77" idx="4"/>
          </p:cNvCxnSpPr>
          <p:nvPr/>
        </p:nvCxnSpPr>
        <p:spPr>
          <a:xfrm flipV="1">
            <a:off x="6568822" y="3957474"/>
            <a:ext cx="78981" cy="353571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9A760A27-1757-4269-8216-AABA2C8ADCD3}"/>
                  </a:ext>
                </a:extLst>
              </p:cNvPr>
              <p:cNvSpPr/>
              <p:nvPr/>
            </p:nvSpPr>
            <p:spPr>
              <a:xfrm>
                <a:off x="5958013" y="4299130"/>
                <a:ext cx="360040" cy="305626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9A760A27-1757-4269-8216-AABA2C8ADC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013" y="4299130"/>
                <a:ext cx="360040" cy="305626"/>
              </a:xfrm>
              <a:prstGeom prst="ellipse">
                <a:avLst/>
              </a:prstGeom>
              <a:blipFill>
                <a:blip r:embed="rId30"/>
                <a:stretch>
                  <a:fillRect l="-13559" b="-4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74BD721F-75CC-4AF4-8465-0D37B8A1C6DB}"/>
                  </a:ext>
                </a:extLst>
              </p:cNvPr>
              <p:cNvSpPr/>
              <p:nvPr/>
            </p:nvSpPr>
            <p:spPr>
              <a:xfrm>
                <a:off x="6388802" y="4311045"/>
                <a:ext cx="360040" cy="305626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74BD721F-75CC-4AF4-8465-0D37B8A1C6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8802" y="4311045"/>
                <a:ext cx="360040" cy="305626"/>
              </a:xfrm>
              <a:prstGeom prst="ellipse">
                <a:avLst/>
              </a:prstGeom>
              <a:blipFill>
                <a:blip r:embed="rId31"/>
                <a:stretch>
                  <a:fillRect l="-13559" b="-4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7B35F07D-78E0-4C1B-8198-4BC8FE8A9FB9}"/>
                  </a:ext>
                </a:extLst>
              </p:cNvPr>
              <p:cNvSpPr/>
              <p:nvPr/>
            </p:nvSpPr>
            <p:spPr>
              <a:xfrm>
                <a:off x="6768217" y="5000635"/>
                <a:ext cx="360040" cy="305626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7B35F07D-78E0-4C1B-8198-4BC8FE8A9F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8217" y="5000635"/>
                <a:ext cx="360040" cy="305626"/>
              </a:xfrm>
              <a:prstGeom prst="ellipse">
                <a:avLst/>
              </a:prstGeom>
              <a:blipFill>
                <a:blip r:embed="rId32"/>
                <a:stretch>
                  <a:fillRect l="-1695" b="-1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E6402D79-8FA4-4D86-866F-488468009F58}"/>
                  </a:ext>
                </a:extLst>
              </p:cNvPr>
              <p:cNvSpPr/>
              <p:nvPr/>
            </p:nvSpPr>
            <p:spPr>
              <a:xfrm>
                <a:off x="6751362" y="4291755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>
                          <a:solidFill>
                            <a:schemeClr val="tx1"/>
                          </a:solidFill>
                          <a:latin typeface="Cambria Math"/>
                        </a:rPr>
                        <m:t>¬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E6402D79-8FA4-4D86-866F-488468009F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362" y="4291755"/>
                <a:ext cx="360040" cy="360040"/>
              </a:xfrm>
              <a:prstGeom prst="ellipse">
                <a:avLst/>
              </a:prstGeom>
              <a:blipFill>
                <a:blip r:embed="rId33"/>
                <a:stretch>
                  <a:fillRect l="-67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7FA55533-EFAD-4588-993A-9F39BB3EBB65}"/>
              </a:ext>
            </a:extLst>
          </p:cNvPr>
          <p:cNvCxnSpPr>
            <a:stCxn id="87" idx="4"/>
          </p:cNvCxnSpPr>
          <p:nvPr/>
        </p:nvCxnSpPr>
        <p:spPr>
          <a:xfrm flipH="1">
            <a:off x="6914261" y="4651795"/>
            <a:ext cx="17121" cy="31306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A4D27A65-1F2D-4376-AA61-230E95F869C8}"/>
                  </a:ext>
                </a:extLst>
              </p:cNvPr>
              <p:cNvSpPr/>
              <p:nvPr/>
            </p:nvSpPr>
            <p:spPr>
              <a:xfrm>
                <a:off x="5396375" y="2281845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>
                          <a:solidFill>
                            <a:schemeClr val="tx1"/>
                          </a:solidFill>
                          <a:latin typeface="Cambria Math"/>
                        </a:rPr>
                        <m:t>∧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A4D27A65-1F2D-4376-AA61-230E95F869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375" y="2281845"/>
                <a:ext cx="360040" cy="360040"/>
              </a:xfrm>
              <a:prstGeom prst="ellipse">
                <a:avLst/>
              </a:prstGeom>
              <a:blipFill>
                <a:blip r:embed="rId34"/>
                <a:stretch>
                  <a:fillRect l="-10169" b="-50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ED44005B-ACAF-436D-B140-3C6D9FB46503}"/>
              </a:ext>
            </a:extLst>
          </p:cNvPr>
          <p:cNvCxnSpPr>
            <a:cxnSpLocks/>
            <a:stCxn id="93" idx="0"/>
            <a:endCxn id="89" idx="4"/>
          </p:cNvCxnSpPr>
          <p:nvPr/>
        </p:nvCxnSpPr>
        <p:spPr>
          <a:xfrm flipV="1">
            <a:off x="5066625" y="2641885"/>
            <a:ext cx="509770" cy="341656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EB765CB5-592A-44A9-9446-C9BA13E35584}"/>
              </a:ext>
            </a:extLst>
          </p:cNvPr>
          <p:cNvCxnSpPr>
            <a:cxnSpLocks/>
            <a:endCxn id="89" idx="4"/>
          </p:cNvCxnSpPr>
          <p:nvPr/>
        </p:nvCxnSpPr>
        <p:spPr>
          <a:xfrm flipH="1" flipV="1">
            <a:off x="5576395" y="2641885"/>
            <a:ext cx="274908" cy="32710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B0760ABA-66BD-467D-88FE-A418E0DB4BD3}"/>
              </a:ext>
            </a:extLst>
          </p:cNvPr>
          <p:cNvCxnSpPr>
            <a:cxnSpLocks/>
            <a:stCxn id="94" idx="0"/>
            <a:endCxn id="89" idx="4"/>
          </p:cNvCxnSpPr>
          <p:nvPr/>
        </p:nvCxnSpPr>
        <p:spPr>
          <a:xfrm flipV="1">
            <a:off x="5497414" y="2641885"/>
            <a:ext cx="78981" cy="353571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BDA395E4-98A4-4665-8249-8CC11337C334}"/>
                  </a:ext>
                </a:extLst>
              </p:cNvPr>
              <p:cNvSpPr/>
              <p:nvPr/>
            </p:nvSpPr>
            <p:spPr>
              <a:xfrm>
                <a:off x="4886605" y="2983541"/>
                <a:ext cx="360040" cy="305626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BDA395E4-98A4-4665-8249-8CC11337C3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605" y="2983541"/>
                <a:ext cx="360040" cy="305626"/>
              </a:xfrm>
              <a:prstGeom prst="ellipse">
                <a:avLst/>
              </a:prstGeom>
              <a:blipFill>
                <a:blip r:embed="rId35"/>
                <a:stretch>
                  <a:fillRect l="-15254" b="-392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7138FD25-2593-4317-A85E-3DA3806D97E2}"/>
                  </a:ext>
                </a:extLst>
              </p:cNvPr>
              <p:cNvSpPr/>
              <p:nvPr/>
            </p:nvSpPr>
            <p:spPr>
              <a:xfrm>
                <a:off x="5317394" y="2995456"/>
                <a:ext cx="360040" cy="305626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7138FD25-2593-4317-A85E-3DA3806D97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394" y="2995456"/>
                <a:ext cx="360040" cy="305626"/>
              </a:xfrm>
              <a:prstGeom prst="ellipse">
                <a:avLst/>
              </a:prstGeom>
              <a:blipFill>
                <a:blip r:embed="rId36"/>
                <a:stretch>
                  <a:fillRect l="-13559" b="-392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193E66BC-B151-4F49-97A8-51D2228305F3}"/>
                  </a:ext>
                </a:extLst>
              </p:cNvPr>
              <p:cNvSpPr/>
              <p:nvPr/>
            </p:nvSpPr>
            <p:spPr>
              <a:xfrm>
                <a:off x="5696809" y="3685046"/>
                <a:ext cx="360040" cy="305626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193E66BC-B151-4F49-97A8-51D2228305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6809" y="3685046"/>
                <a:ext cx="360040" cy="305626"/>
              </a:xfrm>
              <a:prstGeom prst="ellipse">
                <a:avLst/>
              </a:prstGeom>
              <a:blipFill>
                <a:blip r:embed="rId37"/>
                <a:stretch>
                  <a:fillRect l="-1695" b="-8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DFAA7281-2834-4D19-9A5B-C25390D1BF21}"/>
                  </a:ext>
                </a:extLst>
              </p:cNvPr>
              <p:cNvSpPr/>
              <p:nvPr/>
            </p:nvSpPr>
            <p:spPr>
              <a:xfrm>
                <a:off x="5679954" y="2976166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>
                          <a:solidFill>
                            <a:schemeClr val="tx1"/>
                          </a:solidFill>
                          <a:latin typeface="Cambria Math"/>
                        </a:rPr>
                        <m:t>¬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DFAA7281-2834-4D19-9A5B-C25390D1BF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9954" y="2976166"/>
                <a:ext cx="360040" cy="360040"/>
              </a:xfrm>
              <a:prstGeom prst="ellipse">
                <a:avLst/>
              </a:prstGeom>
              <a:blipFill>
                <a:blip r:embed="rId38"/>
                <a:stretch>
                  <a:fillRect l="-67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E5219597-A488-427F-8A16-E8B420C4D8A6}"/>
              </a:ext>
            </a:extLst>
          </p:cNvPr>
          <p:cNvCxnSpPr>
            <a:stCxn id="107" idx="4"/>
          </p:cNvCxnSpPr>
          <p:nvPr/>
        </p:nvCxnSpPr>
        <p:spPr>
          <a:xfrm flipH="1">
            <a:off x="5842853" y="3336206"/>
            <a:ext cx="17121" cy="31306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76335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1D881-2465-4C79-ADDB-AE93E3983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Circuits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2CF54-779F-4EC4-B3CC-2AA640368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1"/>
            <a:ext cx="3171532" cy="4525963"/>
          </a:xfrm>
        </p:spPr>
        <p:txBody>
          <a:bodyPr>
            <a:normAutofit/>
          </a:bodyPr>
          <a:lstStyle/>
          <a:p>
            <a:r>
              <a:rPr lang="en-US" dirty="0"/>
              <a:t>Putting them together: much smaller picture!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B53BCB-490C-463C-8EDD-88CE688687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12" y="256436"/>
            <a:ext cx="1147765" cy="8249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4AEA01-E702-42D8-9F7A-5F785DF7DB65}"/>
                  </a:ext>
                </a:extLst>
              </p:cNvPr>
              <p:cNvSpPr txBox="1"/>
              <p:nvPr/>
            </p:nvSpPr>
            <p:spPr>
              <a:xfrm flipH="1">
                <a:off x="6240016" y="5758834"/>
                <a:ext cx="70373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∨ 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∧¬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∨¬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∧¬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4AEA01-E702-42D8-9F7A-5F785DF7D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40016" y="5758834"/>
                <a:ext cx="7037354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7CDA8700-D561-4E11-BF2A-1BB03C32F0A1}"/>
                  </a:ext>
                </a:extLst>
              </p:cNvPr>
              <p:cNvSpPr/>
              <p:nvPr/>
            </p:nvSpPr>
            <p:spPr>
              <a:xfrm>
                <a:off x="8631262" y="2487468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>
                          <a:solidFill>
                            <a:schemeClr val="tx1"/>
                          </a:solidFill>
                          <a:latin typeface="Cambria Math"/>
                        </a:rPr>
                        <m:t>∨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7CDA8700-D561-4E11-BF2A-1BB03C32F0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1262" y="2487468"/>
                <a:ext cx="360040" cy="360040"/>
              </a:xfrm>
              <a:prstGeom prst="ellipse">
                <a:avLst/>
              </a:prstGeom>
              <a:blipFill>
                <a:blip r:embed="rId7"/>
                <a:stretch>
                  <a:fillRect l="-10169" b="-50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4F98E07E-6641-42CE-AF28-DA241236D630}"/>
                  </a:ext>
                </a:extLst>
              </p:cNvPr>
              <p:cNvSpPr/>
              <p:nvPr/>
            </p:nvSpPr>
            <p:spPr>
              <a:xfrm>
                <a:off x="9192406" y="3063015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>
                          <a:solidFill>
                            <a:schemeClr val="tx1"/>
                          </a:solidFill>
                          <a:latin typeface="Cambria Math"/>
                        </a:rPr>
                        <m:t>∧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4F98E07E-6641-42CE-AF28-DA241236D6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406" y="3063015"/>
                <a:ext cx="360040" cy="360040"/>
              </a:xfrm>
              <a:prstGeom prst="ellipse">
                <a:avLst/>
              </a:prstGeom>
              <a:blipFill>
                <a:blip r:embed="rId8"/>
                <a:stretch>
                  <a:fillRect l="-10169" b="-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1CCB642-9352-465D-A58E-D246242FE39E}"/>
                  </a:ext>
                </a:extLst>
              </p:cNvPr>
              <p:cNvSpPr txBox="1"/>
              <p:nvPr/>
            </p:nvSpPr>
            <p:spPr>
              <a:xfrm>
                <a:off x="8832005" y="3681801"/>
                <a:ext cx="4347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CA" sz="2400" dirty="0"/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1CCB642-9352-465D-A58E-D246242FE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2005" y="3681801"/>
                <a:ext cx="434734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B00F0074-4BE7-4E82-88D5-E3874765455F}"/>
              </a:ext>
            </a:extLst>
          </p:cNvPr>
          <p:cNvSpPr txBox="1"/>
          <p:nvPr/>
        </p:nvSpPr>
        <p:spPr>
          <a:xfrm>
            <a:off x="8199112" y="3669924"/>
            <a:ext cx="329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s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98E806-ECC5-4B53-BD7B-D3F0EEAB80D4}"/>
              </a:ext>
            </a:extLst>
          </p:cNvPr>
          <p:cNvCxnSpPr>
            <a:stCxn id="7" idx="4"/>
            <a:endCxn id="8" idx="0"/>
          </p:cNvCxnSpPr>
          <p:nvPr/>
        </p:nvCxnSpPr>
        <p:spPr>
          <a:xfrm>
            <a:off x="8811282" y="2847508"/>
            <a:ext cx="561144" cy="21550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D7EE4D0-2611-4EBB-854F-9692A85D3B61}"/>
              </a:ext>
            </a:extLst>
          </p:cNvPr>
          <p:cNvCxnSpPr>
            <a:stCxn id="7" idx="4"/>
            <a:endCxn id="19" idx="0"/>
          </p:cNvCxnSpPr>
          <p:nvPr/>
        </p:nvCxnSpPr>
        <p:spPr>
          <a:xfrm flipH="1">
            <a:off x="8371428" y="2847508"/>
            <a:ext cx="439854" cy="16786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9154238-82A9-4884-A774-637CA18AAFDA}"/>
              </a:ext>
            </a:extLst>
          </p:cNvPr>
          <p:cNvCxnSpPr>
            <a:cxnSpLocks/>
            <a:stCxn id="9" idx="0"/>
            <a:endCxn id="8" idx="4"/>
          </p:cNvCxnSpPr>
          <p:nvPr/>
        </p:nvCxnSpPr>
        <p:spPr>
          <a:xfrm flipV="1">
            <a:off x="9049372" y="3423055"/>
            <a:ext cx="323054" cy="25874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BEB7B55-C4E9-4BD0-BD38-517D8EE3F327}"/>
              </a:ext>
            </a:extLst>
          </p:cNvPr>
          <p:cNvCxnSpPr>
            <a:cxnSpLocks/>
            <a:endCxn id="8" idx="4"/>
          </p:cNvCxnSpPr>
          <p:nvPr/>
        </p:nvCxnSpPr>
        <p:spPr>
          <a:xfrm flipH="1" flipV="1">
            <a:off x="9372426" y="3423055"/>
            <a:ext cx="274908" cy="3271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3E1D53A-1CB8-4924-867F-094626921F94}"/>
              </a:ext>
            </a:extLst>
          </p:cNvPr>
          <p:cNvSpPr/>
          <p:nvPr/>
        </p:nvSpPr>
        <p:spPr>
          <a:xfrm>
            <a:off x="7968208" y="1417638"/>
            <a:ext cx="3672408" cy="42313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489A5554-7C12-442A-967A-55947DD0DD0D}"/>
                  </a:ext>
                </a:extLst>
              </p:cNvPr>
              <p:cNvSpPr/>
              <p:nvPr/>
            </p:nvSpPr>
            <p:spPr>
              <a:xfrm>
                <a:off x="9915575" y="1560470"/>
                <a:ext cx="360040" cy="348756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489A5554-7C12-442A-967A-55947DD0DD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5575" y="1560470"/>
                <a:ext cx="360040" cy="348756"/>
              </a:xfrm>
              <a:prstGeom prst="ellipse">
                <a:avLst/>
              </a:prstGeom>
              <a:blipFill>
                <a:blip r:embed="rId10"/>
                <a:stretch>
                  <a:fillRect l="-10169" b="-70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DD0A085-045F-47A7-961A-9B2C7E17AE78}"/>
                  </a:ext>
                </a:extLst>
              </p:cNvPr>
              <p:cNvSpPr/>
              <p:nvPr/>
            </p:nvSpPr>
            <p:spPr>
              <a:xfrm>
                <a:off x="8191408" y="3015374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>
                          <a:solidFill>
                            <a:schemeClr val="tx1"/>
                          </a:solidFill>
                          <a:latin typeface="Cambria Math"/>
                        </a:rPr>
                        <m:t>¬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DD0A085-045F-47A7-961A-9B2C7E17AE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408" y="3015374"/>
                <a:ext cx="360040" cy="360040"/>
              </a:xfrm>
              <a:prstGeom prst="ellipse">
                <a:avLst/>
              </a:prstGeom>
              <a:blipFill>
                <a:blip r:embed="rId11"/>
                <a:stretch>
                  <a:fillRect l="-67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AA7A13-E7CA-4F51-8C4B-65C4FCADB5AB}"/>
                  </a:ext>
                </a:extLst>
              </p:cNvPr>
              <p:cNvSpPr txBox="1"/>
              <p:nvPr/>
            </p:nvSpPr>
            <p:spPr>
              <a:xfrm>
                <a:off x="10815147" y="2267050"/>
                <a:ext cx="4347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CA" sz="2400" dirty="0"/>
                  <a:t>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AA7A13-E7CA-4F51-8C4B-65C4FCADB5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5147" y="2267050"/>
                <a:ext cx="434734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D970B56-0248-4966-B0AB-1EDACDB1AC59}"/>
              </a:ext>
            </a:extLst>
          </p:cNvPr>
          <p:cNvCxnSpPr>
            <a:cxnSpLocks/>
            <a:stCxn id="17" idx="4"/>
            <a:endCxn id="7" idx="0"/>
          </p:cNvCxnSpPr>
          <p:nvPr/>
        </p:nvCxnSpPr>
        <p:spPr>
          <a:xfrm flipH="1">
            <a:off x="8811282" y="1909226"/>
            <a:ext cx="1284313" cy="57824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596D44D-5A6E-4683-88EE-EC9FBE610D5B}"/>
              </a:ext>
            </a:extLst>
          </p:cNvPr>
          <p:cNvCxnSpPr>
            <a:cxnSpLocks/>
            <a:stCxn id="17" idx="4"/>
            <a:endCxn id="20" idx="0"/>
          </p:cNvCxnSpPr>
          <p:nvPr/>
        </p:nvCxnSpPr>
        <p:spPr>
          <a:xfrm>
            <a:off x="10095595" y="1909226"/>
            <a:ext cx="936919" cy="3578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0ED15F1-E815-4CBE-A031-5CE5FA57347B}"/>
              </a:ext>
            </a:extLst>
          </p:cNvPr>
          <p:cNvCxnSpPr>
            <a:cxnSpLocks/>
            <a:stCxn id="19" idx="4"/>
            <a:endCxn id="11" idx="0"/>
          </p:cNvCxnSpPr>
          <p:nvPr/>
        </p:nvCxnSpPr>
        <p:spPr>
          <a:xfrm flipH="1">
            <a:off x="8363781" y="3375414"/>
            <a:ext cx="7647" cy="2945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1917558-76BA-4B0A-9151-4F732062211C}"/>
              </a:ext>
            </a:extLst>
          </p:cNvPr>
          <p:cNvCxnSpPr>
            <a:cxnSpLocks/>
            <a:stCxn id="38" idx="0"/>
          </p:cNvCxnSpPr>
          <p:nvPr/>
        </p:nvCxnSpPr>
        <p:spPr>
          <a:xfrm flipV="1">
            <a:off x="8811282" y="4117376"/>
            <a:ext cx="276971" cy="3088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B2B6A08-4164-4F4B-A112-FFF08F2D4404}"/>
              </a:ext>
            </a:extLst>
          </p:cNvPr>
          <p:cNvCxnSpPr>
            <a:cxnSpLocks/>
            <a:stCxn id="40" idx="0"/>
            <a:endCxn id="9" idx="2"/>
          </p:cNvCxnSpPr>
          <p:nvPr/>
        </p:nvCxnSpPr>
        <p:spPr>
          <a:xfrm flipH="1" flipV="1">
            <a:off x="9049372" y="4143466"/>
            <a:ext cx="192699" cy="2827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CF8FD8F7-0CD0-4D74-8D54-D166010546AD}"/>
                  </a:ext>
                </a:extLst>
              </p:cNvPr>
              <p:cNvSpPr/>
              <p:nvPr/>
            </p:nvSpPr>
            <p:spPr>
              <a:xfrm>
                <a:off x="8631262" y="4426228"/>
                <a:ext cx="360040" cy="305626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CF8FD8F7-0CD0-4D74-8D54-D166010546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1262" y="4426228"/>
                <a:ext cx="360040" cy="305626"/>
              </a:xfrm>
              <a:prstGeom prst="ellipse">
                <a:avLst/>
              </a:prstGeom>
              <a:blipFill>
                <a:blip r:embed="rId13"/>
                <a:stretch>
                  <a:fillRect l="-13559" b="-4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527F8390-1162-4829-8673-09C8F982AB3C}"/>
                  </a:ext>
                </a:extLst>
              </p:cNvPr>
              <p:cNvSpPr/>
              <p:nvPr/>
            </p:nvSpPr>
            <p:spPr>
              <a:xfrm>
                <a:off x="9062051" y="4426228"/>
                <a:ext cx="360040" cy="305626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527F8390-1162-4829-8673-09C8F982AB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2051" y="4426228"/>
                <a:ext cx="360040" cy="305626"/>
              </a:xfrm>
              <a:prstGeom prst="ellipse">
                <a:avLst/>
              </a:prstGeom>
              <a:blipFill>
                <a:blip r:embed="rId14"/>
                <a:stretch>
                  <a:fillRect l="-15254" b="-4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1EE8A67A-47E9-417A-87F4-11D849040640}"/>
                  </a:ext>
                </a:extLst>
              </p:cNvPr>
              <p:cNvSpPr/>
              <p:nvPr/>
            </p:nvSpPr>
            <p:spPr>
              <a:xfrm>
                <a:off x="9492840" y="4466216"/>
                <a:ext cx="360040" cy="305626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1EE8A67A-47E9-417A-87F4-11D8490406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2840" y="4466216"/>
                <a:ext cx="360040" cy="305626"/>
              </a:xfrm>
              <a:prstGeom prst="ellipse">
                <a:avLst/>
              </a:prstGeom>
              <a:blipFill>
                <a:blip r:embed="rId15"/>
                <a:stretch>
                  <a:fillRect l="-1695" b="-8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4EB21746-1CEC-40C0-90E7-AE5876E2045C}"/>
                  </a:ext>
                </a:extLst>
              </p:cNvPr>
              <p:cNvSpPr/>
              <p:nvPr/>
            </p:nvSpPr>
            <p:spPr>
              <a:xfrm>
                <a:off x="9475985" y="3757336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>
                          <a:solidFill>
                            <a:schemeClr val="tx1"/>
                          </a:solidFill>
                          <a:latin typeface="Cambria Math"/>
                        </a:rPr>
                        <m:t>¬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4EB21746-1CEC-40C0-90E7-AE5876E204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5985" y="3757336"/>
                <a:ext cx="360040" cy="360040"/>
              </a:xfrm>
              <a:prstGeom prst="ellipse">
                <a:avLst/>
              </a:prstGeom>
              <a:blipFill>
                <a:blip r:embed="rId16"/>
                <a:stretch>
                  <a:fillRect l="-5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5D843D6-6B70-49CC-B3C3-8054E6540517}"/>
              </a:ext>
            </a:extLst>
          </p:cNvPr>
          <p:cNvCxnSpPr>
            <a:stCxn id="51" idx="4"/>
          </p:cNvCxnSpPr>
          <p:nvPr/>
        </p:nvCxnSpPr>
        <p:spPr>
          <a:xfrm flipH="1">
            <a:off x="9638884" y="4117376"/>
            <a:ext cx="17121" cy="31306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ABE0D51-7C16-4EB0-B65A-4E11A141382C}"/>
              </a:ext>
            </a:extLst>
          </p:cNvPr>
          <p:cNvCxnSpPr>
            <a:cxnSpLocks/>
          </p:cNvCxnSpPr>
          <p:nvPr/>
        </p:nvCxnSpPr>
        <p:spPr>
          <a:xfrm flipH="1">
            <a:off x="10644549" y="3329022"/>
            <a:ext cx="7647" cy="2945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944BCD7-C952-4AC1-9847-4B3A2B855059}"/>
              </a:ext>
            </a:extLst>
          </p:cNvPr>
          <p:cNvCxnSpPr>
            <a:cxnSpLocks/>
            <a:stCxn id="69" idx="0"/>
            <a:endCxn id="20" idx="2"/>
          </p:cNvCxnSpPr>
          <p:nvPr/>
        </p:nvCxnSpPr>
        <p:spPr>
          <a:xfrm flipH="1" flipV="1">
            <a:off x="11032514" y="2728715"/>
            <a:ext cx="270148" cy="19491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7113BFA9-C0F1-4509-A8D1-6A54FE1D6932}"/>
              </a:ext>
            </a:extLst>
          </p:cNvPr>
          <p:cNvCxnSpPr>
            <a:cxnSpLocks/>
            <a:stCxn id="79" idx="0"/>
          </p:cNvCxnSpPr>
          <p:nvPr/>
        </p:nvCxnSpPr>
        <p:spPr>
          <a:xfrm flipV="1">
            <a:off x="10576849" y="2696782"/>
            <a:ext cx="455666" cy="26403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2013CE39-07E1-4BC4-BECB-4B8F0E67E4D4}"/>
              </a:ext>
            </a:extLst>
          </p:cNvPr>
          <p:cNvSpPr txBox="1"/>
          <p:nvPr/>
        </p:nvSpPr>
        <p:spPr>
          <a:xfrm>
            <a:off x="11137993" y="2923632"/>
            <a:ext cx="329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44293844-B84C-467D-9F63-4EC1FC7E6E58}"/>
                  </a:ext>
                </a:extLst>
              </p:cNvPr>
              <p:cNvSpPr/>
              <p:nvPr/>
            </p:nvSpPr>
            <p:spPr>
              <a:xfrm>
                <a:off x="10396829" y="2960818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>
                          <a:solidFill>
                            <a:schemeClr val="tx1"/>
                          </a:solidFill>
                          <a:latin typeface="Cambria Math"/>
                        </a:rPr>
                        <m:t>¬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44293844-B84C-467D-9F63-4EC1FC7E6E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6829" y="2960818"/>
                <a:ext cx="360040" cy="360040"/>
              </a:xfrm>
              <a:prstGeom prst="ellipse">
                <a:avLst/>
              </a:prstGeom>
              <a:blipFill>
                <a:blip r:embed="rId17"/>
                <a:stretch>
                  <a:fillRect l="-67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95EEA4F8-1739-46C5-97F5-4B6E0A086DCB}"/>
                  </a:ext>
                </a:extLst>
              </p:cNvPr>
              <p:cNvSpPr/>
              <p:nvPr/>
            </p:nvSpPr>
            <p:spPr>
              <a:xfrm>
                <a:off x="10474397" y="3597434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>
                          <a:solidFill>
                            <a:schemeClr val="tx1"/>
                          </a:solidFill>
                          <a:latin typeface="Cambria Math"/>
                        </a:rPr>
                        <m:t>∧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95EEA4F8-1739-46C5-97F5-4B6E0A086D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4397" y="3597434"/>
                <a:ext cx="360040" cy="360040"/>
              </a:xfrm>
              <a:prstGeom prst="ellipse">
                <a:avLst/>
              </a:prstGeom>
              <a:blipFill>
                <a:blip r:embed="rId18"/>
                <a:stretch>
                  <a:fillRect l="-10169" b="-50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C9102891-EC80-4675-9225-D0C555438378}"/>
                  </a:ext>
                </a:extLst>
              </p:cNvPr>
              <p:cNvSpPr txBox="1"/>
              <p:nvPr/>
            </p:nvSpPr>
            <p:spPr>
              <a:xfrm>
                <a:off x="10113996" y="4216220"/>
                <a:ext cx="4347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CA" sz="2400" dirty="0"/>
                  <a:t> </a:t>
                </a: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C9102891-EC80-4675-9225-D0C555438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3996" y="4216220"/>
                <a:ext cx="434734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3B26ACFB-E31B-41AB-9306-41CCED895235}"/>
              </a:ext>
            </a:extLst>
          </p:cNvPr>
          <p:cNvCxnSpPr>
            <a:cxnSpLocks/>
            <a:stCxn id="96" idx="0"/>
            <a:endCxn id="95" idx="4"/>
          </p:cNvCxnSpPr>
          <p:nvPr/>
        </p:nvCxnSpPr>
        <p:spPr>
          <a:xfrm flipV="1">
            <a:off x="10331363" y="3957474"/>
            <a:ext cx="323054" cy="25874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09B7564A-B645-4041-9B8B-A1000F3B58BE}"/>
              </a:ext>
            </a:extLst>
          </p:cNvPr>
          <p:cNvCxnSpPr>
            <a:cxnSpLocks/>
            <a:endCxn id="95" idx="4"/>
          </p:cNvCxnSpPr>
          <p:nvPr/>
        </p:nvCxnSpPr>
        <p:spPr>
          <a:xfrm flipH="1" flipV="1">
            <a:off x="10654417" y="3957474"/>
            <a:ext cx="274908" cy="3271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2ABE40E1-FBE5-4F33-B718-F01EB21DB044}"/>
              </a:ext>
            </a:extLst>
          </p:cNvPr>
          <p:cNvCxnSpPr>
            <a:cxnSpLocks/>
            <a:stCxn id="102" idx="0"/>
          </p:cNvCxnSpPr>
          <p:nvPr/>
        </p:nvCxnSpPr>
        <p:spPr>
          <a:xfrm flipV="1">
            <a:off x="10093273" y="4651795"/>
            <a:ext cx="276971" cy="3088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11949171-559F-4BCF-84FB-DAAAF8040366}"/>
              </a:ext>
            </a:extLst>
          </p:cNvPr>
          <p:cNvCxnSpPr>
            <a:cxnSpLocks/>
            <a:stCxn id="103" idx="0"/>
            <a:endCxn id="96" idx="2"/>
          </p:cNvCxnSpPr>
          <p:nvPr/>
        </p:nvCxnSpPr>
        <p:spPr>
          <a:xfrm flipH="1" flipV="1">
            <a:off x="10331363" y="4677885"/>
            <a:ext cx="192699" cy="2827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3D3599E8-3185-428D-8E10-05598C44C6D1}"/>
                  </a:ext>
                </a:extLst>
              </p:cNvPr>
              <p:cNvSpPr/>
              <p:nvPr/>
            </p:nvSpPr>
            <p:spPr>
              <a:xfrm>
                <a:off x="9913253" y="4960647"/>
                <a:ext cx="360040" cy="305626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3D3599E8-3185-428D-8E10-05598C44C6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3253" y="4960647"/>
                <a:ext cx="360040" cy="305626"/>
              </a:xfrm>
              <a:prstGeom prst="ellipse">
                <a:avLst/>
              </a:prstGeom>
              <a:blipFill>
                <a:blip r:embed="rId20"/>
                <a:stretch>
                  <a:fillRect l="-13559" b="-4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F9A395AD-B33C-4C03-91F2-D0828DC4F107}"/>
                  </a:ext>
                </a:extLst>
              </p:cNvPr>
              <p:cNvSpPr/>
              <p:nvPr/>
            </p:nvSpPr>
            <p:spPr>
              <a:xfrm>
                <a:off x="10344042" y="4960647"/>
                <a:ext cx="360040" cy="305626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F9A395AD-B33C-4C03-91F2-D0828DC4F1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4042" y="4960647"/>
                <a:ext cx="360040" cy="305626"/>
              </a:xfrm>
              <a:prstGeom prst="ellipse">
                <a:avLst/>
              </a:prstGeom>
              <a:blipFill>
                <a:blip r:embed="rId21"/>
                <a:stretch>
                  <a:fillRect l="-13559" b="-4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41382DA2-802C-4773-8A95-053098F0D4D2}"/>
                  </a:ext>
                </a:extLst>
              </p:cNvPr>
              <p:cNvSpPr/>
              <p:nvPr/>
            </p:nvSpPr>
            <p:spPr>
              <a:xfrm>
                <a:off x="10774831" y="5000635"/>
                <a:ext cx="360040" cy="305626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41382DA2-802C-4773-8A95-053098F0D4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4831" y="5000635"/>
                <a:ext cx="360040" cy="305626"/>
              </a:xfrm>
              <a:prstGeom prst="ellipse">
                <a:avLst/>
              </a:prstGeom>
              <a:blipFill>
                <a:blip r:embed="rId22"/>
                <a:stretch>
                  <a:fillRect l="-1695" b="-1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B163E55B-C82D-4A66-9050-B34E3F8A9C9F}"/>
                  </a:ext>
                </a:extLst>
              </p:cNvPr>
              <p:cNvSpPr/>
              <p:nvPr/>
            </p:nvSpPr>
            <p:spPr>
              <a:xfrm>
                <a:off x="10757976" y="4291755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>
                          <a:solidFill>
                            <a:schemeClr val="tx1"/>
                          </a:solidFill>
                          <a:latin typeface="Cambria Math"/>
                        </a:rPr>
                        <m:t>¬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B163E55B-C82D-4A66-9050-B34E3F8A9C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7976" y="4291755"/>
                <a:ext cx="360040" cy="360040"/>
              </a:xfrm>
              <a:prstGeom prst="ellipse">
                <a:avLst/>
              </a:prstGeom>
              <a:blipFill>
                <a:blip r:embed="rId23"/>
                <a:stretch>
                  <a:fillRect l="-67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7385733B-658F-400C-B9D0-78799E6CEB05}"/>
              </a:ext>
            </a:extLst>
          </p:cNvPr>
          <p:cNvCxnSpPr>
            <a:stCxn id="105" idx="4"/>
          </p:cNvCxnSpPr>
          <p:nvPr/>
        </p:nvCxnSpPr>
        <p:spPr>
          <a:xfrm flipH="1">
            <a:off x="10920875" y="4651795"/>
            <a:ext cx="17121" cy="31306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1EA5BEED-F302-4C63-91AC-DB0E63F5CCA3}"/>
              </a:ext>
            </a:extLst>
          </p:cNvPr>
          <p:cNvSpPr txBox="1"/>
          <p:nvPr/>
        </p:nvSpPr>
        <p:spPr>
          <a:xfrm>
            <a:off x="6164355" y="4864799"/>
            <a:ext cx="329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s 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4F50915-B74E-4135-A23D-E37E4532C7E4}"/>
              </a:ext>
            </a:extLst>
          </p:cNvPr>
          <p:cNvCxnSpPr>
            <a:cxnSpLocks/>
            <a:stCxn id="55" idx="4"/>
            <a:endCxn id="56" idx="0"/>
          </p:cNvCxnSpPr>
          <p:nvPr/>
        </p:nvCxnSpPr>
        <p:spPr>
          <a:xfrm flipH="1">
            <a:off x="4749251" y="1929429"/>
            <a:ext cx="623039" cy="449716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81A05810-D908-436C-AAE6-101B13BA5DB9}"/>
              </a:ext>
            </a:extLst>
          </p:cNvPr>
          <p:cNvSpPr/>
          <p:nvPr/>
        </p:nvSpPr>
        <p:spPr>
          <a:xfrm>
            <a:off x="4371197" y="1437840"/>
            <a:ext cx="2546114" cy="45259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81EB1E1D-3904-407F-972B-E37557E7D592}"/>
                  </a:ext>
                </a:extLst>
              </p:cNvPr>
              <p:cNvSpPr/>
              <p:nvPr/>
            </p:nvSpPr>
            <p:spPr>
              <a:xfrm>
                <a:off x="5192270" y="1580673"/>
                <a:ext cx="360040" cy="348756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81EB1E1D-3904-407F-972B-E37557E7D5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270" y="1580673"/>
                <a:ext cx="360040" cy="348756"/>
              </a:xfrm>
              <a:prstGeom prst="ellipse">
                <a:avLst/>
              </a:prstGeom>
              <a:blipFill>
                <a:blip r:embed="rId24"/>
                <a:stretch>
                  <a:fillRect l="-10169" b="-517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C439ECC8-B5E7-45E5-A51C-9E1CAFF6675E}"/>
                  </a:ext>
                </a:extLst>
              </p:cNvPr>
              <p:cNvSpPr/>
              <p:nvPr/>
            </p:nvSpPr>
            <p:spPr>
              <a:xfrm>
                <a:off x="4569231" y="2379145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>
                          <a:solidFill>
                            <a:schemeClr val="tx1"/>
                          </a:solidFill>
                          <a:latin typeface="Cambria Math"/>
                        </a:rPr>
                        <m:t>¬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C439ECC8-B5E7-45E5-A51C-9E1CAFF667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9231" y="2379145"/>
                <a:ext cx="360040" cy="360040"/>
              </a:xfrm>
              <a:prstGeom prst="ellipse">
                <a:avLst/>
              </a:prstGeom>
              <a:blipFill>
                <a:blip r:embed="rId25"/>
                <a:stretch>
                  <a:fillRect l="-67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F6D05E3-0CB7-49A4-A0ED-7D077649EEB3}"/>
                  </a:ext>
                </a:extLst>
              </p:cNvPr>
              <p:cNvSpPr txBox="1"/>
              <p:nvPr/>
            </p:nvSpPr>
            <p:spPr>
              <a:xfrm>
                <a:off x="6091842" y="2287253"/>
                <a:ext cx="4347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CA" sz="2400" dirty="0"/>
                  <a:t> 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F6D05E3-0CB7-49A4-A0ED-7D077649E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1842" y="2287253"/>
                <a:ext cx="434734" cy="46166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AD5C274-E7AD-4461-A185-0EF94C1F4CE3}"/>
              </a:ext>
            </a:extLst>
          </p:cNvPr>
          <p:cNvCxnSpPr>
            <a:cxnSpLocks/>
            <a:stCxn id="55" idx="4"/>
            <a:endCxn id="57" idx="0"/>
          </p:cNvCxnSpPr>
          <p:nvPr/>
        </p:nvCxnSpPr>
        <p:spPr>
          <a:xfrm>
            <a:off x="5372290" y="1929429"/>
            <a:ext cx="936919" cy="357824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E73AA4B-7DB1-4E42-8271-D22D7752774D}"/>
              </a:ext>
            </a:extLst>
          </p:cNvPr>
          <p:cNvCxnSpPr>
            <a:cxnSpLocks/>
            <a:stCxn id="76" idx="4"/>
          </p:cNvCxnSpPr>
          <p:nvPr/>
        </p:nvCxnSpPr>
        <p:spPr>
          <a:xfrm flipH="1">
            <a:off x="5578858" y="3341061"/>
            <a:ext cx="274686" cy="224655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67EE5C7-46EC-408E-9A36-CD0CADC33FE4}"/>
              </a:ext>
            </a:extLst>
          </p:cNvPr>
          <p:cNvCxnSpPr>
            <a:cxnSpLocks/>
            <a:stCxn id="47" idx="0"/>
            <a:endCxn id="57" idx="2"/>
          </p:cNvCxnSpPr>
          <p:nvPr/>
        </p:nvCxnSpPr>
        <p:spPr>
          <a:xfrm flipH="1" flipV="1">
            <a:off x="6309209" y="2748918"/>
            <a:ext cx="19815" cy="2115881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264D3D5-49F8-4486-AA45-052056371429}"/>
              </a:ext>
            </a:extLst>
          </p:cNvPr>
          <p:cNvCxnSpPr>
            <a:cxnSpLocks/>
            <a:stCxn id="76" idx="0"/>
          </p:cNvCxnSpPr>
          <p:nvPr/>
        </p:nvCxnSpPr>
        <p:spPr>
          <a:xfrm flipV="1">
            <a:off x="5853544" y="2716985"/>
            <a:ext cx="455666" cy="26403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47A5EFBB-DD5D-467D-8FBC-22492FA0A20B}"/>
                  </a:ext>
                </a:extLst>
              </p:cNvPr>
              <p:cNvSpPr/>
              <p:nvPr/>
            </p:nvSpPr>
            <p:spPr>
              <a:xfrm>
                <a:off x="5673524" y="2981021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>
                          <a:solidFill>
                            <a:schemeClr val="tx1"/>
                          </a:solidFill>
                          <a:latin typeface="Cambria Math"/>
                        </a:rPr>
                        <m:t>¬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47A5EFBB-DD5D-467D-8FBC-22492FA0A2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524" y="2981021"/>
                <a:ext cx="360040" cy="360040"/>
              </a:xfrm>
              <a:prstGeom prst="ellipse">
                <a:avLst/>
              </a:prstGeom>
              <a:blipFill>
                <a:blip r:embed="rId27"/>
                <a:stretch>
                  <a:fillRect l="-67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D3981ED9-81F9-4DD1-A43C-658134AF2D23}"/>
                  </a:ext>
                </a:extLst>
              </p:cNvPr>
              <p:cNvSpPr/>
              <p:nvPr/>
            </p:nvSpPr>
            <p:spPr>
              <a:xfrm>
                <a:off x="5249010" y="3521081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>
                          <a:solidFill>
                            <a:schemeClr val="tx1"/>
                          </a:solidFill>
                          <a:latin typeface="Cambria Math"/>
                        </a:rPr>
                        <m:t>∧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D3981ED9-81F9-4DD1-A43C-658134AF2D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010" y="3521081"/>
                <a:ext cx="360040" cy="360040"/>
              </a:xfrm>
              <a:prstGeom prst="ellipse">
                <a:avLst/>
              </a:prstGeom>
              <a:blipFill>
                <a:blip r:embed="rId28"/>
                <a:stretch>
                  <a:fillRect l="-10169" b="-33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74779B75-37AD-4B02-9F6C-4E4C7CACAA7D}"/>
              </a:ext>
            </a:extLst>
          </p:cNvPr>
          <p:cNvCxnSpPr>
            <a:cxnSpLocks/>
            <a:stCxn id="84" idx="0"/>
            <a:endCxn id="77" idx="4"/>
          </p:cNvCxnSpPr>
          <p:nvPr/>
        </p:nvCxnSpPr>
        <p:spPr>
          <a:xfrm flipV="1">
            <a:off x="4988789" y="3881121"/>
            <a:ext cx="440241" cy="102171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42DDFF2-70B1-41B7-BB7D-81EE6D7F9674}"/>
              </a:ext>
            </a:extLst>
          </p:cNvPr>
          <p:cNvCxnSpPr>
            <a:cxnSpLocks/>
            <a:endCxn id="77" idx="4"/>
          </p:cNvCxnSpPr>
          <p:nvPr/>
        </p:nvCxnSpPr>
        <p:spPr>
          <a:xfrm flipH="1" flipV="1">
            <a:off x="5429030" y="3881121"/>
            <a:ext cx="274908" cy="32710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80FF9E39-5410-49BC-974B-48820D544292}"/>
              </a:ext>
            </a:extLst>
          </p:cNvPr>
          <p:cNvCxnSpPr>
            <a:cxnSpLocks/>
            <a:stCxn id="85" idx="0"/>
            <a:endCxn id="77" idx="4"/>
          </p:cNvCxnSpPr>
          <p:nvPr/>
        </p:nvCxnSpPr>
        <p:spPr>
          <a:xfrm flipH="1" flipV="1">
            <a:off x="5429030" y="3881121"/>
            <a:ext cx="53028" cy="1016476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9A760A27-1757-4269-8216-AABA2C8ADCD3}"/>
                  </a:ext>
                </a:extLst>
              </p:cNvPr>
              <p:cNvSpPr/>
              <p:nvPr/>
            </p:nvSpPr>
            <p:spPr>
              <a:xfrm>
                <a:off x="4808769" y="4902831"/>
                <a:ext cx="360040" cy="305626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9A760A27-1757-4269-8216-AABA2C8ADC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769" y="4902831"/>
                <a:ext cx="360040" cy="305626"/>
              </a:xfrm>
              <a:prstGeom prst="ellipse">
                <a:avLst/>
              </a:prstGeom>
              <a:blipFill>
                <a:blip r:embed="rId29"/>
                <a:stretch>
                  <a:fillRect l="-13559" b="-4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74BD721F-75CC-4AF4-8465-0D37B8A1C6DB}"/>
                  </a:ext>
                </a:extLst>
              </p:cNvPr>
              <p:cNvSpPr/>
              <p:nvPr/>
            </p:nvSpPr>
            <p:spPr>
              <a:xfrm>
                <a:off x="5302038" y="4897597"/>
                <a:ext cx="360040" cy="305626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74BD721F-75CC-4AF4-8465-0D37B8A1C6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038" y="4897597"/>
                <a:ext cx="360040" cy="305626"/>
              </a:xfrm>
              <a:prstGeom prst="ellipse">
                <a:avLst/>
              </a:prstGeom>
              <a:blipFill>
                <a:blip r:embed="rId30"/>
                <a:stretch>
                  <a:fillRect l="-13559" b="-392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7B35F07D-78E0-4C1B-8198-4BC8FE8A9FB9}"/>
                  </a:ext>
                </a:extLst>
              </p:cNvPr>
              <p:cNvSpPr/>
              <p:nvPr/>
            </p:nvSpPr>
            <p:spPr>
              <a:xfrm>
                <a:off x="5709138" y="4942819"/>
                <a:ext cx="360040" cy="305626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7B35F07D-78E0-4C1B-8198-4BC8FE8A9F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138" y="4942819"/>
                <a:ext cx="360040" cy="305626"/>
              </a:xfrm>
              <a:prstGeom prst="ellipse">
                <a:avLst/>
              </a:prstGeom>
              <a:blipFill>
                <a:blip r:embed="rId31"/>
                <a:stretch>
                  <a:fillRect l="-1695" b="-8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E6402D79-8FA4-4D86-866F-488468009F58}"/>
                  </a:ext>
                </a:extLst>
              </p:cNvPr>
              <p:cNvSpPr/>
              <p:nvPr/>
            </p:nvSpPr>
            <p:spPr>
              <a:xfrm>
                <a:off x="5587708" y="4200279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>
                          <a:solidFill>
                            <a:schemeClr val="tx1"/>
                          </a:solidFill>
                          <a:latin typeface="Cambria Math"/>
                        </a:rPr>
                        <m:t>¬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E6402D79-8FA4-4D86-866F-488468009F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7708" y="4200279"/>
                <a:ext cx="360040" cy="360040"/>
              </a:xfrm>
              <a:prstGeom prst="ellipse">
                <a:avLst/>
              </a:prstGeom>
              <a:blipFill>
                <a:blip r:embed="rId32"/>
                <a:stretch>
                  <a:fillRect l="-67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7FA55533-EFAD-4588-993A-9F39BB3EBB65}"/>
              </a:ext>
            </a:extLst>
          </p:cNvPr>
          <p:cNvCxnSpPr>
            <a:cxnSpLocks/>
            <a:stCxn id="87" idx="4"/>
            <a:endCxn id="86" idx="0"/>
          </p:cNvCxnSpPr>
          <p:nvPr/>
        </p:nvCxnSpPr>
        <p:spPr>
          <a:xfrm>
            <a:off x="5767728" y="4560319"/>
            <a:ext cx="121430" cy="3825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F46FEA28-7D0E-4E92-B310-EAD08B8BD365}"/>
              </a:ext>
            </a:extLst>
          </p:cNvPr>
          <p:cNvCxnSpPr>
            <a:cxnSpLocks/>
            <a:stCxn id="47" idx="2"/>
            <a:endCxn id="56" idx="4"/>
          </p:cNvCxnSpPr>
          <p:nvPr/>
        </p:nvCxnSpPr>
        <p:spPr>
          <a:xfrm rot="5400000" flipH="1">
            <a:off x="4245498" y="3242939"/>
            <a:ext cx="2587279" cy="1579773"/>
          </a:xfrm>
          <a:prstGeom prst="bentConnector3">
            <a:avLst>
              <a:gd name="adj1" fmla="val -8836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8B19014-CA1B-4B59-9CA6-AB02A14C9E49}"/>
              </a:ext>
            </a:extLst>
          </p:cNvPr>
          <p:cNvCxnSpPr>
            <a:cxnSpLocks/>
            <a:stCxn id="55" idx="4"/>
            <a:endCxn id="77" idx="0"/>
          </p:cNvCxnSpPr>
          <p:nvPr/>
        </p:nvCxnSpPr>
        <p:spPr>
          <a:xfrm>
            <a:off x="5372290" y="1929429"/>
            <a:ext cx="56740" cy="159165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952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1D881-2465-4C79-ADDB-AE93E3983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Circuits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B53BCB-490C-463C-8EDD-88CE688687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12" y="256436"/>
            <a:ext cx="1147765" cy="8249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4AEA01-E702-42D8-9F7A-5F785DF7DB65}"/>
                  </a:ext>
                </a:extLst>
              </p:cNvPr>
              <p:cNvSpPr txBox="1"/>
              <p:nvPr/>
            </p:nvSpPr>
            <p:spPr>
              <a:xfrm flipH="1">
                <a:off x="6240016" y="5758834"/>
                <a:ext cx="70373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∨ 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∧¬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∨¬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∧¬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4AEA01-E702-42D8-9F7A-5F785DF7D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40016" y="5758834"/>
                <a:ext cx="7037354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7CDA8700-D561-4E11-BF2A-1BB03C32F0A1}"/>
                  </a:ext>
                </a:extLst>
              </p:cNvPr>
              <p:cNvSpPr/>
              <p:nvPr/>
            </p:nvSpPr>
            <p:spPr>
              <a:xfrm>
                <a:off x="9120234" y="2502825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>
                          <a:solidFill>
                            <a:schemeClr val="tx1"/>
                          </a:solidFill>
                          <a:latin typeface="Cambria Math"/>
                        </a:rPr>
                        <m:t>∨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7CDA8700-D561-4E11-BF2A-1BB03C32F0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0234" y="2502825"/>
                <a:ext cx="360040" cy="360040"/>
              </a:xfrm>
              <a:prstGeom prst="ellipse">
                <a:avLst/>
              </a:prstGeom>
              <a:blipFill>
                <a:blip r:embed="rId7"/>
                <a:stretch>
                  <a:fillRect l="-10169" b="-33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4F98E07E-6641-42CE-AF28-DA241236D630}"/>
                  </a:ext>
                </a:extLst>
              </p:cNvPr>
              <p:cNvSpPr/>
              <p:nvPr/>
            </p:nvSpPr>
            <p:spPr>
              <a:xfrm>
                <a:off x="9681378" y="3078372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>
                          <a:solidFill>
                            <a:schemeClr val="tx1"/>
                          </a:solidFill>
                          <a:latin typeface="Cambria Math"/>
                        </a:rPr>
                        <m:t>∧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4F98E07E-6641-42CE-AF28-DA241236D6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1378" y="3078372"/>
                <a:ext cx="360040" cy="360040"/>
              </a:xfrm>
              <a:prstGeom prst="ellipse">
                <a:avLst/>
              </a:prstGeom>
              <a:blipFill>
                <a:blip r:embed="rId8"/>
                <a:stretch>
                  <a:fillRect l="-10169" b="-50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1CCB642-9352-465D-A58E-D246242FE39E}"/>
                  </a:ext>
                </a:extLst>
              </p:cNvPr>
              <p:cNvSpPr txBox="1"/>
              <p:nvPr/>
            </p:nvSpPr>
            <p:spPr>
              <a:xfrm>
                <a:off x="9320977" y="3697158"/>
                <a:ext cx="4347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CA" sz="2400" dirty="0"/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1CCB642-9352-465D-A58E-D246242FE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0977" y="3697158"/>
                <a:ext cx="434734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B00F0074-4BE7-4E82-88D5-E3874765455F}"/>
              </a:ext>
            </a:extLst>
          </p:cNvPr>
          <p:cNvSpPr txBox="1"/>
          <p:nvPr/>
        </p:nvSpPr>
        <p:spPr>
          <a:xfrm>
            <a:off x="8688084" y="3685281"/>
            <a:ext cx="329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s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98E806-ECC5-4B53-BD7B-D3F0EEAB80D4}"/>
              </a:ext>
            </a:extLst>
          </p:cNvPr>
          <p:cNvCxnSpPr>
            <a:stCxn id="7" idx="4"/>
            <a:endCxn id="8" idx="0"/>
          </p:cNvCxnSpPr>
          <p:nvPr/>
        </p:nvCxnSpPr>
        <p:spPr>
          <a:xfrm>
            <a:off x="9300254" y="2862865"/>
            <a:ext cx="561144" cy="21550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D7EE4D0-2611-4EBB-854F-9692A85D3B61}"/>
              </a:ext>
            </a:extLst>
          </p:cNvPr>
          <p:cNvCxnSpPr>
            <a:stCxn id="7" idx="4"/>
            <a:endCxn id="19" idx="0"/>
          </p:cNvCxnSpPr>
          <p:nvPr/>
        </p:nvCxnSpPr>
        <p:spPr>
          <a:xfrm flipH="1">
            <a:off x="8860400" y="2862865"/>
            <a:ext cx="439854" cy="16786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9154238-82A9-4884-A774-637CA18AAFDA}"/>
              </a:ext>
            </a:extLst>
          </p:cNvPr>
          <p:cNvCxnSpPr>
            <a:cxnSpLocks/>
            <a:stCxn id="9" idx="0"/>
            <a:endCxn id="8" idx="4"/>
          </p:cNvCxnSpPr>
          <p:nvPr/>
        </p:nvCxnSpPr>
        <p:spPr>
          <a:xfrm flipV="1">
            <a:off x="9538344" y="3438412"/>
            <a:ext cx="323054" cy="25874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BEB7B55-C4E9-4BD0-BD38-517D8EE3F327}"/>
              </a:ext>
            </a:extLst>
          </p:cNvPr>
          <p:cNvCxnSpPr>
            <a:cxnSpLocks/>
            <a:endCxn id="8" idx="4"/>
          </p:cNvCxnSpPr>
          <p:nvPr/>
        </p:nvCxnSpPr>
        <p:spPr>
          <a:xfrm flipH="1" flipV="1">
            <a:off x="9861398" y="3438412"/>
            <a:ext cx="274908" cy="3271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3E1D53A-1CB8-4924-867F-094626921F94}"/>
              </a:ext>
            </a:extLst>
          </p:cNvPr>
          <p:cNvSpPr/>
          <p:nvPr/>
        </p:nvSpPr>
        <p:spPr>
          <a:xfrm>
            <a:off x="8457180" y="1432995"/>
            <a:ext cx="3672408" cy="42313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489A5554-7C12-442A-967A-55947DD0DD0D}"/>
                  </a:ext>
                </a:extLst>
              </p:cNvPr>
              <p:cNvSpPr/>
              <p:nvPr/>
            </p:nvSpPr>
            <p:spPr>
              <a:xfrm>
                <a:off x="10404547" y="1575827"/>
                <a:ext cx="360040" cy="348756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489A5554-7C12-442A-967A-55947DD0DD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4547" y="1575827"/>
                <a:ext cx="360040" cy="348756"/>
              </a:xfrm>
              <a:prstGeom prst="ellipse">
                <a:avLst/>
              </a:prstGeom>
              <a:blipFill>
                <a:blip r:embed="rId10"/>
                <a:stretch>
                  <a:fillRect l="-10169" b="-52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DD0A085-045F-47A7-961A-9B2C7E17AE78}"/>
                  </a:ext>
                </a:extLst>
              </p:cNvPr>
              <p:cNvSpPr/>
              <p:nvPr/>
            </p:nvSpPr>
            <p:spPr>
              <a:xfrm>
                <a:off x="8680380" y="3030731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>
                          <a:solidFill>
                            <a:schemeClr val="tx1"/>
                          </a:solidFill>
                          <a:latin typeface="Cambria Math"/>
                        </a:rPr>
                        <m:t>¬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DD0A085-045F-47A7-961A-9B2C7E17AE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0380" y="3030731"/>
                <a:ext cx="360040" cy="360040"/>
              </a:xfrm>
              <a:prstGeom prst="ellipse">
                <a:avLst/>
              </a:prstGeom>
              <a:blipFill>
                <a:blip r:embed="rId11"/>
                <a:stretch>
                  <a:fillRect l="-67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AA7A13-E7CA-4F51-8C4B-65C4FCADB5AB}"/>
                  </a:ext>
                </a:extLst>
              </p:cNvPr>
              <p:cNvSpPr txBox="1"/>
              <p:nvPr/>
            </p:nvSpPr>
            <p:spPr>
              <a:xfrm>
                <a:off x="11304119" y="2282407"/>
                <a:ext cx="4347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CA" sz="2400" dirty="0"/>
                  <a:t>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AA7A13-E7CA-4F51-8C4B-65C4FCADB5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4119" y="2282407"/>
                <a:ext cx="434734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D970B56-0248-4966-B0AB-1EDACDB1AC59}"/>
              </a:ext>
            </a:extLst>
          </p:cNvPr>
          <p:cNvCxnSpPr>
            <a:cxnSpLocks/>
            <a:stCxn id="17" idx="4"/>
            <a:endCxn id="7" idx="0"/>
          </p:cNvCxnSpPr>
          <p:nvPr/>
        </p:nvCxnSpPr>
        <p:spPr>
          <a:xfrm flipH="1">
            <a:off x="9300254" y="1924583"/>
            <a:ext cx="1284313" cy="57824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596D44D-5A6E-4683-88EE-EC9FBE610D5B}"/>
              </a:ext>
            </a:extLst>
          </p:cNvPr>
          <p:cNvCxnSpPr>
            <a:cxnSpLocks/>
            <a:stCxn id="17" idx="4"/>
            <a:endCxn id="20" idx="0"/>
          </p:cNvCxnSpPr>
          <p:nvPr/>
        </p:nvCxnSpPr>
        <p:spPr>
          <a:xfrm>
            <a:off x="10584567" y="1924583"/>
            <a:ext cx="936919" cy="3578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0ED15F1-E815-4CBE-A031-5CE5FA57347B}"/>
              </a:ext>
            </a:extLst>
          </p:cNvPr>
          <p:cNvCxnSpPr>
            <a:cxnSpLocks/>
            <a:stCxn id="19" idx="4"/>
            <a:endCxn id="11" idx="0"/>
          </p:cNvCxnSpPr>
          <p:nvPr/>
        </p:nvCxnSpPr>
        <p:spPr>
          <a:xfrm flipH="1">
            <a:off x="8852753" y="3390771"/>
            <a:ext cx="7647" cy="2945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1917558-76BA-4B0A-9151-4F732062211C}"/>
              </a:ext>
            </a:extLst>
          </p:cNvPr>
          <p:cNvCxnSpPr>
            <a:cxnSpLocks/>
            <a:stCxn id="38" idx="0"/>
          </p:cNvCxnSpPr>
          <p:nvPr/>
        </p:nvCxnSpPr>
        <p:spPr>
          <a:xfrm flipV="1">
            <a:off x="9300254" y="4132733"/>
            <a:ext cx="276971" cy="3088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B2B6A08-4164-4F4B-A112-FFF08F2D4404}"/>
              </a:ext>
            </a:extLst>
          </p:cNvPr>
          <p:cNvCxnSpPr>
            <a:cxnSpLocks/>
            <a:stCxn id="40" idx="0"/>
            <a:endCxn id="9" idx="2"/>
          </p:cNvCxnSpPr>
          <p:nvPr/>
        </p:nvCxnSpPr>
        <p:spPr>
          <a:xfrm flipH="1" flipV="1">
            <a:off x="9538344" y="4158823"/>
            <a:ext cx="192699" cy="2827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CF8FD8F7-0CD0-4D74-8D54-D166010546AD}"/>
                  </a:ext>
                </a:extLst>
              </p:cNvPr>
              <p:cNvSpPr/>
              <p:nvPr/>
            </p:nvSpPr>
            <p:spPr>
              <a:xfrm>
                <a:off x="9120234" y="4441585"/>
                <a:ext cx="360040" cy="305626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CF8FD8F7-0CD0-4D74-8D54-D166010546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0234" y="4441585"/>
                <a:ext cx="360040" cy="305626"/>
              </a:xfrm>
              <a:prstGeom prst="ellipse">
                <a:avLst/>
              </a:prstGeom>
              <a:blipFill>
                <a:blip r:embed="rId13"/>
                <a:stretch>
                  <a:fillRect l="-13559" b="-4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527F8390-1162-4829-8673-09C8F982AB3C}"/>
                  </a:ext>
                </a:extLst>
              </p:cNvPr>
              <p:cNvSpPr/>
              <p:nvPr/>
            </p:nvSpPr>
            <p:spPr>
              <a:xfrm>
                <a:off x="9551023" y="4441585"/>
                <a:ext cx="360040" cy="305626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527F8390-1162-4829-8673-09C8F982AB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1023" y="4441585"/>
                <a:ext cx="360040" cy="305626"/>
              </a:xfrm>
              <a:prstGeom prst="ellipse">
                <a:avLst/>
              </a:prstGeom>
              <a:blipFill>
                <a:blip r:embed="rId14"/>
                <a:stretch>
                  <a:fillRect l="-13559" b="-4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1EE8A67A-47E9-417A-87F4-11D849040640}"/>
                  </a:ext>
                </a:extLst>
              </p:cNvPr>
              <p:cNvSpPr/>
              <p:nvPr/>
            </p:nvSpPr>
            <p:spPr>
              <a:xfrm>
                <a:off x="9981812" y="4481573"/>
                <a:ext cx="360040" cy="305626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1EE8A67A-47E9-417A-87F4-11D8490406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1812" y="4481573"/>
                <a:ext cx="360040" cy="305626"/>
              </a:xfrm>
              <a:prstGeom prst="ellipse">
                <a:avLst/>
              </a:prstGeom>
              <a:blipFill>
                <a:blip r:embed="rId15"/>
                <a:stretch>
                  <a:fillRect l="-1695" b="-1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4EB21746-1CEC-40C0-90E7-AE5876E2045C}"/>
                  </a:ext>
                </a:extLst>
              </p:cNvPr>
              <p:cNvSpPr/>
              <p:nvPr/>
            </p:nvSpPr>
            <p:spPr>
              <a:xfrm>
                <a:off x="9964957" y="3772693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>
                          <a:solidFill>
                            <a:schemeClr val="tx1"/>
                          </a:solidFill>
                          <a:latin typeface="Cambria Math"/>
                        </a:rPr>
                        <m:t>¬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4EB21746-1CEC-40C0-90E7-AE5876E204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4957" y="3772693"/>
                <a:ext cx="360040" cy="360040"/>
              </a:xfrm>
              <a:prstGeom prst="ellipse">
                <a:avLst/>
              </a:prstGeom>
              <a:blipFill>
                <a:blip r:embed="rId16"/>
                <a:stretch>
                  <a:fillRect l="-67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5D843D6-6B70-49CC-B3C3-8054E6540517}"/>
              </a:ext>
            </a:extLst>
          </p:cNvPr>
          <p:cNvCxnSpPr>
            <a:stCxn id="51" idx="4"/>
          </p:cNvCxnSpPr>
          <p:nvPr/>
        </p:nvCxnSpPr>
        <p:spPr>
          <a:xfrm flipH="1">
            <a:off x="10127856" y="4132733"/>
            <a:ext cx="17121" cy="31306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ABE0D51-7C16-4EB0-B65A-4E11A141382C}"/>
              </a:ext>
            </a:extLst>
          </p:cNvPr>
          <p:cNvCxnSpPr>
            <a:cxnSpLocks/>
          </p:cNvCxnSpPr>
          <p:nvPr/>
        </p:nvCxnSpPr>
        <p:spPr>
          <a:xfrm flipH="1">
            <a:off x="11133521" y="3344379"/>
            <a:ext cx="7647" cy="2945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944BCD7-C952-4AC1-9847-4B3A2B855059}"/>
              </a:ext>
            </a:extLst>
          </p:cNvPr>
          <p:cNvCxnSpPr>
            <a:cxnSpLocks/>
            <a:stCxn id="69" idx="0"/>
            <a:endCxn id="20" idx="2"/>
          </p:cNvCxnSpPr>
          <p:nvPr/>
        </p:nvCxnSpPr>
        <p:spPr>
          <a:xfrm flipH="1" flipV="1">
            <a:off x="11521486" y="2744072"/>
            <a:ext cx="270148" cy="19491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7113BFA9-C0F1-4509-A8D1-6A54FE1D6932}"/>
              </a:ext>
            </a:extLst>
          </p:cNvPr>
          <p:cNvCxnSpPr>
            <a:cxnSpLocks/>
            <a:stCxn id="79" idx="0"/>
          </p:cNvCxnSpPr>
          <p:nvPr/>
        </p:nvCxnSpPr>
        <p:spPr>
          <a:xfrm flipV="1">
            <a:off x="11065821" y="2712139"/>
            <a:ext cx="455666" cy="26403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2013CE39-07E1-4BC4-BECB-4B8F0E67E4D4}"/>
              </a:ext>
            </a:extLst>
          </p:cNvPr>
          <p:cNvSpPr txBox="1"/>
          <p:nvPr/>
        </p:nvSpPr>
        <p:spPr>
          <a:xfrm>
            <a:off x="11626965" y="2938989"/>
            <a:ext cx="329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44293844-B84C-467D-9F63-4EC1FC7E6E58}"/>
                  </a:ext>
                </a:extLst>
              </p:cNvPr>
              <p:cNvSpPr/>
              <p:nvPr/>
            </p:nvSpPr>
            <p:spPr>
              <a:xfrm>
                <a:off x="10885801" y="2976175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>
                          <a:solidFill>
                            <a:schemeClr val="tx1"/>
                          </a:solidFill>
                          <a:latin typeface="Cambria Math"/>
                        </a:rPr>
                        <m:t>¬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44293844-B84C-467D-9F63-4EC1FC7E6E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5801" y="2976175"/>
                <a:ext cx="360040" cy="360040"/>
              </a:xfrm>
              <a:prstGeom prst="ellipse">
                <a:avLst/>
              </a:prstGeom>
              <a:blipFill>
                <a:blip r:embed="rId17"/>
                <a:stretch>
                  <a:fillRect l="-67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95EEA4F8-1739-46C5-97F5-4B6E0A086DCB}"/>
                  </a:ext>
                </a:extLst>
              </p:cNvPr>
              <p:cNvSpPr/>
              <p:nvPr/>
            </p:nvSpPr>
            <p:spPr>
              <a:xfrm>
                <a:off x="10963369" y="3612791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>
                          <a:solidFill>
                            <a:schemeClr val="tx1"/>
                          </a:solidFill>
                          <a:latin typeface="Cambria Math"/>
                        </a:rPr>
                        <m:t>∧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95EEA4F8-1739-46C5-97F5-4B6E0A086D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3369" y="3612791"/>
                <a:ext cx="360040" cy="360040"/>
              </a:xfrm>
              <a:prstGeom prst="ellipse">
                <a:avLst/>
              </a:prstGeom>
              <a:blipFill>
                <a:blip r:embed="rId18"/>
                <a:stretch>
                  <a:fillRect l="-8333" b="-33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C9102891-EC80-4675-9225-D0C555438378}"/>
                  </a:ext>
                </a:extLst>
              </p:cNvPr>
              <p:cNvSpPr txBox="1"/>
              <p:nvPr/>
            </p:nvSpPr>
            <p:spPr>
              <a:xfrm>
                <a:off x="10602968" y="4231577"/>
                <a:ext cx="4347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CA" sz="2400" dirty="0"/>
                  <a:t> </a:t>
                </a: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C9102891-EC80-4675-9225-D0C555438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2968" y="4231577"/>
                <a:ext cx="434734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3B26ACFB-E31B-41AB-9306-41CCED895235}"/>
              </a:ext>
            </a:extLst>
          </p:cNvPr>
          <p:cNvCxnSpPr>
            <a:cxnSpLocks/>
            <a:stCxn id="96" idx="0"/>
            <a:endCxn id="95" idx="4"/>
          </p:cNvCxnSpPr>
          <p:nvPr/>
        </p:nvCxnSpPr>
        <p:spPr>
          <a:xfrm flipV="1">
            <a:off x="10820335" y="3972831"/>
            <a:ext cx="323054" cy="25874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09B7564A-B645-4041-9B8B-A1000F3B58BE}"/>
              </a:ext>
            </a:extLst>
          </p:cNvPr>
          <p:cNvCxnSpPr>
            <a:cxnSpLocks/>
            <a:endCxn id="95" idx="4"/>
          </p:cNvCxnSpPr>
          <p:nvPr/>
        </p:nvCxnSpPr>
        <p:spPr>
          <a:xfrm flipH="1" flipV="1">
            <a:off x="11143389" y="3972831"/>
            <a:ext cx="274908" cy="3271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2ABE40E1-FBE5-4F33-B718-F01EB21DB044}"/>
              </a:ext>
            </a:extLst>
          </p:cNvPr>
          <p:cNvCxnSpPr>
            <a:cxnSpLocks/>
            <a:stCxn id="102" idx="0"/>
          </p:cNvCxnSpPr>
          <p:nvPr/>
        </p:nvCxnSpPr>
        <p:spPr>
          <a:xfrm flipV="1">
            <a:off x="10582245" y="4667152"/>
            <a:ext cx="276971" cy="3088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11949171-559F-4BCF-84FB-DAAAF8040366}"/>
              </a:ext>
            </a:extLst>
          </p:cNvPr>
          <p:cNvCxnSpPr>
            <a:cxnSpLocks/>
            <a:stCxn id="103" idx="0"/>
            <a:endCxn id="96" idx="2"/>
          </p:cNvCxnSpPr>
          <p:nvPr/>
        </p:nvCxnSpPr>
        <p:spPr>
          <a:xfrm flipH="1" flipV="1">
            <a:off x="10820335" y="4693242"/>
            <a:ext cx="192699" cy="2827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3D3599E8-3185-428D-8E10-05598C44C6D1}"/>
                  </a:ext>
                </a:extLst>
              </p:cNvPr>
              <p:cNvSpPr/>
              <p:nvPr/>
            </p:nvSpPr>
            <p:spPr>
              <a:xfrm>
                <a:off x="10402225" y="4976004"/>
                <a:ext cx="360040" cy="305626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3D3599E8-3185-428D-8E10-05598C44C6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2225" y="4976004"/>
                <a:ext cx="360040" cy="305626"/>
              </a:xfrm>
              <a:prstGeom prst="ellipse">
                <a:avLst/>
              </a:prstGeom>
              <a:blipFill>
                <a:blip r:embed="rId20"/>
                <a:stretch>
                  <a:fillRect l="-13559" b="-4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F9A395AD-B33C-4C03-91F2-D0828DC4F107}"/>
                  </a:ext>
                </a:extLst>
              </p:cNvPr>
              <p:cNvSpPr/>
              <p:nvPr/>
            </p:nvSpPr>
            <p:spPr>
              <a:xfrm>
                <a:off x="10833014" y="4976004"/>
                <a:ext cx="360040" cy="305626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F9A395AD-B33C-4C03-91F2-D0828DC4F1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3014" y="4976004"/>
                <a:ext cx="360040" cy="305626"/>
              </a:xfrm>
              <a:prstGeom prst="ellipse">
                <a:avLst/>
              </a:prstGeom>
              <a:blipFill>
                <a:blip r:embed="rId21"/>
                <a:stretch>
                  <a:fillRect l="-13559" b="-4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41382DA2-802C-4773-8A95-053098F0D4D2}"/>
                  </a:ext>
                </a:extLst>
              </p:cNvPr>
              <p:cNvSpPr/>
              <p:nvPr/>
            </p:nvSpPr>
            <p:spPr>
              <a:xfrm>
                <a:off x="11263803" y="5015992"/>
                <a:ext cx="360040" cy="305626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41382DA2-802C-4773-8A95-053098F0D4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3803" y="5015992"/>
                <a:ext cx="360040" cy="305626"/>
              </a:xfrm>
              <a:prstGeom prst="ellipse">
                <a:avLst/>
              </a:prstGeom>
              <a:blipFill>
                <a:blip r:embed="rId22"/>
                <a:stretch>
                  <a:fillRect l="-1695" b="-8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B163E55B-C82D-4A66-9050-B34E3F8A9C9F}"/>
                  </a:ext>
                </a:extLst>
              </p:cNvPr>
              <p:cNvSpPr/>
              <p:nvPr/>
            </p:nvSpPr>
            <p:spPr>
              <a:xfrm>
                <a:off x="11246948" y="4307112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>
                          <a:solidFill>
                            <a:schemeClr val="tx1"/>
                          </a:solidFill>
                          <a:latin typeface="Cambria Math"/>
                        </a:rPr>
                        <m:t>¬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B163E55B-C82D-4A66-9050-B34E3F8A9C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6948" y="4307112"/>
                <a:ext cx="360040" cy="360040"/>
              </a:xfrm>
              <a:prstGeom prst="ellipse">
                <a:avLst/>
              </a:prstGeom>
              <a:blipFill>
                <a:blip r:embed="rId23"/>
                <a:stretch>
                  <a:fillRect l="-67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7385733B-658F-400C-B9D0-78799E6CEB05}"/>
              </a:ext>
            </a:extLst>
          </p:cNvPr>
          <p:cNvCxnSpPr>
            <a:stCxn id="105" idx="4"/>
          </p:cNvCxnSpPr>
          <p:nvPr/>
        </p:nvCxnSpPr>
        <p:spPr>
          <a:xfrm flipH="1">
            <a:off x="11409847" y="4667152"/>
            <a:ext cx="17121" cy="31306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C684A02A-9C40-4185-BA92-66169778D922}"/>
              </a:ext>
            </a:extLst>
          </p:cNvPr>
          <p:cNvSpPr txBox="1"/>
          <p:nvPr/>
        </p:nvSpPr>
        <p:spPr>
          <a:xfrm>
            <a:off x="7936317" y="4249527"/>
            <a:ext cx="329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s 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49F74E2-ED0A-4CB9-87AB-5DBBA3969647}"/>
              </a:ext>
            </a:extLst>
          </p:cNvPr>
          <p:cNvCxnSpPr>
            <a:cxnSpLocks/>
            <a:stCxn id="71" idx="4"/>
            <a:endCxn id="75" idx="0"/>
          </p:cNvCxnSpPr>
          <p:nvPr/>
        </p:nvCxnSpPr>
        <p:spPr>
          <a:xfrm flipH="1">
            <a:off x="6511790" y="1869061"/>
            <a:ext cx="623039" cy="449716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046CA4E7-D67D-4683-BC5A-000129B6B68F}"/>
              </a:ext>
            </a:extLst>
          </p:cNvPr>
          <p:cNvSpPr/>
          <p:nvPr/>
        </p:nvSpPr>
        <p:spPr>
          <a:xfrm>
            <a:off x="6271314" y="1492889"/>
            <a:ext cx="2103289" cy="36301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0D95CBA9-944F-4804-A311-F26E200C8773}"/>
                  </a:ext>
                </a:extLst>
              </p:cNvPr>
              <p:cNvSpPr/>
              <p:nvPr/>
            </p:nvSpPr>
            <p:spPr>
              <a:xfrm>
                <a:off x="6954809" y="1520305"/>
                <a:ext cx="360040" cy="348756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0D95CBA9-944F-4804-A311-F26E200C87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809" y="1520305"/>
                <a:ext cx="360040" cy="348756"/>
              </a:xfrm>
              <a:prstGeom prst="ellipse">
                <a:avLst/>
              </a:prstGeom>
              <a:blipFill>
                <a:blip r:embed="rId24"/>
                <a:stretch>
                  <a:fillRect l="-10169" b="-517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1B9442BA-F57A-41A9-A296-033E9EB87AA8}"/>
                  </a:ext>
                </a:extLst>
              </p:cNvPr>
              <p:cNvSpPr/>
              <p:nvPr/>
            </p:nvSpPr>
            <p:spPr>
              <a:xfrm>
                <a:off x="6331770" y="2318777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>
                          <a:solidFill>
                            <a:schemeClr val="tx1"/>
                          </a:solidFill>
                          <a:latin typeface="Cambria Math"/>
                        </a:rPr>
                        <m:t>¬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1B9442BA-F57A-41A9-A296-033E9EB87A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1770" y="2318777"/>
                <a:ext cx="360040" cy="360040"/>
              </a:xfrm>
              <a:prstGeom prst="ellipse">
                <a:avLst/>
              </a:prstGeom>
              <a:blipFill>
                <a:blip r:embed="rId25"/>
                <a:stretch>
                  <a:fillRect l="-67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4994617-D092-4059-85B6-81956F2F3B74}"/>
                  </a:ext>
                </a:extLst>
              </p:cNvPr>
              <p:cNvSpPr txBox="1"/>
              <p:nvPr/>
            </p:nvSpPr>
            <p:spPr>
              <a:xfrm>
                <a:off x="7854381" y="2226885"/>
                <a:ext cx="4347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CA" sz="2400" dirty="0"/>
                  <a:t> </a:t>
                </a: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4994617-D092-4059-85B6-81956F2F3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4381" y="2226885"/>
                <a:ext cx="434734" cy="46166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FA53AFF0-260C-41BC-8DAF-F762FE8B9684}"/>
              </a:ext>
            </a:extLst>
          </p:cNvPr>
          <p:cNvCxnSpPr>
            <a:cxnSpLocks/>
            <a:stCxn id="71" idx="4"/>
            <a:endCxn id="78" idx="0"/>
          </p:cNvCxnSpPr>
          <p:nvPr/>
        </p:nvCxnSpPr>
        <p:spPr>
          <a:xfrm>
            <a:off x="7134829" y="1869061"/>
            <a:ext cx="936919" cy="357824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D58F7620-096F-4ABD-9CB6-A661BA5B5807}"/>
              </a:ext>
            </a:extLst>
          </p:cNvPr>
          <p:cNvCxnSpPr>
            <a:cxnSpLocks/>
            <a:stCxn id="92" idx="4"/>
          </p:cNvCxnSpPr>
          <p:nvPr/>
        </p:nvCxnSpPr>
        <p:spPr>
          <a:xfrm flipH="1">
            <a:off x="7301039" y="3092466"/>
            <a:ext cx="274686" cy="224655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F1DDAC45-E3C1-455C-A3D3-F3FE4CC52715}"/>
              </a:ext>
            </a:extLst>
          </p:cNvPr>
          <p:cNvCxnSpPr>
            <a:cxnSpLocks/>
            <a:stCxn id="67" idx="0"/>
            <a:endCxn id="78" idx="2"/>
          </p:cNvCxnSpPr>
          <p:nvPr/>
        </p:nvCxnSpPr>
        <p:spPr>
          <a:xfrm flipH="1" flipV="1">
            <a:off x="8071748" y="2688550"/>
            <a:ext cx="29238" cy="1560977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6F8B3930-2960-4C9A-8F6C-060F511194FB}"/>
              </a:ext>
            </a:extLst>
          </p:cNvPr>
          <p:cNvCxnSpPr>
            <a:cxnSpLocks/>
          </p:cNvCxnSpPr>
          <p:nvPr/>
        </p:nvCxnSpPr>
        <p:spPr>
          <a:xfrm flipV="1">
            <a:off x="7633074" y="2620786"/>
            <a:ext cx="455666" cy="26403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F08CD53E-6AB1-4FC8-8204-D676E7919BBB}"/>
                  </a:ext>
                </a:extLst>
              </p:cNvPr>
              <p:cNvSpPr/>
              <p:nvPr/>
            </p:nvSpPr>
            <p:spPr>
              <a:xfrm>
                <a:off x="7395705" y="2732426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>
                          <a:solidFill>
                            <a:schemeClr val="tx1"/>
                          </a:solidFill>
                          <a:latin typeface="Cambria Math"/>
                        </a:rPr>
                        <m:t>¬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F08CD53E-6AB1-4FC8-8204-D676E7919B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5705" y="2732426"/>
                <a:ext cx="360040" cy="360040"/>
              </a:xfrm>
              <a:prstGeom prst="ellipse">
                <a:avLst/>
              </a:prstGeom>
              <a:blipFill>
                <a:blip r:embed="rId27"/>
                <a:stretch>
                  <a:fillRect l="-50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9FAF34D6-6175-413F-9469-3B994FF1A8D5}"/>
                  </a:ext>
                </a:extLst>
              </p:cNvPr>
              <p:cNvSpPr/>
              <p:nvPr/>
            </p:nvSpPr>
            <p:spPr>
              <a:xfrm>
                <a:off x="7074000" y="3153909"/>
                <a:ext cx="274686" cy="305626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>
                          <a:solidFill>
                            <a:schemeClr val="tx1"/>
                          </a:solidFill>
                          <a:latin typeface="Cambria Math"/>
                        </a:rPr>
                        <m:t>∧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9FAF34D6-6175-413F-9469-3B994FF1A8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4000" y="3153909"/>
                <a:ext cx="274686" cy="305626"/>
              </a:xfrm>
              <a:prstGeom prst="ellipse">
                <a:avLst/>
              </a:prstGeom>
              <a:blipFill>
                <a:blip r:embed="rId28"/>
                <a:stretch>
                  <a:fillRect l="-26667" r="-6667" b="-117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60C8E8E8-FABD-4B0C-AD65-BE7B9C47C78D}"/>
              </a:ext>
            </a:extLst>
          </p:cNvPr>
          <p:cNvCxnSpPr>
            <a:cxnSpLocks/>
            <a:stCxn id="108" idx="0"/>
            <a:endCxn id="93" idx="4"/>
          </p:cNvCxnSpPr>
          <p:nvPr/>
        </p:nvCxnSpPr>
        <p:spPr>
          <a:xfrm flipV="1">
            <a:off x="6760751" y="3459535"/>
            <a:ext cx="450592" cy="828024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257DB945-A815-4056-9C25-E56282A9C5B8}"/>
              </a:ext>
            </a:extLst>
          </p:cNvPr>
          <p:cNvCxnSpPr>
            <a:cxnSpLocks/>
            <a:endCxn id="93" idx="4"/>
          </p:cNvCxnSpPr>
          <p:nvPr/>
        </p:nvCxnSpPr>
        <p:spPr>
          <a:xfrm flipH="1" flipV="1">
            <a:off x="7211343" y="3459535"/>
            <a:ext cx="202738" cy="256742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D0F46B5-5581-474E-BEC1-0F95655E1E2B}"/>
              </a:ext>
            </a:extLst>
          </p:cNvPr>
          <p:cNvCxnSpPr>
            <a:cxnSpLocks/>
            <a:stCxn id="109" idx="0"/>
            <a:endCxn id="93" idx="4"/>
          </p:cNvCxnSpPr>
          <p:nvPr/>
        </p:nvCxnSpPr>
        <p:spPr>
          <a:xfrm flipH="1" flipV="1">
            <a:off x="7211343" y="3459535"/>
            <a:ext cx="42677" cy="82279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0E936EAC-16F0-4027-A8A4-49F21D5C5D03}"/>
                  </a:ext>
                </a:extLst>
              </p:cNvPr>
              <p:cNvSpPr/>
              <p:nvPr/>
            </p:nvSpPr>
            <p:spPr>
              <a:xfrm>
                <a:off x="6580731" y="4287559"/>
                <a:ext cx="360040" cy="305626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0E936EAC-16F0-4027-A8A4-49F21D5C5D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0731" y="4287559"/>
                <a:ext cx="360040" cy="305626"/>
              </a:xfrm>
              <a:prstGeom prst="ellipse">
                <a:avLst/>
              </a:prstGeom>
              <a:blipFill>
                <a:blip r:embed="rId29"/>
                <a:stretch>
                  <a:fillRect l="-15254" b="-4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BFC75CF2-2B04-4478-AE79-EBF2096C97AB}"/>
                  </a:ext>
                </a:extLst>
              </p:cNvPr>
              <p:cNvSpPr/>
              <p:nvPr/>
            </p:nvSpPr>
            <p:spPr>
              <a:xfrm>
                <a:off x="7074000" y="4282325"/>
                <a:ext cx="360040" cy="305626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BFC75CF2-2B04-4478-AE79-EBF2096C97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4000" y="4282325"/>
                <a:ext cx="360040" cy="305626"/>
              </a:xfrm>
              <a:prstGeom prst="ellipse">
                <a:avLst/>
              </a:prstGeom>
              <a:blipFill>
                <a:blip r:embed="rId30"/>
                <a:stretch>
                  <a:fillRect l="-13559" b="-411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36E85AA7-26C8-47FA-BDF6-0D1C563167C0}"/>
                  </a:ext>
                </a:extLst>
              </p:cNvPr>
              <p:cNvSpPr/>
              <p:nvPr/>
            </p:nvSpPr>
            <p:spPr>
              <a:xfrm>
                <a:off x="7481100" y="4327547"/>
                <a:ext cx="360040" cy="305626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36E85AA7-26C8-47FA-BDF6-0D1C563167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100" y="4327547"/>
                <a:ext cx="360040" cy="305626"/>
              </a:xfrm>
              <a:prstGeom prst="ellipse">
                <a:avLst/>
              </a:prstGeom>
              <a:blipFill>
                <a:blip r:embed="rId31"/>
                <a:stretch>
                  <a:fillRect l="-1695" b="-8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7262BD06-ADDE-44E6-BE35-3D591B7B34C7}"/>
                  </a:ext>
                </a:extLst>
              </p:cNvPr>
              <p:cNvSpPr/>
              <p:nvPr/>
            </p:nvSpPr>
            <p:spPr>
              <a:xfrm>
                <a:off x="7321856" y="3617987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>
                          <a:solidFill>
                            <a:schemeClr val="tx1"/>
                          </a:solidFill>
                          <a:latin typeface="Cambria Math"/>
                        </a:rPr>
                        <m:t>¬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7262BD06-ADDE-44E6-BE35-3D591B7B34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1856" y="3617987"/>
                <a:ext cx="360040" cy="360040"/>
              </a:xfrm>
              <a:prstGeom prst="ellipse">
                <a:avLst/>
              </a:prstGeom>
              <a:blipFill>
                <a:blip r:embed="rId32"/>
                <a:stretch>
                  <a:fillRect l="-67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B555EB31-C558-496B-8255-D31A0358CE4B}"/>
              </a:ext>
            </a:extLst>
          </p:cNvPr>
          <p:cNvCxnSpPr>
            <a:cxnSpLocks/>
            <a:endCxn id="110" idx="0"/>
          </p:cNvCxnSpPr>
          <p:nvPr/>
        </p:nvCxnSpPr>
        <p:spPr>
          <a:xfrm>
            <a:off x="7539690" y="3945047"/>
            <a:ext cx="121430" cy="3825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or: Elbow 112">
            <a:extLst>
              <a:ext uri="{FF2B5EF4-FFF2-40B4-BE49-F238E27FC236}">
                <a16:creationId xmlns:a16="http://schemas.microsoft.com/office/drawing/2014/main" id="{0152F2F4-BC2D-43E9-A091-E6E57D9C9A00}"/>
              </a:ext>
            </a:extLst>
          </p:cNvPr>
          <p:cNvCxnSpPr>
            <a:cxnSpLocks/>
            <a:stCxn id="67" idx="2"/>
            <a:endCxn id="75" idx="4"/>
          </p:cNvCxnSpPr>
          <p:nvPr/>
        </p:nvCxnSpPr>
        <p:spPr>
          <a:xfrm rot="5400000" flipH="1">
            <a:off x="6290200" y="2900407"/>
            <a:ext cx="2032375" cy="1589196"/>
          </a:xfrm>
          <a:prstGeom prst="bentConnector3">
            <a:avLst>
              <a:gd name="adj1" fmla="val -11248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C82293CC-EB41-4D43-8879-97C41CE4E02E}"/>
              </a:ext>
            </a:extLst>
          </p:cNvPr>
          <p:cNvCxnSpPr>
            <a:cxnSpLocks/>
            <a:stCxn id="71" idx="4"/>
          </p:cNvCxnSpPr>
          <p:nvPr/>
        </p:nvCxnSpPr>
        <p:spPr>
          <a:xfrm>
            <a:off x="7134829" y="1869061"/>
            <a:ext cx="38080" cy="12647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AA503C6A-18DA-43FD-8678-CDD909747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47041" y="1387604"/>
            <a:ext cx="6593748" cy="542919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Every formula’s syntax tree is (essentially) a circuit.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 Just write variables once and connect to corresponding places.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 circuit can be “unwound” into a syntax tree which can be then written as a formula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the resulting tree can be much bigger than the circuit.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Circuit can be evaluated in same way as a formula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Start from the bottom, and compute all values below a node before computing the value of a node. </a:t>
            </a:r>
          </a:p>
          <a:p>
            <a:pPr marL="800100" lvl="1"/>
            <a:r>
              <a:rPr lang="en-US" sz="2000" dirty="0"/>
              <a:t>Label truth table columns with expressions at the nodes</a:t>
            </a:r>
          </a:p>
          <a:p>
            <a:pPr marL="1200150" lvl="2"/>
            <a:r>
              <a:rPr lang="en-US" sz="1600" dirty="0"/>
              <a:t>In fact, even for truth tables for formulas we do not recompute columns if we already computed them before: so we are implicitly using the “main trick”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15162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1D881-2465-4C79-ADDB-AE93E3983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Circuits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2CF54-779F-4EC4-B3CC-2AA640368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851" y="1419253"/>
            <a:ext cx="10882153" cy="4525963"/>
          </a:xfrm>
        </p:spPr>
        <p:txBody>
          <a:bodyPr>
            <a:normAutofit/>
          </a:bodyPr>
          <a:lstStyle/>
          <a:p>
            <a:r>
              <a:rPr lang="en-US" dirty="0"/>
              <a:t>In digital logic circuit design,  change in terminology: 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Also often write the circuits sideways (left to right)</a:t>
            </a:r>
          </a:p>
          <a:p>
            <a:pPr lvl="1"/>
            <a:r>
              <a:rPr lang="en-US" dirty="0"/>
              <a:t>Variables are often called </a:t>
            </a:r>
            <a:r>
              <a:rPr lang="en-US" b="1" dirty="0"/>
              <a:t>inputs</a:t>
            </a:r>
            <a:r>
              <a:rPr lang="en-US" dirty="0"/>
              <a:t>; value of the formula is the </a:t>
            </a:r>
            <a:r>
              <a:rPr lang="en-US" b="1" dirty="0"/>
              <a:t>output</a:t>
            </a:r>
            <a:r>
              <a:rPr lang="en-US" dirty="0"/>
              <a:t>. 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B53BCB-490C-463C-8EDD-88CE688687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8" y="134463"/>
            <a:ext cx="1147765" cy="824956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1EA5BEED-F302-4C63-91AC-DB0E63F5CCA3}"/>
              </a:ext>
            </a:extLst>
          </p:cNvPr>
          <p:cNvSpPr txBox="1"/>
          <p:nvPr/>
        </p:nvSpPr>
        <p:spPr>
          <a:xfrm>
            <a:off x="11552185" y="3053281"/>
            <a:ext cx="329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s 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4F50915-B74E-4135-A23D-E37E4532C7E4}"/>
              </a:ext>
            </a:extLst>
          </p:cNvPr>
          <p:cNvCxnSpPr>
            <a:cxnSpLocks/>
            <a:stCxn id="55" idx="4"/>
            <a:endCxn id="56" idx="0"/>
          </p:cNvCxnSpPr>
          <p:nvPr/>
        </p:nvCxnSpPr>
        <p:spPr>
          <a:xfrm flipH="1">
            <a:off x="10127658" y="672815"/>
            <a:ext cx="623039" cy="449716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81A05810-D908-436C-AAE6-101B13BA5DB9}"/>
              </a:ext>
            </a:extLst>
          </p:cNvPr>
          <p:cNvSpPr/>
          <p:nvPr/>
        </p:nvSpPr>
        <p:spPr>
          <a:xfrm>
            <a:off x="9795040" y="296643"/>
            <a:ext cx="2250416" cy="36301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81EB1E1D-3904-407F-972B-E37557E7D592}"/>
                  </a:ext>
                </a:extLst>
              </p:cNvPr>
              <p:cNvSpPr/>
              <p:nvPr/>
            </p:nvSpPr>
            <p:spPr>
              <a:xfrm>
                <a:off x="10570677" y="324059"/>
                <a:ext cx="360040" cy="348756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81EB1E1D-3904-407F-972B-E37557E7D5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0677" y="324059"/>
                <a:ext cx="360040" cy="348756"/>
              </a:xfrm>
              <a:prstGeom prst="ellipse">
                <a:avLst/>
              </a:prstGeom>
              <a:blipFill>
                <a:blip r:embed="rId6"/>
                <a:stretch>
                  <a:fillRect l="-10169" b="-70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C439ECC8-B5E7-45E5-A51C-9E1CAFF6675E}"/>
                  </a:ext>
                </a:extLst>
              </p:cNvPr>
              <p:cNvSpPr/>
              <p:nvPr/>
            </p:nvSpPr>
            <p:spPr>
              <a:xfrm>
                <a:off x="9947638" y="1122531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>
                          <a:solidFill>
                            <a:schemeClr val="tx1"/>
                          </a:solidFill>
                          <a:latin typeface="Cambria Math"/>
                        </a:rPr>
                        <m:t>¬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C439ECC8-B5E7-45E5-A51C-9E1CAFF667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7638" y="1122531"/>
                <a:ext cx="360040" cy="360040"/>
              </a:xfrm>
              <a:prstGeom prst="ellipse">
                <a:avLst/>
              </a:prstGeom>
              <a:blipFill>
                <a:blip r:embed="rId7"/>
                <a:stretch>
                  <a:fillRect l="-67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F6D05E3-0CB7-49A4-A0ED-7D077649EEB3}"/>
                  </a:ext>
                </a:extLst>
              </p:cNvPr>
              <p:cNvSpPr txBox="1"/>
              <p:nvPr/>
            </p:nvSpPr>
            <p:spPr>
              <a:xfrm>
                <a:off x="11470249" y="1030639"/>
                <a:ext cx="4347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CA" sz="2400" dirty="0"/>
                  <a:t> 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F6D05E3-0CB7-49A4-A0ED-7D077649E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0249" y="1030639"/>
                <a:ext cx="434734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AD5C274-E7AD-4461-A185-0EF94C1F4CE3}"/>
              </a:ext>
            </a:extLst>
          </p:cNvPr>
          <p:cNvCxnSpPr>
            <a:cxnSpLocks/>
            <a:stCxn id="55" idx="4"/>
            <a:endCxn id="57" idx="0"/>
          </p:cNvCxnSpPr>
          <p:nvPr/>
        </p:nvCxnSpPr>
        <p:spPr>
          <a:xfrm>
            <a:off x="10750697" y="672815"/>
            <a:ext cx="936919" cy="357824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E73AA4B-7DB1-4E42-8271-D22D7752774D}"/>
              </a:ext>
            </a:extLst>
          </p:cNvPr>
          <p:cNvCxnSpPr>
            <a:cxnSpLocks/>
            <a:stCxn id="76" idx="4"/>
          </p:cNvCxnSpPr>
          <p:nvPr/>
        </p:nvCxnSpPr>
        <p:spPr>
          <a:xfrm flipH="1">
            <a:off x="10916907" y="1896220"/>
            <a:ext cx="274686" cy="224655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67EE5C7-46EC-408E-9A36-CD0CADC33FE4}"/>
              </a:ext>
            </a:extLst>
          </p:cNvPr>
          <p:cNvCxnSpPr>
            <a:cxnSpLocks/>
            <a:stCxn id="47" idx="0"/>
            <a:endCxn id="57" idx="2"/>
          </p:cNvCxnSpPr>
          <p:nvPr/>
        </p:nvCxnSpPr>
        <p:spPr>
          <a:xfrm flipH="1" flipV="1">
            <a:off x="11687616" y="1492304"/>
            <a:ext cx="29238" cy="1560977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264D3D5-49F8-4486-AA45-052056371429}"/>
              </a:ext>
            </a:extLst>
          </p:cNvPr>
          <p:cNvCxnSpPr>
            <a:cxnSpLocks/>
          </p:cNvCxnSpPr>
          <p:nvPr/>
        </p:nvCxnSpPr>
        <p:spPr>
          <a:xfrm flipV="1">
            <a:off x="11248942" y="1424540"/>
            <a:ext cx="455666" cy="26403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47A5EFBB-DD5D-467D-8FBC-22492FA0A20B}"/>
                  </a:ext>
                </a:extLst>
              </p:cNvPr>
              <p:cNvSpPr/>
              <p:nvPr/>
            </p:nvSpPr>
            <p:spPr>
              <a:xfrm>
                <a:off x="11011573" y="1536180"/>
                <a:ext cx="360040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>
                          <a:solidFill>
                            <a:schemeClr val="tx1"/>
                          </a:solidFill>
                          <a:latin typeface="Cambria Math"/>
                        </a:rPr>
                        <m:t>¬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47A5EFBB-DD5D-467D-8FBC-22492FA0A2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1573" y="1536180"/>
                <a:ext cx="360040" cy="360040"/>
              </a:xfrm>
              <a:prstGeom prst="ellipse">
                <a:avLst/>
              </a:prstGeom>
              <a:blipFill>
                <a:blip r:embed="rId9"/>
                <a:stretch>
                  <a:fillRect l="-50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D3981ED9-81F9-4DD1-A43C-658134AF2D23}"/>
                  </a:ext>
                </a:extLst>
              </p:cNvPr>
              <p:cNvSpPr/>
              <p:nvPr/>
            </p:nvSpPr>
            <p:spPr>
              <a:xfrm>
                <a:off x="10689868" y="1957663"/>
                <a:ext cx="274686" cy="305626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>
                          <a:solidFill>
                            <a:schemeClr val="tx1"/>
                          </a:solidFill>
                          <a:latin typeface="Cambria Math"/>
                        </a:rPr>
                        <m:t>∧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D3981ED9-81F9-4DD1-A43C-658134AF2D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9868" y="1957663"/>
                <a:ext cx="274686" cy="305626"/>
              </a:xfrm>
              <a:prstGeom prst="ellipse">
                <a:avLst/>
              </a:prstGeom>
              <a:blipFill>
                <a:blip r:embed="rId10"/>
                <a:stretch>
                  <a:fillRect l="-28889" r="-4444" b="-1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74779B75-37AD-4B02-9F6C-4E4C7CACAA7D}"/>
              </a:ext>
            </a:extLst>
          </p:cNvPr>
          <p:cNvCxnSpPr>
            <a:cxnSpLocks/>
            <a:stCxn id="84" idx="0"/>
            <a:endCxn id="77" idx="4"/>
          </p:cNvCxnSpPr>
          <p:nvPr/>
        </p:nvCxnSpPr>
        <p:spPr>
          <a:xfrm flipV="1">
            <a:off x="10376619" y="2263289"/>
            <a:ext cx="450592" cy="828024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42DDFF2-70B1-41B7-BB7D-81EE6D7F9674}"/>
              </a:ext>
            </a:extLst>
          </p:cNvPr>
          <p:cNvCxnSpPr>
            <a:cxnSpLocks/>
            <a:endCxn id="77" idx="4"/>
          </p:cNvCxnSpPr>
          <p:nvPr/>
        </p:nvCxnSpPr>
        <p:spPr>
          <a:xfrm flipH="1" flipV="1">
            <a:off x="10827211" y="2263289"/>
            <a:ext cx="202738" cy="256742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80FF9E39-5410-49BC-974B-48820D544292}"/>
              </a:ext>
            </a:extLst>
          </p:cNvPr>
          <p:cNvCxnSpPr>
            <a:cxnSpLocks/>
            <a:stCxn id="85" idx="0"/>
            <a:endCxn id="77" idx="4"/>
          </p:cNvCxnSpPr>
          <p:nvPr/>
        </p:nvCxnSpPr>
        <p:spPr>
          <a:xfrm flipH="1" flipV="1">
            <a:off x="10827211" y="2263289"/>
            <a:ext cx="42677" cy="82279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9A760A27-1757-4269-8216-AABA2C8ADCD3}"/>
                  </a:ext>
                </a:extLst>
              </p:cNvPr>
              <p:cNvSpPr/>
              <p:nvPr/>
            </p:nvSpPr>
            <p:spPr>
              <a:xfrm>
                <a:off x="10196599" y="3091313"/>
                <a:ext cx="360040" cy="305626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9A760A27-1757-4269-8216-AABA2C8ADC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6599" y="3091313"/>
                <a:ext cx="360040" cy="305626"/>
              </a:xfrm>
              <a:prstGeom prst="ellipse">
                <a:avLst/>
              </a:prstGeom>
              <a:blipFill>
                <a:blip r:embed="rId11"/>
                <a:stretch>
                  <a:fillRect l="-15254" b="-4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74BD721F-75CC-4AF4-8465-0D37B8A1C6DB}"/>
                  </a:ext>
                </a:extLst>
              </p:cNvPr>
              <p:cNvSpPr/>
              <p:nvPr/>
            </p:nvSpPr>
            <p:spPr>
              <a:xfrm>
                <a:off x="10689868" y="3086079"/>
                <a:ext cx="360040" cy="305626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74BD721F-75CC-4AF4-8465-0D37B8A1C6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9868" y="3086079"/>
                <a:ext cx="360040" cy="305626"/>
              </a:xfrm>
              <a:prstGeom prst="ellipse">
                <a:avLst/>
              </a:prstGeom>
              <a:blipFill>
                <a:blip r:embed="rId12"/>
                <a:stretch>
                  <a:fillRect l="-15254" b="-4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7B35F07D-78E0-4C1B-8198-4BC8FE8A9FB9}"/>
                  </a:ext>
                </a:extLst>
              </p:cNvPr>
              <p:cNvSpPr/>
              <p:nvPr/>
            </p:nvSpPr>
            <p:spPr>
              <a:xfrm>
                <a:off x="11096968" y="3131301"/>
                <a:ext cx="360040" cy="305626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7B35F07D-78E0-4C1B-8198-4BC8FE8A9F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6968" y="3131301"/>
                <a:ext cx="360040" cy="305626"/>
              </a:xfrm>
              <a:prstGeom prst="ellipse">
                <a:avLst/>
              </a:prstGeom>
              <a:blipFill>
                <a:blip r:embed="rId13"/>
                <a:stretch>
                  <a:fillRect l="-1695" b="-8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E6402D79-8FA4-4D86-866F-488468009F58}"/>
                  </a:ext>
                </a:extLst>
              </p:cNvPr>
              <p:cNvSpPr/>
              <p:nvPr/>
            </p:nvSpPr>
            <p:spPr>
              <a:xfrm>
                <a:off x="10937724" y="2422195"/>
                <a:ext cx="317679" cy="359585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>
                          <a:solidFill>
                            <a:schemeClr val="tx1"/>
                          </a:solidFill>
                          <a:latin typeface="Cambria Math"/>
                        </a:rPr>
                        <m:t>¬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E6402D79-8FA4-4D86-866F-488468009F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7724" y="2422195"/>
                <a:ext cx="317679" cy="359585"/>
              </a:xfrm>
              <a:prstGeom prst="ellipse">
                <a:avLst/>
              </a:prstGeom>
              <a:blipFill>
                <a:blip r:embed="rId14"/>
                <a:stretch>
                  <a:fillRect l="-134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7FA55533-EFAD-4588-993A-9F39BB3EBB65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11155558" y="2748801"/>
            <a:ext cx="121430" cy="3825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F46FEA28-7D0E-4E92-B310-EAD08B8BD365}"/>
              </a:ext>
            </a:extLst>
          </p:cNvPr>
          <p:cNvCxnSpPr>
            <a:cxnSpLocks/>
          </p:cNvCxnSpPr>
          <p:nvPr/>
        </p:nvCxnSpPr>
        <p:spPr>
          <a:xfrm rot="5400000" flipH="1">
            <a:off x="9906068" y="1704160"/>
            <a:ext cx="2032375" cy="1589196"/>
          </a:xfrm>
          <a:prstGeom prst="bentConnector3">
            <a:avLst>
              <a:gd name="adj1" fmla="val -11248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8B19014-CA1B-4B59-9CA6-AB02A14C9E49}"/>
              </a:ext>
            </a:extLst>
          </p:cNvPr>
          <p:cNvCxnSpPr>
            <a:cxnSpLocks/>
            <a:stCxn id="55" idx="4"/>
          </p:cNvCxnSpPr>
          <p:nvPr/>
        </p:nvCxnSpPr>
        <p:spPr>
          <a:xfrm>
            <a:off x="10750697" y="672815"/>
            <a:ext cx="38080" cy="12647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4" name="Table 44">
                <a:extLst>
                  <a:ext uri="{FF2B5EF4-FFF2-40B4-BE49-F238E27FC236}">
                    <a16:creationId xmlns:a16="http://schemas.microsoft.com/office/drawing/2014/main" id="{4A0AA358-BFEF-400B-9429-815870E65F4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22141" y="2275448"/>
              <a:ext cx="8997101" cy="1395922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541720">
                      <a:extLst>
                        <a:ext uri="{9D8B030D-6E8A-4147-A177-3AD203B41FA5}">
                          <a16:colId xmlns:a16="http://schemas.microsoft.com/office/drawing/2014/main" val="1500465205"/>
                        </a:ext>
                      </a:extLst>
                    </a:gridCol>
                    <a:gridCol w="1514444">
                      <a:extLst>
                        <a:ext uri="{9D8B030D-6E8A-4147-A177-3AD203B41FA5}">
                          <a16:colId xmlns:a16="http://schemas.microsoft.com/office/drawing/2014/main" val="3792437859"/>
                        </a:ext>
                      </a:extLst>
                    </a:gridCol>
                    <a:gridCol w="1355029">
                      <a:extLst>
                        <a:ext uri="{9D8B030D-6E8A-4147-A177-3AD203B41FA5}">
                          <a16:colId xmlns:a16="http://schemas.microsoft.com/office/drawing/2014/main" val="1204041464"/>
                        </a:ext>
                      </a:extLst>
                    </a:gridCol>
                    <a:gridCol w="730008">
                      <a:extLst>
                        <a:ext uri="{9D8B030D-6E8A-4147-A177-3AD203B41FA5}">
                          <a16:colId xmlns:a16="http://schemas.microsoft.com/office/drawing/2014/main" val="953454628"/>
                        </a:ext>
                      </a:extLst>
                    </a:gridCol>
                    <a:gridCol w="1285300">
                      <a:extLst>
                        <a:ext uri="{9D8B030D-6E8A-4147-A177-3AD203B41FA5}">
                          <a16:colId xmlns:a16="http://schemas.microsoft.com/office/drawing/2014/main" val="3822067852"/>
                        </a:ext>
                      </a:extLst>
                    </a:gridCol>
                    <a:gridCol w="1285300">
                      <a:extLst>
                        <a:ext uri="{9D8B030D-6E8A-4147-A177-3AD203B41FA5}">
                          <a16:colId xmlns:a16="http://schemas.microsoft.com/office/drawing/2014/main" val="1839866107"/>
                        </a:ext>
                      </a:extLst>
                    </a:gridCol>
                    <a:gridCol w="1285300">
                      <a:extLst>
                        <a:ext uri="{9D8B030D-6E8A-4147-A177-3AD203B41FA5}">
                          <a16:colId xmlns:a16="http://schemas.microsoft.com/office/drawing/2014/main" val="928313057"/>
                        </a:ext>
                      </a:extLst>
                    </a:gridCol>
                  </a:tblGrid>
                  <a:tr h="69796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 </a:t>
                          </a:r>
                          <a:r>
                            <a:rPr lang="en-US" b="0" dirty="0"/>
                            <a:t>Node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b="0" dirty="0"/>
                        </a:p>
                        <a:p>
                          <a:r>
                            <a:rPr lang="en-US" b="0" dirty="0"/>
                            <a:t>Edge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b="0" dirty="0"/>
                        </a:p>
                        <a:p>
                          <a:r>
                            <a:rPr lang="en-US" b="0" dirty="0"/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b="0" dirty="0"/>
                        </a:p>
                        <a:p>
                          <a:r>
                            <a:rPr lang="en-US" b="0" dirty="0"/>
                            <a:t>FALSE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23691150"/>
                      </a:ext>
                    </a:extLst>
                  </a:tr>
                  <a:tr h="6979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  <a:p>
                          <a:r>
                            <a:rPr lang="en-US" dirty="0"/>
                            <a:t>Gate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  <a:p>
                          <a:r>
                            <a:rPr lang="en-US" dirty="0"/>
                            <a:t>Wire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35845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4" name="Table 44">
                <a:extLst>
                  <a:ext uri="{FF2B5EF4-FFF2-40B4-BE49-F238E27FC236}">
                    <a16:creationId xmlns:a16="http://schemas.microsoft.com/office/drawing/2014/main" id="{4A0AA358-BFEF-400B-9429-815870E65F4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7520095"/>
                  </p:ext>
                </p:extLst>
              </p:nvPr>
            </p:nvGraphicFramePr>
            <p:xfrm>
              <a:off x="622141" y="2275448"/>
              <a:ext cx="8997101" cy="1395922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541720">
                      <a:extLst>
                        <a:ext uri="{9D8B030D-6E8A-4147-A177-3AD203B41FA5}">
                          <a16:colId xmlns:a16="http://schemas.microsoft.com/office/drawing/2014/main" val="1500465205"/>
                        </a:ext>
                      </a:extLst>
                    </a:gridCol>
                    <a:gridCol w="1514444">
                      <a:extLst>
                        <a:ext uri="{9D8B030D-6E8A-4147-A177-3AD203B41FA5}">
                          <a16:colId xmlns:a16="http://schemas.microsoft.com/office/drawing/2014/main" val="3792437859"/>
                        </a:ext>
                      </a:extLst>
                    </a:gridCol>
                    <a:gridCol w="1355029">
                      <a:extLst>
                        <a:ext uri="{9D8B030D-6E8A-4147-A177-3AD203B41FA5}">
                          <a16:colId xmlns:a16="http://schemas.microsoft.com/office/drawing/2014/main" val="1204041464"/>
                        </a:ext>
                      </a:extLst>
                    </a:gridCol>
                    <a:gridCol w="730008">
                      <a:extLst>
                        <a:ext uri="{9D8B030D-6E8A-4147-A177-3AD203B41FA5}">
                          <a16:colId xmlns:a16="http://schemas.microsoft.com/office/drawing/2014/main" val="953454628"/>
                        </a:ext>
                      </a:extLst>
                    </a:gridCol>
                    <a:gridCol w="1285300">
                      <a:extLst>
                        <a:ext uri="{9D8B030D-6E8A-4147-A177-3AD203B41FA5}">
                          <a16:colId xmlns:a16="http://schemas.microsoft.com/office/drawing/2014/main" val="3822067852"/>
                        </a:ext>
                      </a:extLst>
                    </a:gridCol>
                    <a:gridCol w="1285300">
                      <a:extLst>
                        <a:ext uri="{9D8B030D-6E8A-4147-A177-3AD203B41FA5}">
                          <a16:colId xmlns:a16="http://schemas.microsoft.com/office/drawing/2014/main" val="1839866107"/>
                        </a:ext>
                      </a:extLst>
                    </a:gridCol>
                    <a:gridCol w="1285300">
                      <a:extLst>
                        <a:ext uri="{9D8B030D-6E8A-4147-A177-3AD203B41FA5}">
                          <a16:colId xmlns:a16="http://schemas.microsoft.com/office/drawing/2014/main" val="928313057"/>
                        </a:ext>
                      </a:extLst>
                    </a:gridCol>
                  </a:tblGrid>
                  <a:tr h="6979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5"/>
                          <a:stretch>
                            <a:fillRect l="-395" t="-870" r="-484585" b="-1052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5"/>
                          <a:stretch>
                            <a:fillRect l="-102419" t="-870" r="-394355" b="-1052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5"/>
                          <a:stretch>
                            <a:fillRect l="-225112" t="-870" r="-338565" b="-1052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 </a:t>
                          </a:r>
                          <a:r>
                            <a:rPr lang="en-US" b="0" dirty="0"/>
                            <a:t>Node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b="0" dirty="0"/>
                        </a:p>
                        <a:p>
                          <a:r>
                            <a:rPr lang="en-US" b="0" dirty="0"/>
                            <a:t>Edge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b="0" dirty="0"/>
                        </a:p>
                        <a:p>
                          <a:r>
                            <a:rPr lang="en-US" b="0" dirty="0"/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b="0" dirty="0"/>
                        </a:p>
                        <a:p>
                          <a:r>
                            <a:rPr lang="en-US" b="0" dirty="0"/>
                            <a:t>FALSE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23691150"/>
                      </a:ext>
                    </a:extLst>
                  </a:tr>
                  <a:tr h="6979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  <a:p>
                          <a:r>
                            <a:rPr lang="en-US" dirty="0"/>
                            <a:t>Gate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  <a:p>
                          <a:r>
                            <a:rPr lang="en-US" dirty="0"/>
                            <a:t>Wire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3584521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9A2392C7-20E1-4377-8951-B510C46C6669}"/>
              </a:ext>
            </a:extLst>
          </p:cNvPr>
          <p:cNvGrpSpPr/>
          <p:nvPr/>
        </p:nvGrpSpPr>
        <p:grpSpPr>
          <a:xfrm>
            <a:off x="2344345" y="3140938"/>
            <a:ext cx="1224136" cy="431455"/>
            <a:chOff x="3287688" y="5877272"/>
            <a:chExt cx="1224136" cy="431455"/>
          </a:xfrm>
        </p:grpSpPr>
        <p:sp>
          <p:nvSpPr>
            <p:cNvPr id="45" name="Flowchart: Delay 44">
              <a:extLst>
                <a:ext uri="{FF2B5EF4-FFF2-40B4-BE49-F238E27FC236}">
                  <a16:creationId xmlns:a16="http://schemas.microsoft.com/office/drawing/2014/main" id="{21421306-9B3E-4FC0-BE53-D7278A51C975}"/>
                </a:ext>
              </a:extLst>
            </p:cNvPr>
            <p:cNvSpPr/>
            <p:nvPr/>
          </p:nvSpPr>
          <p:spPr>
            <a:xfrm>
              <a:off x="3575720" y="5877272"/>
              <a:ext cx="648072" cy="431455"/>
            </a:xfrm>
            <a:prstGeom prst="flowChartDelay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AND</a:t>
              </a: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8064EC70-E766-434C-8169-8BDDBFC1A20D}"/>
                </a:ext>
              </a:extLst>
            </p:cNvPr>
            <p:cNvCxnSpPr/>
            <p:nvPr/>
          </p:nvCxnSpPr>
          <p:spPr>
            <a:xfrm>
              <a:off x="3287688" y="5949280"/>
              <a:ext cx="2880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C7C453AA-6F9F-4FDC-911B-8BCF2054B764}"/>
                </a:ext>
              </a:extLst>
            </p:cNvPr>
            <p:cNvCxnSpPr/>
            <p:nvPr/>
          </p:nvCxnSpPr>
          <p:spPr>
            <a:xfrm>
              <a:off x="3287688" y="6237312"/>
              <a:ext cx="2880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3305F44B-840D-4A69-B04F-DE79CD3525D8}"/>
                </a:ext>
              </a:extLst>
            </p:cNvPr>
            <p:cNvCxnSpPr/>
            <p:nvPr/>
          </p:nvCxnSpPr>
          <p:spPr>
            <a:xfrm>
              <a:off x="4223792" y="6090457"/>
              <a:ext cx="2880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034BAFC-FE6B-4080-8F49-B6C345843243}"/>
              </a:ext>
            </a:extLst>
          </p:cNvPr>
          <p:cNvGrpSpPr/>
          <p:nvPr/>
        </p:nvGrpSpPr>
        <p:grpSpPr>
          <a:xfrm>
            <a:off x="3804949" y="3154929"/>
            <a:ext cx="1129102" cy="431455"/>
            <a:chOff x="4966898" y="5877275"/>
            <a:chExt cx="1129102" cy="431455"/>
          </a:xfrm>
        </p:grpSpPr>
        <p:sp>
          <p:nvSpPr>
            <p:cNvPr id="42" name="Flowchart: Extract 41">
              <a:extLst>
                <a:ext uri="{FF2B5EF4-FFF2-40B4-BE49-F238E27FC236}">
                  <a16:creationId xmlns:a16="http://schemas.microsoft.com/office/drawing/2014/main" id="{E6BDEEF1-6CEE-49CC-AC73-BD4E30CCA951}"/>
                </a:ext>
              </a:extLst>
            </p:cNvPr>
            <p:cNvSpPr/>
            <p:nvPr/>
          </p:nvSpPr>
          <p:spPr>
            <a:xfrm rot="5400000">
              <a:off x="5257636" y="5874570"/>
              <a:ext cx="431455" cy="436866"/>
            </a:xfrm>
            <a:prstGeom prst="flowChartExtra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1118F999-4167-495A-A2A9-6798291DE22E}"/>
                </a:ext>
              </a:extLst>
            </p:cNvPr>
            <p:cNvSpPr/>
            <p:nvPr/>
          </p:nvSpPr>
          <p:spPr>
            <a:xfrm>
              <a:off x="5685672" y="6018449"/>
              <a:ext cx="130222" cy="14401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84F20FC8-B276-413C-9CEC-8A2481DDDF0C}"/>
                </a:ext>
              </a:extLst>
            </p:cNvPr>
            <p:cNvCxnSpPr/>
            <p:nvPr/>
          </p:nvCxnSpPr>
          <p:spPr>
            <a:xfrm>
              <a:off x="4966898" y="6090457"/>
              <a:ext cx="2880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DBCC8DE1-0911-4F57-A154-15169F73C40C}"/>
                </a:ext>
              </a:extLst>
            </p:cNvPr>
            <p:cNvCxnSpPr/>
            <p:nvPr/>
          </p:nvCxnSpPr>
          <p:spPr>
            <a:xfrm>
              <a:off x="5807968" y="6091540"/>
              <a:ext cx="2880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8BA4F3C-5DA9-4DAA-87BA-FD9F4ADD8D34}"/>
                </a:ext>
              </a:extLst>
            </p:cNvPr>
            <p:cNvSpPr txBox="1"/>
            <p:nvPr/>
          </p:nvSpPr>
          <p:spPr>
            <a:xfrm>
              <a:off x="5169705" y="5951957"/>
              <a:ext cx="4578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NOT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5ABF55A-3103-459A-A8E5-157904371372}"/>
              </a:ext>
            </a:extLst>
          </p:cNvPr>
          <p:cNvGrpSpPr/>
          <p:nvPr/>
        </p:nvGrpSpPr>
        <p:grpSpPr>
          <a:xfrm>
            <a:off x="7138418" y="5869121"/>
            <a:ext cx="936104" cy="674989"/>
            <a:chOff x="5637303" y="5457544"/>
            <a:chExt cx="936104" cy="674989"/>
          </a:xfrm>
        </p:grpSpPr>
        <p:sp>
          <p:nvSpPr>
            <p:cNvPr id="70" name="Arc 69">
              <a:extLst>
                <a:ext uri="{FF2B5EF4-FFF2-40B4-BE49-F238E27FC236}">
                  <a16:creationId xmlns:a16="http://schemas.microsoft.com/office/drawing/2014/main" id="{F80D84BA-FC1A-48D3-B924-574823AA74FA}"/>
                </a:ext>
              </a:extLst>
            </p:cNvPr>
            <p:cNvSpPr/>
            <p:nvPr/>
          </p:nvSpPr>
          <p:spPr>
            <a:xfrm>
              <a:off x="5637303" y="5537296"/>
              <a:ext cx="936104" cy="595237"/>
            </a:xfrm>
            <a:prstGeom prst="arc">
              <a:avLst>
                <a:gd name="adj1" fmla="val 17317020"/>
                <a:gd name="adj2" fmla="val 20886061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Arc 70">
              <a:extLst>
                <a:ext uri="{FF2B5EF4-FFF2-40B4-BE49-F238E27FC236}">
                  <a16:creationId xmlns:a16="http://schemas.microsoft.com/office/drawing/2014/main" id="{5E6309C9-7E3B-432A-AB04-D9327D9FF725}"/>
                </a:ext>
              </a:extLst>
            </p:cNvPr>
            <p:cNvSpPr/>
            <p:nvPr/>
          </p:nvSpPr>
          <p:spPr>
            <a:xfrm flipV="1">
              <a:off x="5685522" y="5457544"/>
              <a:ext cx="864096" cy="532257"/>
            </a:xfrm>
            <a:prstGeom prst="arc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7CB240A5-39BE-4EE4-9F43-6B532BABB8DE}"/>
                </a:ext>
              </a:extLst>
            </p:cNvPr>
            <p:cNvGrpSpPr/>
            <p:nvPr/>
          </p:nvGrpSpPr>
          <p:grpSpPr>
            <a:xfrm>
              <a:off x="5865542" y="5552306"/>
              <a:ext cx="530560" cy="431454"/>
              <a:chOff x="8436602" y="6041089"/>
              <a:chExt cx="530560" cy="431454"/>
            </a:xfrm>
          </p:grpSpPr>
          <p:sp>
            <p:nvSpPr>
              <p:cNvPr id="68" name="Flowchart: Stored Data 67">
                <a:extLst>
                  <a:ext uri="{FF2B5EF4-FFF2-40B4-BE49-F238E27FC236}">
                    <a16:creationId xmlns:a16="http://schemas.microsoft.com/office/drawing/2014/main" id="{3CCB6F47-067B-43EF-8E4E-FF56238B2F59}"/>
                  </a:ext>
                </a:extLst>
              </p:cNvPr>
              <p:cNvSpPr/>
              <p:nvPr/>
            </p:nvSpPr>
            <p:spPr>
              <a:xfrm flipH="1">
                <a:off x="8436602" y="6041089"/>
                <a:ext cx="504056" cy="431454"/>
              </a:xfrm>
              <a:prstGeom prst="flowChartOnlineStorag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3F4B7F34-7613-4994-A1C8-A3FEC94FEC51}"/>
                  </a:ext>
                </a:extLst>
              </p:cNvPr>
              <p:cNvSpPr/>
              <p:nvPr/>
            </p:nvSpPr>
            <p:spPr>
              <a:xfrm>
                <a:off x="8544271" y="6106609"/>
                <a:ext cx="422891" cy="29087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OR</a:t>
                </a:r>
              </a:p>
            </p:txBody>
          </p:sp>
        </p:grpSp>
      </p:grp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5C3A042E-A3A2-426C-A57E-AC6EEEA688C8}"/>
              </a:ext>
            </a:extLst>
          </p:cNvPr>
          <p:cNvCxnSpPr>
            <a:cxnSpLocks/>
            <a:stCxn id="129" idx="3"/>
          </p:cNvCxnSpPr>
          <p:nvPr/>
        </p:nvCxnSpPr>
        <p:spPr>
          <a:xfrm flipV="1">
            <a:off x="1430659" y="5769138"/>
            <a:ext cx="4431924" cy="465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FB725AC1-6695-42CC-B474-8E0A185AA543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6515039" y="5608753"/>
            <a:ext cx="911216" cy="420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32B5E3E4-8BF4-43DD-9E26-0AF60944B371}"/>
              </a:ext>
            </a:extLst>
          </p:cNvPr>
          <p:cNvGrpSpPr/>
          <p:nvPr/>
        </p:nvGrpSpPr>
        <p:grpSpPr>
          <a:xfrm>
            <a:off x="797939" y="2993287"/>
            <a:ext cx="1200347" cy="674989"/>
            <a:chOff x="8208363" y="5946327"/>
            <a:chExt cx="1200347" cy="674989"/>
          </a:xfrm>
        </p:grpSpPr>
        <p:sp>
          <p:nvSpPr>
            <p:cNvPr id="113" name="Arc 112">
              <a:extLst>
                <a:ext uri="{FF2B5EF4-FFF2-40B4-BE49-F238E27FC236}">
                  <a16:creationId xmlns:a16="http://schemas.microsoft.com/office/drawing/2014/main" id="{C0CF56F9-D1F7-4E16-B901-124A2DF8A72F}"/>
                </a:ext>
              </a:extLst>
            </p:cNvPr>
            <p:cNvSpPr/>
            <p:nvPr/>
          </p:nvSpPr>
          <p:spPr>
            <a:xfrm>
              <a:off x="8208363" y="6026079"/>
              <a:ext cx="936104" cy="595237"/>
            </a:xfrm>
            <a:prstGeom prst="arc">
              <a:avLst>
                <a:gd name="adj1" fmla="val 17317020"/>
                <a:gd name="adj2" fmla="val 20886061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Arc 113">
              <a:extLst>
                <a:ext uri="{FF2B5EF4-FFF2-40B4-BE49-F238E27FC236}">
                  <a16:creationId xmlns:a16="http://schemas.microsoft.com/office/drawing/2014/main" id="{8B7236F6-4ED2-4565-A075-82C0510D833B}"/>
                </a:ext>
              </a:extLst>
            </p:cNvPr>
            <p:cNvSpPr/>
            <p:nvPr/>
          </p:nvSpPr>
          <p:spPr>
            <a:xfrm flipV="1">
              <a:off x="8256582" y="5946327"/>
              <a:ext cx="864096" cy="532257"/>
            </a:xfrm>
            <a:prstGeom prst="arc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CAC69FA1-84D7-44C6-85BB-C642557191B4}"/>
                </a:ext>
              </a:extLst>
            </p:cNvPr>
            <p:cNvGrpSpPr/>
            <p:nvPr/>
          </p:nvGrpSpPr>
          <p:grpSpPr>
            <a:xfrm>
              <a:off x="8436602" y="6041089"/>
              <a:ext cx="530560" cy="431454"/>
              <a:chOff x="8436602" y="6041089"/>
              <a:chExt cx="530560" cy="431454"/>
            </a:xfrm>
          </p:grpSpPr>
          <p:sp>
            <p:nvSpPr>
              <p:cNvPr id="119" name="Flowchart: Stored Data 118">
                <a:extLst>
                  <a:ext uri="{FF2B5EF4-FFF2-40B4-BE49-F238E27FC236}">
                    <a16:creationId xmlns:a16="http://schemas.microsoft.com/office/drawing/2014/main" id="{9919847C-481E-4A85-A14E-19E475C2E004}"/>
                  </a:ext>
                </a:extLst>
              </p:cNvPr>
              <p:cNvSpPr/>
              <p:nvPr/>
            </p:nvSpPr>
            <p:spPr>
              <a:xfrm flipH="1">
                <a:off x="8436602" y="6041089"/>
                <a:ext cx="504056" cy="431454"/>
              </a:xfrm>
              <a:prstGeom prst="flowChartOnlineStorag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: Rounded Corners 119">
                <a:extLst>
                  <a:ext uri="{FF2B5EF4-FFF2-40B4-BE49-F238E27FC236}">
                    <a16:creationId xmlns:a16="http://schemas.microsoft.com/office/drawing/2014/main" id="{5979F9F6-2E46-40E6-859A-C5BF09E9BCAB}"/>
                  </a:ext>
                </a:extLst>
              </p:cNvPr>
              <p:cNvSpPr/>
              <p:nvPr/>
            </p:nvSpPr>
            <p:spPr>
              <a:xfrm>
                <a:off x="8544271" y="6106609"/>
                <a:ext cx="422891" cy="290870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OR</a:t>
                </a:r>
              </a:p>
            </p:txBody>
          </p:sp>
        </p:grp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5E059814-D9EA-43E6-BEFF-894D44B17C5A}"/>
                </a:ext>
              </a:extLst>
            </p:cNvPr>
            <p:cNvCxnSpPr/>
            <p:nvPr/>
          </p:nvCxnSpPr>
          <p:spPr>
            <a:xfrm>
              <a:off x="8208363" y="6115009"/>
              <a:ext cx="2880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B1462F7F-B08D-44A6-9258-30602F27255A}"/>
                </a:ext>
              </a:extLst>
            </p:cNvPr>
            <p:cNvCxnSpPr/>
            <p:nvPr/>
          </p:nvCxnSpPr>
          <p:spPr>
            <a:xfrm>
              <a:off x="8208363" y="6397479"/>
              <a:ext cx="2880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24E92525-532A-4B23-9C4C-7FB1B57A3542}"/>
                </a:ext>
              </a:extLst>
            </p:cNvPr>
            <p:cNvCxnSpPr/>
            <p:nvPr/>
          </p:nvCxnSpPr>
          <p:spPr>
            <a:xfrm>
              <a:off x="9120678" y="6237312"/>
              <a:ext cx="2880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3F704B05-D0EE-4629-B711-7AC38755C853}"/>
                  </a:ext>
                </a:extLst>
              </p:cNvPr>
              <p:cNvSpPr/>
              <p:nvPr/>
            </p:nvSpPr>
            <p:spPr>
              <a:xfrm>
                <a:off x="1170194" y="4869160"/>
                <a:ext cx="360040" cy="305626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3F704B05-D0EE-4629-B711-7AC38755C8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194" y="4869160"/>
                <a:ext cx="360040" cy="305626"/>
              </a:xfrm>
              <a:prstGeom prst="ellipse">
                <a:avLst/>
              </a:prstGeom>
              <a:blipFill>
                <a:blip r:embed="rId16"/>
                <a:stretch>
                  <a:fillRect l="-13559" b="-4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9B67265E-416A-483C-8F74-F473593E51C2}"/>
                  </a:ext>
                </a:extLst>
              </p:cNvPr>
              <p:cNvSpPr/>
              <p:nvPr/>
            </p:nvSpPr>
            <p:spPr>
              <a:xfrm>
                <a:off x="1133847" y="5251406"/>
                <a:ext cx="360040" cy="305626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9B67265E-416A-483C-8F74-F473593E51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847" y="5251406"/>
                <a:ext cx="360040" cy="305626"/>
              </a:xfrm>
              <a:prstGeom prst="ellipse">
                <a:avLst/>
              </a:prstGeom>
              <a:blipFill>
                <a:blip r:embed="rId17"/>
                <a:stretch>
                  <a:fillRect l="-13559" b="-411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EA5A7632-DFAF-4B79-AE12-3F1BA25F1E8D}"/>
                  </a:ext>
                </a:extLst>
              </p:cNvPr>
              <p:cNvSpPr/>
              <p:nvPr/>
            </p:nvSpPr>
            <p:spPr>
              <a:xfrm>
                <a:off x="1133847" y="5680869"/>
                <a:ext cx="360040" cy="305626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EA5A7632-DFAF-4B79-AE12-3F1BA25F1E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847" y="5680869"/>
                <a:ext cx="360040" cy="305626"/>
              </a:xfrm>
              <a:prstGeom prst="ellipse">
                <a:avLst/>
              </a:prstGeom>
              <a:blipFill>
                <a:blip r:embed="rId18"/>
                <a:stretch>
                  <a:fillRect l="-1695" b="-8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E8552197-3361-41D9-AAF4-1692899FC364}"/>
                  </a:ext>
                </a:extLst>
              </p:cNvPr>
              <p:cNvSpPr txBox="1"/>
              <p:nvPr/>
            </p:nvSpPr>
            <p:spPr>
              <a:xfrm>
                <a:off x="1101322" y="6003496"/>
                <a:ext cx="3293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sz="24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sz="2400" dirty="0"/>
                  <a:t> </a:t>
                </a:r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E8552197-3361-41D9-AAF4-1692899FC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322" y="6003496"/>
                <a:ext cx="329337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2" name="Group 131">
            <a:extLst>
              <a:ext uri="{FF2B5EF4-FFF2-40B4-BE49-F238E27FC236}">
                <a16:creationId xmlns:a16="http://schemas.microsoft.com/office/drawing/2014/main" id="{08DB9D7C-AED4-46E8-B1F1-93C8A7B2E4C1}"/>
              </a:ext>
            </a:extLst>
          </p:cNvPr>
          <p:cNvGrpSpPr/>
          <p:nvPr/>
        </p:nvGrpSpPr>
        <p:grpSpPr>
          <a:xfrm>
            <a:off x="1390302" y="5645962"/>
            <a:ext cx="1656133" cy="431455"/>
            <a:chOff x="4966898" y="5877275"/>
            <a:chExt cx="1588312" cy="431455"/>
          </a:xfrm>
        </p:grpSpPr>
        <p:sp>
          <p:nvSpPr>
            <p:cNvPr id="133" name="Flowchart: Extract 132">
              <a:extLst>
                <a:ext uri="{FF2B5EF4-FFF2-40B4-BE49-F238E27FC236}">
                  <a16:creationId xmlns:a16="http://schemas.microsoft.com/office/drawing/2014/main" id="{6EE7A8F1-A03A-4A98-950A-529BBF177C35}"/>
                </a:ext>
              </a:extLst>
            </p:cNvPr>
            <p:cNvSpPr/>
            <p:nvPr/>
          </p:nvSpPr>
          <p:spPr>
            <a:xfrm rot="5400000">
              <a:off x="5257636" y="5874570"/>
              <a:ext cx="431455" cy="436866"/>
            </a:xfrm>
            <a:prstGeom prst="flowChartExtra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4BEA5B8F-FF08-40D0-8732-7DC26FC482E5}"/>
                </a:ext>
              </a:extLst>
            </p:cNvPr>
            <p:cNvSpPr/>
            <p:nvPr/>
          </p:nvSpPr>
          <p:spPr>
            <a:xfrm>
              <a:off x="5685672" y="6018449"/>
              <a:ext cx="130222" cy="14401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7F259A40-9C8E-4C76-93F8-6655CD727147}"/>
                </a:ext>
              </a:extLst>
            </p:cNvPr>
            <p:cNvCxnSpPr/>
            <p:nvPr/>
          </p:nvCxnSpPr>
          <p:spPr>
            <a:xfrm>
              <a:off x="4966898" y="6090457"/>
              <a:ext cx="2880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748B09FE-A181-44DD-905E-5A1EC26CC4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12812" y="6010756"/>
              <a:ext cx="842398" cy="814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59CDFA1B-1E6E-4A62-BC98-FF824B71405C}"/>
                </a:ext>
              </a:extLst>
            </p:cNvPr>
            <p:cNvSpPr txBox="1"/>
            <p:nvPr/>
          </p:nvSpPr>
          <p:spPr>
            <a:xfrm>
              <a:off x="5169705" y="5951957"/>
              <a:ext cx="4578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NOT</a:t>
              </a:r>
            </a:p>
          </p:txBody>
        </p:sp>
      </p:grpSp>
      <p:sp>
        <p:nvSpPr>
          <p:cNvPr id="139" name="Flowchart: Delay 138">
            <a:extLst>
              <a:ext uri="{FF2B5EF4-FFF2-40B4-BE49-F238E27FC236}">
                <a16:creationId xmlns:a16="http://schemas.microsoft.com/office/drawing/2014/main" id="{BEFC6CC6-A345-4C1F-8E4C-64DFB2C597EF}"/>
              </a:ext>
            </a:extLst>
          </p:cNvPr>
          <p:cNvSpPr/>
          <p:nvPr/>
        </p:nvSpPr>
        <p:spPr>
          <a:xfrm>
            <a:off x="3016350" y="5422514"/>
            <a:ext cx="648072" cy="431455"/>
          </a:xfrm>
          <a:prstGeom prst="flowChartDelay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AND</a:t>
            </a:r>
          </a:p>
        </p:txBody>
      </p: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D29CB15C-926F-4325-8D8F-CC796565ABC6}"/>
              </a:ext>
            </a:extLst>
          </p:cNvPr>
          <p:cNvCxnSpPr>
            <a:cxnSpLocks/>
            <a:stCxn id="122" idx="5"/>
          </p:cNvCxnSpPr>
          <p:nvPr/>
        </p:nvCxnSpPr>
        <p:spPr>
          <a:xfrm>
            <a:off x="1477507" y="5130028"/>
            <a:ext cx="1538843" cy="3752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E5134750-2983-4C08-8B06-DCDDE4BB216E}"/>
              </a:ext>
            </a:extLst>
          </p:cNvPr>
          <p:cNvCxnSpPr>
            <a:cxnSpLocks/>
            <a:stCxn id="124" idx="6"/>
            <a:endCxn id="139" idx="1"/>
          </p:cNvCxnSpPr>
          <p:nvPr/>
        </p:nvCxnSpPr>
        <p:spPr>
          <a:xfrm>
            <a:off x="1493887" y="5404219"/>
            <a:ext cx="1522463" cy="2340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Flowchart: Extract 150">
            <a:extLst>
              <a:ext uri="{FF2B5EF4-FFF2-40B4-BE49-F238E27FC236}">
                <a16:creationId xmlns:a16="http://schemas.microsoft.com/office/drawing/2014/main" id="{943BDABA-B101-4A80-8C1C-F885016D2DD5}"/>
              </a:ext>
            </a:extLst>
          </p:cNvPr>
          <p:cNvSpPr/>
          <p:nvPr/>
        </p:nvSpPr>
        <p:spPr>
          <a:xfrm rot="5400000">
            <a:off x="1721397" y="6311362"/>
            <a:ext cx="431455" cy="436866"/>
          </a:xfrm>
          <a:prstGeom prst="flowChartExtra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D0AF2CC2-FD2F-404C-A11F-0445A27463AC}"/>
              </a:ext>
            </a:extLst>
          </p:cNvPr>
          <p:cNvSpPr/>
          <p:nvPr/>
        </p:nvSpPr>
        <p:spPr>
          <a:xfrm>
            <a:off x="2149433" y="6455241"/>
            <a:ext cx="130222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DF21DC5F-805D-4984-94D8-B72D6E0708A1}"/>
              </a:ext>
            </a:extLst>
          </p:cNvPr>
          <p:cNvCxnSpPr>
            <a:cxnSpLocks/>
            <a:stCxn id="129" idx="3"/>
          </p:cNvCxnSpPr>
          <p:nvPr/>
        </p:nvCxnSpPr>
        <p:spPr>
          <a:xfrm>
            <a:off x="1430659" y="6234329"/>
            <a:ext cx="288032" cy="292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718BADD2-5420-42B8-99CC-BC563DBD7FA7}"/>
              </a:ext>
            </a:extLst>
          </p:cNvPr>
          <p:cNvCxnSpPr>
            <a:cxnSpLocks/>
            <a:stCxn id="152" idx="6"/>
          </p:cNvCxnSpPr>
          <p:nvPr/>
        </p:nvCxnSpPr>
        <p:spPr>
          <a:xfrm flipV="1">
            <a:off x="2279655" y="6348091"/>
            <a:ext cx="5148082" cy="179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>
            <a:extLst>
              <a:ext uri="{FF2B5EF4-FFF2-40B4-BE49-F238E27FC236}">
                <a16:creationId xmlns:a16="http://schemas.microsoft.com/office/drawing/2014/main" id="{ABE92FC9-E472-4D78-993B-66C9C2BB24BB}"/>
              </a:ext>
            </a:extLst>
          </p:cNvPr>
          <p:cNvSpPr txBox="1"/>
          <p:nvPr/>
        </p:nvSpPr>
        <p:spPr>
          <a:xfrm>
            <a:off x="1633466" y="6388749"/>
            <a:ext cx="4578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NOT</a:t>
            </a:r>
          </a:p>
        </p:txBody>
      </p:sp>
      <p:sp>
        <p:nvSpPr>
          <p:cNvPr id="166" name="Flowchart: Extract 165">
            <a:extLst>
              <a:ext uri="{FF2B5EF4-FFF2-40B4-BE49-F238E27FC236}">
                <a16:creationId xmlns:a16="http://schemas.microsoft.com/office/drawing/2014/main" id="{C25BB353-369E-4F03-83EC-8C74C76C83F3}"/>
              </a:ext>
            </a:extLst>
          </p:cNvPr>
          <p:cNvSpPr/>
          <p:nvPr/>
        </p:nvSpPr>
        <p:spPr>
          <a:xfrm rot="5400000">
            <a:off x="4503896" y="5185319"/>
            <a:ext cx="431455" cy="436866"/>
          </a:xfrm>
          <a:prstGeom prst="flowChartExtra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EF17AE99-EEC0-4B36-A094-82F8EB3BD5B0}"/>
              </a:ext>
            </a:extLst>
          </p:cNvPr>
          <p:cNvSpPr/>
          <p:nvPr/>
        </p:nvSpPr>
        <p:spPr>
          <a:xfrm>
            <a:off x="4931932" y="5329198"/>
            <a:ext cx="130222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2236198C-8EF6-41F7-8831-53883E0BB0EF}"/>
              </a:ext>
            </a:extLst>
          </p:cNvPr>
          <p:cNvCxnSpPr>
            <a:cxnSpLocks/>
            <a:stCxn id="139" idx="3"/>
          </p:cNvCxnSpPr>
          <p:nvPr/>
        </p:nvCxnSpPr>
        <p:spPr>
          <a:xfrm flipV="1">
            <a:off x="3664422" y="5364234"/>
            <a:ext cx="884478" cy="274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2B373E4F-DB05-4CD4-954F-E6A48CFA939B}"/>
              </a:ext>
            </a:extLst>
          </p:cNvPr>
          <p:cNvCxnSpPr>
            <a:cxnSpLocks/>
          </p:cNvCxnSpPr>
          <p:nvPr/>
        </p:nvCxnSpPr>
        <p:spPr>
          <a:xfrm>
            <a:off x="5054228" y="5402289"/>
            <a:ext cx="812739" cy="92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Box 169">
            <a:extLst>
              <a:ext uri="{FF2B5EF4-FFF2-40B4-BE49-F238E27FC236}">
                <a16:creationId xmlns:a16="http://schemas.microsoft.com/office/drawing/2014/main" id="{1D211C5D-41D7-49EF-84DC-F97B49665862}"/>
              </a:ext>
            </a:extLst>
          </p:cNvPr>
          <p:cNvSpPr txBox="1"/>
          <p:nvPr/>
        </p:nvSpPr>
        <p:spPr>
          <a:xfrm>
            <a:off x="4415965" y="5262706"/>
            <a:ext cx="4578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NOT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710AA51F-98C0-426E-81F6-3F813BCE5643}"/>
              </a:ext>
            </a:extLst>
          </p:cNvPr>
          <p:cNvCxnSpPr>
            <a:cxnSpLocks/>
          </p:cNvCxnSpPr>
          <p:nvPr/>
        </p:nvCxnSpPr>
        <p:spPr>
          <a:xfrm>
            <a:off x="8074522" y="6167943"/>
            <a:ext cx="4257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236721D1-1A2E-4124-9D4F-1536527D3BA6}"/>
              </a:ext>
            </a:extLst>
          </p:cNvPr>
          <p:cNvSpPr/>
          <p:nvPr/>
        </p:nvSpPr>
        <p:spPr>
          <a:xfrm>
            <a:off x="5866967" y="5393025"/>
            <a:ext cx="648072" cy="431455"/>
          </a:xfrm>
          <a:prstGeom prst="flowChartDelay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AND</a:t>
            </a: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7D51FB2F-D6D0-4335-941D-F4E27B1C9412}"/>
              </a:ext>
            </a:extLst>
          </p:cNvPr>
          <p:cNvCxnSpPr>
            <a:cxnSpLocks/>
          </p:cNvCxnSpPr>
          <p:nvPr/>
        </p:nvCxnSpPr>
        <p:spPr>
          <a:xfrm>
            <a:off x="3664422" y="5637775"/>
            <a:ext cx="3786244" cy="541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55314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65ED4-79B2-4B63-94A8-B78D0EA2E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541C7-9B51-4089-887A-0F52003B5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9471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1CDF3-EFF2-42F0-91B5-324910DC1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circuits compute?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B6E3A-3DD2-4DA3-8AEA-B55F31A360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4853135"/>
              </a:xfrm>
            </p:spPr>
            <p:txBody>
              <a:bodyPr>
                <a:normAutofit fontScale="55000" lnSpcReduction="20000"/>
              </a:bodyPr>
              <a:lstStyle/>
              <a:p>
                <a:r>
                  <a:rPr lang="en-CA" sz="5100" dirty="0"/>
                  <a:t>We can view evaluating a formula or a circuit as computing a function </a:t>
                </a:r>
              </a:p>
              <a:p>
                <a:pPr lvl="1"/>
                <a:r>
                  <a:rPr lang="en-CA" sz="4500" dirty="0"/>
                  <a:t>inputs are values of propositional variables, each of which is true or false. </a:t>
                </a:r>
              </a:p>
              <a:p>
                <a:pPr lvl="1"/>
                <a:r>
                  <a:rPr lang="en-CA" sz="4500" dirty="0"/>
                  <a:t> output is either </a:t>
                </a:r>
                <a:r>
                  <a:rPr lang="en-CA" sz="4500" i="1" dirty="0"/>
                  <a:t>true </a:t>
                </a:r>
                <a:r>
                  <a:rPr lang="en-CA" sz="4500" dirty="0"/>
                  <a:t>or </a:t>
                </a:r>
                <a:r>
                  <a:rPr lang="en-CA" sz="4500" i="1" dirty="0"/>
                  <a:t>false. </a:t>
                </a:r>
                <a:r>
                  <a:rPr lang="en-CA" sz="4500" dirty="0"/>
                  <a:t>  </a:t>
                </a:r>
              </a:p>
              <a:p>
                <a:pPr lvl="2"/>
                <a:endParaRPr lang="en-CA" sz="3200" dirty="0"/>
              </a:p>
              <a:p>
                <a:r>
                  <a:rPr lang="en-CA" sz="4500" dirty="0"/>
                  <a:t>A variable is </a:t>
                </a:r>
                <a:r>
                  <a:rPr lang="en-CA" sz="4500" b="1" dirty="0"/>
                  <a:t>Boolean</a:t>
                </a:r>
                <a:r>
                  <a:rPr lang="en-CA" sz="4500" dirty="0"/>
                  <a:t> if it takes only values 0 (false) or 1 (true): </a:t>
                </a:r>
              </a:p>
              <a:p>
                <a:pPr lvl="1"/>
                <a:r>
                  <a:rPr lang="en-CA" sz="3800" dirty="0"/>
                  <a:t>A </a:t>
                </a:r>
                <a:r>
                  <a:rPr lang="en-CA" sz="3800" b="1" dirty="0"/>
                  <a:t>Boolean function </a:t>
                </a:r>
                <a:r>
                  <a:rPr lang="en-CA" sz="3800" dirty="0"/>
                  <a:t>takes a list of Boolean variables and outputs 0 or 1. </a:t>
                </a:r>
              </a:p>
              <a:p>
                <a:pPr lvl="1"/>
                <a:endParaRPr lang="en-CA" sz="3800" dirty="0"/>
              </a:p>
              <a:p>
                <a:r>
                  <a:rPr lang="en-CA" sz="4500" dirty="0"/>
                  <a:t>Example:  </a:t>
                </a:r>
                <a14:m>
                  <m:oMath xmlns:m="http://schemas.openxmlformats.org/officeDocument/2006/math">
                    <m:r>
                      <a:rPr lang="en-CA" sz="4500" i="1">
                        <a:latin typeface="Cambria Math"/>
                      </a:rPr>
                      <m:t>𝑀𝑎𝑗𝑜𝑟𝑖𝑡𝑦</m:t>
                    </m:r>
                    <m:d>
                      <m:dPr>
                        <m:ctrlPr>
                          <a:rPr lang="en-CA" sz="4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4500" i="1">
                            <a:latin typeface="Cambria Math"/>
                          </a:rPr>
                          <m:t>𝑥</m:t>
                        </m:r>
                        <m:r>
                          <a:rPr lang="en-CA" sz="4500" i="1">
                            <a:latin typeface="Cambria Math"/>
                          </a:rPr>
                          <m:t>,</m:t>
                        </m:r>
                        <m:r>
                          <a:rPr lang="en-CA" sz="4500" i="1">
                            <a:latin typeface="Cambria Math"/>
                          </a:rPr>
                          <m:t>𝑦</m:t>
                        </m:r>
                        <m:r>
                          <a:rPr lang="en-CA" sz="4500" i="1">
                            <a:latin typeface="Cambria Math"/>
                          </a:rPr>
                          <m:t>,</m:t>
                        </m:r>
                        <m:r>
                          <a:rPr lang="en-CA" sz="4500" i="1">
                            <a:latin typeface="Cambria Math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45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4500" dirty="0">
                    <a:latin typeface="Cambria Math" panose="02040503050406030204" pitchFamily="18" charset="0"/>
                  </a:rPr>
                  <a:t>is a Boolean function, with </a:t>
                </a:r>
                <a14:m>
                  <m:oMath xmlns:m="http://schemas.openxmlformats.org/officeDocument/2006/math">
                    <m:r>
                      <a:rPr lang="en-CA" sz="4500" i="1">
                        <a:latin typeface="Cambria Math"/>
                      </a:rPr>
                      <m:t>𝑀𝑎𝑗𝑜𝑟𝑖𝑡𝑦</m:t>
                    </m:r>
                    <m:d>
                      <m:dPr>
                        <m:ctrlPr>
                          <a:rPr lang="en-CA" sz="4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4500" i="1">
                            <a:latin typeface="Cambria Math"/>
                          </a:rPr>
                          <m:t>𝑥</m:t>
                        </m:r>
                        <m:r>
                          <a:rPr lang="en-CA" sz="4500" i="1">
                            <a:latin typeface="Cambria Math"/>
                          </a:rPr>
                          <m:t>,</m:t>
                        </m:r>
                        <m:r>
                          <a:rPr lang="en-CA" sz="4500" i="1">
                            <a:latin typeface="Cambria Math"/>
                          </a:rPr>
                          <m:t>𝑦</m:t>
                        </m:r>
                        <m:r>
                          <a:rPr lang="en-CA" sz="4500" i="1">
                            <a:latin typeface="Cambria Math"/>
                          </a:rPr>
                          <m:t>,</m:t>
                        </m:r>
                        <m:r>
                          <a:rPr lang="en-CA" sz="4500" i="1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CA" sz="4500" i="1">
                        <a:latin typeface="Cambria Math"/>
                      </a:rPr>
                      <m:t>=</m:t>
                    </m:r>
                    <m:r>
                      <a:rPr lang="en-US" sz="45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CA" sz="4500" dirty="0"/>
                  <a:t> when at least two out of its inputs </a:t>
                </a:r>
                <a14:m>
                  <m:oMath xmlns:m="http://schemas.openxmlformats.org/officeDocument/2006/math">
                    <m:r>
                      <a:rPr lang="en-CA" sz="4500" i="1">
                        <a:latin typeface="Cambria Math"/>
                      </a:rPr>
                      <m:t>𝑥</m:t>
                    </m:r>
                    <m:r>
                      <a:rPr lang="en-CA" sz="4500" i="1">
                        <a:latin typeface="Cambria Math"/>
                      </a:rPr>
                      <m:t>,</m:t>
                    </m:r>
                    <m:r>
                      <a:rPr lang="en-CA" sz="4500" i="1">
                        <a:latin typeface="Cambria Math"/>
                      </a:rPr>
                      <m:t>𝑦</m:t>
                    </m:r>
                    <m:r>
                      <a:rPr lang="en-CA" sz="4500" i="1">
                        <a:latin typeface="Cambria Math"/>
                      </a:rPr>
                      <m:t>,</m:t>
                    </m:r>
                    <m:r>
                      <a:rPr lang="en-CA" sz="4500" i="1">
                        <a:latin typeface="Cambria Math"/>
                      </a:rPr>
                      <m:t>𝑧</m:t>
                    </m:r>
                  </m:oMath>
                </a14:m>
                <a:r>
                  <a:rPr lang="en-CA" sz="4500" dirty="0"/>
                  <a:t> are 1, and  0 otherwise. </a:t>
                </a:r>
              </a:p>
              <a:p>
                <a:pPr lvl="2"/>
                <a:r>
                  <a:rPr lang="en-CA" sz="4400" dirty="0"/>
                  <a:t>Here, each of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4400" dirty="0"/>
                  <a:t>must be either 0 or 1.  </a:t>
                </a:r>
              </a:p>
              <a:p>
                <a:pPr lvl="2"/>
                <a:r>
                  <a:rPr lang="en-CA" sz="4400" dirty="0"/>
                  <a:t>So </a:t>
                </a:r>
                <a14:m>
                  <m:oMath xmlns:m="http://schemas.openxmlformats.org/officeDocument/2006/math">
                    <m:r>
                      <a:rPr lang="en-CA" sz="4400" i="1">
                        <a:latin typeface="Cambria Math"/>
                      </a:rPr>
                      <m:t>𝑀𝑎𝑗𝑜𝑟𝑖𝑡𝑦</m:t>
                    </m:r>
                    <m:d>
                      <m:dPr>
                        <m:ctrlPr>
                          <a:rPr lang="en-CA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4400" i="1">
                            <a:latin typeface="Cambria Math"/>
                          </a:rPr>
                          <m:t>𝑥</m:t>
                        </m:r>
                        <m:r>
                          <a:rPr lang="en-CA" sz="4400" i="1">
                            <a:latin typeface="Cambria Math"/>
                          </a:rPr>
                          <m:t>,</m:t>
                        </m:r>
                        <m:r>
                          <a:rPr lang="en-CA" sz="4400" i="1">
                            <a:latin typeface="Cambria Math"/>
                          </a:rPr>
                          <m:t>𝑦</m:t>
                        </m:r>
                        <m:r>
                          <a:rPr lang="en-CA" sz="4400" i="1">
                            <a:latin typeface="Cambria Math"/>
                          </a:rPr>
                          <m:t>,</m:t>
                        </m:r>
                        <m:r>
                          <a:rPr lang="en-CA" sz="4400" i="1">
                            <a:latin typeface="Cambria Math"/>
                          </a:rPr>
                          <m:t>𝑧</m:t>
                        </m:r>
                      </m:e>
                    </m:d>
                  </m:oMath>
                </a14:m>
                <a:r>
                  <a:rPr lang="en-CA" sz="4400" dirty="0"/>
                  <a:t> is 1 when at most one of its inputs is a 0. </a:t>
                </a:r>
              </a:p>
              <a:p>
                <a:pPr lvl="2"/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B6E3A-3DD2-4DA3-8AEA-B55F31A360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4853135"/>
              </a:xfrm>
              <a:blipFill>
                <a:blip r:embed="rId4"/>
                <a:stretch>
                  <a:fillRect l="-1000" t="-2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0C81F02-5D1B-476E-92E8-C2F4481CB4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309" y="-79513"/>
            <a:ext cx="1787690" cy="1340768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7450F650-29F2-48F3-991C-51738EF641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12" y="176923"/>
            <a:ext cx="1147765" cy="82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29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Card puzzle</a:t>
            </a:r>
            <a:endParaRPr lang="en-Z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932" y="4926990"/>
            <a:ext cx="10303165" cy="1350253"/>
          </a:xfrm>
        </p:spPr>
        <p:txBody>
          <a:bodyPr/>
          <a:lstStyle/>
          <a:p>
            <a:pPr marL="0" indent="0">
              <a:buNone/>
            </a:pPr>
            <a:r>
              <a:rPr lang="en-CA" sz="2400" dirty="0"/>
              <a:t>Suppose we turn a card with 2 on it, and see an J.   </a:t>
            </a:r>
          </a:p>
          <a:p>
            <a:pPr marL="0" indent="0">
              <a:buNone/>
            </a:pPr>
            <a:r>
              <a:rPr lang="en-CA" sz="2400" dirty="0"/>
              <a:t>Then we got a card with a J, but without 5! </a:t>
            </a:r>
          </a:p>
          <a:p>
            <a:pPr marL="0" indent="0">
              <a:buNone/>
            </a:pPr>
            <a:r>
              <a:rPr lang="en-CA" sz="2400" dirty="0"/>
              <a:t>So “If a card has a J then it has to have a 5”  would not be true.</a:t>
            </a:r>
            <a:endParaRPr lang="en-ZA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9</a:t>
            </a:fld>
            <a:endParaRPr lang="en-ZA" dirty="0"/>
          </a:p>
        </p:txBody>
      </p:sp>
      <p:sp>
        <p:nvSpPr>
          <p:cNvPr id="18" name="Rounded Rectangle 17"/>
          <p:cNvSpPr/>
          <p:nvPr/>
        </p:nvSpPr>
        <p:spPr>
          <a:xfrm>
            <a:off x="6571670" y="2724418"/>
            <a:ext cx="1440160" cy="18002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dirty="0"/>
              <a:t>2</a:t>
            </a:r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023241A4-FD01-4AAD-9AA8-0CF406E7F4FF}"/>
              </a:ext>
            </a:extLst>
          </p:cNvPr>
          <p:cNvSpPr/>
          <p:nvPr/>
        </p:nvSpPr>
        <p:spPr>
          <a:xfrm>
            <a:off x="6571670" y="2727188"/>
            <a:ext cx="1440160" cy="18002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dirty="0"/>
              <a:t>2</a:t>
            </a:r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B1D22FD3-3F0A-4046-BE30-06811CE98D83}"/>
              </a:ext>
            </a:extLst>
          </p:cNvPr>
          <p:cNvSpPr/>
          <p:nvPr/>
        </p:nvSpPr>
        <p:spPr>
          <a:xfrm>
            <a:off x="6590080" y="2746730"/>
            <a:ext cx="1440160" cy="18002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dirty="0"/>
              <a:t>J</a:t>
            </a:r>
          </a:p>
        </p:txBody>
      </p:sp>
      <p:sp>
        <p:nvSpPr>
          <p:cNvPr id="21" name="Rounded Rectangle 3">
            <a:extLst>
              <a:ext uri="{FF2B5EF4-FFF2-40B4-BE49-F238E27FC236}">
                <a16:creationId xmlns:a16="http://schemas.microsoft.com/office/drawing/2014/main" id="{1DFAEF9C-9988-455A-8F6A-914C0576E294}"/>
              </a:ext>
            </a:extLst>
          </p:cNvPr>
          <p:cNvSpPr/>
          <p:nvPr/>
        </p:nvSpPr>
        <p:spPr>
          <a:xfrm>
            <a:off x="2711992" y="2724418"/>
            <a:ext cx="1440160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dirty="0"/>
              <a:t>B</a:t>
            </a:r>
          </a:p>
        </p:txBody>
      </p:sp>
      <p:sp>
        <p:nvSpPr>
          <p:cNvPr id="22" name="Rounded Rectangle 4">
            <a:extLst>
              <a:ext uri="{FF2B5EF4-FFF2-40B4-BE49-F238E27FC236}">
                <a16:creationId xmlns:a16="http://schemas.microsoft.com/office/drawing/2014/main" id="{BE5752E0-66C6-42C6-B117-B23A0F3D4C4C}"/>
              </a:ext>
            </a:extLst>
          </p:cNvPr>
          <p:cNvSpPr/>
          <p:nvPr/>
        </p:nvSpPr>
        <p:spPr>
          <a:xfrm>
            <a:off x="8472632" y="2724418"/>
            <a:ext cx="1440160" cy="18002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dirty="0"/>
              <a:t>J</a:t>
            </a:r>
          </a:p>
        </p:txBody>
      </p:sp>
      <p:sp>
        <p:nvSpPr>
          <p:cNvPr id="23" name="Rounded Rectangle 6">
            <a:extLst>
              <a:ext uri="{FF2B5EF4-FFF2-40B4-BE49-F238E27FC236}">
                <a16:creationId xmlns:a16="http://schemas.microsoft.com/office/drawing/2014/main" id="{D68F100D-15D4-4C7B-8BCA-C1F75C73290B}"/>
              </a:ext>
            </a:extLst>
          </p:cNvPr>
          <p:cNvSpPr/>
          <p:nvPr/>
        </p:nvSpPr>
        <p:spPr>
          <a:xfrm>
            <a:off x="4728216" y="2724418"/>
            <a:ext cx="1440160" cy="18002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dirty="0"/>
              <a:t>5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B76887F-A9C7-4D98-AE86-35FC88D788F8}"/>
              </a:ext>
            </a:extLst>
          </p:cNvPr>
          <p:cNvSpPr txBox="1">
            <a:spLocks/>
          </p:cNvSpPr>
          <p:nvPr/>
        </p:nvSpPr>
        <p:spPr>
          <a:xfrm>
            <a:off x="539933" y="1465196"/>
            <a:ext cx="10249988" cy="9250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800" dirty="0"/>
              <a:t>Which cards do we have to flip to verify this: </a:t>
            </a:r>
          </a:p>
          <a:p>
            <a:pPr lvl="1"/>
            <a:r>
              <a:rPr lang="en-CA" sz="2400" dirty="0"/>
              <a:t>- If a card has a J then it has a 5 on the other side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760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1CDF3-EFF2-42F0-91B5-324910DC1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B6E3A-3DD2-4DA3-8AEA-B55F31A360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1247040" cy="4205063"/>
              </a:xfrm>
            </p:spPr>
            <p:txBody>
              <a:bodyPr>
                <a:normAutofit/>
              </a:bodyPr>
              <a:lstStyle/>
              <a:p>
                <a:r>
                  <a:rPr lang="en-CA" dirty="0"/>
                  <a:t>A Boolean function is fully described by its truth table</a:t>
                </a:r>
              </a:p>
              <a:p>
                <a:pPr lvl="1"/>
                <a:r>
                  <a:rPr lang="en-CA" dirty="0"/>
                  <a:t>For every possible combination of values of its inputs,  the truth table says what the output is. </a:t>
                </a:r>
              </a:p>
              <a:p>
                <a:pPr lvl="1"/>
                <a:endParaRPr lang="en-CA" i="1" dirty="0">
                  <a:latin typeface="Cambria Math"/>
                </a:endParaRP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𝑀𝑎𝑗𝑜𝑟𝑖𝑡𝑦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/>
                          </a:rPr>
                          <m:t>𝑥</m:t>
                        </m:r>
                        <m:r>
                          <a:rPr lang="en-CA" i="1">
                            <a:latin typeface="Cambria Math"/>
                          </a:rPr>
                          <m:t>,</m:t>
                        </m:r>
                        <m:r>
                          <a:rPr lang="en-CA" i="1">
                            <a:latin typeface="Cambria Math"/>
                          </a:rPr>
                          <m:t>𝑦</m:t>
                        </m:r>
                        <m:r>
                          <a:rPr lang="en-CA" i="1">
                            <a:latin typeface="Cambria Math"/>
                          </a:rPr>
                          <m:t>,</m:t>
                        </m:r>
                        <m:r>
                          <a:rPr lang="en-CA" i="1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CA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CA" dirty="0"/>
                  <a:t> </a:t>
                </a:r>
              </a:p>
              <a:p>
                <a:pPr marL="457200" lvl="1" indent="0">
                  <a:buNone/>
                </a:pPr>
                <a:r>
                  <a:rPr lang="en-CA" dirty="0"/>
                  <a:t>when at least two out of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𝑥</m:t>
                    </m:r>
                    <m:r>
                      <a:rPr lang="en-CA" i="1">
                        <a:latin typeface="Cambria Math"/>
                      </a:rPr>
                      <m:t>,</m:t>
                    </m:r>
                    <m:r>
                      <a:rPr lang="en-CA" i="1">
                        <a:latin typeface="Cambria Math"/>
                      </a:rPr>
                      <m:t>𝑦</m:t>
                    </m:r>
                    <m:r>
                      <a:rPr lang="en-CA" i="1">
                        <a:latin typeface="Cambria Math"/>
                      </a:rPr>
                      <m:t>,</m:t>
                    </m:r>
                    <m:r>
                      <a:rPr lang="en-CA" i="1">
                        <a:latin typeface="Cambria Math"/>
                      </a:rPr>
                      <m:t>𝑧</m:t>
                    </m:r>
                  </m:oMath>
                </a14:m>
                <a:r>
                  <a:rPr lang="en-CA" dirty="0"/>
                  <a:t> are 1 </a:t>
                </a:r>
              </a:p>
              <a:p>
                <a:pPr marL="457200" lvl="1" indent="0">
                  <a:buNone/>
                </a:pPr>
                <a:r>
                  <a:rPr lang="en-CA" dirty="0"/>
                  <a:t>and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𝑀𝑎𝑗𝑜𝑟𝑖𝑡𝑦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/>
                          </a:rPr>
                          <m:t>𝑥</m:t>
                        </m:r>
                        <m:r>
                          <a:rPr lang="en-CA" i="1">
                            <a:latin typeface="Cambria Math"/>
                          </a:rPr>
                          <m:t>,</m:t>
                        </m:r>
                        <m:r>
                          <a:rPr lang="en-CA" i="1">
                            <a:latin typeface="Cambria Math"/>
                          </a:rPr>
                          <m:t>𝑦</m:t>
                        </m:r>
                        <m:r>
                          <a:rPr lang="en-CA" i="1">
                            <a:latin typeface="Cambria Math"/>
                          </a:rPr>
                          <m:t>,</m:t>
                        </m:r>
                        <m:r>
                          <a:rPr lang="en-CA" i="1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CA" i="1">
                        <a:latin typeface="Cambria Math"/>
                      </a:rPr>
                      <m:t>= </m:t>
                    </m:r>
                  </m:oMath>
                </a14:m>
                <a:r>
                  <a:rPr lang="en-CA" dirty="0"/>
                  <a:t>0 otherwise.</a:t>
                </a:r>
              </a:p>
              <a:p>
                <a:pPr marL="457200" lvl="1" indent="0">
                  <a:buNone/>
                </a:pPr>
                <a:endParaRPr lang="en-CA" dirty="0"/>
              </a:p>
              <a:p>
                <a:pPr marL="457200" lvl="1" indent="0">
                  <a:buNone/>
                </a:pPr>
                <a:endParaRPr lang="en-CA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B6E3A-3DD2-4DA3-8AEA-B55F31A360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1247040" cy="4205063"/>
              </a:xfrm>
              <a:blipFill>
                <a:blip r:embed="rId5"/>
                <a:stretch>
                  <a:fillRect l="-1247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5A02EEAB-5955-45BE-BD6C-B01F4BC01D6D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6734403" y="2852936"/>
              <a:ext cx="4824536" cy="38672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409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2507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88505">
                      <a:extLst>
                        <a:ext uri="{9D8B030D-6E8A-4147-A177-3AD203B41FA5}">
                          <a16:colId xmlns:a16="http://schemas.microsoft.com/office/drawing/2014/main" val="1975005464"/>
                        </a:ext>
                      </a:extLst>
                    </a:gridCol>
                    <a:gridCol w="2246863">
                      <a:extLst>
                        <a:ext uri="{9D8B030D-6E8A-4147-A177-3AD203B41FA5}">
                          <a16:colId xmlns:a16="http://schemas.microsoft.com/office/drawing/2014/main" val="1078433052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CA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CA" sz="1600" i="1" dirty="0" smtClean="0">
                                    <a:latin typeface="Cambria Math" panose="02040503050406030204" pitchFamily="18" charset="0"/>
                                  </a:rPr>
                                  <m:t>=1?</m:t>
                                </m:r>
                              </m:oMath>
                            </m:oMathPara>
                          </a14:m>
                          <a:endParaRPr lang="en-CA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CA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𝑴𝒂𝒋𝒐𝒓𝒊𝒕𝒚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1" i="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  <m:r>
                                      <a:rPr lang="en-US" sz="1400" b="1" i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b="1" i="0" smtClean="0">
                                        <a:latin typeface="Cambria Math" panose="02040503050406030204" pitchFamily="18" charset="0"/>
                                      </a:rPr>
                                      <m:t>𝐲</m:t>
                                    </m:r>
                                    <m:r>
                                      <a:rPr lang="en-US" sz="1400" b="1" i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b="1" i="0" smtClean="0">
                                        <a:latin typeface="Cambria Math" panose="02040503050406030204" pitchFamily="18" charset="0"/>
                                      </a:rPr>
                                      <m:t>𝐳</m:t>
                                    </m:r>
                                  </m:e>
                                </m:d>
                                <m:r>
                                  <a:rPr lang="en-US" sz="1400" b="1" i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400" b="1" i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1400" b="1" i="0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CA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23366"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600" b="0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23366"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C00000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600" b="0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23366"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C00000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600" b="0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52374"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C00000"/>
                              </a:solidFill>
                            </a:rPr>
                            <a:t>False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C00000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600" b="0" i="1" dirty="0">
                              <a:solidFill>
                                <a:srgbClr val="C00000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52374"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C00000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600" b="0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9715488"/>
                      </a:ext>
                    </a:extLst>
                  </a:tr>
                  <a:tr h="452374"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C00000"/>
                              </a:solidFill>
                            </a:rPr>
                            <a:t>False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C00000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600" b="0" i="1" dirty="0">
                              <a:solidFill>
                                <a:srgbClr val="C00000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6833549"/>
                      </a:ext>
                    </a:extLst>
                  </a:tr>
                  <a:tr h="452374"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C00000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C00000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600" b="0" i="1" dirty="0">
                              <a:solidFill>
                                <a:srgbClr val="C00000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0879227"/>
                      </a:ext>
                    </a:extLst>
                  </a:tr>
                  <a:tr h="452374"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C00000"/>
                              </a:solidFill>
                            </a:rPr>
                            <a:t>False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C00000"/>
                              </a:solidFill>
                            </a:rPr>
                            <a:t>False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C00000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600" b="0" i="1" dirty="0">
                              <a:solidFill>
                                <a:srgbClr val="C00000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85010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5A02EEAB-5955-45BE-BD6C-B01F4BC01D6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662514488"/>
                  </p:ext>
                </p:extLst>
              </p:nvPr>
            </p:nvGraphicFramePr>
            <p:xfrm>
              <a:off x="6734403" y="2852936"/>
              <a:ext cx="4824536" cy="38672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409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2507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88505">
                      <a:extLst>
                        <a:ext uri="{9D8B030D-6E8A-4147-A177-3AD203B41FA5}">
                          <a16:colId xmlns:a16="http://schemas.microsoft.com/office/drawing/2014/main" val="1975005464"/>
                        </a:ext>
                      </a:extLst>
                    </a:gridCol>
                    <a:gridCol w="2246863">
                      <a:extLst>
                        <a:ext uri="{9D8B030D-6E8A-4147-A177-3AD203B41FA5}">
                          <a16:colId xmlns:a16="http://schemas.microsoft.com/office/drawing/2014/main" val="1078433052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704" t="-3636" r="-461268" b="-105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5147" t="-3636" r="-381618" b="-105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91096" t="-3636" r="-255479" b="-105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15176" t="-3636" r="-1084" b="-10581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23366"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600" b="0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23366"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C00000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600" b="0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23366"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C00000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600" b="0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52374"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C00000"/>
                              </a:solidFill>
                            </a:rPr>
                            <a:t>False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C00000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600" b="0" i="1" dirty="0">
                              <a:solidFill>
                                <a:srgbClr val="C00000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52374"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C00000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600" b="0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9715488"/>
                      </a:ext>
                    </a:extLst>
                  </a:tr>
                  <a:tr h="452374"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C00000"/>
                              </a:solidFill>
                            </a:rPr>
                            <a:t>False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C00000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600" b="0" i="1" dirty="0">
                              <a:solidFill>
                                <a:srgbClr val="C00000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6833549"/>
                      </a:ext>
                    </a:extLst>
                  </a:tr>
                  <a:tr h="452374"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C00000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C00000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00B050"/>
                              </a:solidFill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600" b="0" i="1" dirty="0">
                              <a:solidFill>
                                <a:srgbClr val="C00000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0879227"/>
                      </a:ext>
                    </a:extLst>
                  </a:tr>
                  <a:tr h="452374"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C00000"/>
                              </a:solidFill>
                            </a:rPr>
                            <a:t>False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C00000"/>
                              </a:solidFill>
                            </a:rPr>
                            <a:t>False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C00000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600" b="0" i="1" dirty="0">
                              <a:solidFill>
                                <a:srgbClr val="C00000"/>
                              </a:solidFill>
                            </a:rPr>
                            <a:t>False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850109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5282328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1CDF3-EFF2-42F0-91B5-324910DC1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B6E3A-3DD2-4DA3-8AEA-B55F31A360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1247040" cy="4525963"/>
              </a:xfrm>
            </p:spPr>
            <p:txBody>
              <a:bodyPr>
                <a:normAutofit/>
              </a:bodyPr>
              <a:lstStyle/>
              <a:p>
                <a:r>
                  <a:rPr lang="en-CA" dirty="0"/>
                  <a:t>A Boolean function is fully described by its truth table</a:t>
                </a:r>
              </a:p>
              <a:p>
                <a:pPr lvl="1"/>
                <a:r>
                  <a:rPr lang="en-CA" dirty="0"/>
                  <a:t>For every possible values of its inputs,  the truth table says what the output is. </a:t>
                </a:r>
              </a:p>
              <a:p>
                <a:pPr lvl="1"/>
                <a:r>
                  <a:rPr lang="en-CA" dirty="0"/>
                  <a:t>Changing TRUE to 1 and FALSE to 0</a:t>
                </a:r>
              </a:p>
              <a:p>
                <a:endParaRPr lang="en-CA" dirty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𝑀𝑎𝑗𝑜𝑟𝑖𝑡𝑦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/>
                          </a:rPr>
                          <m:t>𝑥</m:t>
                        </m:r>
                        <m:r>
                          <a:rPr lang="en-CA" i="1">
                            <a:latin typeface="Cambria Math"/>
                          </a:rPr>
                          <m:t>,</m:t>
                        </m:r>
                        <m:r>
                          <a:rPr lang="en-CA" i="1">
                            <a:latin typeface="Cambria Math"/>
                          </a:rPr>
                          <m:t>𝑦</m:t>
                        </m:r>
                        <m:r>
                          <a:rPr lang="en-CA" i="1">
                            <a:latin typeface="Cambria Math"/>
                          </a:rPr>
                          <m:t>,</m:t>
                        </m:r>
                        <m:r>
                          <a:rPr lang="en-CA" i="1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CA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CA" dirty="0"/>
                  <a:t> </a:t>
                </a:r>
              </a:p>
              <a:p>
                <a:pPr marL="457200" lvl="1" indent="0">
                  <a:buNone/>
                </a:pPr>
                <a:r>
                  <a:rPr lang="en-CA" dirty="0"/>
                  <a:t>when at least two out of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𝑥</m:t>
                    </m:r>
                    <m:r>
                      <a:rPr lang="en-CA" i="1">
                        <a:latin typeface="Cambria Math"/>
                      </a:rPr>
                      <m:t>,</m:t>
                    </m:r>
                    <m:r>
                      <a:rPr lang="en-CA" i="1">
                        <a:latin typeface="Cambria Math"/>
                      </a:rPr>
                      <m:t>𝑦</m:t>
                    </m:r>
                    <m:r>
                      <a:rPr lang="en-CA" i="1">
                        <a:latin typeface="Cambria Math"/>
                      </a:rPr>
                      <m:t>,</m:t>
                    </m:r>
                    <m:r>
                      <a:rPr lang="en-CA" i="1">
                        <a:latin typeface="Cambria Math"/>
                      </a:rPr>
                      <m:t>𝑧</m:t>
                    </m:r>
                  </m:oMath>
                </a14:m>
                <a:r>
                  <a:rPr lang="en-CA" dirty="0"/>
                  <a:t> are 1 </a:t>
                </a:r>
              </a:p>
              <a:p>
                <a:pPr marL="457200" lvl="1" indent="0">
                  <a:buNone/>
                </a:pPr>
                <a:r>
                  <a:rPr lang="en-CA" dirty="0"/>
                  <a:t>and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𝑀𝑎𝑗𝑜𝑟𝑖𝑡𝑦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/>
                          </a:rPr>
                          <m:t>𝑥</m:t>
                        </m:r>
                        <m:r>
                          <a:rPr lang="en-CA" i="1">
                            <a:latin typeface="Cambria Math"/>
                          </a:rPr>
                          <m:t>,</m:t>
                        </m:r>
                        <m:r>
                          <a:rPr lang="en-CA" i="1">
                            <a:latin typeface="Cambria Math"/>
                          </a:rPr>
                          <m:t>𝑦</m:t>
                        </m:r>
                        <m:r>
                          <a:rPr lang="en-CA" i="1">
                            <a:latin typeface="Cambria Math"/>
                          </a:rPr>
                          <m:t>,</m:t>
                        </m:r>
                        <m:r>
                          <a:rPr lang="en-CA" i="1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CA" i="1">
                        <a:latin typeface="Cambria Math"/>
                      </a:rPr>
                      <m:t>= </m:t>
                    </m:r>
                  </m:oMath>
                </a14:m>
                <a:r>
                  <a:rPr lang="en-CA" dirty="0"/>
                  <a:t>0 otherwise.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B6E3A-3DD2-4DA3-8AEA-B55F31A360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1247040" cy="4525963"/>
              </a:xfrm>
              <a:blipFill>
                <a:blip r:embed="rId5"/>
                <a:stretch>
                  <a:fillRect l="-1247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5A02EEAB-5955-45BE-BD6C-B01F4BC01D6D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7176120" y="2780928"/>
              <a:ext cx="3960440" cy="38672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726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2937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29370">
                      <a:extLst>
                        <a:ext uri="{9D8B030D-6E8A-4147-A177-3AD203B41FA5}">
                          <a16:colId xmlns:a16="http://schemas.microsoft.com/office/drawing/2014/main" val="1975005464"/>
                        </a:ext>
                      </a:extLst>
                    </a:gridCol>
                    <a:gridCol w="1844440">
                      <a:extLst>
                        <a:ext uri="{9D8B030D-6E8A-4147-A177-3AD203B41FA5}">
                          <a16:colId xmlns:a16="http://schemas.microsoft.com/office/drawing/2014/main" val="1078433052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CA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CA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oMath>
                            </m:oMathPara>
                          </a14:m>
                          <a:endParaRPr lang="en-CA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𝑴𝒂𝒋𝒐𝒓𝒊𝒕𝒚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CA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23366"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00B05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00B05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00B05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600" b="0" i="1" dirty="0">
                              <a:solidFill>
                                <a:srgbClr val="00B05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23366"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00B05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00B05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600" b="0" i="1" dirty="0">
                              <a:solidFill>
                                <a:srgbClr val="00B05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23366"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00B05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00B05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600" b="0" i="1" dirty="0">
                              <a:solidFill>
                                <a:srgbClr val="00B05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52374"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00B05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C00000"/>
                              </a:solidFill>
                            </a:rPr>
                            <a:t>0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600" b="0" i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52374"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00B05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00B05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600" b="0" i="1" dirty="0">
                              <a:solidFill>
                                <a:srgbClr val="00B05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9715488"/>
                      </a:ext>
                    </a:extLst>
                  </a:tr>
                  <a:tr h="452374"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C00000"/>
                              </a:solidFill>
                            </a:rPr>
                            <a:t>0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00B05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600" b="0" i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6833549"/>
                      </a:ext>
                    </a:extLst>
                  </a:tr>
                  <a:tr h="452374"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00B05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600" b="0" i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0879227"/>
                      </a:ext>
                    </a:extLst>
                  </a:tr>
                  <a:tr h="452374"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C00000"/>
                              </a:solidFill>
                            </a:rPr>
                            <a:t>0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C00000"/>
                              </a:solidFill>
                            </a:rPr>
                            <a:t>0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600" b="0" i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85010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5A02EEAB-5955-45BE-BD6C-B01F4BC01D6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421300452"/>
                  </p:ext>
                </p:extLst>
              </p:nvPr>
            </p:nvGraphicFramePr>
            <p:xfrm>
              <a:off x="7176120" y="2780928"/>
              <a:ext cx="3960440" cy="38672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726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2937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29370">
                      <a:extLst>
                        <a:ext uri="{9D8B030D-6E8A-4147-A177-3AD203B41FA5}">
                          <a16:colId xmlns:a16="http://schemas.microsoft.com/office/drawing/2014/main" val="1975005464"/>
                        </a:ext>
                      </a:extLst>
                    </a:gridCol>
                    <a:gridCol w="1844440">
                      <a:extLst>
                        <a:ext uri="{9D8B030D-6E8A-4147-A177-3AD203B41FA5}">
                          <a16:colId xmlns:a16="http://schemas.microsoft.com/office/drawing/2014/main" val="1078433052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926" t="-1818" r="-506481" b="-105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90833" t="-1818" r="-355833" b="-105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92437" t="-1818" r="-258824" b="-105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14851" t="-1818" r="-1650" b="-10581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23366"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00B05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00B05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00B05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600" b="0" i="1" dirty="0">
                              <a:solidFill>
                                <a:srgbClr val="00B05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23366"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00B05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00B05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600" b="0" i="1" dirty="0">
                              <a:solidFill>
                                <a:srgbClr val="00B05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23366"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00B05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00B05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600" b="0" i="1" dirty="0">
                              <a:solidFill>
                                <a:srgbClr val="00B05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52374"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00B05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C00000"/>
                              </a:solidFill>
                            </a:rPr>
                            <a:t>0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600" b="0" i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52374"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00B05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00B05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600" b="0" i="1" dirty="0">
                              <a:solidFill>
                                <a:srgbClr val="00B05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9715488"/>
                      </a:ext>
                    </a:extLst>
                  </a:tr>
                  <a:tr h="452374"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C00000"/>
                              </a:solidFill>
                            </a:rPr>
                            <a:t>0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00B05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600" b="0" i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6833549"/>
                      </a:ext>
                    </a:extLst>
                  </a:tr>
                  <a:tr h="452374"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00B05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600" b="0" i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0879227"/>
                      </a:ext>
                    </a:extLst>
                  </a:tr>
                  <a:tr h="452374"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C00000"/>
                              </a:solidFill>
                            </a:rPr>
                            <a:t>0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C00000"/>
                              </a:solidFill>
                            </a:rPr>
                            <a:t>0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600" b="1" i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600" b="0" i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850109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7938032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354" y="0"/>
            <a:ext cx="1636644" cy="12274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/>
              <a:t>Computing Boolean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7368" y="1600199"/>
                <a:ext cx="11665296" cy="5141169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CA" dirty="0"/>
                  <a:t>Both formulas and circuits compute Boolean functions </a:t>
                </a:r>
              </a:p>
              <a:p>
                <a:pPr lvl="1"/>
                <a:r>
                  <a:rPr lang="en-CA" dirty="0"/>
                  <a:t>that is, can tell what the value of a function is in a given input scenario (assignment of Boolean/truth values to variables). </a:t>
                </a:r>
              </a:p>
              <a:p>
                <a:pPr lvl="1"/>
                <a:endParaRPr lang="en-CA" dirty="0"/>
              </a:p>
              <a:p>
                <a:pPr marL="57150" indent="0">
                  <a:buNone/>
                </a:pPr>
                <a:r>
                  <a:rPr lang="en-CA" dirty="0">
                    <a:solidFill>
                      <a:schemeClr val="accent6">
                        <a:lumMod val="75000"/>
                      </a:schemeClr>
                    </a:solidFill>
                  </a:rPr>
                  <a:t>Though  technically propositional variables and logic formulas have values TRUE/FALSE, whereas Boolean variables and functions have values 1/0 (and syntax for connectives is different), we will often abuse the notation and use them interchangeably.  </a:t>
                </a:r>
              </a:p>
              <a:p>
                <a:pPr lvl="2"/>
                <a:endParaRPr lang="en-CA" dirty="0"/>
              </a:p>
              <a:p>
                <a:pPr lvl="1"/>
                <a:r>
                  <a:rPr lang="en-CA" dirty="0"/>
                  <a:t>Formula for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𝑀𝑎𝑗𝑜𝑟𝑖𝑡𝑦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/>
                          </a:rPr>
                          <m:t>𝑥</m:t>
                        </m:r>
                        <m:r>
                          <a:rPr lang="en-CA" i="1">
                            <a:latin typeface="Cambria Math"/>
                          </a:rPr>
                          <m:t>,</m:t>
                        </m:r>
                        <m:r>
                          <a:rPr lang="en-CA" i="1">
                            <a:latin typeface="Cambria Math"/>
                          </a:rPr>
                          <m:t>𝑦</m:t>
                        </m:r>
                        <m:r>
                          <a:rPr lang="en-CA" i="1">
                            <a:latin typeface="Cambria Math"/>
                          </a:rPr>
                          <m:t>,</m:t>
                        </m:r>
                        <m:r>
                          <a:rPr lang="en-CA" i="1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CA" dirty="0"/>
                  <a:t> </a:t>
                </a:r>
              </a:p>
              <a:p>
                <a:pPr lvl="2"/>
                <a:r>
                  <a:rPr lang="en-CA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:"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=1“</m:t>
                    </m:r>
                  </m:oMath>
                </a14:m>
                <a:r>
                  <a:rPr lang="en-CA" dirty="0"/>
                  <a:t>, B: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=1“</m:t>
                    </m:r>
                  </m:oMath>
                </a14:m>
                <a:r>
                  <a:rPr lang="en-CA" dirty="0"/>
                  <a:t>, C: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=1" </m:t>
                    </m:r>
                  </m:oMath>
                </a14:m>
                <a:r>
                  <a:rPr lang="en-CA" dirty="0"/>
                  <a:t>. </a:t>
                </a:r>
              </a:p>
              <a:p>
                <a:pPr lvl="2"/>
                <a:r>
                  <a:rPr lang="en-CA" dirty="0"/>
                  <a:t>Then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𝑀𝑎𝑗𝑜𝑟𝑖𝑡𝑦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/>
                          </a:rPr>
                          <m:t>𝑥</m:t>
                        </m:r>
                        <m:r>
                          <a:rPr lang="en-CA" i="1">
                            <a:latin typeface="Cambria Math"/>
                          </a:rPr>
                          <m:t>,</m:t>
                        </m:r>
                        <m:r>
                          <a:rPr lang="en-CA" i="1">
                            <a:latin typeface="Cambria Math"/>
                          </a:rPr>
                          <m:t>𝑦</m:t>
                        </m:r>
                        <m:r>
                          <a:rPr lang="en-CA" i="1">
                            <a:latin typeface="Cambria Math"/>
                          </a:rPr>
                          <m:t>,</m:t>
                        </m:r>
                        <m:r>
                          <a:rPr lang="en-CA" i="1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CA" dirty="0"/>
                  <a:t> if and only if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is true</a:t>
                </a:r>
              </a:p>
              <a:p>
                <a:pPr lvl="1"/>
                <a:endParaRPr lang="en-CA" dirty="0"/>
              </a:p>
              <a:p>
                <a:pPr lvl="1"/>
                <a:r>
                  <a:rPr lang="en-CA" dirty="0"/>
                  <a:t>Circuit for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𝑀𝑎𝑗𝑜𝑟𝑖𝑡𝑦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/>
                          </a:rPr>
                          <m:t>𝑥</m:t>
                        </m:r>
                        <m:r>
                          <a:rPr lang="en-CA" i="1">
                            <a:latin typeface="Cambria Math"/>
                          </a:rPr>
                          <m:t>,</m:t>
                        </m:r>
                        <m:r>
                          <a:rPr lang="en-CA" i="1">
                            <a:latin typeface="Cambria Math"/>
                          </a:rPr>
                          <m:t>𝑦</m:t>
                        </m:r>
                        <m:r>
                          <a:rPr lang="en-CA" i="1">
                            <a:latin typeface="Cambria Math"/>
                          </a:rPr>
                          <m:t>,</m:t>
                        </m:r>
                        <m:r>
                          <a:rPr lang="en-CA" i="1">
                            <a:latin typeface="Cambria Math"/>
                          </a:rPr>
                          <m:t>𝑧</m:t>
                        </m:r>
                      </m:e>
                    </m:d>
                  </m:oMath>
                </a14:m>
                <a:r>
                  <a:rPr lang="en-CA" dirty="0"/>
                  <a:t> is </a:t>
                </a:r>
              </a:p>
              <a:p>
                <a:pPr lvl="2"/>
                <a:r>
                  <a:rPr lang="en-CA" dirty="0"/>
                  <a:t>Much more on circuits in other </a:t>
                </a:r>
              </a:p>
              <a:p>
                <a:pPr marL="914400" lvl="2" indent="0">
                  <a:buNone/>
                </a:pPr>
                <a:r>
                  <a:rPr lang="en-CA" dirty="0"/>
                  <a:t>    computer science courses.</a:t>
                </a:r>
              </a:p>
              <a:p>
                <a:pPr marL="457200" lvl="1" indent="0">
                  <a:buNone/>
                </a:pPr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7368" y="1600199"/>
                <a:ext cx="11665296" cy="5141169"/>
              </a:xfrm>
              <a:blipFill>
                <a:blip r:embed="rId7"/>
                <a:stretch>
                  <a:fillRect l="-784" t="-2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6888088" y="5411762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888088" y="5854045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88088" y="6419874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owchart: Delay 9"/>
          <p:cNvSpPr/>
          <p:nvPr/>
        </p:nvSpPr>
        <p:spPr>
          <a:xfrm>
            <a:off x="8040216" y="5195738"/>
            <a:ext cx="720080" cy="432048"/>
          </a:xfrm>
          <a:prstGeom prst="flowChartDelay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AND</a:t>
            </a:r>
          </a:p>
        </p:txBody>
      </p:sp>
      <p:sp>
        <p:nvSpPr>
          <p:cNvPr id="11" name="Flowchart: Delay 10"/>
          <p:cNvSpPr/>
          <p:nvPr/>
        </p:nvSpPr>
        <p:spPr>
          <a:xfrm>
            <a:off x="8040216" y="5771802"/>
            <a:ext cx="720080" cy="432048"/>
          </a:xfrm>
          <a:prstGeom prst="flowChartDelay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AND</a:t>
            </a:r>
          </a:p>
        </p:txBody>
      </p:sp>
      <p:sp>
        <p:nvSpPr>
          <p:cNvPr id="12" name="Flowchart: Delay 11"/>
          <p:cNvSpPr/>
          <p:nvPr/>
        </p:nvSpPr>
        <p:spPr>
          <a:xfrm>
            <a:off x="8040216" y="6347866"/>
            <a:ext cx="720080" cy="432048"/>
          </a:xfrm>
          <a:prstGeom prst="flowChartDelay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AND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7176120" y="5267746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176120" y="5267746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176120" y="5555778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176120" y="5843832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176120" y="6059834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176120" y="6419874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032104" y="6635898"/>
            <a:ext cx="1008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032104" y="5411762"/>
            <a:ext cx="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7176120" y="6059834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7176120" y="5555778"/>
            <a:ext cx="0" cy="2880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cxnSpLocks/>
          </p:cNvCxnSpPr>
          <p:nvPr/>
        </p:nvCxnSpPr>
        <p:spPr>
          <a:xfrm>
            <a:off x="8760296" y="5411762"/>
            <a:ext cx="931671" cy="393503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cxnSpLocks/>
            <a:stCxn id="11" idx="3"/>
          </p:cNvCxnSpPr>
          <p:nvPr/>
        </p:nvCxnSpPr>
        <p:spPr>
          <a:xfrm flipV="1">
            <a:off x="8760296" y="5986196"/>
            <a:ext cx="951654" cy="16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cxnSpLocks/>
            <a:stCxn id="12" idx="3"/>
          </p:cNvCxnSpPr>
          <p:nvPr/>
        </p:nvCxnSpPr>
        <p:spPr>
          <a:xfrm flipV="1">
            <a:off x="8760296" y="6203850"/>
            <a:ext cx="936103" cy="36004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604036" y="5212015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x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605640" y="5699805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y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568606" y="6194558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z</a:t>
            </a:r>
          </a:p>
        </p:txBody>
      </p:sp>
      <p:cxnSp>
        <p:nvCxnSpPr>
          <p:cNvPr id="56" name="Straight Connector 55"/>
          <p:cNvCxnSpPr>
            <a:cxnSpLocks/>
          </p:cNvCxnSpPr>
          <p:nvPr/>
        </p:nvCxnSpPr>
        <p:spPr>
          <a:xfrm>
            <a:off x="10555354" y="5958522"/>
            <a:ext cx="987678" cy="78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6B47998-C5D5-482B-B609-9888FC344AA4}"/>
              </a:ext>
            </a:extLst>
          </p:cNvPr>
          <p:cNvGrpSpPr/>
          <p:nvPr/>
        </p:nvGrpSpPr>
        <p:grpSpPr>
          <a:xfrm>
            <a:off x="9339178" y="5523187"/>
            <a:ext cx="1262609" cy="987455"/>
            <a:chOff x="9339178" y="5523187"/>
            <a:chExt cx="1262609" cy="987455"/>
          </a:xfrm>
        </p:grpSpPr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C3F84CEB-F93B-4F4E-8599-AFB21BDE21E4}"/>
                </a:ext>
              </a:extLst>
            </p:cNvPr>
            <p:cNvSpPr/>
            <p:nvPr/>
          </p:nvSpPr>
          <p:spPr>
            <a:xfrm>
              <a:off x="9339178" y="5639858"/>
              <a:ext cx="1262609" cy="870784"/>
            </a:xfrm>
            <a:prstGeom prst="arc">
              <a:avLst>
                <a:gd name="adj1" fmla="val 17317020"/>
                <a:gd name="adj2" fmla="val 20886061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FEE5047F-1234-487E-9115-6BC90F6970CF}"/>
                </a:ext>
              </a:extLst>
            </p:cNvPr>
            <p:cNvSpPr/>
            <p:nvPr/>
          </p:nvSpPr>
          <p:spPr>
            <a:xfrm flipV="1">
              <a:off x="9404215" y="5523187"/>
              <a:ext cx="1165485" cy="778649"/>
            </a:xfrm>
            <a:prstGeom prst="arc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8A7B5936-797C-4AEF-9BDF-DAC51B9ADD34}"/>
                </a:ext>
              </a:extLst>
            </p:cNvPr>
            <p:cNvGrpSpPr/>
            <p:nvPr/>
          </p:nvGrpSpPr>
          <p:grpSpPr>
            <a:xfrm>
              <a:off x="9647025" y="5661816"/>
              <a:ext cx="715614" cy="631182"/>
              <a:chOff x="8436602" y="6041089"/>
              <a:chExt cx="530560" cy="431454"/>
            </a:xfrm>
          </p:grpSpPr>
          <p:sp>
            <p:nvSpPr>
              <p:cNvPr id="41" name="Flowchart: Stored Data 40">
                <a:extLst>
                  <a:ext uri="{FF2B5EF4-FFF2-40B4-BE49-F238E27FC236}">
                    <a16:creationId xmlns:a16="http://schemas.microsoft.com/office/drawing/2014/main" id="{3DA47BFC-6C06-41A3-ABCB-6641ADCE9EE6}"/>
                  </a:ext>
                </a:extLst>
              </p:cNvPr>
              <p:cNvSpPr/>
              <p:nvPr/>
            </p:nvSpPr>
            <p:spPr>
              <a:xfrm flipH="1">
                <a:off x="8436602" y="6041089"/>
                <a:ext cx="504056" cy="431454"/>
              </a:xfrm>
              <a:prstGeom prst="flowChartOnlineStorag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438B3B58-CD75-43C0-B034-4FF85BD3DA7F}"/>
                  </a:ext>
                </a:extLst>
              </p:cNvPr>
              <p:cNvSpPr/>
              <p:nvPr/>
            </p:nvSpPr>
            <p:spPr>
              <a:xfrm>
                <a:off x="8544271" y="6106609"/>
                <a:ext cx="422891" cy="29087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OR</a:t>
                </a:r>
              </a:p>
            </p:txBody>
          </p:sp>
        </p:grpSp>
      </p:grpSp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8296D543-4852-480A-A81D-8B9C501FEF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13835"/>
            <a:ext cx="1315595" cy="9455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784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59" grpId="0"/>
      <p:bldP spid="60" grpId="0"/>
      <p:bldP spid="61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9408F-4B79-46D8-907C-313980004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B8A9D-312F-4154-9639-BCEB6E5AD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1711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42550-2F5F-4045-9535-D8DFDDB60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Constructing a formula from a truth table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DDB917-E79A-43F0-8999-FD200743E7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874424" cy="505975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/>
                  <a:t>For every formula (or circuit) there is a truth table.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400" dirty="0"/>
                  <a:t>But also from every truth table we can construct a formula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/>
                  <a:t>and every formula can be directly converted into a circuit.</a:t>
                </a:r>
              </a:p>
              <a:p>
                <a:pPr lvl="1">
                  <a:lnSpc>
                    <a:spcPct val="90000"/>
                  </a:lnSpc>
                </a:pPr>
                <a:endParaRPr lang="en-US" sz="2400" dirty="0"/>
              </a:p>
              <a:p>
                <a:pPr>
                  <a:lnSpc>
                    <a:spcPct val="90000"/>
                  </a:lnSpc>
                </a:pPr>
                <a:r>
                  <a:rPr lang="en-US" sz="2400" dirty="0"/>
                  <a:t>So for every Boolean function  we can construct a formula which is true exactly in the scenarios when this function is supposed to output 1. </a:t>
                </a:r>
              </a:p>
              <a:p>
                <a:pPr>
                  <a:lnSpc>
                    <a:spcPct val="90000"/>
                  </a:lnSpc>
                </a:pPr>
                <a:endParaRPr lang="en-US" sz="2400" dirty="0"/>
              </a:p>
              <a:p>
                <a:pPr>
                  <a:lnSpc>
                    <a:spcPct val="90000"/>
                  </a:lnSpc>
                </a:pPr>
                <a:r>
                  <a:rPr lang="en-US" sz="2400" dirty="0"/>
                  <a:t>Moreover, we can construct formulas of a special form: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000" dirty="0"/>
                  <a:t>If we use only the second trick to represent them (multi-input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∨, ∧) </m:t>
                    </m:r>
                  </m:oMath>
                </a14:m>
                <a:endParaRPr lang="en-US" sz="2000" dirty="0"/>
              </a:p>
              <a:p>
                <a:pPr lvl="1">
                  <a:lnSpc>
                    <a:spcPct val="90000"/>
                  </a:lnSpc>
                </a:pPr>
                <a:r>
                  <a:rPr lang="en-US" sz="2000" dirty="0"/>
                  <a:t>Then the resulting generalized syntax trees have at most four layers</a:t>
                </a:r>
              </a:p>
              <a:p>
                <a:pPr marL="457200" lvl="1" indent="0">
                  <a:lnSpc>
                    <a:spcPct val="90000"/>
                  </a:lnSpc>
                  <a:buNone/>
                </a:pPr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DDB917-E79A-43F0-8999-FD200743E7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874424" cy="5059759"/>
              </a:xfrm>
              <a:blipFill>
                <a:blip r:embed="rId6"/>
                <a:stretch>
                  <a:fillRect l="-785" t="-1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A136695-2733-4DF5-A198-0ACDF79DD5C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97" b="2"/>
          <a:stretch/>
        </p:blipFill>
        <p:spPr>
          <a:xfrm>
            <a:off x="9138548" y="4581128"/>
            <a:ext cx="2580322" cy="21727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497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32396-BEDF-46A3-81B0-0C6B6F90F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a Boolean function to a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143997-D40B-47F2-A51E-3D77193443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there is a Boolean function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1,0,0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=1.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Let’s propositions for its inputs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respectively being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A denotes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=1“</m:t>
                    </m:r>
                  </m:oMath>
                </a14:m>
                <a:r>
                  <a:rPr lang="en-US" dirty="0"/>
                  <a:t>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then A is true, otherwise A is false; same for B,C</a:t>
                </a:r>
              </a:p>
              <a:p>
                <a:pPr lvl="1"/>
                <a:r>
                  <a:rPr lang="en-US" dirty="0"/>
                  <a:t>The input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above is 1, 0, 0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0, so  A = True, B = False, C=False,</a:t>
                </a:r>
              </a:p>
              <a:p>
                <a:pPr lvl="2"/>
                <a:r>
                  <a:rPr lang="en-US" dirty="0"/>
                  <a:t>Then the formula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/>
                  <a:t> encoding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above should be true on A=True, B=False, C=False. </a:t>
                </a:r>
              </a:p>
              <a:p>
                <a:pPr lvl="1"/>
                <a:r>
                  <a:rPr lang="en-US" dirty="0"/>
                  <a:t>We can now write  a formula which is true only on this assignment: 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∧¬</m:t>
                    </m:r>
                    <m:r>
                      <a:rPr lang="en-US" i="1">
                        <a:latin typeface="Cambria Math"/>
                      </a:rPr>
                      <m:t>𝐵</m:t>
                    </m:r>
                    <m:r>
                      <a:rPr lang="en-US" i="1">
                        <a:latin typeface="Cambria Math"/>
                      </a:rPr>
                      <m:t>∧¬</m:t>
                    </m:r>
                    <m:r>
                      <a:rPr lang="en-US" i="1">
                        <a:latin typeface="Cambria Math"/>
                      </a:rPr>
                      <m:t>𝐶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143997-D40B-47F2-A51E-3D77193443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1278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28436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0D1DF-F1EF-48FB-AAB6-F4D79486E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a Boolean function to a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30313B-054E-4D5F-8E3F-771FE5BDB3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5257799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To write a formula encoding the whole Boolean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write  a formula encoding every assignment  that makes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output 1.  </a:t>
                </a:r>
              </a:p>
              <a:p>
                <a:pPr lvl="1"/>
                <a:r>
                  <a:rPr lang="en-US" dirty="0"/>
                  <a:t>Say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1,0,0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1,0,1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and for any other input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Then the corresponding assignments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∧¬</m:t>
                    </m:r>
                    <m:r>
                      <a:rPr lang="en-US" i="1">
                        <a:latin typeface="Cambria Math"/>
                      </a:rPr>
                      <m:t>𝐵</m:t>
                    </m:r>
                    <m:r>
                      <a:rPr lang="en-US" i="1">
                        <a:latin typeface="Cambria Math"/>
                      </a:rPr>
                      <m:t>∧¬</m:t>
                    </m:r>
                    <m:r>
                      <a:rPr lang="en-US" i="1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∧¬</m:t>
                    </m:r>
                    <m:r>
                      <a:rPr lang="en-US" i="1">
                        <a:latin typeface="Cambria Math"/>
                      </a:rPr>
                      <m:t>𝐵</m:t>
                    </m:r>
                    <m:r>
                      <a:rPr lang="en-US" i="1">
                        <a:latin typeface="Cambria Math"/>
                      </a:rPr>
                      <m:t>∧</m:t>
                    </m:r>
                    <m:r>
                      <a:rPr lang="en-US" i="1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/>
                  <a:t>And finally take an OR of these formulas. </a:t>
                </a:r>
              </a:p>
              <a:p>
                <a:pPr lvl="1"/>
                <a:r>
                  <a:rPr lang="en-US" dirty="0"/>
                  <a:t>So the resulting formula would say “Either the formula is true because we are in the first scenario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outputs 1, or the second, </a:t>
                </a:r>
                <a:r>
                  <a:rPr lang="en-US" dirty="0" err="1"/>
                  <a:t>etc</a:t>
                </a:r>
                <a:r>
                  <a:rPr lang="en-US" dirty="0"/>
                  <a:t>…”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∧¬</m:t>
                    </m:r>
                    <m:r>
                      <a:rPr lang="en-US" i="1">
                        <a:latin typeface="Cambria Math"/>
                      </a:rPr>
                      <m:t>𝐵</m:t>
                    </m:r>
                    <m:r>
                      <a:rPr lang="en-US" i="1">
                        <a:latin typeface="Cambria Math"/>
                      </a:rPr>
                      <m:t>∧¬</m:t>
                    </m:r>
                    <m:r>
                      <a:rPr lang="en-US" i="1">
                        <a:latin typeface="Cambria Math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)∨</m:t>
                    </m:r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∧¬</m:t>
                    </m:r>
                    <m:r>
                      <a:rPr lang="en-US" i="1">
                        <a:latin typeface="Cambria Math"/>
                      </a:rPr>
                      <m:t>𝐵</m:t>
                    </m:r>
                    <m:r>
                      <a:rPr lang="en-US" i="1">
                        <a:latin typeface="Cambria Math"/>
                      </a:rPr>
                      <m:t>∧</m:t>
                    </m:r>
                    <m:r>
                      <a:rPr lang="en-US" i="1">
                        <a:latin typeface="Cambria Math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30313B-054E-4D5F-8E3F-771FE5BDB3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5257799"/>
              </a:xfrm>
              <a:blipFill>
                <a:blip r:embed="rId5"/>
                <a:stretch>
                  <a:fillRect l="-1111" t="-1392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79784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9E56C3-C3C8-4406-AA82-B33DF0C9D8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1463064" cy="485313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CA" b="1" dirty="0"/>
                  <a:t>Disjunctive Normal Form</a:t>
                </a:r>
                <a:r>
                  <a:rPr lang="en-CA" dirty="0"/>
                  <a:t>, or </a:t>
                </a:r>
                <a:r>
                  <a:rPr lang="en-CA" b="1" dirty="0"/>
                  <a:t>DNF:  </a:t>
                </a:r>
                <a:r>
                  <a:rPr lang="en-CA" dirty="0"/>
                  <a:t>formulas that are an OR  of ANDs of  (possibly negated) variables. </a:t>
                </a:r>
              </a:p>
              <a:p>
                <a:pPr lvl="1"/>
                <a:r>
                  <a:rPr lang="en-CA" dirty="0"/>
                  <a:t>Essentially the same as Sum of Products </a:t>
                </a:r>
              </a:p>
              <a:p>
                <a:pPr lvl="2"/>
                <a:r>
                  <a:rPr lang="en-CA" dirty="0"/>
                  <a:t>With yet another notation for connectives: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CA" dirty="0"/>
                  <a:t> is +,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CA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CA" dirty="0"/>
                  <a:t>, 0 is FALSE, 1 is TRUE</a:t>
                </a:r>
              </a:p>
              <a:p>
                <a:pPr lvl="1"/>
                <a:r>
                  <a:rPr lang="en-CA" dirty="0"/>
                  <a:t>Call a variable or negated variable a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 panose="02040503050406030204" pitchFamily="18" charset="0"/>
                      </a:rPr>
                      <m:t>𝐥𝐢𝐭𝐞𝐫𝐚𝐥</m:t>
                    </m:r>
                  </m:oMath>
                </a14:m>
                <a:r>
                  <a:rPr lang="en-CA" dirty="0"/>
                  <a:t>: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¬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¬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CA" dirty="0"/>
              </a:p>
              <a:p>
                <a:pPr lvl="1"/>
                <a:r>
                  <a:rPr lang="en-CA" dirty="0"/>
                  <a:t>Call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CA" dirty="0"/>
                  <a:t> of literals a </a:t>
                </a:r>
                <a:r>
                  <a:rPr lang="en-CA" b="1" dirty="0"/>
                  <a:t>term</a:t>
                </a:r>
                <a:r>
                  <a:rPr lang="en-CA" i="1" dirty="0"/>
                  <a:t>: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CA" dirty="0"/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 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  <a:p>
                <a:pPr lvl="1"/>
                <a:endParaRPr lang="en-CA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CA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∧¬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CA" i="1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CA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rgbClr val="00B050"/>
                            </a:solidFill>
                            <a:latin typeface="Cambria Math"/>
                          </a:rPr>
                          <m:t>¬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CA" i="1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CA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CA" dirty="0">
                    <a:solidFill>
                      <a:srgbClr val="00B050"/>
                    </a:solidFill>
                  </a:rPr>
                  <a:t>  </a:t>
                </a:r>
                <a:r>
                  <a:rPr lang="en-CA" dirty="0"/>
                  <a:t>is a DNF </a:t>
                </a:r>
              </a:p>
              <a:p>
                <a:pPr lvl="1"/>
                <a:r>
                  <a:rPr lang="en-US" dirty="0">
                    <a:solidFill>
                      <a:srgbClr val="00B050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∨¬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∨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CA" dirty="0">
                    <a:solidFill>
                      <a:srgbClr val="00B050"/>
                    </a:solidFill>
                  </a:rPr>
                  <a:t>  </a:t>
                </a:r>
                <a:r>
                  <a:rPr lang="en-CA" dirty="0"/>
                  <a:t>is a DNF. So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∧¬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∧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CA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∧  ¬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CA" dirty="0">
                    <a:solidFill>
                      <a:srgbClr val="FF0000"/>
                    </a:solidFill>
                  </a:rPr>
                  <a:t> </a:t>
                </a:r>
                <a:r>
                  <a:rPr lang="en-CA" dirty="0"/>
                  <a:t>is not a DNF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9E56C3-C3C8-4406-AA82-B33DF0C9D8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1463064" cy="4853135"/>
              </a:xfrm>
              <a:blipFill>
                <a:blip r:embed="rId6"/>
                <a:stretch>
                  <a:fillRect l="-1223" t="-2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A9952E15-59A7-46F3-AA83-F4151383A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DNF (Sum of Products)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1EC4C25-E323-488F-8EE1-B7596DFDF3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310" y="71727"/>
            <a:ext cx="1787690" cy="13407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9AEBE3A3-4D14-4EBC-969D-2214A2C262AF}"/>
                  </a:ext>
                </a:extLst>
              </p:cNvPr>
              <p:cNvSpPr/>
              <p:nvPr/>
            </p:nvSpPr>
            <p:spPr>
              <a:xfrm>
                <a:off x="8293429" y="5098538"/>
                <a:ext cx="458524" cy="334493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CA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9AEBE3A3-4D14-4EBC-969D-2214A2C262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3429" y="5098538"/>
                <a:ext cx="458524" cy="334493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FA1C0CDD-95AE-4E90-8EF6-A5488998846E}"/>
                  </a:ext>
                </a:extLst>
              </p:cNvPr>
              <p:cNvSpPr/>
              <p:nvPr/>
            </p:nvSpPr>
            <p:spPr>
              <a:xfrm>
                <a:off x="8735169" y="5770877"/>
                <a:ext cx="458524" cy="334493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CA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FA1C0CDD-95AE-4E90-8EF6-A548899884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5169" y="5770877"/>
                <a:ext cx="458524" cy="334493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0335A83-BFD6-493D-B851-10A3A54B0952}"/>
              </a:ext>
            </a:extLst>
          </p:cNvPr>
          <p:cNvCxnSpPr>
            <a:cxnSpLocks/>
            <a:stCxn id="5" idx="4"/>
            <a:endCxn id="6" idx="0"/>
          </p:cNvCxnSpPr>
          <p:nvPr/>
        </p:nvCxnSpPr>
        <p:spPr>
          <a:xfrm>
            <a:off x="8522691" y="5433031"/>
            <a:ext cx="441740" cy="33784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FAC845EF-D70A-49A0-AB68-19F50736BD19}"/>
                  </a:ext>
                </a:extLst>
              </p:cNvPr>
              <p:cNvSpPr/>
              <p:nvPr/>
            </p:nvSpPr>
            <p:spPr>
              <a:xfrm>
                <a:off x="8055877" y="5769234"/>
                <a:ext cx="458524" cy="334493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¬</m:t>
                      </m:r>
                    </m:oMath>
                  </m:oMathPara>
                </a14:m>
                <a:endParaRPr lang="en-CA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FAC845EF-D70A-49A0-AB68-19F50736BD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5877" y="5769234"/>
                <a:ext cx="458524" cy="334493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297C8C2E-8C50-4F01-986E-81F3EA6C6E48}"/>
              </a:ext>
            </a:extLst>
          </p:cNvPr>
          <p:cNvSpPr/>
          <p:nvPr/>
        </p:nvSpPr>
        <p:spPr>
          <a:xfrm>
            <a:off x="8055877" y="6319869"/>
            <a:ext cx="458524" cy="33449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>
                <a:solidFill>
                  <a:schemeClr val="tx1"/>
                </a:solidFill>
              </a:rPr>
              <a:t>q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AE97B55-9773-42CD-91DC-1B552D23018A}"/>
              </a:ext>
            </a:extLst>
          </p:cNvPr>
          <p:cNvCxnSpPr>
            <a:cxnSpLocks/>
            <a:stCxn id="5" idx="4"/>
            <a:endCxn id="8" idx="0"/>
          </p:cNvCxnSpPr>
          <p:nvPr/>
        </p:nvCxnSpPr>
        <p:spPr>
          <a:xfrm flipH="1">
            <a:off x="8285139" y="5433031"/>
            <a:ext cx="237552" cy="33620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F72CE8F-0C1A-4069-A4C2-C17D2AF6EED5}"/>
              </a:ext>
            </a:extLst>
          </p:cNvPr>
          <p:cNvCxnSpPr>
            <a:stCxn id="8" idx="4"/>
            <a:endCxn id="9" idx="0"/>
          </p:cNvCxnSpPr>
          <p:nvPr/>
        </p:nvCxnSpPr>
        <p:spPr>
          <a:xfrm>
            <a:off x="8285139" y="6103727"/>
            <a:ext cx="0" cy="21614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E64DAE3-0DB6-4878-A84D-8746F0318006}"/>
                  </a:ext>
                </a:extLst>
              </p:cNvPr>
              <p:cNvSpPr/>
              <p:nvPr/>
            </p:nvSpPr>
            <p:spPr>
              <a:xfrm>
                <a:off x="7491532" y="5735392"/>
                <a:ext cx="458524" cy="334493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¬</m:t>
                      </m:r>
                    </m:oMath>
                  </m:oMathPara>
                </a14:m>
                <a:endParaRPr lang="en-CA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E64DAE3-0DB6-4878-A84D-8746F03180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1532" y="5735392"/>
                <a:ext cx="458524" cy="334493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9450A205-5CD7-4C19-BB5B-B536DE7BF789}"/>
              </a:ext>
            </a:extLst>
          </p:cNvPr>
          <p:cNvSpPr/>
          <p:nvPr/>
        </p:nvSpPr>
        <p:spPr>
          <a:xfrm>
            <a:off x="7480707" y="6314634"/>
            <a:ext cx="458524" cy="33449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>
                <a:solidFill>
                  <a:schemeClr val="tx1"/>
                </a:solidFill>
              </a:rPr>
              <a:t>p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F4CAA66-2E3F-4C00-8852-97E490AD5756}"/>
              </a:ext>
            </a:extLst>
          </p:cNvPr>
          <p:cNvCxnSpPr>
            <a:cxnSpLocks/>
            <a:stCxn id="5" idx="3"/>
            <a:endCxn id="12" idx="0"/>
          </p:cNvCxnSpPr>
          <p:nvPr/>
        </p:nvCxnSpPr>
        <p:spPr>
          <a:xfrm flipH="1">
            <a:off x="7720794" y="5384046"/>
            <a:ext cx="639784" cy="35134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4AB10FA-147F-4FE1-AE53-CAA7D07EACBA}"/>
              </a:ext>
            </a:extLst>
          </p:cNvPr>
          <p:cNvCxnSpPr>
            <a:cxnSpLocks/>
          </p:cNvCxnSpPr>
          <p:nvPr/>
        </p:nvCxnSpPr>
        <p:spPr>
          <a:xfrm flipH="1">
            <a:off x="7741788" y="6075120"/>
            <a:ext cx="10825" cy="24474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262EFD23-8FCC-47EC-BA7C-CDF81D5691DA}"/>
                  </a:ext>
                </a:extLst>
              </p:cNvPr>
              <p:cNvSpPr/>
              <p:nvPr/>
            </p:nvSpPr>
            <p:spPr>
              <a:xfrm>
                <a:off x="9206836" y="5109514"/>
                <a:ext cx="458524" cy="334493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CA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262EFD23-8FCC-47EC-BA7C-CDF81D5691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6836" y="5109514"/>
                <a:ext cx="458524" cy="334493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15C4C561-273B-4C43-9AC3-2801EBCBF565}"/>
                  </a:ext>
                </a:extLst>
              </p:cNvPr>
              <p:cNvSpPr/>
              <p:nvPr/>
            </p:nvSpPr>
            <p:spPr>
              <a:xfrm>
                <a:off x="9161009" y="4439636"/>
                <a:ext cx="458524" cy="334493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CA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15C4C561-273B-4C43-9AC3-2801EBCBF5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1009" y="4439636"/>
                <a:ext cx="458524" cy="334493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EB5A53A-A3DF-4595-A47E-723825E3C0B5}"/>
              </a:ext>
            </a:extLst>
          </p:cNvPr>
          <p:cNvCxnSpPr>
            <a:cxnSpLocks/>
            <a:stCxn id="16" idx="0"/>
            <a:endCxn id="17" idx="4"/>
          </p:cNvCxnSpPr>
          <p:nvPr/>
        </p:nvCxnSpPr>
        <p:spPr>
          <a:xfrm flipH="1" flipV="1">
            <a:off x="9390271" y="4774129"/>
            <a:ext cx="45827" cy="33538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D351554C-8665-4CF7-AB5D-25D37666358E}"/>
                  </a:ext>
                </a:extLst>
              </p:cNvPr>
              <p:cNvSpPr/>
              <p:nvPr/>
            </p:nvSpPr>
            <p:spPr>
              <a:xfrm>
                <a:off x="10035755" y="5785907"/>
                <a:ext cx="458524" cy="334493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CA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D351554C-8665-4CF7-AB5D-25D3766635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5755" y="5785907"/>
                <a:ext cx="458524" cy="334493"/>
              </a:xfrm>
              <a:prstGeom prst="ellipse">
                <a:avLst/>
              </a:prstGeom>
              <a:blipFill>
                <a:blip r:embed="rId14"/>
                <a:stretch>
                  <a:fillRect b="-8475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8053C4B-33DE-462F-AE4C-8458A8C69423}"/>
              </a:ext>
            </a:extLst>
          </p:cNvPr>
          <p:cNvCxnSpPr>
            <a:cxnSpLocks/>
            <a:stCxn id="16" idx="5"/>
            <a:endCxn id="19" idx="0"/>
          </p:cNvCxnSpPr>
          <p:nvPr/>
        </p:nvCxnSpPr>
        <p:spPr>
          <a:xfrm>
            <a:off x="9598211" y="5395022"/>
            <a:ext cx="666806" cy="39088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0271FF5C-176A-49DC-8655-492B2D31ACDA}"/>
                  </a:ext>
                </a:extLst>
              </p:cNvPr>
              <p:cNvSpPr/>
              <p:nvPr/>
            </p:nvSpPr>
            <p:spPr>
              <a:xfrm>
                <a:off x="9277294" y="5757299"/>
                <a:ext cx="458524" cy="334493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¬</m:t>
                      </m:r>
                    </m:oMath>
                  </m:oMathPara>
                </a14:m>
                <a:endParaRPr lang="en-CA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0271FF5C-176A-49DC-8655-492B2D31AC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7294" y="5757299"/>
                <a:ext cx="458524" cy="334493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>
            <a:extLst>
              <a:ext uri="{FF2B5EF4-FFF2-40B4-BE49-F238E27FC236}">
                <a16:creationId xmlns:a16="http://schemas.microsoft.com/office/drawing/2014/main" id="{E581DFAF-7763-4D17-B8F0-FDD4505C2D36}"/>
              </a:ext>
            </a:extLst>
          </p:cNvPr>
          <p:cNvSpPr/>
          <p:nvPr/>
        </p:nvSpPr>
        <p:spPr>
          <a:xfrm>
            <a:off x="9266469" y="6336541"/>
            <a:ext cx="458524" cy="33449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>
                <a:solidFill>
                  <a:schemeClr val="tx1"/>
                </a:solidFill>
              </a:rPr>
              <a:t>r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403B29-45ED-4946-BEA4-66AAD0BE1E5D}"/>
              </a:ext>
            </a:extLst>
          </p:cNvPr>
          <p:cNvCxnSpPr>
            <a:cxnSpLocks/>
            <a:endCxn id="21" idx="0"/>
          </p:cNvCxnSpPr>
          <p:nvPr/>
        </p:nvCxnSpPr>
        <p:spPr>
          <a:xfrm>
            <a:off x="9487739" y="5459005"/>
            <a:ext cx="18818" cy="29829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791D07A-B6B7-4017-9F1A-1F85F9B19578}"/>
              </a:ext>
            </a:extLst>
          </p:cNvPr>
          <p:cNvCxnSpPr>
            <a:stCxn id="21" idx="4"/>
            <a:endCxn id="22" idx="0"/>
          </p:cNvCxnSpPr>
          <p:nvPr/>
        </p:nvCxnSpPr>
        <p:spPr>
          <a:xfrm flipH="1">
            <a:off x="9495731" y="6091792"/>
            <a:ext cx="10825" cy="24474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A83FFDF-5FB0-4FF1-9A02-117C6C8F8CD0}"/>
              </a:ext>
            </a:extLst>
          </p:cNvPr>
          <p:cNvCxnSpPr>
            <a:cxnSpLocks/>
            <a:stCxn id="5" idx="7"/>
            <a:endCxn id="17" idx="3"/>
          </p:cNvCxnSpPr>
          <p:nvPr/>
        </p:nvCxnSpPr>
        <p:spPr>
          <a:xfrm flipV="1">
            <a:off x="8684804" y="4725144"/>
            <a:ext cx="543354" cy="42237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9089A263-4BEA-4607-B9A4-85D2C6ABF291}"/>
                  </a:ext>
                </a:extLst>
              </p:cNvPr>
              <p:cNvSpPr/>
              <p:nvPr/>
            </p:nvSpPr>
            <p:spPr>
              <a:xfrm>
                <a:off x="10247791" y="5098538"/>
                <a:ext cx="458524" cy="334493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CA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9089A263-4BEA-4607-B9A4-85D2C6ABF2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791" y="5098538"/>
                <a:ext cx="458524" cy="334493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0A96D03-2476-415A-AFB0-330C4765208E}"/>
              </a:ext>
            </a:extLst>
          </p:cNvPr>
          <p:cNvCxnSpPr>
            <a:cxnSpLocks/>
            <a:stCxn id="26" idx="1"/>
            <a:endCxn id="17" idx="5"/>
          </p:cNvCxnSpPr>
          <p:nvPr/>
        </p:nvCxnSpPr>
        <p:spPr>
          <a:xfrm flipH="1" flipV="1">
            <a:off x="9552384" y="4725144"/>
            <a:ext cx="762556" cy="42237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F1899EA8-2265-4057-8E95-AD0A777328AB}"/>
                  </a:ext>
                </a:extLst>
              </p:cNvPr>
              <p:cNvSpPr/>
              <p:nvPr/>
            </p:nvSpPr>
            <p:spPr>
              <a:xfrm>
                <a:off x="11489632" y="5757299"/>
                <a:ext cx="458524" cy="334493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CA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F1899EA8-2265-4057-8E95-AD0A777328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9632" y="5757299"/>
                <a:ext cx="458524" cy="334493"/>
              </a:xfrm>
              <a:prstGeom prst="ellipse">
                <a:avLst/>
              </a:prstGeom>
              <a:blipFill>
                <a:blip r:embed="rId17"/>
                <a:stretch>
                  <a:fillRect b="-8475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6B4690-6CBC-48DB-BD2B-7426DC078002}"/>
              </a:ext>
            </a:extLst>
          </p:cNvPr>
          <p:cNvCxnSpPr>
            <a:cxnSpLocks/>
            <a:stCxn id="26" idx="5"/>
          </p:cNvCxnSpPr>
          <p:nvPr/>
        </p:nvCxnSpPr>
        <p:spPr>
          <a:xfrm>
            <a:off x="10639166" y="5384046"/>
            <a:ext cx="878842" cy="38347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91FFFB9C-2F15-44CF-A447-BD633905F80E}"/>
              </a:ext>
            </a:extLst>
          </p:cNvPr>
          <p:cNvSpPr/>
          <p:nvPr/>
        </p:nvSpPr>
        <p:spPr>
          <a:xfrm>
            <a:off x="10770501" y="6362119"/>
            <a:ext cx="458524" cy="33449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>
                <a:solidFill>
                  <a:schemeClr val="tx1"/>
                </a:solidFill>
              </a:rPr>
              <a:t>q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2BB464C-F42B-41C2-BFEC-477FDA29F029}"/>
              </a:ext>
            </a:extLst>
          </p:cNvPr>
          <p:cNvCxnSpPr>
            <a:cxnSpLocks/>
            <a:stCxn id="26" idx="4"/>
            <a:endCxn id="33" idx="0"/>
          </p:cNvCxnSpPr>
          <p:nvPr/>
        </p:nvCxnSpPr>
        <p:spPr>
          <a:xfrm>
            <a:off x="10477053" y="5433031"/>
            <a:ext cx="507569" cy="32426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5FED50D-B78A-46C3-B22B-650605703AA1}"/>
              </a:ext>
            </a:extLst>
          </p:cNvPr>
          <p:cNvCxnSpPr>
            <a:cxnSpLocks/>
            <a:stCxn id="33" idx="4"/>
            <a:endCxn id="30" idx="0"/>
          </p:cNvCxnSpPr>
          <p:nvPr/>
        </p:nvCxnSpPr>
        <p:spPr>
          <a:xfrm>
            <a:off x="10984622" y="6091791"/>
            <a:ext cx="15141" cy="27032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B653A335-3F17-4B2A-8821-7B5A5BD26F73}"/>
                  </a:ext>
                </a:extLst>
              </p:cNvPr>
              <p:cNvSpPr/>
              <p:nvPr/>
            </p:nvSpPr>
            <p:spPr>
              <a:xfrm>
                <a:off x="10755360" y="5757298"/>
                <a:ext cx="458524" cy="334493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¬</m:t>
                      </m:r>
                    </m:oMath>
                  </m:oMathPara>
                </a14:m>
                <a:endParaRPr lang="en-CA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B653A335-3F17-4B2A-8821-7B5A5BD26F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5360" y="5757298"/>
                <a:ext cx="458524" cy="334493"/>
              </a:xfrm>
              <a:prstGeom prst="ellipse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6426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CFCC2-B848-43E9-A59F-C7002792C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CNF (Product of Sums)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73E94A-7894-4383-9367-90CFC9CE96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CA" b="1" dirty="0"/>
                  <a:t>Conjunctive Normal Form</a:t>
                </a:r>
                <a:r>
                  <a:rPr lang="en-CA" dirty="0"/>
                  <a:t>, or </a:t>
                </a:r>
                <a:r>
                  <a:rPr lang="en-CA" b="1" dirty="0"/>
                  <a:t>CNF:  </a:t>
                </a:r>
                <a:r>
                  <a:rPr lang="en-CA" dirty="0"/>
                  <a:t>formulas that are an AND of ORs of  (possibly negated) variables. </a:t>
                </a:r>
              </a:p>
              <a:p>
                <a:pPr lvl="1"/>
                <a:r>
                  <a:rPr lang="en-CA" dirty="0"/>
                  <a:t>Also known as Product of Sums (after switching notation) </a:t>
                </a:r>
              </a:p>
              <a:p>
                <a:pPr lvl="1"/>
                <a:r>
                  <a:rPr lang="en-CA" dirty="0"/>
                  <a:t>As for DNF, a  variable or negated variable is a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 panose="02040503050406030204" pitchFamily="18" charset="0"/>
                      </a:rPr>
                      <m:t>𝐥𝐢𝐭𝐞𝐫𝐚𝐥</m:t>
                    </m:r>
                  </m:oMath>
                </a14:m>
                <a:r>
                  <a:rPr lang="en-CA" dirty="0"/>
                  <a:t>: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¬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¬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¬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CA" dirty="0"/>
              </a:p>
              <a:p>
                <a:pPr lvl="1"/>
                <a:r>
                  <a:rPr lang="en-CA" dirty="0"/>
                  <a:t>Call 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CA" dirty="0"/>
                  <a:t> of literals a </a:t>
                </a:r>
                <a:r>
                  <a:rPr lang="en-CA" b="1" dirty="0"/>
                  <a:t>clause</a:t>
                </a:r>
                <a:r>
                  <a:rPr lang="en-CA" i="1" dirty="0"/>
                  <a:t>: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CA" dirty="0"/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  <a:p>
                <a:pPr lvl="1"/>
                <a:endParaRPr lang="en-CA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CA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CA" i="1">
                            <a:solidFill>
                              <a:srgbClr val="00B050"/>
                            </a:solidFill>
                            <a:latin typeface="Cambria Math"/>
                          </a:rPr>
                          <m:t>∨¬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∧</m:t>
                    </m:r>
                    <m:r>
                      <a:rPr lang="en-CA" i="1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CA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rgbClr val="00B050"/>
                            </a:solidFill>
                            <a:latin typeface="Cambria Math"/>
                          </a:rPr>
                          <m:t>¬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∧</m:t>
                    </m:r>
                    <m:r>
                      <a:rPr lang="en-CA" i="1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CA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CA" i="1">
                            <a:solidFill>
                              <a:srgbClr val="00B050"/>
                            </a:solidFill>
                            <a:latin typeface="Cambria Math"/>
                          </a:rPr>
                          <m:t>∨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CA" dirty="0">
                    <a:solidFill>
                      <a:srgbClr val="00B050"/>
                    </a:solidFill>
                  </a:rPr>
                  <a:t>  </a:t>
                </a:r>
                <a:r>
                  <a:rPr lang="en-CA" dirty="0"/>
                  <a:t>is a CNF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∨¬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∨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B050"/>
                    </a:solidFill>
                  </a:rPr>
                  <a:t>  </a:t>
                </a:r>
                <a:r>
                  <a:rPr lang="en-CA" dirty="0"/>
                  <a:t>is a CNF. So is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∧¬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∧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CA" dirty="0"/>
                  <a:t>.</a:t>
                </a:r>
              </a:p>
              <a:p>
                <a:pPr lvl="1"/>
                <a:r>
                  <a:rPr lang="en-CA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∨  ¬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∧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CA" dirty="0">
                    <a:solidFill>
                      <a:srgbClr val="FF0000"/>
                    </a:solidFill>
                  </a:rPr>
                  <a:t>  </a:t>
                </a:r>
                <a:r>
                  <a:rPr lang="en-CA" dirty="0"/>
                  <a:t>is not a CNF</a:t>
                </a:r>
              </a:p>
              <a:p>
                <a:pPr lvl="1"/>
                <a:endParaRPr lang="en-CA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73E94A-7894-4383-9367-90CFC9CE96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111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6340D24-0CE0-4579-8DAD-CC5C00F2A0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310" y="61452"/>
            <a:ext cx="1787690" cy="13407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92D926E-832A-494B-8FB3-D983B4FF206A}"/>
                  </a:ext>
                </a:extLst>
              </p:cNvPr>
              <p:cNvSpPr/>
              <p:nvPr/>
            </p:nvSpPr>
            <p:spPr>
              <a:xfrm>
                <a:off x="8052319" y="5104134"/>
                <a:ext cx="458524" cy="334493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∨</m:t>
                      </m:r>
                    </m:oMath>
                  </m:oMathPara>
                </a14:m>
                <a:endParaRPr lang="en-CA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92D926E-832A-494B-8FB3-D983B4FF20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2319" y="5104134"/>
                <a:ext cx="458524" cy="334493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E58FB9B-9752-42F1-B5E8-91AC94FB07EA}"/>
                  </a:ext>
                </a:extLst>
              </p:cNvPr>
              <p:cNvSpPr/>
              <p:nvPr/>
            </p:nvSpPr>
            <p:spPr>
              <a:xfrm>
                <a:off x="8283913" y="5759672"/>
                <a:ext cx="458524" cy="334493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CA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E58FB9B-9752-42F1-B5E8-91AC94FB07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3913" y="5759672"/>
                <a:ext cx="458524" cy="334493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941C2D-5A50-4169-B68C-978270774B80}"/>
              </a:ext>
            </a:extLst>
          </p:cNvPr>
          <p:cNvCxnSpPr>
            <a:cxnSpLocks/>
            <a:stCxn id="5" idx="4"/>
            <a:endCxn id="6" idx="0"/>
          </p:cNvCxnSpPr>
          <p:nvPr/>
        </p:nvCxnSpPr>
        <p:spPr>
          <a:xfrm>
            <a:off x="8281581" y="5438627"/>
            <a:ext cx="231595" cy="32104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2825B05D-6646-48B6-810F-13D3CF0615A8}"/>
                  </a:ext>
                </a:extLst>
              </p:cNvPr>
              <p:cNvSpPr/>
              <p:nvPr/>
            </p:nvSpPr>
            <p:spPr>
              <a:xfrm>
                <a:off x="7604621" y="5758029"/>
                <a:ext cx="458524" cy="334493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¬</m:t>
                      </m:r>
                    </m:oMath>
                  </m:oMathPara>
                </a14:m>
                <a:endParaRPr lang="en-CA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2825B05D-6646-48B6-810F-13D3CF0615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4621" y="5758029"/>
                <a:ext cx="458524" cy="334493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B9AE6E99-C0BB-4FFB-800A-32B0ECC8F6E5}"/>
              </a:ext>
            </a:extLst>
          </p:cNvPr>
          <p:cNvSpPr/>
          <p:nvPr/>
        </p:nvSpPr>
        <p:spPr>
          <a:xfrm>
            <a:off x="7604621" y="6308664"/>
            <a:ext cx="458524" cy="33449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>
                <a:solidFill>
                  <a:schemeClr val="tx1"/>
                </a:solidFill>
              </a:rPr>
              <a:t>q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8728CFE-5F10-4B61-A31C-D7B36292A824}"/>
              </a:ext>
            </a:extLst>
          </p:cNvPr>
          <p:cNvCxnSpPr>
            <a:cxnSpLocks/>
            <a:stCxn id="5" idx="4"/>
            <a:endCxn id="8" idx="0"/>
          </p:cNvCxnSpPr>
          <p:nvPr/>
        </p:nvCxnSpPr>
        <p:spPr>
          <a:xfrm flipH="1">
            <a:off x="7833883" y="5438627"/>
            <a:ext cx="447698" cy="31940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395352-927F-43D6-A9E8-DFE640939284}"/>
              </a:ext>
            </a:extLst>
          </p:cNvPr>
          <p:cNvCxnSpPr>
            <a:stCxn id="8" idx="4"/>
            <a:endCxn id="9" idx="0"/>
          </p:cNvCxnSpPr>
          <p:nvPr/>
        </p:nvCxnSpPr>
        <p:spPr>
          <a:xfrm>
            <a:off x="7833883" y="6092522"/>
            <a:ext cx="0" cy="21614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695C6C0-9F7C-4AED-B3DB-3447555C78AC}"/>
                  </a:ext>
                </a:extLst>
              </p:cNvPr>
              <p:cNvSpPr/>
              <p:nvPr/>
            </p:nvSpPr>
            <p:spPr>
              <a:xfrm>
                <a:off x="6846160" y="5729422"/>
                <a:ext cx="458524" cy="334493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¬</m:t>
                      </m:r>
                    </m:oMath>
                  </m:oMathPara>
                </a14:m>
                <a:endParaRPr lang="en-CA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695C6C0-9F7C-4AED-B3DB-3447555C78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160" y="5729422"/>
                <a:ext cx="458524" cy="334493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FE4B4D6F-10FA-41C6-B24C-95A54EC694DC}"/>
              </a:ext>
            </a:extLst>
          </p:cNvPr>
          <p:cNvSpPr/>
          <p:nvPr/>
        </p:nvSpPr>
        <p:spPr>
          <a:xfrm>
            <a:off x="6835335" y="6308664"/>
            <a:ext cx="458524" cy="33449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>
                <a:solidFill>
                  <a:schemeClr val="tx1"/>
                </a:solidFill>
              </a:rPr>
              <a:t>p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5A9B2A8-DBAB-42ED-B168-C1E0EAFF42E1}"/>
              </a:ext>
            </a:extLst>
          </p:cNvPr>
          <p:cNvCxnSpPr>
            <a:cxnSpLocks/>
            <a:stCxn id="5" idx="3"/>
            <a:endCxn id="12" idx="0"/>
          </p:cNvCxnSpPr>
          <p:nvPr/>
        </p:nvCxnSpPr>
        <p:spPr>
          <a:xfrm flipH="1">
            <a:off x="7075422" y="5389642"/>
            <a:ext cx="1044046" cy="33978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1EC2D90-6F82-403E-9EC7-B090356D00C6}"/>
              </a:ext>
            </a:extLst>
          </p:cNvPr>
          <p:cNvCxnSpPr>
            <a:stCxn id="12" idx="4"/>
            <a:endCxn id="13" idx="0"/>
          </p:cNvCxnSpPr>
          <p:nvPr/>
        </p:nvCxnSpPr>
        <p:spPr>
          <a:xfrm flipH="1">
            <a:off x="7064597" y="6063915"/>
            <a:ext cx="10825" cy="24474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FE443F15-C911-4AB4-9E07-CA901A981A21}"/>
                  </a:ext>
                </a:extLst>
              </p:cNvPr>
              <p:cNvSpPr/>
              <p:nvPr/>
            </p:nvSpPr>
            <p:spPr>
              <a:xfrm>
                <a:off x="9206836" y="5109514"/>
                <a:ext cx="458524" cy="334493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∨</m:t>
                      </m:r>
                    </m:oMath>
                  </m:oMathPara>
                </a14:m>
                <a:endParaRPr lang="en-CA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FE443F15-C911-4AB4-9E07-CA901A981A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6836" y="5109514"/>
                <a:ext cx="458524" cy="334493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153929B4-B4C5-45D8-9A6A-A2EC24440521}"/>
                  </a:ext>
                </a:extLst>
              </p:cNvPr>
              <p:cNvSpPr/>
              <p:nvPr/>
            </p:nvSpPr>
            <p:spPr>
              <a:xfrm>
                <a:off x="9161009" y="4439636"/>
                <a:ext cx="458524" cy="334493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CA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153929B4-B4C5-45D8-9A6A-A2EC244405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1009" y="4439636"/>
                <a:ext cx="458524" cy="334493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AA4447F-CF6C-4879-8825-9F0AFD77A2A2}"/>
              </a:ext>
            </a:extLst>
          </p:cNvPr>
          <p:cNvCxnSpPr>
            <a:cxnSpLocks/>
            <a:stCxn id="16" idx="0"/>
            <a:endCxn id="17" idx="4"/>
          </p:cNvCxnSpPr>
          <p:nvPr/>
        </p:nvCxnSpPr>
        <p:spPr>
          <a:xfrm flipH="1" flipV="1">
            <a:off x="9390271" y="4774129"/>
            <a:ext cx="45827" cy="33538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9038E403-050C-44FD-9A02-CEC2AE596D55}"/>
                  </a:ext>
                </a:extLst>
              </p:cNvPr>
              <p:cNvSpPr/>
              <p:nvPr/>
            </p:nvSpPr>
            <p:spPr>
              <a:xfrm>
                <a:off x="10035755" y="5785907"/>
                <a:ext cx="458524" cy="334493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CA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9038E403-050C-44FD-9A02-CEC2AE596D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5755" y="5785907"/>
                <a:ext cx="458524" cy="334493"/>
              </a:xfrm>
              <a:prstGeom prst="ellipse">
                <a:avLst/>
              </a:prstGeom>
              <a:blipFill>
                <a:blip r:embed="rId12"/>
                <a:stretch>
                  <a:fillRect b="-8475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737783C-FAD6-44D1-A053-364614C544C1}"/>
              </a:ext>
            </a:extLst>
          </p:cNvPr>
          <p:cNvCxnSpPr>
            <a:cxnSpLocks/>
            <a:stCxn id="16" idx="5"/>
            <a:endCxn id="19" idx="0"/>
          </p:cNvCxnSpPr>
          <p:nvPr/>
        </p:nvCxnSpPr>
        <p:spPr>
          <a:xfrm>
            <a:off x="9598211" y="5395022"/>
            <a:ext cx="666806" cy="39088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70E12478-F8F9-4B52-840A-7EBED9FE164F}"/>
                  </a:ext>
                </a:extLst>
              </p:cNvPr>
              <p:cNvSpPr/>
              <p:nvPr/>
            </p:nvSpPr>
            <p:spPr>
              <a:xfrm>
                <a:off x="9277294" y="5757299"/>
                <a:ext cx="458524" cy="334493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¬</m:t>
                      </m:r>
                    </m:oMath>
                  </m:oMathPara>
                </a14:m>
                <a:endParaRPr lang="en-CA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70E12478-F8F9-4B52-840A-7EBED9FE16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7294" y="5757299"/>
                <a:ext cx="458524" cy="334493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>
            <a:extLst>
              <a:ext uri="{FF2B5EF4-FFF2-40B4-BE49-F238E27FC236}">
                <a16:creationId xmlns:a16="http://schemas.microsoft.com/office/drawing/2014/main" id="{EAC87077-E4CE-47DF-A40E-5334C0E3814B}"/>
              </a:ext>
            </a:extLst>
          </p:cNvPr>
          <p:cNvSpPr/>
          <p:nvPr/>
        </p:nvSpPr>
        <p:spPr>
          <a:xfrm>
            <a:off x="9266469" y="6336541"/>
            <a:ext cx="458524" cy="33449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>
                <a:solidFill>
                  <a:schemeClr val="tx1"/>
                </a:solidFill>
              </a:rPr>
              <a:t>r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BF82247-98EC-4A7D-8A59-3519F61956A3}"/>
              </a:ext>
            </a:extLst>
          </p:cNvPr>
          <p:cNvCxnSpPr>
            <a:cxnSpLocks/>
            <a:endCxn id="21" idx="0"/>
          </p:cNvCxnSpPr>
          <p:nvPr/>
        </p:nvCxnSpPr>
        <p:spPr>
          <a:xfrm>
            <a:off x="9487739" y="5459005"/>
            <a:ext cx="18818" cy="29829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128F3B6-4CAF-4DD5-8F35-0263621CA6C1}"/>
              </a:ext>
            </a:extLst>
          </p:cNvPr>
          <p:cNvCxnSpPr>
            <a:stCxn id="21" idx="4"/>
            <a:endCxn id="22" idx="0"/>
          </p:cNvCxnSpPr>
          <p:nvPr/>
        </p:nvCxnSpPr>
        <p:spPr>
          <a:xfrm flipH="1">
            <a:off x="9495731" y="6091792"/>
            <a:ext cx="10825" cy="24474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A0E57A4-CCA2-45B7-9480-3790A8B454E1}"/>
              </a:ext>
            </a:extLst>
          </p:cNvPr>
          <p:cNvCxnSpPr>
            <a:cxnSpLocks/>
            <a:stCxn id="5" idx="7"/>
            <a:endCxn id="17" idx="3"/>
          </p:cNvCxnSpPr>
          <p:nvPr/>
        </p:nvCxnSpPr>
        <p:spPr>
          <a:xfrm flipV="1">
            <a:off x="8443693" y="4725144"/>
            <a:ext cx="784465" cy="42797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ED893174-BB39-4335-A5A5-9691339D8839}"/>
                  </a:ext>
                </a:extLst>
              </p:cNvPr>
              <p:cNvSpPr/>
              <p:nvPr/>
            </p:nvSpPr>
            <p:spPr>
              <a:xfrm>
                <a:off x="10247791" y="5098538"/>
                <a:ext cx="458524" cy="334493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∨</m:t>
                      </m:r>
                    </m:oMath>
                  </m:oMathPara>
                </a14:m>
                <a:endParaRPr lang="en-CA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ED893174-BB39-4335-A5A5-9691339D88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791" y="5098538"/>
                <a:ext cx="458524" cy="334493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103C627-4DA1-4442-A792-D867990FDD59}"/>
              </a:ext>
            </a:extLst>
          </p:cNvPr>
          <p:cNvCxnSpPr>
            <a:cxnSpLocks/>
            <a:stCxn id="26" idx="1"/>
            <a:endCxn id="17" idx="5"/>
          </p:cNvCxnSpPr>
          <p:nvPr/>
        </p:nvCxnSpPr>
        <p:spPr>
          <a:xfrm flipH="1" flipV="1">
            <a:off x="9552384" y="4725144"/>
            <a:ext cx="762556" cy="42237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AE0F142D-8487-4BCB-9437-C939C2CD09BE}"/>
                  </a:ext>
                </a:extLst>
              </p:cNvPr>
              <p:cNvSpPr/>
              <p:nvPr/>
            </p:nvSpPr>
            <p:spPr>
              <a:xfrm>
                <a:off x="11489632" y="5757299"/>
                <a:ext cx="458524" cy="334493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CA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AE0F142D-8487-4BCB-9437-C939C2CD09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9632" y="5757299"/>
                <a:ext cx="458524" cy="334493"/>
              </a:xfrm>
              <a:prstGeom prst="ellipse">
                <a:avLst/>
              </a:prstGeom>
              <a:blipFill>
                <a:blip r:embed="rId15"/>
                <a:stretch>
                  <a:fillRect b="-8475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75B2577-DF26-49E2-9071-C1034E6035E4}"/>
              </a:ext>
            </a:extLst>
          </p:cNvPr>
          <p:cNvCxnSpPr>
            <a:cxnSpLocks/>
            <a:stCxn id="26" idx="5"/>
          </p:cNvCxnSpPr>
          <p:nvPr/>
        </p:nvCxnSpPr>
        <p:spPr>
          <a:xfrm>
            <a:off x="10639166" y="5384046"/>
            <a:ext cx="878842" cy="38347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1030664F-844F-43C9-99C7-D4AF0674B197}"/>
              </a:ext>
            </a:extLst>
          </p:cNvPr>
          <p:cNvSpPr/>
          <p:nvPr/>
        </p:nvSpPr>
        <p:spPr>
          <a:xfrm>
            <a:off x="10770501" y="6362119"/>
            <a:ext cx="458524" cy="33449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>
                <a:solidFill>
                  <a:schemeClr val="tx1"/>
                </a:solidFill>
              </a:rPr>
              <a:t>q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EA2D570-DD79-40DB-B196-657F59753936}"/>
              </a:ext>
            </a:extLst>
          </p:cNvPr>
          <p:cNvCxnSpPr>
            <a:cxnSpLocks/>
            <a:stCxn id="26" idx="4"/>
            <a:endCxn id="33" idx="0"/>
          </p:cNvCxnSpPr>
          <p:nvPr/>
        </p:nvCxnSpPr>
        <p:spPr>
          <a:xfrm>
            <a:off x="10477053" y="5433031"/>
            <a:ext cx="507569" cy="32426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E00B51-9F92-4A22-B93F-0806AB161BBE}"/>
              </a:ext>
            </a:extLst>
          </p:cNvPr>
          <p:cNvCxnSpPr>
            <a:cxnSpLocks/>
            <a:stCxn id="33" idx="4"/>
            <a:endCxn id="30" idx="0"/>
          </p:cNvCxnSpPr>
          <p:nvPr/>
        </p:nvCxnSpPr>
        <p:spPr>
          <a:xfrm>
            <a:off x="10984622" y="6091791"/>
            <a:ext cx="15141" cy="27032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BF7360B7-1B0D-4B3C-BFB8-BB8A73E8DC9C}"/>
                  </a:ext>
                </a:extLst>
              </p:cNvPr>
              <p:cNvSpPr/>
              <p:nvPr/>
            </p:nvSpPr>
            <p:spPr>
              <a:xfrm>
                <a:off x="10755360" y="5757298"/>
                <a:ext cx="458524" cy="334493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¬</m:t>
                      </m:r>
                    </m:oMath>
                  </m:oMathPara>
                </a14:m>
                <a:endParaRPr lang="en-CA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BF7360B7-1B0D-4B3C-BFB8-BB8A73E8DC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5360" y="5757298"/>
                <a:ext cx="458524" cy="334493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73973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942FE6-9107-4ACD-9512-ED0391EB38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1247040" cy="4525963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The resulting formula would say “Either the formula is true because we are in the first scenario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outputs 1, or the second, </a:t>
                </a:r>
                <a:r>
                  <a:rPr lang="en-US" dirty="0" err="1"/>
                  <a:t>etc</a:t>
                </a:r>
                <a:r>
                  <a:rPr lang="en-US" dirty="0"/>
                  <a:t>…”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∧¬</m:t>
                    </m:r>
                    <m:r>
                      <a:rPr lang="en-US" i="1">
                        <a:latin typeface="Cambria Math"/>
                      </a:rPr>
                      <m:t>𝐵</m:t>
                    </m:r>
                    <m:r>
                      <a:rPr lang="en-US" i="1">
                        <a:latin typeface="Cambria Math"/>
                      </a:rPr>
                      <m:t>∧¬</m:t>
                    </m:r>
                    <m:r>
                      <a:rPr lang="en-US" i="1">
                        <a:latin typeface="Cambria Math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)∨</m:t>
                    </m:r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∧¬</m:t>
                    </m:r>
                    <m:r>
                      <a:rPr lang="en-US" i="1">
                        <a:latin typeface="Cambria Math"/>
                      </a:rPr>
                      <m:t>𝐵</m:t>
                    </m:r>
                    <m:r>
                      <a:rPr lang="en-US" i="1">
                        <a:latin typeface="Cambria Math"/>
                      </a:rPr>
                      <m:t>∧</m:t>
                    </m:r>
                    <m:r>
                      <a:rPr lang="en-US" i="1">
                        <a:latin typeface="Cambria Math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This formula is of the form OR of ANDs of literals: it is a DNF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Such formula is called the </a:t>
                </a:r>
                <a:r>
                  <a:rPr lang="en-US" b="1" dirty="0"/>
                  <a:t>canonical DNF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if it has a term for every possible list of its input values  (line of the truth table) on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outputs 1. </a:t>
                </a:r>
              </a:p>
              <a:p>
                <a:pPr lvl="1"/>
                <a:r>
                  <a:rPr lang="en-US" dirty="0"/>
                  <a:t>That is, the construction we just did produced canonical DNF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Every Boolean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has a canonical DNF.</a:t>
                </a:r>
              </a:p>
              <a:p>
                <a:pPr lvl="1"/>
                <a:r>
                  <a:rPr lang="en-US" dirty="0"/>
                  <a:t>Can do this construction with any truth table.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942FE6-9107-4ACD-9512-ED0391EB38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1247040" cy="4525963"/>
              </a:xfrm>
              <a:blipFill>
                <a:blip r:embed="rId6"/>
                <a:stretch>
                  <a:fillRect l="-921" t="-2830" r="-1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05A29819-E285-47AD-BE53-6BB970DD3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Canonical DNF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21ED66D-AF4B-406F-9314-D4EE7FE876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310" y="71727"/>
            <a:ext cx="1787690" cy="13407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32FC2DAA-A472-459B-93C2-E5579940BEA8}"/>
                  </a:ext>
                </a:extLst>
              </p:cNvPr>
              <p:cNvSpPr/>
              <p:nvPr/>
            </p:nvSpPr>
            <p:spPr>
              <a:xfrm>
                <a:off x="8649313" y="5012130"/>
                <a:ext cx="458524" cy="334493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CA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32FC2DAA-A472-459B-93C2-E5579940BE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9313" y="5012130"/>
                <a:ext cx="458524" cy="334493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1F42B8F-F12C-4359-A4E5-7AADDA669181}"/>
                  </a:ext>
                </a:extLst>
              </p:cNvPr>
              <p:cNvSpPr/>
              <p:nvPr/>
            </p:nvSpPr>
            <p:spPr>
              <a:xfrm>
                <a:off x="7620606" y="5767524"/>
                <a:ext cx="458524" cy="334493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CA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1F42B8F-F12C-4359-A4E5-7AADDA6691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606" y="5767524"/>
                <a:ext cx="458524" cy="334493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B59BC9-13A9-4E6F-9565-6DE49ACED424}"/>
              </a:ext>
            </a:extLst>
          </p:cNvPr>
          <p:cNvCxnSpPr>
            <a:cxnSpLocks/>
            <a:stCxn id="5" idx="4"/>
            <a:endCxn id="6" idx="0"/>
          </p:cNvCxnSpPr>
          <p:nvPr/>
        </p:nvCxnSpPr>
        <p:spPr>
          <a:xfrm flipH="1">
            <a:off x="7849868" y="5346623"/>
            <a:ext cx="1028707" cy="42090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AC611EC5-A39E-4726-AA7E-4E59BD7B2F6F}"/>
                  </a:ext>
                </a:extLst>
              </p:cNvPr>
              <p:cNvSpPr/>
              <p:nvPr/>
            </p:nvSpPr>
            <p:spPr>
              <a:xfrm>
                <a:off x="9169032" y="5744447"/>
                <a:ext cx="458524" cy="334493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¬</m:t>
                      </m:r>
                    </m:oMath>
                  </m:oMathPara>
                </a14:m>
                <a:endParaRPr lang="en-CA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AC611EC5-A39E-4726-AA7E-4E59BD7B2F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9032" y="5744447"/>
                <a:ext cx="458524" cy="334493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939188C6-C32C-4D40-997A-D768E4867E26}"/>
              </a:ext>
            </a:extLst>
          </p:cNvPr>
          <p:cNvSpPr/>
          <p:nvPr/>
        </p:nvSpPr>
        <p:spPr>
          <a:xfrm>
            <a:off x="9169032" y="6295082"/>
            <a:ext cx="458524" cy="33449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FE0074-64A2-4080-82CF-2E9B973D4625}"/>
              </a:ext>
            </a:extLst>
          </p:cNvPr>
          <p:cNvCxnSpPr>
            <a:cxnSpLocks/>
            <a:stCxn id="5" idx="4"/>
            <a:endCxn id="8" idx="0"/>
          </p:cNvCxnSpPr>
          <p:nvPr/>
        </p:nvCxnSpPr>
        <p:spPr>
          <a:xfrm>
            <a:off x="8878575" y="5346623"/>
            <a:ext cx="519719" cy="39782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A621949-0E76-4372-917B-EE993EBE2F13}"/>
              </a:ext>
            </a:extLst>
          </p:cNvPr>
          <p:cNvCxnSpPr>
            <a:stCxn id="8" idx="4"/>
            <a:endCxn id="9" idx="0"/>
          </p:cNvCxnSpPr>
          <p:nvPr/>
        </p:nvCxnSpPr>
        <p:spPr>
          <a:xfrm>
            <a:off x="9398294" y="6078940"/>
            <a:ext cx="0" cy="21614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B368EE2-DE4C-4884-BCEE-C7642A1E667E}"/>
                  </a:ext>
                </a:extLst>
              </p:cNvPr>
              <p:cNvSpPr/>
              <p:nvPr/>
            </p:nvSpPr>
            <p:spPr>
              <a:xfrm>
                <a:off x="8410571" y="5715840"/>
                <a:ext cx="458524" cy="334493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¬</m:t>
                      </m:r>
                    </m:oMath>
                  </m:oMathPara>
                </a14:m>
                <a:endParaRPr lang="en-CA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B368EE2-DE4C-4884-BCEE-C7642A1E66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0571" y="5715840"/>
                <a:ext cx="458524" cy="334493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E8996DDD-0FE4-4331-B94C-75B51626FBCE}"/>
              </a:ext>
            </a:extLst>
          </p:cNvPr>
          <p:cNvSpPr/>
          <p:nvPr/>
        </p:nvSpPr>
        <p:spPr>
          <a:xfrm>
            <a:off x="8399746" y="6295082"/>
            <a:ext cx="458524" cy="33449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0D37E06-A2C8-4AC9-B04C-106E78FF020C}"/>
              </a:ext>
            </a:extLst>
          </p:cNvPr>
          <p:cNvCxnSpPr>
            <a:cxnSpLocks/>
            <a:stCxn id="5" idx="4"/>
            <a:endCxn id="12" idx="0"/>
          </p:cNvCxnSpPr>
          <p:nvPr/>
        </p:nvCxnSpPr>
        <p:spPr>
          <a:xfrm flipH="1">
            <a:off x="8639833" y="5346623"/>
            <a:ext cx="238742" cy="36921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6798C28-5281-48AB-B7AD-B5E855EB5202}"/>
              </a:ext>
            </a:extLst>
          </p:cNvPr>
          <p:cNvCxnSpPr>
            <a:stCxn id="12" idx="4"/>
            <a:endCxn id="13" idx="0"/>
          </p:cNvCxnSpPr>
          <p:nvPr/>
        </p:nvCxnSpPr>
        <p:spPr>
          <a:xfrm flipH="1">
            <a:off x="8629008" y="6050333"/>
            <a:ext cx="10825" cy="24474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89D1DB63-A918-40A2-86BE-A3A92E9BD748}"/>
                  </a:ext>
                </a:extLst>
              </p:cNvPr>
              <p:cNvSpPr/>
              <p:nvPr/>
            </p:nvSpPr>
            <p:spPr>
              <a:xfrm>
                <a:off x="9613071" y="4611644"/>
                <a:ext cx="458524" cy="334493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CA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89D1DB63-A918-40A2-86BE-A3A92E9BD7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3071" y="4611644"/>
                <a:ext cx="458524" cy="334493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7B90DA37-9759-4BC1-9550-D4CEC4BF502F}"/>
                  </a:ext>
                </a:extLst>
              </p:cNvPr>
              <p:cNvSpPr/>
              <p:nvPr/>
            </p:nvSpPr>
            <p:spPr>
              <a:xfrm>
                <a:off x="10035755" y="5785907"/>
                <a:ext cx="458524" cy="334493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CA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7B90DA37-9759-4BC1-9550-D4CEC4BF50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5755" y="5785907"/>
                <a:ext cx="458524" cy="334493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6B0A58F-6BF8-4723-AFA5-E23AC3002800}"/>
              </a:ext>
            </a:extLst>
          </p:cNvPr>
          <p:cNvCxnSpPr>
            <a:cxnSpLocks/>
            <a:stCxn id="26" idx="4"/>
            <a:endCxn id="19" idx="0"/>
          </p:cNvCxnSpPr>
          <p:nvPr/>
        </p:nvCxnSpPr>
        <p:spPr>
          <a:xfrm flipH="1">
            <a:off x="10265017" y="5347520"/>
            <a:ext cx="718591" cy="43838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491ABF3-069B-4EF9-B0EB-A10A23501B12}"/>
              </a:ext>
            </a:extLst>
          </p:cNvPr>
          <p:cNvCxnSpPr>
            <a:cxnSpLocks/>
            <a:stCxn id="5" idx="7"/>
            <a:endCxn id="17" idx="4"/>
          </p:cNvCxnSpPr>
          <p:nvPr/>
        </p:nvCxnSpPr>
        <p:spPr>
          <a:xfrm flipV="1">
            <a:off x="9040688" y="4946137"/>
            <a:ext cx="801645" cy="11497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C07970C3-D958-4868-8D56-EFFFD6C391A2}"/>
                  </a:ext>
                </a:extLst>
              </p:cNvPr>
              <p:cNvSpPr/>
              <p:nvPr/>
            </p:nvSpPr>
            <p:spPr>
              <a:xfrm>
                <a:off x="10754346" y="5013027"/>
                <a:ext cx="458524" cy="334493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CA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C07970C3-D958-4868-8D56-EFFFD6C391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4346" y="5013027"/>
                <a:ext cx="458524" cy="334493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0A17AD9-D9D9-43C4-A7F4-D77F070F26E7}"/>
              </a:ext>
            </a:extLst>
          </p:cNvPr>
          <p:cNvCxnSpPr>
            <a:cxnSpLocks/>
            <a:stCxn id="26" idx="1"/>
            <a:endCxn id="17" idx="4"/>
          </p:cNvCxnSpPr>
          <p:nvPr/>
        </p:nvCxnSpPr>
        <p:spPr>
          <a:xfrm flipH="1" flipV="1">
            <a:off x="9842333" y="4946137"/>
            <a:ext cx="979162" cy="11587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C37DC9D1-2579-4D9F-877C-ECAF241633FD}"/>
                  </a:ext>
                </a:extLst>
              </p:cNvPr>
              <p:cNvSpPr/>
              <p:nvPr/>
            </p:nvSpPr>
            <p:spPr>
              <a:xfrm>
                <a:off x="11489632" y="5757299"/>
                <a:ext cx="458524" cy="334493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CA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C37DC9D1-2579-4D9F-877C-ECAF241633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9632" y="5757299"/>
                <a:ext cx="458524" cy="334493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2FE81E1-5BD9-4224-B28A-A98B4543BD43}"/>
              </a:ext>
            </a:extLst>
          </p:cNvPr>
          <p:cNvCxnSpPr>
            <a:cxnSpLocks/>
            <a:stCxn id="26" idx="5"/>
          </p:cNvCxnSpPr>
          <p:nvPr/>
        </p:nvCxnSpPr>
        <p:spPr>
          <a:xfrm>
            <a:off x="11145721" y="5298535"/>
            <a:ext cx="593383" cy="44591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CB69B29B-9873-40C1-AC7C-2CAF9D02FDA8}"/>
              </a:ext>
            </a:extLst>
          </p:cNvPr>
          <p:cNvSpPr/>
          <p:nvPr/>
        </p:nvSpPr>
        <p:spPr>
          <a:xfrm>
            <a:off x="10770501" y="6362119"/>
            <a:ext cx="458524" cy="33449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3978C76-800A-4D27-8788-8E47869708BF}"/>
              </a:ext>
            </a:extLst>
          </p:cNvPr>
          <p:cNvCxnSpPr>
            <a:cxnSpLocks/>
            <a:stCxn id="26" idx="4"/>
            <a:endCxn id="33" idx="0"/>
          </p:cNvCxnSpPr>
          <p:nvPr/>
        </p:nvCxnSpPr>
        <p:spPr>
          <a:xfrm>
            <a:off x="10983608" y="5347520"/>
            <a:ext cx="1014" cy="40977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F0B30AA-D74B-45B9-9530-E558ED35405C}"/>
              </a:ext>
            </a:extLst>
          </p:cNvPr>
          <p:cNvCxnSpPr>
            <a:cxnSpLocks/>
            <a:stCxn id="33" idx="4"/>
            <a:endCxn id="30" idx="0"/>
          </p:cNvCxnSpPr>
          <p:nvPr/>
        </p:nvCxnSpPr>
        <p:spPr>
          <a:xfrm>
            <a:off x="10984622" y="6091791"/>
            <a:ext cx="15141" cy="27032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03279973-77FD-40BC-BD77-4008E7DB71E2}"/>
                  </a:ext>
                </a:extLst>
              </p:cNvPr>
              <p:cNvSpPr/>
              <p:nvPr/>
            </p:nvSpPr>
            <p:spPr>
              <a:xfrm>
                <a:off x="10755360" y="5757298"/>
                <a:ext cx="458524" cy="334493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¬</m:t>
                      </m:r>
                    </m:oMath>
                  </m:oMathPara>
                </a14:m>
                <a:endParaRPr lang="en-CA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03279973-77FD-40BC-BD77-4008E7DB71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5360" y="5757298"/>
                <a:ext cx="458524" cy="334493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9520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6|15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6.9|1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9|121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2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1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6|36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31.1|40.9|61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5.7|1.4|0.6|0.2|0.2|0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5|40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6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6|37.1|3.6|8.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4|6.4|7.1|12.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5.7|8.1|4|38.5|14.5|1.3|2.9|8.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8|6.9|74.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2|69.2|19.4|62.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3|64.4|119.6|9.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3.4|76.5|39.3|37.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7|6.3|15.4|104.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8|2.3|85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5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4|39.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8|43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1|50.9|51.7|3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3.3|88.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5|8.5|33.6|25.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7|13.8|32.4|49.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7|0.6|27.3|27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|12.6|19.6|7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6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6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5|59.2|19.2|15.9|18.4|6.8|1.8|15|7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4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6|1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5385</TotalTime>
  <Words>8657</Words>
  <Application>Microsoft Office PowerPoint</Application>
  <PresentationFormat>Widescreen</PresentationFormat>
  <Paragraphs>1952</Paragraphs>
  <Slides>103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103</vt:i4>
      </vt:variant>
    </vt:vector>
  </HeadingPairs>
  <TitlesOfParts>
    <vt:vector size="109" baseType="lpstr">
      <vt:lpstr>Wingdings</vt:lpstr>
      <vt:lpstr>Calibri</vt:lpstr>
      <vt:lpstr>Times New Roman</vt:lpstr>
      <vt:lpstr>Arial</vt:lpstr>
      <vt:lpstr>Cambria Math</vt:lpstr>
      <vt:lpstr>Office Theme</vt:lpstr>
      <vt:lpstr>PowerPoint Presentation</vt:lpstr>
      <vt:lpstr>Logic is Everywhere!</vt:lpstr>
      <vt:lpstr>PowerPoint Presentation</vt:lpstr>
      <vt:lpstr>Do We Think Logically?  Let’s try to solve this card puzzle </vt:lpstr>
      <vt:lpstr>PowerPoint Presentation</vt:lpstr>
      <vt:lpstr>Do We Think Logically?  Let’s try to solve this card puzzle </vt:lpstr>
      <vt:lpstr>Card puzzle</vt:lpstr>
      <vt:lpstr>Card puzzle</vt:lpstr>
      <vt:lpstr>Card puzzle</vt:lpstr>
      <vt:lpstr>Card puzzle</vt:lpstr>
      <vt:lpstr>“If … Then” in Logic</vt:lpstr>
      <vt:lpstr>If A then B</vt:lpstr>
      <vt:lpstr>PowerPoint Presentation</vt:lpstr>
      <vt:lpstr>Why not just use English?</vt:lpstr>
      <vt:lpstr>What is Logic?</vt:lpstr>
      <vt:lpstr>Logic is ancient! </vt:lpstr>
      <vt:lpstr>Shapes and colours puzzle </vt:lpstr>
      <vt:lpstr>PowerPoint Presentation</vt:lpstr>
      <vt:lpstr>Language of logic: propositions</vt:lpstr>
      <vt:lpstr>Propositional variables</vt:lpstr>
      <vt:lpstr>Language of logic: connectives</vt:lpstr>
      <vt:lpstr>Language of logic: connectives</vt:lpstr>
      <vt:lpstr>Building logic formulas</vt:lpstr>
      <vt:lpstr>Translating logic formulas</vt:lpstr>
      <vt:lpstr>PowerPoint Presentation</vt:lpstr>
      <vt:lpstr>We now know how to write logic sentences  But what do they actually mean? </vt:lpstr>
      <vt:lpstr>The truth</vt:lpstr>
      <vt:lpstr>The truth</vt:lpstr>
      <vt:lpstr>Truth value of a sentence</vt:lpstr>
      <vt:lpstr>Truth of  “or”</vt:lpstr>
      <vt:lpstr>When is “if ... then” true? </vt:lpstr>
      <vt:lpstr>PowerPoint Presentation</vt:lpstr>
      <vt:lpstr>Twins Puzzle</vt:lpstr>
      <vt:lpstr>Twins puzzle</vt:lpstr>
      <vt:lpstr>Twins puzzle</vt:lpstr>
      <vt:lpstr>Twins puzzle</vt:lpstr>
      <vt:lpstr>Twins puzzle</vt:lpstr>
      <vt:lpstr>Twins puzzle</vt:lpstr>
      <vt:lpstr>PowerPoint Presentation</vt:lpstr>
      <vt:lpstr>Truth tables</vt:lpstr>
      <vt:lpstr>PowerPoint Presentation</vt:lpstr>
      <vt:lpstr>Knights and knaves</vt:lpstr>
      <vt:lpstr>Knights and knaves</vt:lpstr>
      <vt:lpstr>PowerPoint Presentation</vt:lpstr>
      <vt:lpstr>Evaluating longer formulas</vt:lpstr>
      <vt:lpstr>Order of precedence</vt:lpstr>
      <vt:lpstr>Order of precedence</vt:lpstr>
      <vt:lpstr>PowerPoint Presentation</vt:lpstr>
      <vt:lpstr>Better way: syntax trees</vt:lpstr>
      <vt:lpstr>Better way: syntax trees</vt:lpstr>
      <vt:lpstr>Better way: syntax trees</vt:lpstr>
      <vt:lpstr>Evaluating formulas with syntax trees</vt:lpstr>
      <vt:lpstr>Building syntax trees </vt:lpstr>
      <vt:lpstr>Building syntax trees </vt:lpstr>
      <vt:lpstr>Building syntax trees </vt:lpstr>
      <vt:lpstr>Building syntax trees </vt:lpstr>
      <vt:lpstr>PowerPoint Presentation</vt:lpstr>
      <vt:lpstr>Syntax trees for logic formulas</vt:lpstr>
      <vt:lpstr>Syntax trees for logic formulas</vt:lpstr>
      <vt:lpstr>Syntax trees for logic formulas</vt:lpstr>
      <vt:lpstr>Syntax trees for logic formulas</vt:lpstr>
      <vt:lpstr>Evaluating logic formulas        with trees</vt:lpstr>
      <vt:lpstr>Evaluating logic formulas        with trees</vt:lpstr>
      <vt:lpstr>Evaluating logic formulas        with trees</vt:lpstr>
      <vt:lpstr>PowerPoint Presentation</vt:lpstr>
      <vt:lpstr>Knights and knaves</vt:lpstr>
      <vt:lpstr>Knights and knaves</vt:lpstr>
      <vt:lpstr>Iff (if and only if): a new connective</vt:lpstr>
      <vt:lpstr>Knights and knaves</vt:lpstr>
      <vt:lpstr>Knights and knaves</vt:lpstr>
      <vt:lpstr>Knights and knaves</vt:lpstr>
      <vt:lpstr>Knights and knaves</vt:lpstr>
      <vt:lpstr>Knights and knaves</vt:lpstr>
      <vt:lpstr>Knights and knaves</vt:lpstr>
      <vt:lpstr>PowerPoint Presentation</vt:lpstr>
      <vt:lpstr>Truth tables</vt:lpstr>
      <vt:lpstr>Truth tables</vt:lpstr>
      <vt:lpstr>Logical equivalence</vt:lpstr>
      <vt:lpstr>Logical equivalence</vt:lpstr>
      <vt:lpstr>PowerPoint Presentation</vt:lpstr>
      <vt:lpstr>Logic in hardware</vt:lpstr>
      <vt:lpstr>Circuits </vt:lpstr>
      <vt:lpstr>Circuits </vt:lpstr>
      <vt:lpstr>Circuits </vt:lpstr>
      <vt:lpstr>Circuits </vt:lpstr>
      <vt:lpstr>Circuits </vt:lpstr>
      <vt:lpstr>Circuits </vt:lpstr>
      <vt:lpstr>PowerPoint Presentation</vt:lpstr>
      <vt:lpstr>What do circuits compute?</vt:lpstr>
      <vt:lpstr>Boolean functions</vt:lpstr>
      <vt:lpstr>Boolean functions</vt:lpstr>
      <vt:lpstr>Computing Boolean functions</vt:lpstr>
      <vt:lpstr>PowerPoint Presentation</vt:lpstr>
      <vt:lpstr>Constructing a formula from a truth table</vt:lpstr>
      <vt:lpstr>From a Boolean function to a formula</vt:lpstr>
      <vt:lpstr>From a Boolean function to a formula</vt:lpstr>
      <vt:lpstr>DNF (Sum of Products)</vt:lpstr>
      <vt:lpstr>CNF (Product of Sums) </vt:lpstr>
      <vt:lpstr>Canonical DNF</vt:lpstr>
      <vt:lpstr>Canonical DNF</vt:lpstr>
      <vt:lpstr>Canonical CNF</vt:lpstr>
      <vt:lpstr>Canonical CNF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COMP1002 Unit 1</dc:title>
  <dc:creator>Antonina Kolokolova</dc:creator>
  <cp:lastModifiedBy>Antonina Kolokolova</cp:lastModifiedBy>
  <cp:revision>418</cp:revision>
  <dcterms:created xsi:type="dcterms:W3CDTF">2019-02-06T03:12:22Z</dcterms:created>
  <dcterms:modified xsi:type="dcterms:W3CDTF">2020-12-01T20:41:36Z</dcterms:modified>
</cp:coreProperties>
</file>