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6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4"/>
    <p:restoredTop sz="91611"/>
  </p:normalViewPr>
  <p:slideViewPr>
    <p:cSldViewPr snapToGrid="0" snapToObjects="1">
      <p:cViewPr varScale="1">
        <p:scale>
          <a:sx n="93" d="100"/>
          <a:sy n="93" d="100"/>
        </p:scale>
        <p:origin x="3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92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8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89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15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40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82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83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45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575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3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23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081C-5CA3-AE4C-87AF-0CC7E5106B64}" type="datetimeFigureOut">
              <a:rPr lang="en-CA" smtClean="0"/>
              <a:t>2018-03-05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9552-5E2E-0C4F-8D3A-CAD98FC4D9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19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ibgdx/libgdx/wiki/Project-Setup-Gradle" TargetMode="Externa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ibgdx/libgdx/wiki/A-simple-gam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7690"/>
            <a:ext cx="9144000" cy="2387600"/>
          </a:xfrm>
        </p:spPr>
        <p:txBody>
          <a:bodyPr/>
          <a:lstStyle/>
          <a:p>
            <a:r>
              <a:rPr lang="en-CA" dirty="0" smtClean="0"/>
              <a:t>Graphics with </a:t>
            </a:r>
            <a:r>
              <a:rPr lang="en-CA" dirty="0" err="1" smtClean="0"/>
              <a:t>libGDX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07167"/>
            <a:ext cx="9144000" cy="2633509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Dr. Andrew Vardy</a:t>
            </a:r>
          </a:p>
          <a:p>
            <a:r>
              <a:rPr lang="en-CA" dirty="0" smtClean="0"/>
              <a:t>Adapted from the following sources:</a:t>
            </a:r>
          </a:p>
          <a:p>
            <a:r>
              <a:rPr lang="en-CA" dirty="0" err="1" smtClean="0"/>
              <a:t>libGDX</a:t>
            </a:r>
            <a:r>
              <a:rPr lang="en-CA" dirty="0" smtClean="0"/>
              <a:t> slides by </a:t>
            </a:r>
            <a:r>
              <a:rPr lang="en-CA" dirty="0" err="1" smtClean="0"/>
              <a:t>Jussi</a:t>
            </a:r>
            <a:r>
              <a:rPr lang="en-CA" dirty="0" smtClean="0"/>
              <a:t> </a:t>
            </a:r>
            <a:r>
              <a:rPr lang="en-CA" dirty="0" err="1" smtClean="0"/>
              <a:t>Pohjolainen</a:t>
            </a:r>
            <a:r>
              <a:rPr lang="en-CA" dirty="0" smtClean="0"/>
              <a:t> (Tampere </a:t>
            </a:r>
            <a:r>
              <a:rPr lang="en-CA" dirty="0" err="1" smtClean="0"/>
              <a:t>Unversity</a:t>
            </a:r>
            <a:r>
              <a:rPr lang="en-CA" dirty="0" smtClean="0"/>
              <a:t> of Applied Sciences)</a:t>
            </a:r>
          </a:p>
          <a:p>
            <a:r>
              <a:rPr lang="en-CA" dirty="0" smtClean="0"/>
              <a:t>transformation slides by Dr. Paul Gillard (Memorial University)</a:t>
            </a:r>
          </a:p>
          <a:p>
            <a:endParaRPr lang="en-CA" dirty="0"/>
          </a:p>
          <a:p>
            <a:r>
              <a:rPr lang="en-CA" dirty="0" smtClean="0"/>
              <a:t>ENGI 5895</a:t>
            </a:r>
          </a:p>
          <a:p>
            <a:r>
              <a:rPr lang="en-CA" dirty="0" smtClean="0"/>
              <a:t>Software Design</a:t>
            </a:r>
          </a:p>
          <a:p>
            <a:r>
              <a:rPr lang="en-CA" dirty="0" smtClean="0"/>
              <a:t>Memorial University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66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66" y="0"/>
            <a:ext cx="781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Setup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06959" cy="4806403"/>
          </a:xfrm>
        </p:spPr>
        <p:txBody>
          <a:bodyPr>
            <a:normAutofit/>
          </a:bodyPr>
          <a:lstStyle/>
          <a:p>
            <a:r>
              <a:rPr lang="en-CA" dirty="0" smtClean="0"/>
              <a:t>Rather than craft your own Starter Classes, I recommend using the project generator (</a:t>
            </a:r>
            <a:r>
              <a:rPr lang="en-CA" dirty="0" err="1" smtClean="0"/>
              <a:t>gdx-setup.jar</a:t>
            </a:r>
            <a:r>
              <a:rPr lang="en-CA" dirty="0" smtClean="0"/>
              <a:t>) referred to here:</a:t>
            </a:r>
          </a:p>
          <a:p>
            <a:pPr lvl="1"/>
            <a:r>
              <a:rPr lang="en-CA" dirty="0" smtClean="0">
                <a:hlinkClick r:id="rId2"/>
              </a:rPr>
              <a:t>https://github.com/libgdx/libgdx/wiki/Project-Setup-Gradle</a:t>
            </a:r>
            <a:endParaRPr lang="en-CA" dirty="0" smtClean="0"/>
          </a:p>
          <a:p>
            <a:r>
              <a:rPr lang="en-CA" dirty="0" smtClean="0"/>
              <a:t>To run on the desktop:</a:t>
            </a:r>
          </a:p>
          <a:p>
            <a:pPr lvl="1"/>
            <a:r>
              <a:rPr lang="en-CA" dirty="0" smtClean="0"/>
              <a:t>Click Run -&gt; “Edit Configurations...”</a:t>
            </a:r>
          </a:p>
          <a:p>
            <a:pPr lvl="1"/>
            <a:r>
              <a:rPr lang="en-CA" dirty="0" smtClean="0"/>
              <a:t>Click ”+” in upper-left corner</a:t>
            </a:r>
          </a:p>
          <a:p>
            <a:pPr lvl="1"/>
            <a:r>
              <a:rPr lang="en-CA" dirty="0" smtClean="0"/>
              <a:t>Select “</a:t>
            </a:r>
            <a:r>
              <a:rPr lang="en-CA" dirty="0" err="1" smtClean="0"/>
              <a:t>Gradle</a:t>
            </a:r>
            <a:r>
              <a:rPr lang="en-CA" dirty="0" smtClean="0"/>
              <a:t>” (the build system)</a:t>
            </a:r>
          </a:p>
          <a:p>
            <a:pPr lvl="2"/>
            <a:r>
              <a:rPr lang="en-CA" dirty="0" smtClean="0"/>
              <a:t>Change “Name” to Desktop</a:t>
            </a:r>
          </a:p>
          <a:p>
            <a:pPr lvl="2"/>
            <a:r>
              <a:rPr lang="en-CA" dirty="0" smtClean="0"/>
              <a:t>Set “Tasks” to </a:t>
            </a:r>
            <a:r>
              <a:rPr lang="en-CA" dirty="0" err="1" smtClean="0"/>
              <a:t>desktop:run</a:t>
            </a:r>
            <a:endParaRPr lang="en-CA" dirty="0" smtClean="0"/>
          </a:p>
          <a:p>
            <a:pPr lvl="1"/>
            <a:r>
              <a:rPr lang="en-CA" dirty="0" smtClean="0"/>
              <a:t>With “Desktop” selected, hit the play button</a:t>
            </a:r>
          </a:p>
          <a:p>
            <a:pPr lvl="1"/>
            <a:r>
              <a:rPr lang="en-CA" dirty="0" smtClean="0"/>
              <a:t>If everything works, this should appear: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72" y="4109545"/>
            <a:ext cx="3227228" cy="26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3" y="136634"/>
            <a:ext cx="10964917" cy="6495394"/>
          </a:xfrm>
        </p:spPr>
        <p:txBody>
          <a:bodyPr>
            <a:noAutofit/>
          </a:bodyPr>
          <a:lstStyle/>
          <a:p>
            <a:r>
              <a:rPr lang="en-CA" sz="1600" dirty="0" smtClean="0"/>
              <a:t>The following class will be defined in core/</a:t>
            </a:r>
            <a:r>
              <a:rPr lang="en-CA" sz="1600" dirty="0" err="1" smtClean="0"/>
              <a:t>src</a:t>
            </a:r>
            <a:r>
              <a:rPr lang="en-CA" sz="1600" dirty="0" smtClean="0"/>
              <a:t>/</a:t>
            </a:r>
            <a:r>
              <a:rPr lang="en-CA" sz="1600" dirty="0" err="1" smtClean="0"/>
              <a:t>com.mygdx.game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/>
          </a:p>
        </p:txBody>
      </p:sp>
      <p:sp>
        <p:nvSpPr>
          <p:cNvPr id="4" name="Rectangle 3"/>
          <p:cNvSpPr/>
          <p:nvPr/>
        </p:nvSpPr>
        <p:spPr>
          <a:xfrm>
            <a:off x="1068113" y="525454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0080"/>
                </a:solidFill>
                <a:effectLst/>
              </a:rPr>
              <a:t>public class </a:t>
            </a:r>
            <a:r>
              <a:rPr lang="en-US" sz="1600" dirty="0" err="1" smtClean="0"/>
              <a:t>MyGdxGame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0080"/>
                </a:solidFill>
                <a:effectLst/>
              </a:rPr>
              <a:t>extends </a:t>
            </a:r>
            <a:r>
              <a:rPr lang="en-US" sz="1600" dirty="0" err="1" smtClean="0"/>
              <a:t>ApplicationAdapter</a:t>
            </a:r>
            <a:r>
              <a:rPr lang="en-US" sz="1600" dirty="0" smtClean="0"/>
              <a:t> {</a:t>
            </a:r>
            <a:br>
              <a:rPr lang="en-US" sz="1600" dirty="0" smtClean="0"/>
            </a:br>
            <a:r>
              <a:rPr lang="en-US" sz="1600" dirty="0" smtClean="0"/>
              <a:t>   </a:t>
            </a:r>
            <a:r>
              <a:rPr lang="en-US" sz="1600" dirty="0" err="1" smtClean="0"/>
              <a:t>SpriteBatch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660E7A"/>
                </a:solidFill>
                <a:effectLst/>
              </a:rPr>
              <a:t>batch</a:t>
            </a:r>
            <a:r>
              <a:rPr lang="en-US" sz="1600" dirty="0" smtClean="0"/>
              <a:t>;</a:t>
            </a:r>
            <a:br>
              <a:rPr lang="en-US" sz="1600" dirty="0" smtClean="0"/>
            </a:br>
            <a:r>
              <a:rPr lang="en-US" sz="1600" dirty="0" smtClean="0"/>
              <a:t>   Texture </a:t>
            </a:r>
            <a:r>
              <a:rPr lang="en-US" sz="1600" b="1" dirty="0" err="1" smtClean="0">
                <a:solidFill>
                  <a:srgbClr val="660E7A"/>
                </a:solidFill>
                <a:effectLst/>
              </a:rPr>
              <a:t>img</a:t>
            </a:r>
            <a:r>
              <a:rPr lang="en-US" sz="1600" dirty="0" smtClean="0"/>
              <a:t>;</a:t>
            </a:r>
            <a:br>
              <a:rPr lang="en-US" sz="1600" dirty="0" smtClean="0"/>
            </a:br>
            <a:r>
              <a:rPr lang="en-US" sz="1600" dirty="0" smtClean="0"/>
              <a:t>   </a:t>
            </a:r>
            <a:br>
              <a:rPr lang="en-US" sz="1600" dirty="0" smtClean="0"/>
            </a:br>
            <a:r>
              <a:rPr lang="en-US" sz="1600" dirty="0" smtClean="0"/>
              <a:t>   </a:t>
            </a:r>
            <a:r>
              <a:rPr lang="en-US" sz="1600" dirty="0" smtClean="0">
                <a:solidFill>
                  <a:srgbClr val="808000"/>
                </a:solidFill>
                <a:effectLst/>
              </a:rPr>
              <a:t>@Override</a:t>
            </a:r>
            <a:br>
              <a:rPr lang="en-US" sz="1600" dirty="0" smtClean="0">
                <a:solidFill>
                  <a:srgbClr val="808000"/>
                </a:solidFill>
                <a:effectLst/>
              </a:rPr>
            </a:br>
            <a:r>
              <a:rPr lang="en-US" sz="1600" dirty="0" smtClean="0">
                <a:solidFill>
                  <a:srgbClr val="808000"/>
                </a:solidFill>
                <a:effectLst/>
              </a:rPr>
              <a:t>   </a:t>
            </a:r>
            <a:r>
              <a:rPr lang="en-US" sz="1600" b="1" dirty="0" smtClean="0">
                <a:solidFill>
                  <a:srgbClr val="000080"/>
                </a:solidFill>
                <a:effectLst/>
              </a:rPr>
              <a:t>public void </a:t>
            </a:r>
            <a:r>
              <a:rPr lang="en-US" sz="1600" dirty="0" smtClean="0"/>
              <a:t>create () {</a:t>
            </a:r>
            <a:br>
              <a:rPr lang="en-US" sz="1600" dirty="0" smtClean="0"/>
            </a:br>
            <a:r>
              <a:rPr lang="en-US" sz="1600" dirty="0" smtClean="0"/>
              <a:t>      </a:t>
            </a:r>
            <a:r>
              <a:rPr lang="en-US" sz="1600" b="1" dirty="0" smtClean="0">
                <a:solidFill>
                  <a:srgbClr val="660E7A"/>
                </a:solidFill>
                <a:effectLst/>
              </a:rPr>
              <a:t>batch </a:t>
            </a:r>
            <a:r>
              <a:rPr lang="en-US" sz="1600" dirty="0" smtClean="0"/>
              <a:t>= </a:t>
            </a:r>
            <a:r>
              <a:rPr lang="en-US" sz="1600" b="1" dirty="0" smtClean="0">
                <a:solidFill>
                  <a:srgbClr val="000080"/>
                </a:solidFill>
                <a:effectLst/>
              </a:rPr>
              <a:t>new </a:t>
            </a:r>
            <a:r>
              <a:rPr lang="en-US" sz="1600" dirty="0" err="1" smtClean="0"/>
              <a:t>SpriteBatch</a:t>
            </a:r>
            <a:r>
              <a:rPr lang="en-US" sz="1600" dirty="0" smtClean="0"/>
              <a:t>();</a:t>
            </a:r>
            <a:br>
              <a:rPr lang="en-US" sz="1600" dirty="0" smtClean="0"/>
            </a:br>
            <a:r>
              <a:rPr lang="en-US" sz="1600" dirty="0" smtClean="0"/>
              <a:t>      </a:t>
            </a:r>
            <a:r>
              <a:rPr lang="en-US" sz="1600" b="1" dirty="0" err="1" smtClean="0">
                <a:solidFill>
                  <a:srgbClr val="660E7A"/>
                </a:solidFill>
                <a:effectLst/>
              </a:rPr>
              <a:t>img</a:t>
            </a:r>
            <a:r>
              <a:rPr lang="en-US" sz="1600" b="1" dirty="0" smtClean="0">
                <a:solidFill>
                  <a:srgbClr val="660E7A"/>
                </a:solidFill>
                <a:effectLst/>
              </a:rPr>
              <a:t> </a:t>
            </a:r>
            <a:r>
              <a:rPr lang="en-US" sz="1600" dirty="0" smtClean="0"/>
              <a:t>= </a:t>
            </a:r>
            <a:r>
              <a:rPr lang="en-US" sz="1600" b="1" dirty="0" smtClean="0">
                <a:solidFill>
                  <a:srgbClr val="000080"/>
                </a:solidFill>
                <a:effectLst/>
              </a:rPr>
              <a:t>new </a:t>
            </a:r>
            <a:r>
              <a:rPr lang="en-US" sz="1600" dirty="0" smtClean="0"/>
              <a:t>Texture(</a:t>
            </a:r>
            <a:r>
              <a:rPr lang="en-US" sz="1600" b="1" dirty="0" smtClean="0">
                <a:solidFill>
                  <a:srgbClr val="008000"/>
                </a:solidFill>
                <a:effectLst/>
              </a:rPr>
              <a:t>"</a:t>
            </a:r>
            <a:r>
              <a:rPr lang="en-US" sz="1600" b="1" dirty="0" err="1" smtClean="0">
                <a:solidFill>
                  <a:srgbClr val="008000"/>
                </a:solidFill>
                <a:effectLst/>
              </a:rPr>
              <a:t>badlogic.jpg</a:t>
            </a:r>
            <a:r>
              <a:rPr lang="en-US" sz="1600" b="1" dirty="0" smtClean="0">
                <a:solidFill>
                  <a:srgbClr val="008000"/>
                </a:solidFill>
                <a:effectLst/>
              </a:rPr>
              <a:t>"</a:t>
            </a:r>
            <a:r>
              <a:rPr lang="en-US" sz="1600" dirty="0" smtClean="0"/>
              <a:t>);</a:t>
            </a:r>
            <a:br>
              <a:rPr lang="en-US" sz="1600" dirty="0" smtClean="0"/>
            </a:br>
            <a:r>
              <a:rPr lang="en-US" sz="1600" dirty="0" smtClean="0"/>
              <a:t>   }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</a:t>
            </a:r>
            <a:r>
              <a:rPr lang="en-US" sz="1600" dirty="0" smtClean="0">
                <a:solidFill>
                  <a:srgbClr val="808000"/>
                </a:solidFill>
                <a:effectLst/>
              </a:rPr>
              <a:t>@Override</a:t>
            </a:r>
            <a:br>
              <a:rPr lang="en-US" sz="1600" dirty="0" smtClean="0">
                <a:solidFill>
                  <a:srgbClr val="808000"/>
                </a:solidFill>
                <a:effectLst/>
              </a:rPr>
            </a:br>
            <a:r>
              <a:rPr lang="en-US" sz="1600" dirty="0" smtClean="0">
                <a:solidFill>
                  <a:srgbClr val="808000"/>
                </a:solidFill>
                <a:effectLst/>
              </a:rPr>
              <a:t>   </a:t>
            </a:r>
            <a:r>
              <a:rPr lang="en-US" sz="1600" b="1" dirty="0" smtClean="0">
                <a:solidFill>
                  <a:srgbClr val="000080"/>
                </a:solidFill>
                <a:effectLst/>
              </a:rPr>
              <a:t>public void </a:t>
            </a:r>
            <a:r>
              <a:rPr lang="en-US" sz="1600" dirty="0" smtClean="0"/>
              <a:t>render () {</a:t>
            </a:r>
            <a:br>
              <a:rPr lang="en-US" sz="1600" dirty="0" smtClean="0"/>
            </a:br>
            <a:r>
              <a:rPr lang="en-US" sz="1600" dirty="0" smtClean="0"/>
              <a:t>      </a:t>
            </a:r>
            <a:r>
              <a:rPr lang="en-US" sz="1600" dirty="0" err="1" smtClean="0"/>
              <a:t>Gdx.</a:t>
            </a:r>
            <a:r>
              <a:rPr lang="en-US" sz="1600" i="1" dirty="0" err="1" smtClean="0">
                <a:solidFill>
                  <a:srgbClr val="660E7A"/>
                </a:solidFill>
                <a:effectLst/>
              </a:rPr>
              <a:t>gl</a:t>
            </a:r>
            <a:r>
              <a:rPr lang="en-US" sz="1600" dirty="0" err="1" smtClean="0"/>
              <a:t>.glClearColor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1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0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0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1</a:t>
            </a:r>
            <a:r>
              <a:rPr lang="en-US" sz="1600" dirty="0" smtClean="0"/>
              <a:t>);</a:t>
            </a:r>
            <a:br>
              <a:rPr lang="en-US" sz="1600" dirty="0" smtClean="0"/>
            </a:br>
            <a:r>
              <a:rPr lang="en-US" sz="1600" dirty="0" smtClean="0"/>
              <a:t>      </a:t>
            </a:r>
            <a:r>
              <a:rPr lang="en-US" sz="1600" dirty="0" err="1" smtClean="0"/>
              <a:t>Gdx.</a:t>
            </a:r>
            <a:r>
              <a:rPr lang="en-US" sz="1600" i="1" dirty="0" err="1" smtClean="0">
                <a:solidFill>
                  <a:srgbClr val="660E7A"/>
                </a:solidFill>
                <a:effectLst/>
              </a:rPr>
              <a:t>gl</a:t>
            </a:r>
            <a:r>
              <a:rPr lang="en-US" sz="1600" dirty="0" err="1" smtClean="0"/>
              <a:t>.glClear</a:t>
            </a:r>
            <a:r>
              <a:rPr lang="en-US" sz="1600" dirty="0" smtClean="0"/>
              <a:t>(GL20.</a:t>
            </a:r>
            <a:r>
              <a:rPr lang="en-US" sz="1600" b="1" i="1" dirty="0" smtClean="0">
                <a:solidFill>
                  <a:srgbClr val="660E7A"/>
                </a:solidFill>
                <a:effectLst/>
              </a:rPr>
              <a:t>GL_COLOR_BUFFER_BIT</a:t>
            </a:r>
            <a:r>
              <a:rPr lang="en-US" sz="1600" dirty="0" smtClean="0"/>
              <a:t>);</a:t>
            </a:r>
            <a:br>
              <a:rPr lang="en-US" sz="1600" dirty="0" smtClean="0"/>
            </a:br>
            <a:r>
              <a:rPr lang="en-US" sz="1600" dirty="0" smtClean="0"/>
              <a:t>      </a:t>
            </a:r>
            <a:r>
              <a:rPr lang="en-US" sz="1600" b="1" dirty="0" err="1" smtClean="0">
                <a:solidFill>
                  <a:srgbClr val="660E7A"/>
                </a:solidFill>
                <a:effectLst/>
              </a:rPr>
              <a:t>batch</a:t>
            </a:r>
            <a:r>
              <a:rPr lang="en-US" sz="1600" dirty="0" err="1" smtClean="0"/>
              <a:t>.begin</a:t>
            </a:r>
            <a:r>
              <a:rPr lang="en-US" sz="1600" dirty="0" smtClean="0"/>
              <a:t>();</a:t>
            </a:r>
            <a:br>
              <a:rPr lang="en-US" sz="1600" dirty="0" smtClean="0"/>
            </a:br>
            <a:r>
              <a:rPr lang="en-US" sz="1600" dirty="0" smtClean="0"/>
              <a:t>      </a:t>
            </a:r>
            <a:r>
              <a:rPr lang="en-US" sz="1600" b="1" dirty="0" err="1" smtClean="0">
                <a:solidFill>
                  <a:srgbClr val="660E7A"/>
                </a:solidFill>
                <a:effectLst/>
              </a:rPr>
              <a:t>batch</a:t>
            </a:r>
            <a:r>
              <a:rPr lang="en-US" sz="1600" dirty="0" err="1" smtClean="0"/>
              <a:t>.draw</a:t>
            </a:r>
            <a:r>
              <a:rPr lang="en-US" sz="1600" dirty="0" smtClean="0"/>
              <a:t>(</a:t>
            </a:r>
            <a:r>
              <a:rPr lang="en-US" sz="1600" b="1" dirty="0" err="1" smtClean="0">
                <a:solidFill>
                  <a:srgbClr val="660E7A"/>
                </a:solidFill>
                <a:effectLst/>
              </a:rPr>
              <a:t>img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0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  <a:effectLst/>
              </a:rPr>
              <a:t>0</a:t>
            </a:r>
            <a:r>
              <a:rPr lang="en-US" sz="1600" dirty="0" smtClean="0"/>
              <a:t>);</a:t>
            </a:r>
            <a:br>
              <a:rPr lang="en-US" sz="1600" dirty="0" smtClean="0"/>
            </a:br>
            <a:r>
              <a:rPr lang="en-US" sz="1600" dirty="0" smtClean="0"/>
              <a:t>      </a:t>
            </a:r>
            <a:r>
              <a:rPr lang="en-US" sz="1600" b="1" dirty="0" err="1" smtClean="0">
                <a:solidFill>
                  <a:srgbClr val="660E7A"/>
                </a:solidFill>
                <a:effectLst/>
              </a:rPr>
              <a:t>batch</a:t>
            </a:r>
            <a:r>
              <a:rPr lang="en-US" sz="1600" dirty="0" err="1" smtClean="0"/>
              <a:t>.end</a:t>
            </a:r>
            <a:r>
              <a:rPr lang="en-US" sz="1600" dirty="0" smtClean="0"/>
              <a:t>();</a:t>
            </a:r>
            <a:br>
              <a:rPr lang="en-US" sz="1600" dirty="0" smtClean="0"/>
            </a:br>
            <a:r>
              <a:rPr lang="en-US" sz="1600" dirty="0" smtClean="0"/>
              <a:t>   }</a:t>
            </a:r>
            <a:br>
              <a:rPr lang="en-US" sz="1600" dirty="0" smtClean="0"/>
            </a:br>
            <a:r>
              <a:rPr lang="en-US" sz="1600" dirty="0" smtClean="0"/>
              <a:t>   </a:t>
            </a:r>
            <a:br>
              <a:rPr lang="en-US" sz="1600" dirty="0" smtClean="0"/>
            </a:br>
            <a:r>
              <a:rPr lang="en-US" sz="1600" dirty="0" smtClean="0"/>
              <a:t>   </a:t>
            </a:r>
            <a:r>
              <a:rPr lang="en-US" sz="1600" dirty="0" smtClean="0">
                <a:solidFill>
                  <a:srgbClr val="808000"/>
                </a:solidFill>
                <a:effectLst/>
              </a:rPr>
              <a:t>@Override</a:t>
            </a:r>
            <a:br>
              <a:rPr lang="en-US" sz="1600" dirty="0" smtClean="0">
                <a:solidFill>
                  <a:srgbClr val="808000"/>
                </a:solidFill>
                <a:effectLst/>
              </a:rPr>
            </a:br>
            <a:r>
              <a:rPr lang="en-US" sz="1600" dirty="0" smtClean="0">
                <a:solidFill>
                  <a:srgbClr val="808000"/>
                </a:solidFill>
                <a:effectLst/>
              </a:rPr>
              <a:t>   </a:t>
            </a:r>
            <a:r>
              <a:rPr lang="en-US" sz="1600" b="1" dirty="0" smtClean="0">
                <a:solidFill>
                  <a:srgbClr val="000080"/>
                </a:solidFill>
                <a:effectLst/>
              </a:rPr>
              <a:t>public void </a:t>
            </a:r>
            <a:r>
              <a:rPr lang="en-US" sz="1600" dirty="0" smtClean="0"/>
              <a:t>dispose () {</a:t>
            </a:r>
            <a:br>
              <a:rPr lang="en-US" sz="1600" dirty="0" smtClean="0"/>
            </a:br>
            <a:r>
              <a:rPr lang="en-US" sz="1600" dirty="0" smtClean="0"/>
              <a:t>      </a:t>
            </a:r>
            <a:r>
              <a:rPr lang="en-US" sz="1600" b="1" dirty="0" err="1" smtClean="0">
                <a:solidFill>
                  <a:srgbClr val="660E7A"/>
                </a:solidFill>
                <a:effectLst/>
              </a:rPr>
              <a:t>batch</a:t>
            </a:r>
            <a:r>
              <a:rPr lang="en-US" sz="1600" dirty="0" err="1" smtClean="0"/>
              <a:t>.dispose</a:t>
            </a:r>
            <a:r>
              <a:rPr lang="en-US" sz="1600" dirty="0" smtClean="0"/>
              <a:t>();</a:t>
            </a:r>
            <a:br>
              <a:rPr lang="en-US" sz="1600" dirty="0" smtClean="0"/>
            </a:br>
            <a:r>
              <a:rPr lang="en-US" sz="1600" dirty="0" smtClean="0"/>
              <a:t>      </a:t>
            </a:r>
            <a:r>
              <a:rPr lang="en-US" sz="1600" b="1" dirty="0" err="1" smtClean="0">
                <a:solidFill>
                  <a:srgbClr val="660E7A"/>
                </a:solidFill>
                <a:effectLst/>
              </a:rPr>
              <a:t>img</a:t>
            </a:r>
            <a:r>
              <a:rPr lang="en-US" sz="1600" dirty="0" err="1" smtClean="0"/>
              <a:t>.dispose</a:t>
            </a:r>
            <a:r>
              <a:rPr lang="en-US" sz="1600" dirty="0" smtClean="0"/>
              <a:t>();</a:t>
            </a:r>
            <a:br>
              <a:rPr lang="en-US" sz="1600" dirty="0" smtClean="0"/>
            </a:br>
            <a:r>
              <a:rPr lang="en-US" sz="1600" dirty="0" smtClean="0"/>
              <a:t>   }</a:t>
            </a:r>
            <a:br>
              <a:rPr lang="en-US" sz="1600" dirty="0" smtClean="0"/>
            </a:br>
            <a:r>
              <a:rPr lang="en-US" sz="1600" dirty="0" smtClean="0"/>
              <a:t>}</a:t>
            </a:r>
            <a:br>
              <a:rPr lang="en-US" sz="1600" dirty="0" smtClean="0"/>
            </a:br>
            <a:endParaRPr lang="en-C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487918" y="2228194"/>
            <a:ext cx="558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Located in android/assets (other platforms link to this </a:t>
            </a:r>
            <a:r>
              <a:rPr lang="en-CA" dirty="0" err="1" smtClean="0">
                <a:solidFill>
                  <a:srgbClr val="FF0000"/>
                </a:solidFill>
              </a:rPr>
              <a:t>dir</a:t>
            </a:r>
            <a:r>
              <a:rPr lang="en-CA" dirty="0" smtClean="0">
                <a:solidFill>
                  <a:srgbClr val="FF0000"/>
                </a:solidFill>
              </a:rPr>
              <a:t>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1656" y="3403164"/>
            <a:ext cx="499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Two lines of actual OpenGL;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Colour specified as red, green, blue, alpha (opacity)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6113" y="4191512"/>
            <a:ext cx="7064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Entities (here an image) drawn in a batch to optimize them for processing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by the GPU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1960" y="5388706"/>
            <a:ext cx="8262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Isn’t Java supposed to have garbage collection (GC)?  Unfortunately, GC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is unpredictable and costly.  If large resources (e.g. images) were subject to GC it could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cause game lag.  Also, objects allocated outside the JVM (e.g. by calling C++ code) are 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not </a:t>
            </a:r>
            <a:r>
              <a:rPr lang="en-CA" dirty="0" err="1" smtClean="0">
                <a:solidFill>
                  <a:srgbClr val="FF0000"/>
                </a:solidFill>
              </a:rPr>
              <a:t>GC’d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“A Simple Game”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</a:t>
            </a:r>
            <a:r>
              <a:rPr lang="en-CA" dirty="0"/>
              <a:t>example was adapted from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github.com/libgdx/libgdx/wiki/A-simple-game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 simple </a:t>
            </a:r>
            <a:r>
              <a:rPr lang="en-CA" dirty="0" err="1" smtClean="0"/>
              <a:t>zen</a:t>
            </a:r>
            <a:r>
              <a:rPr lang="en-CA" dirty="0" smtClean="0"/>
              <a:t>-like game with no end:</a:t>
            </a:r>
          </a:p>
          <a:p>
            <a:pPr lvl="1"/>
            <a:r>
              <a:rPr lang="en-CA" dirty="0" smtClean="0"/>
              <a:t>Catch </a:t>
            </a:r>
            <a:r>
              <a:rPr lang="en-CA" dirty="0"/>
              <a:t>raindrops with a </a:t>
            </a:r>
            <a:r>
              <a:rPr lang="en-CA" dirty="0" smtClean="0"/>
              <a:t>bucket on the bottom of the screen.</a:t>
            </a:r>
          </a:p>
          <a:p>
            <a:pPr lvl="1"/>
            <a:r>
              <a:rPr lang="en-CA" dirty="0" smtClean="0"/>
              <a:t>Raindrops </a:t>
            </a:r>
            <a:r>
              <a:rPr lang="en-CA" dirty="0"/>
              <a:t>spawn randomly at the top of the screen every second and accelerate downwards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Player drags </a:t>
            </a:r>
            <a:r>
              <a:rPr lang="en-CA" dirty="0"/>
              <a:t>the bucket horizontally via the mouse/touch or </a:t>
            </a:r>
            <a:r>
              <a:rPr lang="en-CA" dirty="0" smtClean="0"/>
              <a:t>by the keyboard using left </a:t>
            </a:r>
            <a:r>
              <a:rPr lang="en-CA" dirty="0"/>
              <a:t>and right cursor keys</a:t>
            </a:r>
            <a:r>
              <a:rPr lang="en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5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1435" y="618264"/>
            <a:ext cx="6096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80"/>
                </a:solidFill>
              </a:rPr>
              <a:t>package </a:t>
            </a:r>
            <a:r>
              <a:rPr lang="en-US" sz="2000" dirty="0" err="1"/>
              <a:t>com.mygdx.game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000080"/>
                </a:solidFill>
              </a:rPr>
              <a:t>import /* NOT SHOWN */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000080"/>
                </a:solidFill>
              </a:rPr>
              <a:t>public class </a:t>
            </a:r>
            <a:r>
              <a:rPr lang="en-US" sz="2000" dirty="0" smtClean="0"/>
              <a:t>Drop </a:t>
            </a:r>
            <a:r>
              <a:rPr lang="en-US" sz="2000" b="1" dirty="0">
                <a:solidFill>
                  <a:srgbClr val="000080"/>
                </a:solidFill>
              </a:rPr>
              <a:t>extends </a:t>
            </a:r>
            <a:r>
              <a:rPr lang="en-US" sz="2000" dirty="0" err="1"/>
              <a:t>ApplicationAdapter</a:t>
            </a:r>
            <a:r>
              <a:rPr lang="en-US" sz="2000" dirty="0"/>
              <a:t> {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1" dirty="0">
                <a:solidFill>
                  <a:srgbClr val="000080"/>
                </a:solidFill>
              </a:rPr>
              <a:t>private </a:t>
            </a:r>
            <a:r>
              <a:rPr lang="en-US" sz="2000" dirty="0"/>
              <a:t>Texture </a:t>
            </a:r>
            <a:r>
              <a:rPr lang="en-US" sz="2000" b="1" dirty="0" err="1">
                <a:solidFill>
                  <a:srgbClr val="660E7A"/>
                </a:solidFill>
              </a:rPr>
              <a:t>dropImage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1" dirty="0">
                <a:solidFill>
                  <a:srgbClr val="000080"/>
                </a:solidFill>
              </a:rPr>
              <a:t>private </a:t>
            </a:r>
            <a:r>
              <a:rPr lang="en-US" sz="2000" dirty="0"/>
              <a:t>Texture </a:t>
            </a:r>
            <a:r>
              <a:rPr lang="en-US" sz="2000" b="1" dirty="0" err="1">
                <a:solidFill>
                  <a:srgbClr val="660E7A"/>
                </a:solidFill>
              </a:rPr>
              <a:t>bucketImage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 smtClean="0"/>
              <a:t>   </a:t>
            </a:r>
            <a:r>
              <a:rPr lang="en-US" sz="2000" b="1" dirty="0">
                <a:solidFill>
                  <a:srgbClr val="000080"/>
                </a:solidFill>
              </a:rPr>
              <a:t>private </a:t>
            </a:r>
            <a:r>
              <a:rPr lang="en-US" sz="2000" dirty="0" err="1"/>
              <a:t>SpriteBatch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660E7A"/>
                </a:solidFill>
              </a:rPr>
              <a:t>batch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1" dirty="0">
                <a:solidFill>
                  <a:srgbClr val="000080"/>
                </a:solidFill>
              </a:rPr>
              <a:t>private </a:t>
            </a:r>
            <a:r>
              <a:rPr lang="en-US" sz="2000" dirty="0" err="1"/>
              <a:t>OrthographicCamera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660E7A"/>
                </a:solidFill>
              </a:rPr>
              <a:t>camera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1" dirty="0">
                <a:solidFill>
                  <a:srgbClr val="000080"/>
                </a:solidFill>
              </a:rPr>
              <a:t>private </a:t>
            </a:r>
            <a:r>
              <a:rPr lang="en-US" sz="2000" dirty="0"/>
              <a:t>Sprite </a:t>
            </a:r>
            <a:r>
              <a:rPr lang="en-US" sz="2000" b="1" dirty="0">
                <a:solidFill>
                  <a:srgbClr val="660E7A"/>
                </a:solidFill>
              </a:rPr>
              <a:t>bucket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1" dirty="0">
                <a:solidFill>
                  <a:srgbClr val="000080"/>
                </a:solidFill>
              </a:rPr>
              <a:t>private </a:t>
            </a:r>
            <a:r>
              <a:rPr lang="en-US" sz="2000" dirty="0"/>
              <a:t>Array&lt;Sprite&gt; </a:t>
            </a:r>
            <a:r>
              <a:rPr lang="en-US" sz="2000" b="1" dirty="0">
                <a:solidFill>
                  <a:srgbClr val="660E7A"/>
                </a:solidFill>
              </a:rPr>
              <a:t>raindrops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b="1" dirty="0">
                <a:solidFill>
                  <a:srgbClr val="000080"/>
                </a:solidFill>
              </a:rPr>
              <a:t>private long </a:t>
            </a:r>
            <a:r>
              <a:rPr lang="en-US" sz="2000" b="1" dirty="0" err="1">
                <a:solidFill>
                  <a:srgbClr val="660E7A"/>
                </a:solidFill>
              </a:rPr>
              <a:t>lastDropTime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808080"/>
                </a:solidFill>
              </a:rPr>
              <a:t>// </a:t>
            </a:r>
            <a:r>
              <a:rPr lang="en-US" sz="2000" i="1" dirty="0">
                <a:solidFill>
                  <a:srgbClr val="808080"/>
                </a:solidFill>
              </a:rPr>
              <a:t>The width and height of the screen --- assumed not </a:t>
            </a:r>
          </a:p>
          <a:p>
            <a:r>
              <a:rPr lang="en-US" sz="2000" i="1" dirty="0" smtClean="0">
                <a:solidFill>
                  <a:srgbClr val="808080"/>
                </a:solidFill>
              </a:rPr>
              <a:t>    // to </a:t>
            </a:r>
            <a:r>
              <a:rPr lang="en-US" sz="2000" i="1" dirty="0">
                <a:solidFill>
                  <a:srgbClr val="808080"/>
                </a:solidFill>
              </a:rPr>
              <a:t>change (otherwise define resize).</a:t>
            </a:r>
            <a:br>
              <a:rPr lang="en-US" sz="2000" i="1" dirty="0">
                <a:solidFill>
                  <a:srgbClr val="808080"/>
                </a:solidFill>
              </a:rPr>
            </a:br>
            <a:r>
              <a:rPr lang="en-US" sz="2000" i="1" dirty="0">
                <a:solidFill>
                  <a:srgbClr val="808080"/>
                </a:solidFill>
              </a:rPr>
              <a:t>    </a:t>
            </a:r>
            <a:r>
              <a:rPr lang="en-US" sz="2000" b="1" dirty="0">
                <a:solidFill>
                  <a:srgbClr val="000080"/>
                </a:solidFill>
              </a:rPr>
              <a:t>private </a:t>
            </a:r>
            <a:r>
              <a:rPr lang="en-US" sz="2000" b="1" dirty="0" err="1">
                <a:solidFill>
                  <a:srgbClr val="000080"/>
                </a:solidFill>
              </a:rPr>
              <a:t>int</a:t>
            </a:r>
            <a:r>
              <a:rPr lang="en-US" sz="2000" b="1" dirty="0">
                <a:solidFill>
                  <a:srgbClr val="000080"/>
                </a:solidFill>
              </a:rPr>
              <a:t> </a:t>
            </a:r>
            <a:r>
              <a:rPr lang="en-US" sz="2000" b="1" dirty="0">
                <a:solidFill>
                  <a:srgbClr val="660E7A"/>
                </a:solidFill>
              </a:rPr>
              <a:t>width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660E7A"/>
                </a:solidFill>
              </a:rPr>
              <a:t>height</a:t>
            </a:r>
            <a:r>
              <a:rPr lang="en-US" sz="2000" dirty="0"/>
              <a:t>;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...</a:t>
            </a:r>
            <a:endParaRPr lang="en-CA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58623" y="2182773"/>
            <a:ext cx="3384330" cy="378373"/>
          </a:xfrm>
          <a:prstGeom prst="straightConnector1">
            <a:avLst/>
          </a:prstGeom>
          <a:ln w="28575"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9525" y="1971675"/>
            <a:ext cx="302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>
                <a:solidFill>
                  <a:srgbClr val="FF0000"/>
                </a:solidFill>
              </a:rPr>
              <a:t>Images to be loaded from files</a:t>
            </a:r>
            <a:endParaRPr lang="en-CA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62435" y="2781285"/>
            <a:ext cx="2324153" cy="415086"/>
          </a:xfrm>
          <a:prstGeom prst="straightConnector1">
            <a:avLst/>
          </a:prstGeom>
          <a:ln w="28575"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6032" y="2561146"/>
            <a:ext cx="49443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Having a camera enables manipulating the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view independent of the world.  Two choices: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- </a:t>
            </a:r>
            <a:r>
              <a:rPr lang="en-CA" dirty="0" err="1" smtClean="0">
                <a:solidFill>
                  <a:srgbClr val="FF0000"/>
                </a:solidFill>
              </a:rPr>
              <a:t>PerspectiveCamera</a:t>
            </a:r>
            <a:r>
              <a:rPr lang="en-CA" dirty="0" smtClean="0">
                <a:solidFill>
                  <a:srgbClr val="FF0000"/>
                </a:solidFill>
              </a:rPr>
              <a:t>: Distant objects will appear</a:t>
            </a:r>
          </a:p>
          <a:p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                                      smaller.  Good for 3D.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- </a:t>
            </a:r>
            <a:r>
              <a:rPr lang="en-CA" dirty="0" err="1" smtClean="0">
                <a:solidFill>
                  <a:srgbClr val="FF0000"/>
                </a:solidFill>
              </a:rPr>
              <a:t>OrthographicCamera</a:t>
            </a:r>
            <a:r>
              <a:rPr lang="en-CA" dirty="0" smtClean="0">
                <a:solidFill>
                  <a:srgbClr val="FF0000"/>
                </a:solidFill>
              </a:rPr>
              <a:t>: The scene is projected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                                          onto a plane.  Good for 2D.</a:t>
            </a:r>
          </a:p>
          <a:p>
            <a:endParaRPr lang="en-C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goal here is to illustrate some concepts in computer graphics</a:t>
            </a:r>
          </a:p>
          <a:p>
            <a:r>
              <a:rPr lang="en-CA" dirty="0" smtClean="0"/>
              <a:t>The tool we will use is </a:t>
            </a:r>
            <a:r>
              <a:rPr lang="en-CA" dirty="0" err="1" smtClean="0"/>
              <a:t>libGDX</a:t>
            </a:r>
            <a:r>
              <a:rPr lang="en-CA" dirty="0" smtClean="0"/>
              <a:t>, a cross-platform game development environment</a:t>
            </a:r>
            <a:endParaRPr lang="en-CA" dirty="0"/>
          </a:p>
          <a:p>
            <a:pPr lvl="1"/>
            <a:r>
              <a:rPr lang="en-CA" dirty="0" err="1" smtClean="0"/>
              <a:t>libGDX</a:t>
            </a:r>
            <a:r>
              <a:rPr lang="en-CA" dirty="0" smtClean="0"/>
              <a:t> library provides six interfaces to abstract away platform details</a:t>
            </a:r>
          </a:p>
          <a:p>
            <a:pPr lvl="2"/>
            <a:r>
              <a:rPr lang="en-CA" dirty="0" smtClean="0"/>
              <a:t>Application, Files, Input, Net, Audio, </a:t>
            </a:r>
            <a:r>
              <a:rPr lang="en-CA" b="1" dirty="0" smtClean="0"/>
              <a:t>Graphics</a:t>
            </a:r>
            <a:endParaRPr lang="en-CA" dirty="0" smtClean="0"/>
          </a:p>
          <a:p>
            <a:pPr lvl="1"/>
            <a:r>
              <a:rPr lang="en-CA" dirty="0" smtClean="0"/>
              <a:t>The graphics library wraps OpenGL ES or </a:t>
            </a:r>
            <a:r>
              <a:rPr lang="en-CA" dirty="0" err="1" smtClean="0"/>
              <a:t>WebGL</a:t>
            </a:r>
            <a:endParaRPr lang="en-CA" dirty="0" smtClean="0"/>
          </a:p>
          <a:p>
            <a:pPr lvl="2"/>
            <a:r>
              <a:rPr lang="en-CA" dirty="0" smtClean="0"/>
              <a:t>OpenGL has emerged as a standard library for graphics; ES = Embedded Systems</a:t>
            </a:r>
          </a:p>
          <a:p>
            <a:pPr lvl="1"/>
            <a:r>
              <a:rPr lang="en-CA" dirty="0" smtClean="0"/>
              <a:t>OpenGL ES available on Android and iOS</a:t>
            </a:r>
          </a:p>
          <a:p>
            <a:pPr lvl="1"/>
            <a:r>
              <a:rPr lang="en-CA" dirty="0" err="1" smtClean="0"/>
              <a:t>WebGL</a:t>
            </a:r>
            <a:r>
              <a:rPr lang="en-CA" dirty="0" smtClean="0"/>
              <a:t> is a </a:t>
            </a:r>
            <a:r>
              <a:rPr lang="en-CA" dirty="0" err="1" smtClean="0"/>
              <a:t>Javascript</a:t>
            </a:r>
            <a:r>
              <a:rPr lang="en-CA" dirty="0" smtClean="0"/>
              <a:t> API that conforms to OpenGL 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8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388" y="117693"/>
            <a:ext cx="10515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8000"/>
                </a:solidFill>
              </a:rPr>
              <a:t>@Override</a:t>
            </a:r>
            <a:br>
              <a:rPr lang="en-US" dirty="0">
                <a:solidFill>
                  <a:srgbClr val="808000"/>
                </a:solidFill>
              </a:rPr>
            </a:br>
            <a:r>
              <a:rPr lang="en-US" b="1" dirty="0">
                <a:solidFill>
                  <a:srgbClr val="000080"/>
                </a:solidFill>
              </a:rPr>
              <a:t>public void </a:t>
            </a:r>
            <a:r>
              <a:rPr lang="en-US" dirty="0"/>
              <a:t>create() {</a:t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>
                <a:solidFill>
                  <a:srgbClr val="808080"/>
                </a:solidFill>
              </a:rPr>
              <a:t>// load the images for the droplet and the bucket, 64x64 pixels each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 err="1">
                <a:solidFill>
                  <a:srgbClr val="660E7A"/>
                </a:solidFill>
              </a:rPr>
              <a:t>dropImage</a:t>
            </a:r>
            <a:r>
              <a:rPr lang="en-US" b="1" dirty="0">
                <a:solidFill>
                  <a:srgbClr val="660E7A"/>
                </a:solidFill>
              </a:rPr>
              <a:t> </a:t>
            </a:r>
            <a:r>
              <a:rPr lang="en-US" dirty="0"/>
              <a:t>= </a:t>
            </a:r>
            <a:r>
              <a:rPr lang="en-US" b="1" dirty="0">
                <a:solidFill>
                  <a:srgbClr val="000080"/>
                </a:solidFill>
              </a:rPr>
              <a:t>new </a:t>
            </a:r>
            <a:r>
              <a:rPr lang="en-US" dirty="0"/>
              <a:t>Texture(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files</a:t>
            </a:r>
            <a:r>
              <a:rPr lang="en-US" dirty="0" err="1"/>
              <a:t>.internal</a:t>
            </a:r>
            <a:r>
              <a:rPr lang="en-US" dirty="0"/>
              <a:t>(</a:t>
            </a:r>
            <a:r>
              <a:rPr lang="en-US" b="1" dirty="0">
                <a:solidFill>
                  <a:srgbClr val="008000"/>
                </a:solidFill>
              </a:rPr>
              <a:t>"</a:t>
            </a:r>
            <a:r>
              <a:rPr lang="en-US" b="1" dirty="0" err="1">
                <a:solidFill>
                  <a:srgbClr val="008000"/>
                </a:solidFill>
              </a:rPr>
              <a:t>droplet.png</a:t>
            </a:r>
            <a:r>
              <a:rPr lang="en-US" b="1" dirty="0">
                <a:solidFill>
                  <a:srgbClr val="008000"/>
                </a:solidFill>
              </a:rPr>
              <a:t>"</a:t>
            </a:r>
            <a:r>
              <a:rPr lang="en-US" dirty="0"/>
              <a:t>));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 err="1">
                <a:solidFill>
                  <a:srgbClr val="660E7A"/>
                </a:solidFill>
              </a:rPr>
              <a:t>bucketImage</a:t>
            </a:r>
            <a:r>
              <a:rPr lang="en-US" b="1" dirty="0">
                <a:solidFill>
                  <a:srgbClr val="660E7A"/>
                </a:solidFill>
              </a:rPr>
              <a:t> </a:t>
            </a:r>
            <a:r>
              <a:rPr lang="en-US" dirty="0"/>
              <a:t>= </a:t>
            </a:r>
            <a:r>
              <a:rPr lang="en-US" b="1" dirty="0">
                <a:solidFill>
                  <a:srgbClr val="000080"/>
                </a:solidFill>
              </a:rPr>
              <a:t>new </a:t>
            </a:r>
            <a:r>
              <a:rPr lang="en-US" dirty="0"/>
              <a:t>Texture(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files</a:t>
            </a:r>
            <a:r>
              <a:rPr lang="en-US" dirty="0" err="1"/>
              <a:t>.internal</a:t>
            </a:r>
            <a:r>
              <a:rPr lang="en-US" dirty="0"/>
              <a:t>(</a:t>
            </a:r>
            <a:r>
              <a:rPr lang="en-US" b="1" dirty="0">
                <a:solidFill>
                  <a:srgbClr val="008000"/>
                </a:solidFill>
              </a:rPr>
              <a:t>"</a:t>
            </a:r>
            <a:r>
              <a:rPr lang="en-US" b="1" dirty="0" err="1">
                <a:solidFill>
                  <a:srgbClr val="008000"/>
                </a:solidFill>
              </a:rPr>
              <a:t>bucket.png</a:t>
            </a:r>
            <a:r>
              <a:rPr lang="en-US" b="1" dirty="0">
                <a:solidFill>
                  <a:srgbClr val="008000"/>
                </a:solidFill>
              </a:rPr>
              <a:t>"</a:t>
            </a:r>
            <a:r>
              <a:rPr lang="en-US" dirty="0"/>
              <a:t>));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>
                <a:solidFill>
                  <a:srgbClr val="660E7A"/>
                </a:solidFill>
              </a:rPr>
              <a:t>width </a:t>
            </a:r>
            <a:r>
              <a:rPr lang="en-US" dirty="0"/>
              <a:t>= 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graphics</a:t>
            </a:r>
            <a:r>
              <a:rPr lang="en-US" dirty="0" err="1"/>
              <a:t>.getWidth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>
                <a:solidFill>
                  <a:srgbClr val="660E7A"/>
                </a:solidFill>
              </a:rPr>
              <a:t>height </a:t>
            </a:r>
            <a:r>
              <a:rPr lang="en-US" dirty="0"/>
              <a:t>= 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graphics</a:t>
            </a:r>
            <a:r>
              <a:rPr lang="en-US" dirty="0" err="1"/>
              <a:t>.getHeight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>
                <a:solidFill>
                  <a:srgbClr val="808080"/>
                </a:solidFill>
              </a:rPr>
              <a:t>// create the camera and the </a:t>
            </a:r>
            <a:r>
              <a:rPr lang="en-US" i="1" dirty="0" err="1">
                <a:solidFill>
                  <a:srgbClr val="808080"/>
                </a:solidFill>
              </a:rPr>
              <a:t>SpriteBatch</a:t>
            </a:r>
            <a:r>
              <a:rPr lang="en-US" i="1" dirty="0">
                <a:solidFill>
                  <a:srgbClr val="808080"/>
                </a:solidFill>
              </a:rPr>
              <a:t/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>
                <a:solidFill>
                  <a:srgbClr val="660E7A"/>
                </a:solidFill>
              </a:rPr>
              <a:t>camera </a:t>
            </a:r>
            <a:r>
              <a:rPr lang="en-US" dirty="0"/>
              <a:t>= </a:t>
            </a:r>
            <a:r>
              <a:rPr lang="en-US" b="1" dirty="0">
                <a:solidFill>
                  <a:srgbClr val="000080"/>
                </a:solidFill>
              </a:rPr>
              <a:t>new </a:t>
            </a:r>
            <a:r>
              <a:rPr lang="en-US" dirty="0" err="1"/>
              <a:t>OrthographicCamera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 err="1">
                <a:solidFill>
                  <a:srgbClr val="660E7A"/>
                </a:solidFill>
              </a:rPr>
              <a:t>camera</a:t>
            </a:r>
            <a:r>
              <a:rPr lang="en-US" dirty="0" err="1"/>
              <a:t>.setToOrtho</a:t>
            </a:r>
            <a:r>
              <a:rPr lang="en-US" dirty="0"/>
              <a:t>(</a:t>
            </a:r>
            <a:r>
              <a:rPr lang="en-US" b="1" dirty="0">
                <a:solidFill>
                  <a:srgbClr val="000080"/>
                </a:solidFill>
              </a:rPr>
              <a:t>false</a:t>
            </a:r>
            <a:r>
              <a:rPr lang="en-US" dirty="0"/>
              <a:t>, </a:t>
            </a:r>
            <a:r>
              <a:rPr lang="en-US" b="1" dirty="0">
                <a:solidFill>
                  <a:srgbClr val="660E7A"/>
                </a:solidFill>
              </a:rPr>
              <a:t>width</a:t>
            </a:r>
            <a:r>
              <a:rPr lang="en-US" dirty="0"/>
              <a:t>, </a:t>
            </a:r>
            <a:r>
              <a:rPr lang="en-US" b="1" dirty="0">
                <a:solidFill>
                  <a:srgbClr val="660E7A"/>
                </a:solidFill>
              </a:rPr>
              <a:t>height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>
                <a:solidFill>
                  <a:srgbClr val="660E7A"/>
                </a:solidFill>
              </a:rPr>
              <a:t>batch </a:t>
            </a:r>
            <a:r>
              <a:rPr lang="en-US" dirty="0"/>
              <a:t>= </a:t>
            </a:r>
            <a:r>
              <a:rPr lang="en-US" b="1" dirty="0">
                <a:solidFill>
                  <a:srgbClr val="000080"/>
                </a:solidFill>
              </a:rPr>
              <a:t>new </a:t>
            </a:r>
            <a:r>
              <a:rPr lang="en-US" dirty="0" err="1"/>
              <a:t>SpriteBatch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>
                <a:solidFill>
                  <a:srgbClr val="808080"/>
                </a:solidFill>
              </a:rPr>
              <a:t>// create a </a:t>
            </a:r>
            <a:r>
              <a:rPr lang="en-US" i="1" dirty="0" smtClean="0">
                <a:solidFill>
                  <a:srgbClr val="808080"/>
                </a:solidFill>
              </a:rPr>
              <a:t>Sprite to </a:t>
            </a:r>
            <a:r>
              <a:rPr lang="en-US" i="1" dirty="0">
                <a:solidFill>
                  <a:srgbClr val="808080"/>
                </a:solidFill>
              </a:rPr>
              <a:t>logically represent the bucket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>
                <a:solidFill>
                  <a:srgbClr val="660E7A"/>
                </a:solidFill>
              </a:rPr>
              <a:t>bucket </a:t>
            </a:r>
            <a:r>
              <a:rPr lang="en-US" dirty="0"/>
              <a:t>= </a:t>
            </a:r>
            <a:r>
              <a:rPr lang="en-US" b="1" dirty="0">
                <a:solidFill>
                  <a:srgbClr val="000080"/>
                </a:solidFill>
              </a:rPr>
              <a:t>new </a:t>
            </a:r>
            <a:r>
              <a:rPr lang="en-US" dirty="0"/>
              <a:t>Sprite(</a:t>
            </a:r>
            <a:r>
              <a:rPr lang="en-US" b="1" dirty="0" err="1">
                <a:solidFill>
                  <a:srgbClr val="660E7A"/>
                </a:solidFill>
              </a:rPr>
              <a:t>bucketImage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.setX</a:t>
            </a:r>
            <a:r>
              <a:rPr lang="en-US" dirty="0"/>
              <a:t>(</a:t>
            </a:r>
            <a:r>
              <a:rPr lang="en-US" b="1" dirty="0">
                <a:solidFill>
                  <a:srgbClr val="660E7A"/>
                </a:solidFill>
              </a:rPr>
              <a:t>width </a:t>
            </a:r>
            <a:r>
              <a:rPr lang="en-US" dirty="0"/>
              <a:t>/ </a:t>
            </a:r>
            <a:r>
              <a:rPr lang="en-US" dirty="0">
                <a:solidFill>
                  <a:srgbClr val="0000FF"/>
                </a:solidFill>
              </a:rPr>
              <a:t>2 </a:t>
            </a:r>
            <a:r>
              <a:rPr lang="en-US" dirty="0"/>
              <a:t>-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.getWidth</a:t>
            </a:r>
            <a:r>
              <a:rPr lang="en-US" dirty="0"/>
              <a:t>() /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); </a:t>
            </a:r>
            <a:r>
              <a:rPr lang="en-US" i="1" dirty="0">
                <a:solidFill>
                  <a:srgbClr val="808080"/>
                </a:solidFill>
              </a:rPr>
              <a:t>// center the bucket horizontally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.setY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); </a:t>
            </a:r>
            <a:r>
              <a:rPr lang="en-US" i="1" dirty="0">
                <a:solidFill>
                  <a:srgbClr val="808080"/>
                </a:solidFill>
              </a:rPr>
              <a:t>// bottom left corner of the bucket is 20 pixels above the bottom screen edge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/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// create the raindrops array and spawn the first raindrop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>
                <a:solidFill>
                  <a:srgbClr val="660E7A"/>
                </a:solidFill>
              </a:rPr>
              <a:t>raindrops </a:t>
            </a:r>
            <a:r>
              <a:rPr lang="en-US" dirty="0"/>
              <a:t>= </a:t>
            </a:r>
            <a:r>
              <a:rPr lang="en-US" b="1" dirty="0">
                <a:solidFill>
                  <a:srgbClr val="000080"/>
                </a:solidFill>
              </a:rPr>
              <a:t>new </a:t>
            </a:r>
            <a:r>
              <a:rPr lang="en-US" dirty="0"/>
              <a:t>Array&lt;Sprite&gt;();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spawnRaindrop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78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4" y="2164913"/>
            <a:ext cx="93964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</a:rPr>
              <a:t>private void </a:t>
            </a:r>
            <a:r>
              <a:rPr lang="en-US" sz="2400" dirty="0" err="1"/>
              <a:t>spawnRaindrop</a:t>
            </a:r>
            <a:r>
              <a:rPr lang="en-US" sz="2400" dirty="0"/>
              <a:t>() {</a:t>
            </a:r>
            <a:br>
              <a:rPr lang="en-US" sz="2400" dirty="0"/>
            </a:br>
            <a:r>
              <a:rPr lang="en-US" sz="2400" dirty="0"/>
              <a:t>   Sprite raindrop = </a:t>
            </a:r>
            <a:r>
              <a:rPr lang="en-US" sz="2400" b="1" dirty="0">
                <a:solidFill>
                  <a:srgbClr val="000080"/>
                </a:solidFill>
              </a:rPr>
              <a:t>new </a:t>
            </a:r>
            <a:r>
              <a:rPr lang="en-US" sz="2400" dirty="0"/>
              <a:t>Sprite(</a:t>
            </a:r>
            <a:r>
              <a:rPr lang="en-US" sz="2400" b="1" dirty="0" err="1">
                <a:solidFill>
                  <a:srgbClr val="660E7A"/>
                </a:solidFill>
              </a:rPr>
              <a:t>dropImage</a:t>
            </a:r>
            <a:r>
              <a:rPr lang="en-US" sz="2400" dirty="0"/>
              <a:t>);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 err="1"/>
              <a:t>raindrop.setX</a:t>
            </a:r>
            <a:r>
              <a:rPr lang="en-US" sz="2400" dirty="0"/>
              <a:t>(</a:t>
            </a:r>
            <a:r>
              <a:rPr lang="en-US" sz="2400" dirty="0" err="1"/>
              <a:t>MathUtils.</a:t>
            </a:r>
            <a:r>
              <a:rPr lang="en-US" sz="2400" i="1" dirty="0" err="1"/>
              <a:t>random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660E7A"/>
                </a:solidFill>
              </a:rPr>
              <a:t>width</a:t>
            </a:r>
            <a:r>
              <a:rPr lang="en-US" sz="2400" dirty="0"/>
              <a:t>-</a:t>
            </a:r>
            <a:r>
              <a:rPr lang="en-US" sz="2400" dirty="0" err="1"/>
              <a:t>raindrop.getRegionWidth</a:t>
            </a:r>
            <a:r>
              <a:rPr lang="en-US" sz="2400" dirty="0"/>
              <a:t>()));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dirty="0" err="1"/>
              <a:t>raindrop.setY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660E7A"/>
                </a:solidFill>
              </a:rPr>
              <a:t>height</a:t>
            </a:r>
            <a:r>
              <a:rPr lang="en-US" sz="2400" dirty="0"/>
              <a:t>);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b="1" dirty="0" err="1">
                <a:solidFill>
                  <a:srgbClr val="660E7A"/>
                </a:solidFill>
              </a:rPr>
              <a:t>raindrops</a:t>
            </a:r>
            <a:r>
              <a:rPr lang="en-US" sz="2400" dirty="0" err="1"/>
              <a:t>.add</a:t>
            </a:r>
            <a:r>
              <a:rPr lang="en-US" sz="2400" dirty="0"/>
              <a:t>(raindrop);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b="1" dirty="0" err="1">
                <a:solidFill>
                  <a:srgbClr val="660E7A"/>
                </a:solidFill>
              </a:rPr>
              <a:t>lastDropTime</a:t>
            </a:r>
            <a:r>
              <a:rPr lang="en-US" sz="2400" b="1" dirty="0">
                <a:solidFill>
                  <a:srgbClr val="660E7A"/>
                </a:solidFill>
              </a:rPr>
              <a:t> </a:t>
            </a:r>
            <a:r>
              <a:rPr lang="en-US" sz="2400" dirty="0"/>
              <a:t>= </a:t>
            </a:r>
            <a:r>
              <a:rPr lang="en-US" sz="2400" dirty="0" err="1"/>
              <a:t>TimeUtils.</a:t>
            </a:r>
            <a:r>
              <a:rPr lang="en-US" sz="2400" i="1" dirty="0" err="1"/>
              <a:t>nanoTime</a:t>
            </a:r>
            <a:r>
              <a:rPr lang="en-US" sz="2400" dirty="0"/>
              <a:t>();</a:t>
            </a:r>
            <a:br>
              <a:rPr lang="en-US" sz="2400" dirty="0"/>
            </a:br>
            <a:r>
              <a:rPr lang="en-US" sz="2400" dirty="0"/>
              <a:t>}</a:t>
            </a:r>
            <a:br>
              <a:rPr lang="en-US" sz="2400" dirty="0"/>
            </a:br>
            <a:endParaRPr lang="en-CA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443669" y="1300163"/>
            <a:ext cx="1371594" cy="1446972"/>
          </a:xfrm>
          <a:prstGeom prst="straightConnector1">
            <a:avLst/>
          </a:prstGeom>
          <a:ln w="28575"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29569" y="595438"/>
            <a:ext cx="3757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This Sprite is created with new.  GC will still happen as normal and as long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as the objects created are small, there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shouldn’t be a big impact.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6" y="348972"/>
            <a:ext cx="118205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8000"/>
                </a:solidFill>
              </a:rPr>
              <a:t>@Override</a:t>
            </a:r>
            <a:br>
              <a:rPr lang="en-US" dirty="0">
                <a:solidFill>
                  <a:srgbClr val="808000"/>
                </a:solidFill>
              </a:rPr>
            </a:br>
            <a:r>
              <a:rPr lang="en-US" b="1" dirty="0">
                <a:solidFill>
                  <a:srgbClr val="000080"/>
                </a:solidFill>
              </a:rPr>
              <a:t>public void </a:t>
            </a:r>
            <a:r>
              <a:rPr lang="en-US" dirty="0"/>
              <a:t>render() {</a:t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>
                <a:solidFill>
                  <a:srgbClr val="808080"/>
                </a:solidFill>
              </a:rPr>
              <a:t>// clear the screen with a dark blue color. </a:t>
            </a:r>
            <a:r>
              <a:rPr lang="en-US" i="1" dirty="0" smtClean="0">
                <a:solidFill>
                  <a:srgbClr val="808080"/>
                </a:solidFill>
              </a:rPr>
              <a:t>The arguments </a:t>
            </a:r>
            <a:r>
              <a:rPr lang="en-US" i="1" dirty="0">
                <a:solidFill>
                  <a:srgbClr val="808080"/>
                </a:solidFill>
              </a:rPr>
              <a:t>to </a:t>
            </a:r>
            <a:r>
              <a:rPr lang="en-US" i="1" dirty="0" err="1">
                <a:solidFill>
                  <a:srgbClr val="808080"/>
                </a:solidFill>
              </a:rPr>
              <a:t>glClearColor</a:t>
            </a:r>
            <a:r>
              <a:rPr lang="en-US" i="1" dirty="0">
                <a:solidFill>
                  <a:srgbClr val="808080"/>
                </a:solidFill>
              </a:rPr>
              <a:t> are the red, </a:t>
            </a:r>
            <a:r>
              <a:rPr lang="en-US" i="1" dirty="0" smtClean="0">
                <a:solidFill>
                  <a:srgbClr val="808080"/>
                </a:solidFill>
              </a:rPr>
              <a:t>green blue </a:t>
            </a:r>
            <a:r>
              <a:rPr lang="en-US" i="1" dirty="0">
                <a:solidFill>
                  <a:srgbClr val="808080"/>
                </a:solidFill>
              </a:rPr>
              <a:t>and alpha </a:t>
            </a:r>
            <a:r>
              <a:rPr lang="en-US" i="1" dirty="0" smtClean="0">
                <a:solidFill>
                  <a:srgbClr val="808080"/>
                </a:solidFill>
              </a:rPr>
              <a:t>component</a:t>
            </a:r>
          </a:p>
          <a:p>
            <a:r>
              <a:rPr lang="en-US" i="1" dirty="0">
                <a:solidFill>
                  <a:srgbClr val="808080"/>
                </a:solidFill>
              </a:rPr>
              <a:t> </a:t>
            </a:r>
            <a:r>
              <a:rPr lang="en-US" i="1" dirty="0" smtClean="0">
                <a:solidFill>
                  <a:srgbClr val="808080"/>
                </a:solidFill>
              </a:rPr>
              <a:t>  // </a:t>
            </a:r>
            <a:r>
              <a:rPr lang="en-US" i="1" dirty="0">
                <a:solidFill>
                  <a:srgbClr val="808080"/>
                </a:solidFill>
              </a:rPr>
              <a:t>in the range [</a:t>
            </a:r>
            <a:r>
              <a:rPr lang="en-US" i="1" dirty="0" smtClean="0">
                <a:solidFill>
                  <a:srgbClr val="808080"/>
                </a:solidFill>
              </a:rPr>
              <a:t>0,1] of </a:t>
            </a:r>
            <a:r>
              <a:rPr lang="en-US" i="1" dirty="0">
                <a:solidFill>
                  <a:srgbClr val="808080"/>
                </a:solidFill>
              </a:rPr>
              <a:t>the color to be used to clear the screen.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gl</a:t>
            </a:r>
            <a:r>
              <a:rPr lang="en-US" dirty="0" err="1"/>
              <a:t>.glClearColor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0.2f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gl</a:t>
            </a:r>
            <a:r>
              <a:rPr lang="en-US" dirty="0" err="1"/>
              <a:t>.glClear</a:t>
            </a:r>
            <a:r>
              <a:rPr lang="en-US" dirty="0"/>
              <a:t>(GL20.</a:t>
            </a:r>
            <a:r>
              <a:rPr lang="en-US" b="1" i="1" dirty="0">
                <a:solidFill>
                  <a:srgbClr val="660E7A"/>
                </a:solidFill>
              </a:rPr>
              <a:t>GL_COLOR_BUFFER_BIT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>
                <a:solidFill>
                  <a:srgbClr val="808080"/>
                </a:solidFill>
              </a:rPr>
              <a:t>// tell the camera to update its matrices.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 err="1">
                <a:solidFill>
                  <a:srgbClr val="660E7A"/>
                </a:solidFill>
              </a:rPr>
              <a:t>camera</a:t>
            </a:r>
            <a:r>
              <a:rPr lang="en-US" dirty="0" err="1"/>
              <a:t>.update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>
                <a:solidFill>
                  <a:srgbClr val="808080"/>
                </a:solidFill>
              </a:rPr>
              <a:t>// tell the </a:t>
            </a:r>
            <a:r>
              <a:rPr lang="en-US" i="1" dirty="0" err="1">
                <a:solidFill>
                  <a:srgbClr val="808080"/>
                </a:solidFill>
              </a:rPr>
              <a:t>SpriteBatch</a:t>
            </a:r>
            <a:r>
              <a:rPr lang="en-US" i="1" dirty="0">
                <a:solidFill>
                  <a:srgbClr val="808080"/>
                </a:solidFill>
              </a:rPr>
              <a:t> to render in </a:t>
            </a:r>
            <a:r>
              <a:rPr lang="en-US" i="1" dirty="0" smtClean="0">
                <a:solidFill>
                  <a:srgbClr val="808080"/>
                </a:solidFill>
              </a:rPr>
              <a:t>the coordinate </a:t>
            </a:r>
            <a:r>
              <a:rPr lang="en-US" i="1" dirty="0">
                <a:solidFill>
                  <a:srgbClr val="808080"/>
                </a:solidFill>
              </a:rPr>
              <a:t>system specified by the camera.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 err="1">
                <a:solidFill>
                  <a:srgbClr val="660E7A"/>
                </a:solidFill>
              </a:rPr>
              <a:t>batch</a:t>
            </a:r>
            <a:r>
              <a:rPr lang="en-US" dirty="0" err="1"/>
              <a:t>.setProjectionMatrix</a:t>
            </a:r>
            <a:r>
              <a:rPr lang="en-US" dirty="0"/>
              <a:t>(</a:t>
            </a:r>
            <a:r>
              <a:rPr lang="en-US" b="1" dirty="0" err="1">
                <a:solidFill>
                  <a:srgbClr val="660E7A"/>
                </a:solidFill>
              </a:rPr>
              <a:t>camera</a:t>
            </a:r>
            <a:r>
              <a:rPr lang="en-US" dirty="0" err="1"/>
              <a:t>.</a:t>
            </a:r>
            <a:r>
              <a:rPr lang="en-US" b="1" dirty="0" err="1">
                <a:solidFill>
                  <a:srgbClr val="660E7A"/>
                </a:solidFill>
              </a:rPr>
              <a:t>combined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>
                <a:solidFill>
                  <a:srgbClr val="808080"/>
                </a:solidFill>
              </a:rPr>
              <a:t>// begin a new batch and draw the bucket </a:t>
            </a:r>
            <a:r>
              <a:rPr lang="en-US" i="1" dirty="0" smtClean="0">
                <a:solidFill>
                  <a:srgbClr val="808080"/>
                </a:solidFill>
              </a:rPr>
              <a:t>and all </a:t>
            </a:r>
            <a:r>
              <a:rPr lang="en-US" i="1" dirty="0">
                <a:solidFill>
                  <a:srgbClr val="808080"/>
                </a:solidFill>
              </a:rPr>
              <a:t>drops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 err="1">
                <a:solidFill>
                  <a:srgbClr val="660E7A"/>
                </a:solidFill>
              </a:rPr>
              <a:t>batch</a:t>
            </a:r>
            <a:r>
              <a:rPr lang="en-US" dirty="0" err="1"/>
              <a:t>.begin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.draw</a:t>
            </a:r>
            <a:r>
              <a:rPr lang="en-US" dirty="0"/>
              <a:t>(</a:t>
            </a:r>
            <a:r>
              <a:rPr lang="en-US" b="1" dirty="0">
                <a:solidFill>
                  <a:srgbClr val="660E7A"/>
                </a:solidFill>
              </a:rPr>
              <a:t>batch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>
                <a:solidFill>
                  <a:srgbClr val="000080"/>
                </a:solidFill>
              </a:rPr>
              <a:t>for</a:t>
            </a:r>
            <a:r>
              <a:rPr lang="en-US" dirty="0"/>
              <a:t>(Sprite raindrop: </a:t>
            </a:r>
            <a:r>
              <a:rPr lang="en-US" b="1" dirty="0">
                <a:solidFill>
                  <a:srgbClr val="660E7A"/>
                </a:solidFill>
              </a:rPr>
              <a:t>raindrops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 err="1"/>
              <a:t>raindrop.draw</a:t>
            </a:r>
            <a:r>
              <a:rPr lang="en-US" dirty="0"/>
              <a:t>(</a:t>
            </a:r>
            <a:r>
              <a:rPr lang="en-US" b="1" dirty="0">
                <a:solidFill>
                  <a:srgbClr val="660E7A"/>
                </a:solidFill>
              </a:rPr>
              <a:t>batch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 err="1">
                <a:solidFill>
                  <a:srgbClr val="660E7A"/>
                </a:solidFill>
              </a:rPr>
              <a:t>batch</a:t>
            </a:r>
            <a:r>
              <a:rPr lang="en-US" dirty="0" err="1"/>
              <a:t>.end</a:t>
            </a:r>
            <a:r>
              <a:rPr lang="en-US" dirty="0"/>
              <a:t>();</a:t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...</a:t>
            </a:r>
            <a:endParaRPr lang="en-CA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386013" y="2614613"/>
            <a:ext cx="4829175" cy="142875"/>
          </a:xfrm>
          <a:prstGeom prst="straightConnector1">
            <a:avLst/>
          </a:prstGeom>
          <a:ln w="28575"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15213" y="2388156"/>
            <a:ext cx="415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Not really necessary here since the camera is not changing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7764" y="87362"/>
            <a:ext cx="400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7030A0"/>
                </a:solidFill>
              </a:rPr>
              <a:t>render method: part 1 / 3</a:t>
            </a:r>
            <a:endParaRPr lang="en-C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4" y="638830"/>
            <a:ext cx="126158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...   </a:t>
            </a:r>
          </a:p>
          <a:p>
            <a:endParaRPr lang="en-US" dirty="0" smtClean="0"/>
          </a:p>
          <a:p>
            <a:r>
              <a:rPr lang="en-US" i="1" dirty="0">
                <a:solidFill>
                  <a:srgbClr val="808080"/>
                </a:solidFill>
              </a:rPr>
              <a:t> </a:t>
            </a:r>
            <a:r>
              <a:rPr lang="en-US" i="1" dirty="0" smtClean="0">
                <a:solidFill>
                  <a:srgbClr val="808080"/>
                </a:solidFill>
              </a:rPr>
              <a:t>  // </a:t>
            </a:r>
            <a:r>
              <a:rPr lang="en-US" i="1" dirty="0">
                <a:solidFill>
                  <a:srgbClr val="808080"/>
                </a:solidFill>
              </a:rPr>
              <a:t>process user input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>
                <a:solidFill>
                  <a:srgbClr val="000080"/>
                </a:solidFill>
              </a:rPr>
              <a:t>if</a:t>
            </a:r>
            <a:r>
              <a:rPr lang="en-US" dirty="0"/>
              <a:t>(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input</a:t>
            </a:r>
            <a:r>
              <a:rPr lang="en-US" dirty="0" err="1"/>
              <a:t>.isTouched</a:t>
            </a:r>
            <a:r>
              <a:rPr lang="en-US" dirty="0"/>
              <a:t>()) {</a:t>
            </a:r>
            <a:br>
              <a:rPr lang="en-US" dirty="0"/>
            </a:br>
            <a:r>
              <a:rPr lang="en-US" dirty="0"/>
              <a:t>      Vector3 </a:t>
            </a:r>
            <a:r>
              <a:rPr lang="en-US" dirty="0" err="1"/>
              <a:t>touchPos</a:t>
            </a:r>
            <a:r>
              <a:rPr lang="en-US" dirty="0"/>
              <a:t> = </a:t>
            </a:r>
            <a:r>
              <a:rPr lang="en-US" b="1" dirty="0">
                <a:solidFill>
                  <a:srgbClr val="000080"/>
                </a:solidFill>
              </a:rPr>
              <a:t>new </a:t>
            </a:r>
            <a:r>
              <a:rPr lang="en-US" dirty="0"/>
              <a:t>Vector3();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touchPos.set</a:t>
            </a:r>
            <a:r>
              <a:rPr lang="en-US" dirty="0"/>
              <a:t>(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input</a:t>
            </a:r>
            <a:r>
              <a:rPr lang="en-US" dirty="0" err="1"/>
              <a:t>.getX</a:t>
            </a:r>
            <a:r>
              <a:rPr lang="en-US" dirty="0"/>
              <a:t>(), 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input</a:t>
            </a:r>
            <a:r>
              <a:rPr lang="en-US" dirty="0" err="1"/>
              <a:t>.getY</a:t>
            </a:r>
            <a:r>
              <a:rPr lang="en-US" dirty="0"/>
              <a:t>(),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 err="1">
                <a:solidFill>
                  <a:srgbClr val="660E7A"/>
                </a:solidFill>
              </a:rPr>
              <a:t>camera</a:t>
            </a:r>
            <a:r>
              <a:rPr lang="en-US" dirty="0" err="1"/>
              <a:t>.unproject</a:t>
            </a:r>
            <a:r>
              <a:rPr lang="en-US" dirty="0"/>
              <a:t>(</a:t>
            </a:r>
            <a:r>
              <a:rPr lang="en-US" dirty="0" err="1"/>
              <a:t>touchPos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.setX</a:t>
            </a:r>
            <a:r>
              <a:rPr lang="en-US" dirty="0"/>
              <a:t>(</a:t>
            </a:r>
            <a:r>
              <a:rPr lang="en-US" dirty="0" err="1"/>
              <a:t>touchPos.</a:t>
            </a:r>
            <a:r>
              <a:rPr lang="en-US" b="1" dirty="0" err="1">
                <a:solidFill>
                  <a:srgbClr val="660E7A"/>
                </a:solidFill>
              </a:rPr>
              <a:t>x</a:t>
            </a:r>
            <a:r>
              <a:rPr lang="en-US" b="1" dirty="0">
                <a:solidFill>
                  <a:srgbClr val="660E7A"/>
                </a:solidFill>
              </a:rPr>
              <a:t> </a:t>
            </a:r>
            <a:r>
              <a:rPr lang="en-US" dirty="0"/>
              <a:t>-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.getWidth</a:t>
            </a:r>
            <a:r>
              <a:rPr lang="en-US" dirty="0"/>
              <a:t>() /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>
                <a:solidFill>
                  <a:srgbClr val="000080"/>
                </a:solidFill>
              </a:rPr>
              <a:t>if</a:t>
            </a:r>
            <a:r>
              <a:rPr lang="en-US" dirty="0"/>
              <a:t>(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input</a:t>
            </a:r>
            <a:r>
              <a:rPr lang="en-US" dirty="0" err="1"/>
              <a:t>.isKeyPressed</a:t>
            </a:r>
            <a:r>
              <a:rPr lang="en-US" dirty="0"/>
              <a:t>(</a:t>
            </a:r>
            <a:r>
              <a:rPr lang="en-US" dirty="0" err="1"/>
              <a:t>Keys.</a:t>
            </a:r>
            <a:r>
              <a:rPr lang="en-US" b="1" i="1" dirty="0" err="1">
                <a:solidFill>
                  <a:srgbClr val="660E7A"/>
                </a:solidFill>
              </a:rPr>
              <a:t>LEFT</a:t>
            </a:r>
            <a:r>
              <a:rPr lang="en-US" dirty="0"/>
              <a:t>))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.translateX</a:t>
            </a:r>
            <a:r>
              <a:rPr lang="en-US" dirty="0"/>
              <a:t>( -</a:t>
            </a:r>
            <a:r>
              <a:rPr lang="en-US" dirty="0">
                <a:solidFill>
                  <a:srgbClr val="0000FF"/>
                </a:solidFill>
              </a:rPr>
              <a:t>400 </a:t>
            </a:r>
            <a:r>
              <a:rPr lang="en-US" dirty="0"/>
              <a:t>* 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graphics</a:t>
            </a:r>
            <a:r>
              <a:rPr lang="en-US" dirty="0" err="1"/>
              <a:t>.getDeltaTime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>
                <a:solidFill>
                  <a:srgbClr val="000080"/>
                </a:solidFill>
              </a:rPr>
              <a:t>if</a:t>
            </a:r>
            <a:r>
              <a:rPr lang="en-US" dirty="0"/>
              <a:t>(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input</a:t>
            </a:r>
            <a:r>
              <a:rPr lang="en-US" dirty="0" err="1"/>
              <a:t>.isKeyPressed</a:t>
            </a:r>
            <a:r>
              <a:rPr lang="en-US" dirty="0"/>
              <a:t>(</a:t>
            </a:r>
            <a:r>
              <a:rPr lang="en-US" dirty="0" err="1"/>
              <a:t>Keys.</a:t>
            </a:r>
            <a:r>
              <a:rPr lang="en-US" b="1" i="1" dirty="0" err="1">
                <a:solidFill>
                  <a:srgbClr val="660E7A"/>
                </a:solidFill>
              </a:rPr>
              <a:t>RIGHT</a:t>
            </a:r>
            <a:r>
              <a:rPr lang="en-US" dirty="0"/>
              <a:t>))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.translateX</a:t>
            </a:r>
            <a:r>
              <a:rPr lang="en-US" dirty="0"/>
              <a:t>( </a:t>
            </a:r>
            <a:r>
              <a:rPr lang="en-US" dirty="0">
                <a:solidFill>
                  <a:srgbClr val="0000FF"/>
                </a:solidFill>
              </a:rPr>
              <a:t>400 </a:t>
            </a:r>
            <a:r>
              <a:rPr lang="en-US" dirty="0"/>
              <a:t>* </a:t>
            </a:r>
            <a:r>
              <a:rPr lang="en-US" dirty="0" err="1"/>
              <a:t>Gdx.</a:t>
            </a:r>
            <a:r>
              <a:rPr lang="en-US" i="1" dirty="0" err="1">
                <a:solidFill>
                  <a:srgbClr val="660E7A"/>
                </a:solidFill>
              </a:rPr>
              <a:t>graphics</a:t>
            </a:r>
            <a:r>
              <a:rPr lang="en-US" dirty="0" err="1"/>
              <a:t>.getDeltaTime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>
                <a:solidFill>
                  <a:srgbClr val="808080"/>
                </a:solidFill>
              </a:rPr>
              <a:t>// make sure the bucket stays within the screen bounds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>
                <a:solidFill>
                  <a:srgbClr val="000080"/>
                </a:solidFill>
              </a:rPr>
              <a:t>if</a:t>
            </a:r>
            <a:r>
              <a:rPr lang="en-US" dirty="0"/>
              <a:t>(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.getX</a:t>
            </a:r>
            <a:r>
              <a:rPr lang="en-US" dirty="0"/>
              <a:t>() &lt;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)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.setX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>
                <a:solidFill>
                  <a:srgbClr val="000080"/>
                </a:solidFill>
              </a:rPr>
              <a:t>if</a:t>
            </a:r>
            <a:r>
              <a:rPr lang="en-US" dirty="0"/>
              <a:t>(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.getX</a:t>
            </a:r>
            <a:r>
              <a:rPr lang="en-US" dirty="0"/>
              <a:t>() &gt; </a:t>
            </a:r>
            <a:r>
              <a:rPr lang="en-US" b="1" dirty="0">
                <a:solidFill>
                  <a:srgbClr val="660E7A"/>
                </a:solidFill>
              </a:rPr>
              <a:t>width </a:t>
            </a:r>
            <a:r>
              <a:rPr lang="en-US" dirty="0"/>
              <a:t>-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.getWidth</a:t>
            </a:r>
            <a:r>
              <a:rPr lang="en-US" dirty="0"/>
              <a:t>()) </a:t>
            </a:r>
            <a:r>
              <a:rPr lang="en-US" b="1" dirty="0" err="1" smtClean="0">
                <a:solidFill>
                  <a:srgbClr val="660E7A"/>
                </a:solidFill>
              </a:rPr>
              <a:t>bucket</a:t>
            </a:r>
            <a:r>
              <a:rPr lang="en-US" dirty="0" err="1" smtClean="0"/>
              <a:t>.setX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60E7A"/>
                </a:solidFill>
              </a:rPr>
              <a:t>width </a:t>
            </a:r>
            <a:r>
              <a:rPr lang="en-US" dirty="0"/>
              <a:t>- </a:t>
            </a:r>
            <a:r>
              <a:rPr lang="en-US" b="1" dirty="0" err="1">
                <a:solidFill>
                  <a:srgbClr val="660E7A"/>
                </a:solidFill>
              </a:rPr>
              <a:t>bucket</a:t>
            </a:r>
            <a:r>
              <a:rPr lang="en-US" dirty="0" err="1"/>
              <a:t>.getWidth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>
                <a:solidFill>
                  <a:srgbClr val="808080"/>
                </a:solidFill>
              </a:rPr>
              <a:t>// check if we need to create a new raindrop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</a:t>
            </a:r>
            <a:r>
              <a:rPr lang="en-US" b="1" dirty="0">
                <a:solidFill>
                  <a:srgbClr val="000080"/>
                </a:solidFill>
              </a:rPr>
              <a:t>if</a:t>
            </a:r>
            <a:r>
              <a:rPr lang="en-US" dirty="0"/>
              <a:t>(</a:t>
            </a:r>
            <a:r>
              <a:rPr lang="en-US" dirty="0" err="1"/>
              <a:t>TimeUtils.</a:t>
            </a:r>
            <a:r>
              <a:rPr lang="en-US" i="1" dirty="0" err="1"/>
              <a:t>nanoTime</a:t>
            </a:r>
            <a:r>
              <a:rPr lang="en-US" dirty="0"/>
              <a:t>() - </a:t>
            </a:r>
            <a:r>
              <a:rPr lang="en-US" b="1" dirty="0" err="1">
                <a:solidFill>
                  <a:srgbClr val="660E7A"/>
                </a:solidFill>
              </a:rPr>
              <a:t>lastDropTime</a:t>
            </a:r>
            <a:r>
              <a:rPr lang="en-US" b="1" dirty="0">
                <a:solidFill>
                  <a:srgbClr val="660E7A"/>
                </a:solidFill>
              </a:rPr>
              <a:t> </a:t>
            </a:r>
            <a:r>
              <a:rPr lang="en-US" dirty="0"/>
              <a:t>&gt; </a:t>
            </a:r>
            <a:r>
              <a:rPr lang="en-US" dirty="0">
                <a:solidFill>
                  <a:srgbClr val="0000FF"/>
                </a:solidFill>
              </a:rPr>
              <a:t>1000000000</a:t>
            </a:r>
            <a:r>
              <a:rPr lang="en-US" dirty="0"/>
              <a:t>) </a:t>
            </a:r>
            <a:r>
              <a:rPr lang="en-US" dirty="0" err="1"/>
              <a:t>spawnRaindrop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...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527764" y="87362"/>
            <a:ext cx="400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7030A0"/>
                </a:solidFill>
              </a:rPr>
              <a:t>render method: part 2 / 3</a:t>
            </a:r>
            <a:endParaRPr lang="en-C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26" y="561232"/>
            <a:ext cx="110013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...</a:t>
            </a:r>
          </a:p>
          <a:p>
            <a:endParaRPr lang="en-US" sz="2400" dirty="0" smtClean="0"/>
          </a:p>
          <a:p>
            <a:r>
              <a:rPr lang="en-US" sz="2400" i="1" dirty="0">
                <a:solidFill>
                  <a:srgbClr val="808080"/>
                </a:solidFill>
              </a:rPr>
              <a:t> </a:t>
            </a:r>
            <a:r>
              <a:rPr lang="en-US" sz="2400" i="1" dirty="0" smtClean="0">
                <a:solidFill>
                  <a:srgbClr val="808080"/>
                </a:solidFill>
              </a:rPr>
              <a:t>  // </a:t>
            </a:r>
            <a:r>
              <a:rPr lang="en-US" sz="2400" i="1" dirty="0">
                <a:solidFill>
                  <a:srgbClr val="808080"/>
                </a:solidFill>
              </a:rPr>
              <a:t>move the raindrops, remove any that are beneath the bottom edge of</a:t>
            </a:r>
            <a:br>
              <a:rPr lang="en-US" sz="2400" i="1" dirty="0">
                <a:solidFill>
                  <a:srgbClr val="808080"/>
                </a:solidFill>
              </a:rPr>
            </a:br>
            <a:r>
              <a:rPr lang="en-US" sz="2400" i="1" dirty="0">
                <a:solidFill>
                  <a:srgbClr val="808080"/>
                </a:solidFill>
              </a:rPr>
              <a:t>   // the screen or that hit the bucket. </a:t>
            </a:r>
            <a:br>
              <a:rPr lang="en-US" sz="2400" i="1" dirty="0">
                <a:solidFill>
                  <a:srgbClr val="808080"/>
                </a:solidFill>
              </a:rPr>
            </a:br>
            <a:r>
              <a:rPr lang="en-US" sz="2400" i="1" dirty="0">
                <a:solidFill>
                  <a:srgbClr val="808080"/>
                </a:solidFill>
              </a:rPr>
              <a:t>   </a:t>
            </a:r>
            <a:r>
              <a:rPr lang="en-US" sz="2400" dirty="0"/>
              <a:t>Iterator&lt;Sprite&gt; </a:t>
            </a:r>
            <a:r>
              <a:rPr lang="en-US" sz="2400" dirty="0" err="1"/>
              <a:t>iter</a:t>
            </a:r>
            <a:r>
              <a:rPr lang="en-US" sz="2400" dirty="0"/>
              <a:t> = </a:t>
            </a:r>
            <a:r>
              <a:rPr lang="en-US" sz="2400" b="1" dirty="0" err="1">
                <a:solidFill>
                  <a:srgbClr val="660E7A"/>
                </a:solidFill>
              </a:rPr>
              <a:t>raindrops</a:t>
            </a:r>
            <a:r>
              <a:rPr lang="en-US" sz="2400" dirty="0" err="1"/>
              <a:t>.iterator</a:t>
            </a:r>
            <a:r>
              <a:rPr lang="en-US" sz="2400" dirty="0"/>
              <a:t>();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b="1" dirty="0">
                <a:solidFill>
                  <a:srgbClr val="000080"/>
                </a:solidFill>
              </a:rPr>
              <a:t>while</a:t>
            </a:r>
            <a:r>
              <a:rPr lang="en-US" sz="2400" dirty="0"/>
              <a:t>(</a:t>
            </a:r>
            <a:r>
              <a:rPr lang="en-US" sz="2400" dirty="0" err="1"/>
              <a:t>iter.hasNext</a:t>
            </a:r>
            <a:r>
              <a:rPr lang="en-US" sz="2400" dirty="0"/>
              <a:t>()) {</a:t>
            </a:r>
            <a:br>
              <a:rPr lang="en-US" sz="2400" dirty="0"/>
            </a:br>
            <a:r>
              <a:rPr lang="en-US" sz="2400" dirty="0"/>
              <a:t>      Sprite raindrop = </a:t>
            </a:r>
            <a:r>
              <a:rPr lang="en-US" sz="2400" dirty="0" err="1"/>
              <a:t>iter.next</a:t>
            </a:r>
            <a:r>
              <a:rPr lang="en-US" sz="2400" dirty="0"/>
              <a:t>();</a:t>
            </a:r>
            <a:br>
              <a:rPr lang="en-US" sz="2400" dirty="0"/>
            </a:br>
            <a:r>
              <a:rPr lang="en-US" sz="2400" dirty="0"/>
              <a:t>      </a:t>
            </a:r>
            <a:r>
              <a:rPr lang="en-US" sz="2400" dirty="0" err="1"/>
              <a:t>raindrop.translateY</a:t>
            </a:r>
            <a:r>
              <a:rPr lang="en-US" sz="2400" dirty="0"/>
              <a:t>(-</a:t>
            </a:r>
            <a:r>
              <a:rPr lang="en-US" sz="2400" dirty="0">
                <a:solidFill>
                  <a:srgbClr val="0000FF"/>
                </a:solidFill>
              </a:rPr>
              <a:t>200 </a:t>
            </a:r>
            <a:r>
              <a:rPr lang="en-US" sz="2400" dirty="0"/>
              <a:t>* </a:t>
            </a:r>
            <a:r>
              <a:rPr lang="en-US" sz="2400" dirty="0" err="1"/>
              <a:t>Gdx.</a:t>
            </a:r>
            <a:r>
              <a:rPr lang="en-US" sz="2400" i="1" dirty="0" err="1">
                <a:solidFill>
                  <a:srgbClr val="660E7A"/>
                </a:solidFill>
              </a:rPr>
              <a:t>graphics</a:t>
            </a:r>
            <a:r>
              <a:rPr lang="en-US" sz="2400" dirty="0" err="1"/>
              <a:t>.getDeltaTime</a:t>
            </a:r>
            <a:r>
              <a:rPr lang="en-US" sz="2400" dirty="0"/>
              <a:t>());</a:t>
            </a:r>
            <a:br>
              <a:rPr lang="en-US" sz="2400" dirty="0"/>
            </a:br>
            <a:r>
              <a:rPr lang="en-US" sz="2400" dirty="0"/>
              <a:t>      </a:t>
            </a:r>
            <a:r>
              <a:rPr lang="en-US" sz="2400" b="1" dirty="0">
                <a:solidFill>
                  <a:srgbClr val="000080"/>
                </a:solidFill>
              </a:rPr>
              <a:t>if</a:t>
            </a:r>
            <a:r>
              <a:rPr lang="en-US" sz="2400" dirty="0"/>
              <a:t>(</a:t>
            </a:r>
            <a:r>
              <a:rPr lang="en-US" sz="2400" dirty="0" err="1"/>
              <a:t>raindrop.getY</a:t>
            </a:r>
            <a:r>
              <a:rPr lang="en-US" sz="2400" dirty="0"/>
              <a:t>() + </a:t>
            </a:r>
            <a:r>
              <a:rPr lang="en-US" sz="2400" dirty="0" err="1"/>
              <a:t>raindrop.getHeight</a:t>
            </a:r>
            <a:r>
              <a:rPr lang="en-US" sz="2400" dirty="0"/>
              <a:t>() &lt; </a:t>
            </a:r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/>
              <a:t>) </a:t>
            </a:r>
            <a:r>
              <a:rPr lang="en-US" sz="2400" dirty="0" err="1"/>
              <a:t>iter.remove</a:t>
            </a:r>
            <a:r>
              <a:rPr lang="en-US" sz="2400" dirty="0"/>
              <a:t>();</a:t>
            </a:r>
            <a:br>
              <a:rPr lang="en-US" sz="2400" dirty="0"/>
            </a:br>
            <a:r>
              <a:rPr lang="en-US" sz="2400" dirty="0"/>
              <a:t>      </a:t>
            </a:r>
            <a:r>
              <a:rPr lang="en-US" sz="2400" b="1" dirty="0">
                <a:solidFill>
                  <a:srgbClr val="000080"/>
                </a:solidFill>
              </a:rPr>
              <a:t>if</a:t>
            </a:r>
            <a:r>
              <a:rPr lang="en-US" sz="2400" dirty="0"/>
              <a:t>(</a:t>
            </a:r>
            <a:r>
              <a:rPr lang="en-US" sz="2400" dirty="0" err="1"/>
              <a:t>raindrop.getBoundingRectangle</a:t>
            </a:r>
            <a:r>
              <a:rPr lang="en-US" sz="2400" dirty="0"/>
              <a:t>().overlaps(</a:t>
            </a:r>
            <a:r>
              <a:rPr lang="en-US" sz="2400" b="1" dirty="0" err="1">
                <a:solidFill>
                  <a:srgbClr val="660E7A"/>
                </a:solidFill>
              </a:rPr>
              <a:t>bucket</a:t>
            </a:r>
            <a:r>
              <a:rPr lang="en-US" sz="2400" dirty="0" err="1"/>
              <a:t>.getBoundingRectangle</a:t>
            </a:r>
            <a:r>
              <a:rPr lang="en-US" sz="2400" dirty="0"/>
              <a:t>())) {</a:t>
            </a:r>
            <a:br>
              <a:rPr lang="en-US" sz="2400" dirty="0"/>
            </a:br>
            <a:r>
              <a:rPr lang="en-US" sz="2400" dirty="0"/>
              <a:t>         </a:t>
            </a:r>
            <a:r>
              <a:rPr lang="en-US" sz="2400" dirty="0" err="1"/>
              <a:t>iter.remove</a:t>
            </a:r>
            <a:r>
              <a:rPr lang="en-US" sz="2400" dirty="0"/>
              <a:t>();</a:t>
            </a:r>
            <a:br>
              <a:rPr lang="en-US" sz="2400" dirty="0"/>
            </a:br>
            <a:r>
              <a:rPr lang="en-US" sz="2400" dirty="0"/>
              <a:t>      }</a:t>
            </a:r>
            <a:br>
              <a:rPr lang="en-US" sz="2400" dirty="0"/>
            </a:br>
            <a:r>
              <a:rPr lang="en-US" sz="2400" dirty="0"/>
              <a:t>   }</a:t>
            </a:r>
            <a:br>
              <a:rPr lang="en-US" sz="2400" dirty="0"/>
            </a:br>
            <a:r>
              <a:rPr lang="en-US" sz="2400" dirty="0"/>
              <a:t>}</a:t>
            </a:r>
            <a:br>
              <a:rPr lang="en-US" sz="2400" dirty="0"/>
            </a:b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27764" y="87362"/>
            <a:ext cx="400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7030A0"/>
                </a:solidFill>
              </a:rPr>
              <a:t>render method: part 3 / 3</a:t>
            </a:r>
            <a:endParaRPr lang="en-C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824" y="1774776"/>
            <a:ext cx="84248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>
                <a:solidFill>
                  <a:srgbClr val="808000"/>
                </a:solidFill>
              </a:rPr>
              <a:t>@Override</a:t>
            </a:r>
            <a:br>
              <a:rPr lang="en-US" sz="2800" dirty="0">
                <a:solidFill>
                  <a:srgbClr val="808000"/>
                </a:solidFill>
              </a:rPr>
            </a:br>
            <a:r>
              <a:rPr lang="en-US" sz="2800" dirty="0">
                <a:solidFill>
                  <a:srgbClr val="808000"/>
                </a:solidFill>
              </a:rPr>
              <a:t>   </a:t>
            </a:r>
            <a:r>
              <a:rPr lang="en-US" sz="2800" b="1" dirty="0">
                <a:solidFill>
                  <a:srgbClr val="000080"/>
                </a:solidFill>
              </a:rPr>
              <a:t>public void </a:t>
            </a:r>
            <a:r>
              <a:rPr lang="en-US" sz="2800" dirty="0"/>
              <a:t>dispose() {</a:t>
            </a:r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i="1" dirty="0">
                <a:solidFill>
                  <a:srgbClr val="808080"/>
                </a:solidFill>
              </a:rPr>
              <a:t>// dispose of all the native resources</a:t>
            </a:r>
            <a:br>
              <a:rPr lang="en-US" sz="2800" i="1" dirty="0">
                <a:solidFill>
                  <a:srgbClr val="808080"/>
                </a:solidFill>
              </a:rPr>
            </a:br>
            <a:r>
              <a:rPr lang="en-US" sz="2800" i="1" dirty="0">
                <a:solidFill>
                  <a:srgbClr val="808080"/>
                </a:solidFill>
              </a:rPr>
              <a:t>      </a:t>
            </a:r>
            <a:r>
              <a:rPr lang="en-US" sz="2800" b="1" dirty="0" err="1">
                <a:solidFill>
                  <a:srgbClr val="660E7A"/>
                </a:solidFill>
              </a:rPr>
              <a:t>dropImage</a:t>
            </a:r>
            <a:r>
              <a:rPr lang="en-US" sz="2800" dirty="0" err="1"/>
              <a:t>.dispose</a:t>
            </a:r>
            <a:r>
              <a:rPr lang="en-US" sz="2800" dirty="0"/>
              <a:t>();</a:t>
            </a:r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b="1" dirty="0" err="1">
                <a:solidFill>
                  <a:srgbClr val="660E7A"/>
                </a:solidFill>
              </a:rPr>
              <a:t>bucketImage</a:t>
            </a:r>
            <a:r>
              <a:rPr lang="en-US" sz="2800" dirty="0" err="1"/>
              <a:t>.dispose</a:t>
            </a:r>
            <a:r>
              <a:rPr lang="en-US" sz="2800" dirty="0"/>
              <a:t>();</a:t>
            </a:r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b="1" dirty="0" err="1">
                <a:solidFill>
                  <a:srgbClr val="660E7A"/>
                </a:solidFill>
              </a:rPr>
              <a:t>batch</a:t>
            </a:r>
            <a:r>
              <a:rPr lang="en-US" sz="2800" dirty="0" err="1"/>
              <a:t>.dispose</a:t>
            </a:r>
            <a:r>
              <a:rPr lang="en-US" sz="2800" dirty="0"/>
              <a:t>();</a:t>
            </a:r>
            <a:br>
              <a:rPr lang="en-US" sz="2800" dirty="0"/>
            </a:br>
            <a:r>
              <a:rPr lang="en-US" sz="2800" dirty="0"/>
              <a:t>   }</a:t>
            </a:r>
            <a:br>
              <a:rPr lang="en-US" sz="2800" dirty="0"/>
            </a:br>
            <a:r>
              <a:rPr lang="en-US" sz="2800" dirty="0"/>
              <a:t>}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773895" y="2251889"/>
            <a:ext cx="4702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</a:rPr>
              <a:t>What needs to be disposed of?  Any classes</a:t>
            </a:r>
          </a:p>
          <a:p>
            <a:r>
              <a:rPr lang="en-CA" sz="2000" dirty="0" smtClean="0">
                <a:solidFill>
                  <a:srgbClr val="FF0000"/>
                </a:solidFill>
              </a:rPr>
              <a:t>that implement </a:t>
            </a:r>
            <a:r>
              <a:rPr lang="en-CA" sz="2000" b="1" dirty="0" smtClean="0">
                <a:solidFill>
                  <a:srgbClr val="FF0000"/>
                </a:solidFill>
              </a:rPr>
              <a:t>Disposable.</a:t>
            </a:r>
            <a:endParaRPr lang="en-C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503603"/>
            <a:ext cx="10095863" cy="56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3" y="866885"/>
            <a:ext cx="2439989" cy="584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4" y="1450975"/>
            <a:ext cx="9748837" cy="1286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3" y="2914285"/>
            <a:ext cx="6232636" cy="3972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222" y="4344359"/>
            <a:ext cx="2195089" cy="5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80" y="0"/>
            <a:ext cx="8315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473448"/>
            <a:ext cx="7400926" cy="306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6" y="3541295"/>
            <a:ext cx="7169023" cy="31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Cross-platform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libGDX</a:t>
            </a:r>
            <a:r>
              <a:rPr lang="en-CA" dirty="0" smtClean="0"/>
              <a:t> targets Desktop, Android, HTML5, and iOS</a:t>
            </a:r>
          </a:p>
          <a:p>
            <a:pPr lvl="1"/>
            <a:r>
              <a:rPr lang="en-CA" dirty="0" smtClean="0"/>
              <a:t>Desktop via LWJGL (Lightweight Java Game Library)</a:t>
            </a:r>
          </a:p>
          <a:p>
            <a:pPr lvl="1"/>
            <a:r>
              <a:rPr lang="en-CA" dirty="0" smtClean="0"/>
              <a:t>Android via Android SDK</a:t>
            </a:r>
          </a:p>
          <a:p>
            <a:pPr lvl="1"/>
            <a:r>
              <a:rPr lang="en-CA" dirty="0" smtClean="0"/>
              <a:t>HTML5 via GWT (Google Web Toolkit)</a:t>
            </a:r>
          </a:p>
          <a:p>
            <a:pPr lvl="2"/>
            <a:r>
              <a:rPr lang="en-CA" dirty="0" smtClean="0"/>
              <a:t>Java -&gt; </a:t>
            </a:r>
            <a:r>
              <a:rPr lang="en-CA" dirty="0" err="1" smtClean="0"/>
              <a:t>Javascript</a:t>
            </a:r>
            <a:endParaRPr lang="en-CA" dirty="0" smtClean="0"/>
          </a:p>
          <a:p>
            <a:pPr lvl="1"/>
            <a:r>
              <a:rPr lang="en-CA" dirty="0" smtClean="0"/>
              <a:t>iOS via </a:t>
            </a:r>
            <a:r>
              <a:rPr lang="en-CA" dirty="0" err="1" smtClean="0"/>
              <a:t>RoboVM</a:t>
            </a:r>
            <a:endParaRPr lang="en-CA" dirty="0" smtClean="0"/>
          </a:p>
          <a:p>
            <a:pPr lvl="2"/>
            <a:r>
              <a:rPr lang="en-CA" dirty="0" smtClean="0"/>
              <a:t>Java -&gt; Objective-C</a:t>
            </a:r>
          </a:p>
          <a:p>
            <a:pPr lvl="2"/>
            <a:endParaRPr lang="en-CA" dirty="0"/>
          </a:p>
          <a:p>
            <a:r>
              <a:rPr lang="en-CA" dirty="0" smtClean="0"/>
              <a:t>For an alternate intro to </a:t>
            </a:r>
            <a:r>
              <a:rPr lang="en-CA" dirty="0" err="1" smtClean="0"/>
              <a:t>libGDX</a:t>
            </a:r>
            <a:r>
              <a:rPr lang="en-CA" dirty="0"/>
              <a:t> </a:t>
            </a:r>
            <a:r>
              <a:rPr lang="en-CA" dirty="0" smtClean="0"/>
              <a:t>try “2D Game Development with </a:t>
            </a:r>
            <a:r>
              <a:rPr lang="en-CA" dirty="0" err="1" smtClean="0"/>
              <a:t>libGDX</a:t>
            </a:r>
            <a:r>
              <a:rPr lang="en-CA" dirty="0" smtClean="0"/>
              <a:t>” from </a:t>
            </a:r>
            <a:r>
              <a:rPr lang="en-CA" dirty="0" err="1" smtClean="0"/>
              <a:t>Udacity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33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91860"/>
            <a:ext cx="8001000" cy="2786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8" y="3252654"/>
            <a:ext cx="6134100" cy="30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98" y="277099"/>
            <a:ext cx="7525407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98" y="5153899"/>
            <a:ext cx="2406565" cy="1080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105" y="1871518"/>
            <a:ext cx="3389745" cy="32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84" y="498763"/>
            <a:ext cx="6869298" cy="4832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84" y="5701145"/>
            <a:ext cx="2540000" cy="601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982" y="1400463"/>
            <a:ext cx="3389745" cy="32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432" y="304800"/>
            <a:ext cx="9118023" cy="61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4" y="438759"/>
            <a:ext cx="8369157" cy="62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368789"/>
            <a:ext cx="8936182" cy="3264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18" y="3899260"/>
            <a:ext cx="9047018" cy="11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72" y="3718213"/>
            <a:ext cx="5345545" cy="2147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28" y="429087"/>
            <a:ext cx="6996545" cy="2510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8" y="3759778"/>
            <a:ext cx="5980545" cy="17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4" y="445914"/>
            <a:ext cx="10113818" cy="1161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54" y="1979944"/>
            <a:ext cx="10159566" cy="17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09" y="262472"/>
            <a:ext cx="7148797" cy="63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1" y="850276"/>
            <a:ext cx="8861481" cy="45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interface Application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2745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According to the </a:t>
            </a:r>
            <a:r>
              <a:rPr lang="en-CA" dirty="0" err="1" smtClean="0"/>
              <a:t>libGDX</a:t>
            </a:r>
            <a:r>
              <a:rPr lang="en-CA" dirty="0" smtClean="0"/>
              <a:t> API: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“An Application is the main entry point of your project. It sets up a window and rendering surface and manages the different aspects of your application, namely Graphics, Audio, Input and Files. Think of an Application being equivalent to Swing's </a:t>
            </a:r>
            <a:r>
              <a:rPr lang="en-CA" dirty="0" err="1" smtClean="0"/>
              <a:t>JFrame</a:t>
            </a:r>
            <a:r>
              <a:rPr lang="en-CA" dirty="0" smtClean="0"/>
              <a:t> or Android's Activity.”</a:t>
            </a:r>
            <a:br>
              <a:rPr lang="en-CA" dirty="0" smtClean="0"/>
            </a:br>
            <a:endParaRPr lang="en-CA" dirty="0"/>
          </a:p>
          <a:p>
            <a:r>
              <a:rPr lang="en-CA" dirty="0" smtClean="0"/>
              <a:t>Application is an interface which is implemented by one of the following:</a:t>
            </a:r>
          </a:p>
          <a:p>
            <a:pPr lvl="1"/>
            <a:r>
              <a:rPr lang="en-CA" dirty="0" err="1" smtClean="0"/>
              <a:t>JglfwApplication</a:t>
            </a:r>
            <a:r>
              <a:rPr lang="en-CA" dirty="0" smtClean="0"/>
              <a:t> (Desktop)</a:t>
            </a:r>
          </a:p>
          <a:p>
            <a:pPr lvl="1"/>
            <a:r>
              <a:rPr lang="en-CA" dirty="0" err="1" smtClean="0"/>
              <a:t>AndroidApplication</a:t>
            </a:r>
            <a:r>
              <a:rPr lang="en-CA" dirty="0" smtClean="0"/>
              <a:t> (Android)</a:t>
            </a:r>
          </a:p>
          <a:p>
            <a:pPr lvl="1"/>
            <a:r>
              <a:rPr lang="en-CA" dirty="0" err="1" smtClean="0"/>
              <a:t>GwtApplication</a:t>
            </a:r>
            <a:r>
              <a:rPr lang="en-CA" dirty="0" smtClean="0"/>
              <a:t> (HTML5)</a:t>
            </a:r>
          </a:p>
          <a:p>
            <a:pPr lvl="1"/>
            <a:r>
              <a:rPr lang="en-CA" dirty="0" err="1" smtClean="0"/>
              <a:t>IOSApplication</a:t>
            </a:r>
            <a:r>
              <a:rPr lang="en-CA" dirty="0" smtClean="0"/>
              <a:t> (iOS)</a:t>
            </a:r>
            <a:br>
              <a:rPr lang="en-CA" dirty="0" smtClean="0"/>
            </a:b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416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4" y="389852"/>
            <a:ext cx="7445777" cy="630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534175"/>
            <a:ext cx="9476509" cy="2017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745" y="2745546"/>
            <a:ext cx="9348254" cy="39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“Zen Garden”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”A Simple Game”</a:t>
            </a:r>
          </a:p>
          <a:p>
            <a:pPr lvl="1"/>
            <a:r>
              <a:rPr lang="en-CA" dirty="0" smtClean="0"/>
              <a:t>Rain falls randomly from the sky</a:t>
            </a:r>
          </a:p>
          <a:p>
            <a:pPr lvl="1"/>
            <a:r>
              <a:rPr lang="en-CA" dirty="0" smtClean="0"/>
              <a:t>User controls a bucket to catch raindrops</a:t>
            </a:r>
          </a:p>
          <a:p>
            <a:endParaRPr lang="en-CA" dirty="0"/>
          </a:p>
          <a:p>
            <a:r>
              <a:rPr lang="en-CA" dirty="0" smtClean="0"/>
              <a:t>Here we invert this setup</a:t>
            </a:r>
          </a:p>
          <a:p>
            <a:pPr lvl="1"/>
            <a:r>
              <a:rPr lang="en-CA" dirty="0" smtClean="0"/>
              <a:t>User controls a cloud in the sky, from which raindrops fall</a:t>
            </a:r>
          </a:p>
          <a:p>
            <a:pPr lvl="1"/>
            <a:r>
              <a:rPr lang="en-CA" dirty="0" smtClean="0"/>
              <a:t>If rain falls on a tree, the tree grows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4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Download the code for this example (see notes page)</a:t>
            </a:r>
          </a:p>
          <a:p>
            <a:r>
              <a:rPr lang="en-CA" dirty="0" smtClean="0"/>
              <a:t>The main files:</a:t>
            </a:r>
          </a:p>
          <a:p>
            <a:pPr lvl="1"/>
            <a:r>
              <a:rPr lang="en-CA" dirty="0" err="1" smtClean="0"/>
              <a:t>ZenGardenGame</a:t>
            </a:r>
            <a:r>
              <a:rPr lang="en-CA" dirty="0" smtClean="0"/>
              <a:t> (extends </a:t>
            </a:r>
            <a:r>
              <a:rPr lang="en-CA" dirty="0" err="1" smtClean="0"/>
              <a:t>ApplicationAdapter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Tree (interface)</a:t>
            </a:r>
          </a:p>
          <a:p>
            <a:pPr lvl="1"/>
            <a:r>
              <a:rPr lang="en-CA" dirty="0" err="1" smtClean="0"/>
              <a:t>SimpleTree</a:t>
            </a:r>
            <a:r>
              <a:rPr lang="en-CA" dirty="0" smtClean="0"/>
              <a:t> (implements Tree)</a:t>
            </a:r>
            <a:endParaRPr lang="en-CA" dirty="0"/>
          </a:p>
          <a:p>
            <a:pPr lvl="1"/>
            <a:r>
              <a:rPr lang="en-CA" dirty="0" err="1" smtClean="0"/>
              <a:t>RecursiveTree</a:t>
            </a:r>
            <a:r>
              <a:rPr lang="en-CA" dirty="0" smtClean="0"/>
              <a:t> (implements Tree)</a:t>
            </a:r>
          </a:p>
          <a:p>
            <a:endParaRPr lang="en-CA" dirty="0"/>
          </a:p>
          <a:p>
            <a:r>
              <a:rPr lang="en-CA" dirty="0" smtClean="0"/>
              <a:t>First, consider </a:t>
            </a:r>
            <a:r>
              <a:rPr lang="en-CA" dirty="0" err="1" smtClean="0"/>
              <a:t>SimpleTree’s</a:t>
            </a:r>
            <a:r>
              <a:rPr lang="en-CA" dirty="0" smtClean="0"/>
              <a:t> draw method</a:t>
            </a:r>
            <a:r>
              <a:rPr lang="is-IS" dirty="0" smtClean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8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309" y="543342"/>
            <a:ext cx="10972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</a:rPr>
              <a:t>public void </a:t>
            </a:r>
            <a:r>
              <a:rPr lang="en-US" dirty="0"/>
              <a:t>draw(</a:t>
            </a:r>
            <a:r>
              <a:rPr lang="en-US" dirty="0" err="1"/>
              <a:t>SpriteBatch</a:t>
            </a:r>
            <a:r>
              <a:rPr lang="en-US" dirty="0"/>
              <a:t> batch)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808080"/>
                </a:solidFill>
              </a:rPr>
              <a:t>// An affine transform is used to represent translation, rotation, and scaling operations.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 </a:t>
            </a:r>
            <a:r>
              <a:rPr lang="en-US" dirty="0"/>
              <a:t>Affine2 transform = </a:t>
            </a:r>
            <a:r>
              <a:rPr lang="en-US" b="1" dirty="0">
                <a:solidFill>
                  <a:srgbClr val="000080"/>
                </a:solidFill>
              </a:rPr>
              <a:t>new </a:t>
            </a:r>
            <a:r>
              <a:rPr lang="en-US" dirty="0"/>
              <a:t>Affine2();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808080"/>
                </a:solidFill>
              </a:rPr>
              <a:t>// Initial translation and rotation, bringing us to the base of the tree, pointed upwards.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 </a:t>
            </a:r>
            <a:r>
              <a:rPr lang="en-US" dirty="0" err="1"/>
              <a:t>transform.translate</a:t>
            </a:r>
            <a:r>
              <a:rPr lang="en-US" dirty="0"/>
              <a:t>(</a:t>
            </a:r>
            <a:r>
              <a:rPr lang="en-US" b="1" dirty="0" err="1">
                <a:solidFill>
                  <a:srgbClr val="660E7A"/>
                </a:solidFill>
              </a:rPr>
              <a:t>baseX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0E7A"/>
                </a:solidFill>
              </a:rPr>
              <a:t>baseY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transform.rotate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90.0f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808080"/>
                </a:solidFill>
              </a:rPr>
              <a:t>// Store the current transform state for use below.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 </a:t>
            </a:r>
            <a:r>
              <a:rPr lang="en-US" dirty="0"/>
              <a:t>Affine2 </a:t>
            </a:r>
            <a:r>
              <a:rPr lang="en-US" dirty="0" err="1"/>
              <a:t>savedTransform</a:t>
            </a:r>
            <a:r>
              <a:rPr lang="en-US" dirty="0"/>
              <a:t> = </a:t>
            </a:r>
            <a:r>
              <a:rPr lang="en-US" b="1" dirty="0">
                <a:solidFill>
                  <a:srgbClr val="000080"/>
                </a:solidFill>
              </a:rPr>
              <a:t>new </a:t>
            </a:r>
            <a:r>
              <a:rPr lang="en-US" dirty="0"/>
              <a:t>Affine2(transform);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drawBranch</a:t>
            </a:r>
            <a:r>
              <a:rPr lang="en-US" dirty="0"/>
              <a:t>(batch, transform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 smtClean="0"/>
              <a:t>    </a:t>
            </a:r>
            <a:r>
              <a:rPr lang="is-IS" dirty="0" smtClean="0"/>
              <a:t>….</a:t>
            </a: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200400" y="4272677"/>
            <a:ext cx="8991600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</a:rPr>
              <a:t>private void </a:t>
            </a:r>
            <a:r>
              <a:rPr lang="en-US" dirty="0" err="1"/>
              <a:t>drawBranch</a:t>
            </a:r>
            <a:r>
              <a:rPr lang="en-US" dirty="0"/>
              <a:t>(</a:t>
            </a:r>
            <a:r>
              <a:rPr lang="en-US" dirty="0" err="1"/>
              <a:t>SpriteBatch</a:t>
            </a:r>
            <a:r>
              <a:rPr lang="en-US" dirty="0"/>
              <a:t> batch, Affine2 transform)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808080"/>
                </a:solidFill>
              </a:rPr>
              <a:t>// Draw the current branch.  We draw it as two halves because transformations such as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 // rotation are made with respect to the lower left corner of the image.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 </a:t>
            </a:r>
            <a:r>
              <a:rPr lang="en-US" dirty="0" err="1"/>
              <a:t>batch.draw</a:t>
            </a:r>
            <a:r>
              <a:rPr lang="en-US" dirty="0"/>
              <a:t>(</a:t>
            </a:r>
            <a:r>
              <a:rPr lang="en-US" b="1" dirty="0" err="1">
                <a:solidFill>
                  <a:srgbClr val="660E7A"/>
                </a:solidFill>
              </a:rPr>
              <a:t>stickLeft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0E7A"/>
                </a:solidFill>
              </a:rPr>
              <a:t>stickLeftWidth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0E7A"/>
                </a:solidFill>
              </a:rPr>
              <a:t>stickLeftHeight</a:t>
            </a:r>
            <a:r>
              <a:rPr lang="en-US" dirty="0"/>
              <a:t>, transform);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transform.scale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1f</a:t>
            </a:r>
            <a:r>
              <a:rPr lang="en-US" dirty="0"/>
              <a:t>, -</a:t>
            </a:r>
            <a:r>
              <a:rPr lang="en-US" dirty="0">
                <a:solidFill>
                  <a:srgbClr val="0000FF"/>
                </a:solidFill>
              </a:rPr>
              <a:t>1f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batch.draw</a:t>
            </a:r>
            <a:r>
              <a:rPr lang="en-US" dirty="0"/>
              <a:t>(</a:t>
            </a:r>
            <a:r>
              <a:rPr lang="en-US" b="1" dirty="0" err="1">
                <a:solidFill>
                  <a:srgbClr val="660E7A"/>
                </a:solidFill>
              </a:rPr>
              <a:t>stickRight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0E7A"/>
                </a:solidFill>
              </a:rPr>
              <a:t>stickRightWidth</a:t>
            </a:r>
            <a:r>
              <a:rPr lang="en-US" dirty="0"/>
              <a:t>, </a:t>
            </a:r>
            <a:r>
              <a:rPr lang="en-US" b="1" dirty="0" err="1">
                <a:solidFill>
                  <a:srgbClr val="660E7A"/>
                </a:solidFill>
              </a:rPr>
              <a:t>stickRightHeight</a:t>
            </a:r>
            <a:r>
              <a:rPr lang="en-US" dirty="0"/>
              <a:t>, transform);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transform.scale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1f</a:t>
            </a:r>
            <a:r>
              <a:rPr lang="en-US" dirty="0"/>
              <a:t>, -</a:t>
            </a:r>
            <a:r>
              <a:rPr lang="en-US" dirty="0">
                <a:solidFill>
                  <a:srgbClr val="0000FF"/>
                </a:solidFill>
              </a:rPr>
              <a:t>1f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527764" y="87362"/>
            <a:ext cx="3764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7030A0"/>
                </a:solidFill>
              </a:rPr>
              <a:t>draw method: part 1 / 2</a:t>
            </a:r>
            <a:endParaRPr lang="en-C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108" y="668356"/>
            <a:ext cx="92825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808080"/>
                </a:solidFill>
              </a:rPr>
              <a:t>// Translate to the first branching point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 </a:t>
            </a:r>
            <a:r>
              <a:rPr lang="en-US" dirty="0" err="1"/>
              <a:t>transform.translate</a:t>
            </a:r>
            <a:r>
              <a:rPr lang="en-US" dirty="0"/>
              <a:t>(</a:t>
            </a:r>
            <a:r>
              <a:rPr lang="en-US" b="1" dirty="0" err="1">
                <a:solidFill>
                  <a:srgbClr val="660E7A"/>
                </a:solidFill>
              </a:rPr>
              <a:t>stickLeftWidth</a:t>
            </a:r>
            <a:r>
              <a:rPr lang="en-US" b="1" dirty="0">
                <a:solidFill>
                  <a:srgbClr val="660E7A"/>
                </a:solidFill>
              </a:rPr>
              <a:t> </a:t>
            </a:r>
            <a:r>
              <a:rPr lang="en-US" dirty="0"/>
              <a:t>* </a:t>
            </a:r>
            <a:r>
              <a:rPr lang="en-US" dirty="0">
                <a:solidFill>
                  <a:srgbClr val="0000FF"/>
                </a:solidFill>
              </a:rPr>
              <a:t>0.86f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808080"/>
                </a:solidFill>
              </a:rPr>
              <a:t>// Draw the first branch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 </a:t>
            </a:r>
            <a:r>
              <a:rPr lang="en-US" dirty="0" err="1"/>
              <a:t>transform.rotate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30.0f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transform.scale</a:t>
            </a:r>
            <a:r>
              <a:rPr lang="en-US" dirty="0"/>
              <a:t>(</a:t>
            </a:r>
            <a:r>
              <a:rPr lang="en-US" b="1" i="1" dirty="0">
                <a:solidFill>
                  <a:srgbClr val="660E7A"/>
                </a:solidFill>
              </a:rPr>
              <a:t>FIRST_BRANCH_SCALE</a:t>
            </a:r>
            <a:r>
              <a:rPr lang="en-US" dirty="0"/>
              <a:t>, </a:t>
            </a:r>
            <a:r>
              <a:rPr lang="en-US" b="1" i="1" dirty="0">
                <a:solidFill>
                  <a:srgbClr val="660E7A"/>
                </a:solidFill>
              </a:rPr>
              <a:t>FIRST_BRANCH_SCALE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drawBranch</a:t>
            </a:r>
            <a:r>
              <a:rPr lang="en-US" dirty="0"/>
              <a:t>(batch, transform);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808080"/>
                </a:solidFill>
              </a:rPr>
              <a:t>// Reposition to second branching point by restoring the saved transform.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 </a:t>
            </a:r>
            <a:r>
              <a:rPr lang="en-US" dirty="0"/>
              <a:t>transform = </a:t>
            </a:r>
            <a:r>
              <a:rPr lang="en-US" dirty="0" err="1"/>
              <a:t>savedTransform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transform.translate</a:t>
            </a:r>
            <a:r>
              <a:rPr lang="en-US" dirty="0"/>
              <a:t>(</a:t>
            </a:r>
            <a:r>
              <a:rPr lang="en-US" b="1" dirty="0" err="1">
                <a:solidFill>
                  <a:srgbClr val="660E7A"/>
                </a:solidFill>
              </a:rPr>
              <a:t>stickLeftWidth</a:t>
            </a:r>
            <a:r>
              <a:rPr lang="en-US" b="1" dirty="0">
                <a:solidFill>
                  <a:srgbClr val="660E7A"/>
                </a:solidFill>
              </a:rPr>
              <a:t> </a:t>
            </a:r>
            <a:r>
              <a:rPr lang="en-US" dirty="0"/>
              <a:t>* </a:t>
            </a:r>
            <a:r>
              <a:rPr lang="en-US" dirty="0">
                <a:solidFill>
                  <a:srgbClr val="0000FF"/>
                </a:solidFill>
              </a:rPr>
              <a:t>0.55f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808080"/>
                </a:solidFill>
              </a:rPr>
              <a:t>// Draw the second branch</a:t>
            </a:r>
            <a:br>
              <a:rPr lang="en-US" i="1" dirty="0">
                <a:solidFill>
                  <a:srgbClr val="808080"/>
                </a:solidFill>
              </a:rPr>
            </a:br>
            <a:r>
              <a:rPr lang="en-US" i="1" dirty="0">
                <a:solidFill>
                  <a:srgbClr val="808080"/>
                </a:solidFill>
              </a:rPr>
              <a:t>    </a:t>
            </a:r>
            <a:r>
              <a:rPr lang="en-US" dirty="0" err="1"/>
              <a:t>transform.rotate</a:t>
            </a:r>
            <a:r>
              <a:rPr lang="en-US" dirty="0"/>
              <a:t>(-</a:t>
            </a:r>
            <a:r>
              <a:rPr lang="en-US" dirty="0">
                <a:solidFill>
                  <a:srgbClr val="0000FF"/>
                </a:solidFill>
              </a:rPr>
              <a:t>30.0f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transform.scale</a:t>
            </a:r>
            <a:r>
              <a:rPr lang="en-US" dirty="0"/>
              <a:t>(</a:t>
            </a:r>
            <a:r>
              <a:rPr lang="en-US" b="1" i="1" dirty="0">
                <a:solidFill>
                  <a:srgbClr val="660E7A"/>
                </a:solidFill>
              </a:rPr>
              <a:t>SECOND_BRANCH_SCALE</a:t>
            </a:r>
            <a:r>
              <a:rPr lang="en-US" dirty="0"/>
              <a:t>, </a:t>
            </a:r>
            <a:r>
              <a:rPr lang="en-US" b="1" i="1" dirty="0">
                <a:solidFill>
                  <a:srgbClr val="660E7A"/>
                </a:solidFill>
              </a:rPr>
              <a:t>SECOND_BRANCH_SCALE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drawBranch</a:t>
            </a:r>
            <a:r>
              <a:rPr lang="en-US" dirty="0"/>
              <a:t>(batch, transform);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527764" y="87362"/>
            <a:ext cx="3764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7030A0"/>
                </a:solidFill>
              </a:rPr>
              <a:t>draw method: part 2 / 2</a:t>
            </a:r>
            <a:endParaRPr lang="en-C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9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3" y="0"/>
            <a:ext cx="9975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1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 the previous slide we are using the </a:t>
            </a:r>
            <a:r>
              <a:rPr lang="en-CA" dirty="0" err="1" smtClean="0"/>
              <a:t>SimpleTree</a:t>
            </a:r>
            <a:r>
              <a:rPr lang="en-CA" dirty="0" smtClean="0"/>
              <a:t> class which draws the basic trunk of the tree and two branches.</a:t>
            </a:r>
          </a:p>
          <a:p>
            <a:r>
              <a:rPr lang="en-CA" dirty="0" err="1" smtClean="0"/>
              <a:t>RecursiveTree</a:t>
            </a:r>
            <a:r>
              <a:rPr lang="en-CA" dirty="0" smtClean="0"/>
              <a:t> adds the following:</a:t>
            </a:r>
          </a:p>
          <a:p>
            <a:pPr lvl="1"/>
            <a:r>
              <a:rPr lang="en-CA" dirty="0" smtClean="0"/>
              <a:t>Tree grows in response to water drops falling on it</a:t>
            </a:r>
          </a:p>
          <a:p>
            <a:pPr lvl="1"/>
            <a:r>
              <a:rPr lang="en-CA" dirty="0" smtClean="0"/>
              <a:t>Tree grows </a:t>
            </a:r>
            <a:r>
              <a:rPr lang="en-CA" dirty="0" err="1" smtClean="0"/>
              <a:t>fractally</a:t>
            </a:r>
            <a:r>
              <a:rPr lang="en-CA" dirty="0" smtClean="0"/>
              <a:t> by recursive branching</a:t>
            </a:r>
          </a:p>
          <a:p>
            <a:pPr lvl="1"/>
            <a:r>
              <a:rPr lang="en-CA" dirty="0" smtClean="0"/>
              <a:t>When at the maximum growth level, berries emerge!</a:t>
            </a:r>
          </a:p>
          <a:p>
            <a:pPr lvl="1"/>
            <a:endParaRPr lang="en-CA" dirty="0"/>
          </a:p>
          <a:p>
            <a:r>
              <a:rPr lang="en-CA" dirty="0" smtClean="0"/>
              <a:t>Please see the attached code for details</a:t>
            </a:r>
            <a:r>
              <a:rPr lang="is-IS" dirty="0" smtClean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324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3" y="0"/>
            <a:ext cx="9975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3295"/>
            <a:ext cx="10515600" cy="4351338"/>
          </a:xfrm>
        </p:spPr>
        <p:txBody>
          <a:bodyPr/>
          <a:lstStyle/>
          <a:p>
            <a:r>
              <a:rPr lang="en-CA" dirty="0" smtClean="0"/>
              <a:t>The Application interface and the corresponding </a:t>
            </a:r>
            <a:r>
              <a:rPr lang="en-CA" dirty="0" err="1" smtClean="0"/>
              <a:t>XXXApplication</a:t>
            </a:r>
            <a:r>
              <a:rPr lang="en-CA" dirty="0" smtClean="0"/>
              <a:t> (e.g. </a:t>
            </a:r>
            <a:r>
              <a:rPr lang="en-CA" dirty="0" err="1" smtClean="0"/>
              <a:t>AndroidApplication</a:t>
            </a:r>
            <a:r>
              <a:rPr lang="en-CA" dirty="0" smtClean="0"/>
              <a:t>) classes exist and don’t need to be modified</a:t>
            </a:r>
          </a:p>
          <a:p>
            <a:r>
              <a:rPr lang="en-CA" dirty="0" smtClean="0"/>
              <a:t>Create your own app by implementing </a:t>
            </a:r>
            <a:r>
              <a:rPr lang="en-CA" dirty="0" err="1" smtClean="0"/>
              <a:t>ApplicationListener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91" y="2315231"/>
            <a:ext cx="10086109" cy="40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844"/>
          <a:stretch/>
        </p:blipFill>
        <p:spPr>
          <a:xfrm>
            <a:off x="797840" y="1238142"/>
            <a:ext cx="3747655" cy="400608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6126" y="1065514"/>
            <a:ext cx="50919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52" y="0"/>
            <a:ext cx="822509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7779" y="4162567"/>
            <a:ext cx="2918366" cy="2552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234669" y="4414344"/>
            <a:ext cx="1957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This is what you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have to implement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to make your own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game/app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Listeners and Adapters (Java Concept)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5991"/>
            <a:ext cx="10515600" cy="4833592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Usually a “Listener” in Java responds to events</a:t>
            </a:r>
          </a:p>
          <a:p>
            <a:pPr lvl="1"/>
            <a:r>
              <a:rPr lang="en-CA" dirty="0" smtClean="0"/>
              <a:t>e.g. in Swing interface </a:t>
            </a:r>
            <a:r>
              <a:rPr lang="en-CA" dirty="0" err="1" smtClean="0"/>
              <a:t>MouseListener</a:t>
            </a:r>
            <a:r>
              <a:rPr lang="en-CA" dirty="0" smtClean="0"/>
              <a:t> defines the following methods: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mouseClicked</a:t>
            </a:r>
            <a:r>
              <a:rPr lang="en-CA" dirty="0" smtClean="0"/>
              <a:t>, </a:t>
            </a:r>
            <a:r>
              <a:rPr lang="en-CA" dirty="0" err="1" smtClean="0"/>
              <a:t>mouseEntered</a:t>
            </a:r>
            <a:r>
              <a:rPr lang="en-CA" dirty="0" smtClean="0"/>
              <a:t>, </a:t>
            </a:r>
            <a:r>
              <a:rPr lang="en-CA" dirty="0" err="1" smtClean="0"/>
              <a:t>mouseExited</a:t>
            </a:r>
            <a:r>
              <a:rPr lang="en-CA" dirty="0" smtClean="0"/>
              <a:t>, </a:t>
            </a:r>
            <a:r>
              <a:rPr lang="en-CA" dirty="0" err="1" smtClean="0"/>
              <a:t>mousePressed</a:t>
            </a:r>
            <a:r>
              <a:rPr lang="en-CA" dirty="0" smtClean="0"/>
              <a:t>, </a:t>
            </a:r>
            <a:r>
              <a:rPr lang="en-CA" dirty="0" err="1" smtClean="0"/>
              <a:t>mouseReleased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This is really just another flavour of the Observer pattern</a:t>
            </a:r>
          </a:p>
          <a:p>
            <a:r>
              <a:rPr lang="en-CA" dirty="0" smtClean="0"/>
              <a:t>But what if you only care about “</a:t>
            </a:r>
            <a:r>
              <a:rPr lang="en-CA" dirty="0" err="1" smtClean="0"/>
              <a:t>mouseClicked</a:t>
            </a:r>
            <a:r>
              <a:rPr lang="en-CA" dirty="0" smtClean="0"/>
              <a:t>” events?  Your concrete Listener has to define all 5 of the methods above</a:t>
            </a:r>
          </a:p>
          <a:p>
            <a:r>
              <a:rPr lang="en-CA" dirty="0" smtClean="0"/>
              <a:t>To avoid this the abstract class </a:t>
            </a:r>
            <a:r>
              <a:rPr lang="en-CA" dirty="0" err="1" smtClean="0"/>
              <a:t>MouseAdapter</a:t>
            </a:r>
            <a:r>
              <a:rPr lang="en-CA" dirty="0" smtClean="0"/>
              <a:t> is defined which provides empty methods for all of these</a:t>
            </a:r>
          </a:p>
          <a:p>
            <a:r>
              <a:rPr lang="en-CA" dirty="0" smtClean="0"/>
              <a:t> Now your concrete Listener can extend </a:t>
            </a:r>
            <a:r>
              <a:rPr lang="en-CA" dirty="0" err="1" smtClean="0"/>
              <a:t>MouseAdapter</a:t>
            </a:r>
            <a:r>
              <a:rPr lang="en-CA" dirty="0" smtClean="0"/>
              <a:t> instead of implementing </a:t>
            </a:r>
            <a:r>
              <a:rPr lang="en-CA" dirty="0" err="1" smtClean="0"/>
              <a:t>MouseListener</a:t>
            </a:r>
            <a:r>
              <a:rPr lang="en-CA" dirty="0" smtClean="0"/>
              <a:t> and you define only the methods you want</a:t>
            </a:r>
          </a:p>
        </p:txBody>
      </p:sp>
    </p:spTree>
    <p:extLst>
      <p:ext uri="{BB962C8B-B14F-4D97-AF65-F5344CB8AC3E}">
        <p14:creationId xmlns:p14="http://schemas.microsoft.com/office/powerpoint/2010/main" val="20623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788</Words>
  <Application>Microsoft Macintosh PowerPoint</Application>
  <PresentationFormat>Widescreen</PresentationFormat>
  <Paragraphs>137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Graphics with libGDX</vt:lpstr>
      <vt:lpstr>Introduction</vt:lpstr>
      <vt:lpstr>Cross-platform</vt:lpstr>
      <vt:lpstr>interface Application</vt:lpstr>
      <vt:lpstr>PowerPoint Presentation</vt:lpstr>
      <vt:lpstr>PowerPoint Presentation</vt:lpstr>
      <vt:lpstr>PowerPoint Presentation</vt:lpstr>
      <vt:lpstr>PowerPoint Presentation</vt:lpstr>
      <vt:lpstr>Listeners and Adapters (Java Concept)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Setup</vt:lpstr>
      <vt:lpstr>PowerPoint Presentation</vt:lpstr>
      <vt:lpstr>Example: “A Simple Game”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“Zen Garden”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with libGDX</dc:title>
  <dc:creator>Andrew Vardy</dc:creator>
  <cp:lastModifiedBy>Andrew Vardy</cp:lastModifiedBy>
  <cp:revision>36</cp:revision>
  <dcterms:created xsi:type="dcterms:W3CDTF">2018-02-27T19:23:46Z</dcterms:created>
  <dcterms:modified xsi:type="dcterms:W3CDTF">2018-03-05T15:20:51Z</dcterms:modified>
</cp:coreProperties>
</file>